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1" r:id="rId2"/>
    <p:sldId id="272" r:id="rId3"/>
    <p:sldId id="273" r:id="rId4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70" d="100"/>
          <a:sy n="70" d="100"/>
        </p:scale>
        <p:origin x="-156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5576" y="4105188"/>
            <a:ext cx="6059234" cy="2380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5576" y="1562007"/>
            <a:ext cx="6059234" cy="2380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237130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0062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</a:t>
                      </a:r>
                      <a:r>
                        <a:rPr lang="en-US" sz="1800" b="1" kern="1200" baseline="0" dirty="0" smtClean="0">
                          <a:effectLst/>
                        </a:rPr>
                        <a:t> </a:t>
                      </a:r>
                      <a:r>
                        <a:rPr lang="en-GB" sz="1800" b="1" kern="1200" baseline="0" dirty="0" smtClean="0">
                          <a:effectLst/>
                        </a:rPr>
                        <a:t>2 – Correcting CSS (</a:t>
                      </a:r>
                      <a:r>
                        <a:rPr lang="en-GB" sz="1800" b="1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Part 1: Stylesheet1</a:t>
                      </a:r>
                      <a:r>
                        <a:rPr lang="en-GB" sz="1800" b="1" kern="1200" baseline="0" dirty="0" smtClean="0">
                          <a:effectLst/>
                        </a:rPr>
                        <a:t>)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2388" r="60913" b="57843"/>
          <a:stretch/>
        </p:blipFill>
        <p:spPr bwMode="auto">
          <a:xfrm>
            <a:off x="954011" y="4254459"/>
            <a:ext cx="5830537" cy="213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22911" r="61642" b="57649"/>
          <a:stretch/>
        </p:blipFill>
        <p:spPr bwMode="auto">
          <a:xfrm>
            <a:off x="954011" y="1677865"/>
            <a:ext cx="5819975" cy="21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131497"/>
            <a:ext cx="18722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32040" y="1124745"/>
            <a:ext cx="1177674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228184" y="1124744"/>
            <a:ext cx="917904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711326" y="1131496"/>
            <a:ext cx="2669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742762" y="1124746"/>
            <a:ext cx="1076949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068904" y="1132071"/>
            <a:ext cx="2669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398725" y="1131495"/>
            <a:ext cx="2669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693" y="2083805"/>
            <a:ext cx="1143744" cy="523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Incorrect CSS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105188"/>
            <a:ext cx="6059234" cy="2380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Remove to see the correct answer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&gt;&gt;&gt;&gt;&gt;&gt;&gt;&gt;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93" y="4901376"/>
            <a:ext cx="1143744" cy="523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  <a:r>
              <a:rPr lang="en-GB" b="1" dirty="0" smtClean="0">
                <a:solidFill>
                  <a:schemeClr val="tx1"/>
                </a:solidFill>
              </a:rPr>
              <a:t>orrect CSS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808" y="1565715"/>
            <a:ext cx="202667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Stylesheet1</a:t>
            </a:r>
          </a:p>
          <a:p>
            <a:endParaRPr lang="en-GB" dirty="0"/>
          </a:p>
          <a:p>
            <a:r>
              <a:rPr lang="en-GB" sz="1400" b="1" dirty="0" smtClean="0"/>
              <a:t>Font: </a:t>
            </a:r>
            <a:r>
              <a:rPr lang="en-GB" sz="1400" dirty="0" smtClean="0"/>
              <a:t>Arial, Helvetica or default sans-serif font</a:t>
            </a:r>
          </a:p>
          <a:p>
            <a:endParaRPr lang="en-GB" sz="1400" dirty="0"/>
          </a:p>
          <a:p>
            <a:r>
              <a:rPr lang="en-GB" sz="1400" b="1" dirty="0" smtClean="0"/>
              <a:t>Font Size: </a:t>
            </a:r>
            <a:r>
              <a:rPr lang="en-GB" sz="1400" dirty="0" smtClean="0"/>
              <a:t>24px</a:t>
            </a:r>
          </a:p>
          <a:p>
            <a:r>
              <a:rPr lang="en-GB" sz="1400" dirty="0" smtClean="0"/>
              <a:t>Italic, Bold, Red and </a:t>
            </a:r>
            <a:r>
              <a:rPr lang="en-GB" sz="1400" dirty="0" err="1" smtClean="0"/>
              <a:t>center</a:t>
            </a:r>
            <a:r>
              <a:rPr lang="en-GB" sz="1400" dirty="0" smtClean="0"/>
              <a:t> aligned.</a:t>
            </a:r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943010" y="4105188"/>
            <a:ext cx="2021478" cy="221599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Task 1</a:t>
            </a:r>
          </a:p>
          <a:p>
            <a:endParaRPr lang="en-GB" dirty="0"/>
          </a:p>
          <a:p>
            <a:r>
              <a:rPr lang="en-GB" sz="1400" b="1" dirty="0" smtClean="0"/>
              <a:t>Identify and place the red boxes over the mistakes in the CSS.</a:t>
            </a:r>
          </a:p>
          <a:p>
            <a:endParaRPr lang="en-GB" sz="1400" b="1" dirty="0"/>
          </a:p>
          <a:p>
            <a:r>
              <a:rPr lang="en-GB" sz="1400" b="1" dirty="0" smtClean="0"/>
              <a:t>Open stylesheet1 and make the corrections.</a:t>
            </a:r>
            <a:endParaRPr lang="en-GB" sz="1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9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5576" y="4105188"/>
            <a:ext cx="6059234" cy="2380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5576" y="1562007"/>
            <a:ext cx="6059234" cy="2380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237130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1311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</a:t>
                      </a:r>
                      <a:r>
                        <a:rPr lang="en-US" sz="1800" b="1" kern="1200" baseline="0" dirty="0" smtClean="0">
                          <a:effectLst/>
                        </a:rPr>
                        <a:t> </a:t>
                      </a:r>
                      <a:r>
                        <a:rPr lang="en-GB" sz="1800" b="1" kern="1200" baseline="0" dirty="0" smtClean="0">
                          <a:effectLst/>
                        </a:rPr>
                        <a:t>2 – Correcting CSS (</a:t>
                      </a:r>
                      <a:r>
                        <a:rPr lang="en-GB" sz="1800" b="1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Part 2: Stylesheet2</a:t>
                      </a:r>
                      <a:r>
                        <a:rPr lang="en-GB" sz="1800" b="1" kern="1200" baseline="0" dirty="0" smtClean="0">
                          <a:effectLst/>
                        </a:rPr>
                        <a:t>)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943010" y="4093329"/>
            <a:ext cx="2021478" cy="221599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Task 2</a:t>
            </a:r>
          </a:p>
          <a:p>
            <a:endParaRPr lang="en-GB" dirty="0"/>
          </a:p>
          <a:p>
            <a:r>
              <a:rPr lang="en-GB" sz="1400" b="1" dirty="0" smtClean="0"/>
              <a:t>Identify and place the red boxes over the mistakes in the CSS.</a:t>
            </a:r>
          </a:p>
          <a:p>
            <a:endParaRPr lang="en-GB" sz="1400" b="1" dirty="0"/>
          </a:p>
          <a:p>
            <a:r>
              <a:rPr lang="en-GB" sz="1400" b="1" dirty="0" smtClean="0"/>
              <a:t>Open stylesheet2 and make the corrections.</a:t>
            </a:r>
            <a:endParaRPr lang="en-GB" sz="1400" dirty="0" smtClean="0"/>
          </a:p>
          <a:p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2693" y="1975524"/>
            <a:ext cx="1143744" cy="523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Incorrect CSS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7808" y="1565715"/>
            <a:ext cx="202667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Stylesheet2</a:t>
            </a:r>
          </a:p>
          <a:p>
            <a:endParaRPr lang="en-GB" dirty="0"/>
          </a:p>
          <a:p>
            <a:r>
              <a:rPr lang="en-GB" sz="1400" b="1" dirty="0" smtClean="0"/>
              <a:t>Colour Attributes:</a:t>
            </a:r>
          </a:p>
          <a:p>
            <a:endParaRPr lang="en-GB" sz="1400" b="1" dirty="0"/>
          </a:p>
          <a:p>
            <a:r>
              <a:rPr lang="en-GB" sz="1400" b="1" dirty="0" smtClean="0"/>
              <a:t>H1 – </a:t>
            </a:r>
            <a:r>
              <a:rPr lang="en-GB" sz="1400" b="1" dirty="0" smtClean="0">
                <a:solidFill>
                  <a:srgbClr val="0070C0"/>
                </a:solidFill>
              </a:rPr>
              <a:t>B</a:t>
            </a:r>
            <a:r>
              <a:rPr lang="en-GB" sz="1400" b="1" dirty="0" smtClean="0"/>
              <a:t> 00 </a:t>
            </a:r>
            <a:r>
              <a:rPr lang="en-GB" sz="1400" b="1" dirty="0" smtClean="0">
                <a:solidFill>
                  <a:srgbClr val="00B050"/>
                </a:solidFill>
              </a:rPr>
              <a:t>G</a:t>
            </a:r>
            <a:r>
              <a:rPr lang="en-GB" sz="1400" b="1" dirty="0" smtClean="0"/>
              <a:t> 00 </a:t>
            </a:r>
            <a:r>
              <a:rPr lang="en-GB" sz="1400" b="1" dirty="0" smtClean="0">
                <a:solidFill>
                  <a:srgbClr val="FF0000"/>
                </a:solidFill>
              </a:rPr>
              <a:t>R</a:t>
            </a:r>
            <a:r>
              <a:rPr lang="en-GB" sz="1400" b="1" dirty="0" smtClean="0"/>
              <a:t> 60</a:t>
            </a:r>
          </a:p>
          <a:p>
            <a:r>
              <a:rPr lang="en-GB" sz="1400" b="1" dirty="0" smtClean="0"/>
              <a:t>H2 – </a:t>
            </a:r>
            <a:r>
              <a:rPr lang="en-GB" sz="1400" b="1" dirty="0" smtClean="0">
                <a:solidFill>
                  <a:srgbClr val="00B050"/>
                </a:solidFill>
              </a:rPr>
              <a:t>G</a:t>
            </a:r>
            <a:r>
              <a:rPr lang="en-GB" sz="1400" b="1" dirty="0" smtClean="0"/>
              <a:t> 00 </a:t>
            </a:r>
            <a:r>
              <a:rPr lang="en-GB" sz="1400" b="1" dirty="0">
                <a:solidFill>
                  <a:srgbClr val="FF0000"/>
                </a:solidFill>
              </a:rPr>
              <a:t>R</a:t>
            </a:r>
            <a:r>
              <a:rPr lang="en-GB" sz="1400" b="1" dirty="0"/>
              <a:t> </a:t>
            </a:r>
            <a:r>
              <a:rPr lang="en-GB" sz="1400" b="1" dirty="0" smtClean="0"/>
              <a:t>00 </a:t>
            </a:r>
            <a:r>
              <a:rPr lang="en-GB" sz="1400" b="1" dirty="0">
                <a:solidFill>
                  <a:srgbClr val="0070C0"/>
                </a:solidFill>
              </a:rPr>
              <a:t>B</a:t>
            </a:r>
            <a:r>
              <a:rPr lang="en-GB" sz="1400" b="1" dirty="0"/>
              <a:t> </a:t>
            </a:r>
            <a:r>
              <a:rPr lang="en-GB" sz="1400" b="1" dirty="0" smtClean="0"/>
              <a:t>60 </a:t>
            </a:r>
            <a:endParaRPr lang="en-GB" sz="1400" b="1" dirty="0"/>
          </a:p>
          <a:p>
            <a:r>
              <a:rPr lang="en-GB" sz="1400" b="1" dirty="0" smtClean="0"/>
              <a:t>Body </a:t>
            </a:r>
            <a:r>
              <a:rPr lang="en-GB" sz="1400" b="1" dirty="0"/>
              <a:t>– </a:t>
            </a:r>
            <a:r>
              <a:rPr lang="en-GB" sz="1400" b="1" dirty="0">
                <a:solidFill>
                  <a:srgbClr val="0070C0"/>
                </a:solidFill>
              </a:rPr>
              <a:t>B</a:t>
            </a:r>
            <a:r>
              <a:rPr lang="en-GB" sz="1400" b="1" dirty="0"/>
              <a:t> 00 </a:t>
            </a:r>
            <a:r>
              <a:rPr lang="en-GB" sz="1400" b="1" dirty="0" smtClean="0">
                <a:solidFill>
                  <a:srgbClr val="FF0000"/>
                </a:solidFill>
              </a:rPr>
              <a:t>R</a:t>
            </a:r>
            <a:r>
              <a:rPr lang="en-GB" sz="1400" b="1" dirty="0" smtClean="0"/>
              <a:t> FF </a:t>
            </a:r>
            <a:r>
              <a:rPr lang="en-GB" sz="1400" b="1" dirty="0">
                <a:solidFill>
                  <a:srgbClr val="00B050"/>
                </a:solidFill>
              </a:rPr>
              <a:t>G</a:t>
            </a:r>
            <a:r>
              <a:rPr lang="en-GB" sz="1400" b="1" dirty="0"/>
              <a:t> FF </a:t>
            </a:r>
          </a:p>
          <a:p>
            <a:endParaRPr lang="en-GB" sz="1400" dirty="0" smtClean="0"/>
          </a:p>
          <a:p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" t="22888" r="56730" b="44831"/>
          <a:stretch/>
        </p:blipFill>
        <p:spPr bwMode="auto">
          <a:xfrm>
            <a:off x="1267914" y="1635697"/>
            <a:ext cx="4240189" cy="22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22888" r="57791" b="43928"/>
          <a:stretch/>
        </p:blipFill>
        <p:spPr bwMode="auto">
          <a:xfrm>
            <a:off x="1241766" y="4160298"/>
            <a:ext cx="4050314" cy="22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755" y="4105188"/>
            <a:ext cx="6059234" cy="2380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Remove to see the correct answer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&gt;&gt;&gt;&gt;&gt;&gt;&gt;&gt;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4348" y="1105364"/>
            <a:ext cx="622980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03272" y="1105364"/>
            <a:ext cx="563076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54554" y="1105363"/>
            <a:ext cx="2669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267744" y="1105364"/>
            <a:ext cx="301550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699792" y="1110201"/>
            <a:ext cx="461971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651739" y="1105362"/>
            <a:ext cx="266908" cy="1614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693" y="4901376"/>
            <a:ext cx="1143744" cy="523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  <a:r>
              <a:rPr lang="en-GB" b="1" dirty="0" smtClean="0">
                <a:solidFill>
                  <a:schemeClr val="tx1"/>
                </a:solidFill>
              </a:rPr>
              <a:t>orrect CSS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83120"/>
              </p:ext>
            </p:extLst>
          </p:nvPr>
        </p:nvGraphicFramePr>
        <p:xfrm>
          <a:off x="677840" y="922360"/>
          <a:ext cx="4351360" cy="3629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1360"/>
              </a:tblGrid>
              <a:tr h="362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Correcting</a:t>
                      </a:r>
                      <a:r>
                        <a:rPr lang="en-GB" sz="16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600" b="1" baseline="0" dirty="0" err="1" smtClean="0">
                          <a:solidFill>
                            <a:srgbClr val="FF0000"/>
                          </a:solidFill>
                        </a:rPr>
                        <a:t>CSS</a:t>
                      </a:r>
                      <a:r>
                        <a:rPr lang="en-GB" sz="1600" b="1" baseline="0" dirty="0" smtClean="0">
                          <a:solidFill>
                            <a:srgbClr val="FF0000"/>
                          </a:solidFill>
                        </a:rPr>
                        <a:t> for Text Styles</a:t>
                      </a:r>
                      <a:endParaRPr lang="en-GB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t="19782" r="25849" b="7428"/>
          <a:stretch/>
        </p:blipFill>
        <p:spPr bwMode="auto">
          <a:xfrm>
            <a:off x="693716" y="1310640"/>
            <a:ext cx="4149046" cy="345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t="10552" r="43058" b="51948"/>
          <a:stretch/>
        </p:blipFill>
        <p:spPr bwMode="auto">
          <a:xfrm>
            <a:off x="4648200" y="5077650"/>
            <a:ext cx="4267200" cy="173581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70955" y="4854300"/>
            <a:ext cx="3725884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Mistakes:</a:t>
            </a:r>
            <a:endParaRPr lang="en-GB" sz="14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No brackets to open and close </a:t>
            </a:r>
            <a:r>
              <a:rPr lang="en-GB" sz="1400" b="1" dirty="0" err="1" smtClean="0"/>
              <a:t>CSS</a:t>
            </a:r>
            <a:r>
              <a:rPr lang="en-GB" sz="1400" b="1" dirty="0" smtClean="0"/>
              <a:t> Tags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No semi-colons to separate parts of the </a:t>
            </a:r>
            <a:r>
              <a:rPr lang="en-GB" sz="1400" b="1" dirty="0" err="1" smtClean="0"/>
              <a:t>CSS</a:t>
            </a:r>
            <a:endParaRPr lang="en-GB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Colours in wrong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Spelling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/>
              <a:t>Unnecessary 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79663" y="3522025"/>
            <a:ext cx="963101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#</a:t>
            </a:r>
            <a:r>
              <a:rPr lang="en-GB" sz="1600" b="1" dirty="0" smtClean="0">
                <a:solidFill>
                  <a:srgbClr val="FF0000"/>
                </a:solidFill>
              </a:rPr>
              <a:t>00</a:t>
            </a:r>
            <a:r>
              <a:rPr lang="en-GB" sz="1600" b="1" dirty="0" smtClean="0">
                <a:solidFill>
                  <a:srgbClr val="00B050"/>
                </a:solidFill>
              </a:rPr>
              <a:t>00</a:t>
            </a:r>
            <a:r>
              <a:rPr lang="en-GB" sz="1600" b="1" dirty="0" smtClean="0">
                <a:solidFill>
                  <a:srgbClr val="0070C0"/>
                </a:solidFill>
              </a:rPr>
              <a:t>80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54535" y="3677200"/>
            <a:ext cx="1318638" cy="185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54532" y="3013132"/>
            <a:ext cx="1318641" cy="185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879662" y="2802575"/>
            <a:ext cx="963101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#</a:t>
            </a:r>
            <a:r>
              <a:rPr lang="en-GB" sz="1600" b="1" dirty="0" smtClean="0">
                <a:solidFill>
                  <a:srgbClr val="FF0000"/>
                </a:solidFill>
              </a:rPr>
              <a:t>19</a:t>
            </a:r>
            <a:r>
              <a:rPr lang="en-GB" sz="1600" b="1" dirty="0" smtClean="0">
                <a:solidFill>
                  <a:srgbClr val="00B050"/>
                </a:solidFill>
              </a:rPr>
              <a:t>19</a:t>
            </a:r>
            <a:r>
              <a:rPr lang="en-GB" sz="1600" b="1" dirty="0" smtClean="0">
                <a:solidFill>
                  <a:srgbClr val="0070C0"/>
                </a:solidFill>
              </a:rPr>
              <a:t>70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9661" y="1981200"/>
            <a:ext cx="963101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#</a:t>
            </a:r>
            <a:r>
              <a:rPr lang="en-GB" sz="1600" b="1" dirty="0" smtClean="0">
                <a:solidFill>
                  <a:srgbClr val="FF0000"/>
                </a:solidFill>
              </a:rPr>
              <a:t>8B</a:t>
            </a:r>
            <a:r>
              <a:rPr lang="en-GB" sz="1600" b="1" dirty="0" smtClean="0">
                <a:solidFill>
                  <a:srgbClr val="00B050"/>
                </a:solidFill>
              </a:rPr>
              <a:t>00</a:t>
            </a:r>
            <a:r>
              <a:rPr lang="en-GB" sz="1600" b="1" dirty="0" smtClean="0">
                <a:solidFill>
                  <a:srgbClr val="0070C0"/>
                </a:solidFill>
              </a:rPr>
              <a:t>00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4535" y="2193375"/>
            <a:ext cx="1318641" cy="18525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10552" r="64313" b="31331"/>
          <a:stretch/>
        </p:blipFill>
        <p:spPr bwMode="auto">
          <a:xfrm>
            <a:off x="5257799" y="1016822"/>
            <a:ext cx="3657601" cy="391456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52458" y="2950027"/>
            <a:ext cx="201534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If you are editing the </a:t>
            </a:r>
            <a:r>
              <a:rPr lang="en-GB" sz="1400" b="1" dirty="0" err="1" smtClean="0"/>
              <a:t>CSS</a:t>
            </a:r>
            <a:r>
              <a:rPr lang="en-GB" sz="1400" b="1" dirty="0" smtClean="0"/>
              <a:t> then put the brackets </a:t>
            </a:r>
            <a:r>
              <a:rPr lang="en-GB" sz="1400" b="1" dirty="0" smtClean="0">
                <a:solidFill>
                  <a:srgbClr val="FF3399"/>
                </a:solidFill>
              </a:rPr>
              <a:t>{Start &amp; End }</a:t>
            </a:r>
            <a:r>
              <a:rPr lang="en-GB" sz="1400" b="1" dirty="0" smtClean="0"/>
              <a:t>  in the correct place for each tag. </a:t>
            </a:r>
          </a:p>
          <a:p>
            <a:endParaRPr lang="en-GB" sz="1000" b="1" dirty="0"/>
          </a:p>
          <a:p>
            <a:r>
              <a:rPr lang="en-GB" sz="1400" b="1" dirty="0" smtClean="0"/>
              <a:t>Then use the </a:t>
            </a:r>
            <a:r>
              <a:rPr lang="en-GB" sz="1400" b="1" dirty="0" err="1" smtClean="0"/>
              <a:t>CSS</a:t>
            </a:r>
            <a:r>
              <a:rPr lang="en-GB" sz="1400" b="1" dirty="0" smtClean="0"/>
              <a:t> window to enter correct </a:t>
            </a:r>
            <a:r>
              <a:rPr lang="en-GB" sz="1400" b="1" dirty="0" err="1" smtClean="0"/>
              <a:t>CSS</a:t>
            </a:r>
            <a:r>
              <a:rPr lang="en-GB" sz="1400" b="1" dirty="0" smtClean="0"/>
              <a:t> and </a:t>
            </a:r>
            <a:r>
              <a:rPr lang="en-GB" sz="1400" b="1" dirty="0" smtClean="0">
                <a:solidFill>
                  <a:srgbClr val="FF0000"/>
                </a:solidFill>
              </a:rPr>
              <a:t>delete the old (useless) code</a:t>
            </a:r>
            <a:r>
              <a:rPr lang="en-GB" sz="1400" b="1" dirty="0" smtClean="0"/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77840" y="1043937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269229" y="1196337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463540" y="1497330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265419" y="2390055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444490" y="2688272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265419" y="3276600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459730" y="3579175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269229" y="4331970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951219" y="4626551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265419" y="4771337"/>
            <a:ext cx="114300" cy="11430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482"/>
              </p:ext>
            </p:extLst>
          </p:nvPr>
        </p:nvGraphicFramePr>
        <p:xfrm>
          <a:off x="27046" y="34746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</a:t>
                      </a:r>
                      <a:r>
                        <a:rPr lang="en-US" sz="1800" b="1" kern="1200" baseline="0" dirty="0" smtClean="0">
                          <a:effectLst/>
                        </a:rPr>
                        <a:t> </a:t>
                      </a:r>
                      <a:r>
                        <a:rPr lang="en-GB" sz="1800" b="1" kern="1200" baseline="0" dirty="0" smtClean="0">
                          <a:effectLst/>
                        </a:rPr>
                        <a:t>3 </a:t>
                      </a:r>
                      <a:r>
                        <a:rPr lang="en-GB" sz="1800" b="1" kern="1200" baseline="0" dirty="0" smtClean="0">
                          <a:effectLst/>
                        </a:rPr>
                        <a:t>– Correcting </a:t>
                      </a:r>
                      <a:r>
                        <a:rPr lang="en-GB" sz="1800" b="1" kern="1200" baseline="0" dirty="0" err="1" smtClean="0">
                          <a:effectLst/>
                        </a:rPr>
                        <a:t>CSS</a:t>
                      </a:r>
                      <a:r>
                        <a:rPr lang="en-GB" sz="1800" b="1" kern="1200" baseline="0" dirty="0" smtClean="0">
                          <a:effectLst/>
                        </a:rPr>
                        <a:t> 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228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366</cp:revision>
  <cp:lastPrinted>2014-02-13T08:02:04Z</cp:lastPrinted>
  <dcterms:created xsi:type="dcterms:W3CDTF">2012-07-13T15:47:49Z</dcterms:created>
  <dcterms:modified xsi:type="dcterms:W3CDTF">2016-04-23T09:11:37Z</dcterms:modified>
</cp:coreProperties>
</file>