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28/08/2018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2105788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ICT IGCSE</a:t>
                      </a:r>
                      <a:endParaRPr lang="en-GB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 Merge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b="1" dirty="0" smtClean="0"/>
              <a:t>Chapter 17: Document Production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WWW.YAHMAD.CO.UK</a:t>
            </a:r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77" y="4114800"/>
            <a:ext cx="1488923" cy="117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066800"/>
            <a:ext cx="8001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/>
              <a:t>A mail merge document is designed to be sent to many people. The document consists of two components:</a:t>
            </a:r>
          </a:p>
          <a:p>
            <a:pPr algn="just"/>
            <a:endParaRPr lang="en-GB" sz="11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M</a:t>
            </a:r>
            <a:r>
              <a:rPr lang="en-GB" sz="2000" dirty="0" smtClean="0">
                <a:solidFill>
                  <a:srgbClr val="FF0000"/>
                </a:solidFill>
              </a:rPr>
              <a:t>aster Document </a:t>
            </a:r>
            <a:endParaRPr lang="en-GB" sz="20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S</a:t>
            </a:r>
            <a:r>
              <a:rPr lang="en-GB" sz="2000" dirty="0" smtClean="0">
                <a:solidFill>
                  <a:srgbClr val="FF0000"/>
                </a:solidFill>
              </a:rPr>
              <a:t>ource file containing the data (Spreadsheet or Database)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Data from the source file (names and addresses) is combined with the Master document so that key fields do not need to be typed one by one. </a:t>
            </a: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 smtClean="0"/>
              <a:t>This will save time and reduce the chance of errors in the document. </a:t>
            </a:r>
            <a:endParaRPr lang="en-GB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03" y="4391936"/>
            <a:ext cx="586503" cy="58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02" y="4391936"/>
            <a:ext cx="618253" cy="61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20" y="4356338"/>
            <a:ext cx="753427" cy="75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1803" y="554129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41027" y="5544554"/>
            <a:ext cx="2076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Master Document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778277" y="4439920"/>
            <a:ext cx="1371600" cy="5862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5597677" y="4439919"/>
            <a:ext cx="1371600" cy="58626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0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90453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1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10590" r="72571" b="77952"/>
          <a:stretch/>
        </p:blipFill>
        <p:spPr bwMode="auto">
          <a:xfrm>
            <a:off x="812800" y="1257300"/>
            <a:ext cx="137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1076235"/>
            <a:ext cx="6248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 </a:t>
            </a:r>
            <a:r>
              <a:rPr lang="en-GB" b="1" u="sng" dirty="0" smtClean="0">
                <a:solidFill>
                  <a:srgbClr val="FF0000"/>
                </a:solidFill>
              </a:rPr>
              <a:t>mail merge </a:t>
            </a:r>
            <a:r>
              <a:rPr lang="en-GB" dirty="0" smtClean="0"/>
              <a:t>you need a master </a:t>
            </a:r>
            <a:r>
              <a:rPr lang="en-GB" b="1" dirty="0" smtClean="0">
                <a:solidFill>
                  <a:srgbClr val="FF0000"/>
                </a:solidFill>
              </a:rPr>
              <a:t>Word Document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Data Source : </a:t>
            </a:r>
            <a:r>
              <a:rPr lang="en-GB" b="1" dirty="0" smtClean="0"/>
              <a:t>Which will contain the </a:t>
            </a:r>
            <a:r>
              <a:rPr lang="en-GB" b="1" dirty="0"/>
              <a:t>recipient </a:t>
            </a:r>
            <a:r>
              <a:rPr lang="en-GB" b="1" dirty="0" smtClean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Excel (Workbook/CSV) 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</a:rPr>
              <a:t>Access (Table/Query)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78" r="59882" b="62195"/>
          <a:stretch/>
        </p:blipFill>
        <p:spPr bwMode="auto">
          <a:xfrm>
            <a:off x="838200" y="3429000"/>
            <a:ext cx="5219700" cy="256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24600" y="3273862"/>
            <a:ext cx="266700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 smtClean="0"/>
              <a:t>Open the Master Document</a:t>
            </a:r>
          </a:p>
          <a:p>
            <a:pPr marL="342900" indent="-342900">
              <a:buAutoNum type="arabicParenR"/>
            </a:pPr>
            <a:endParaRPr lang="en-GB" b="1" dirty="0"/>
          </a:p>
          <a:p>
            <a:pPr marL="342900" indent="-342900">
              <a:buAutoNum type="arabicParenR"/>
            </a:pPr>
            <a:r>
              <a:rPr lang="en-GB" b="1" dirty="0" smtClean="0"/>
              <a:t>Click Mailings</a:t>
            </a:r>
          </a:p>
          <a:p>
            <a:pPr lvl="1"/>
            <a:r>
              <a:rPr lang="en-GB" b="1" dirty="0" smtClean="0"/>
              <a:t> &gt;&gt; Start Mail Merge   	&gt;&gt; </a:t>
            </a:r>
            <a:r>
              <a:rPr lang="en-GB" sz="1400" b="1" dirty="0" smtClean="0"/>
              <a:t>Step by Step Mail Merge Wizard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114800" y="3273862"/>
            <a:ext cx="762000" cy="53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05000" y="5710535"/>
            <a:ext cx="2209800" cy="268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17700" y="3675965"/>
            <a:ext cx="520700" cy="743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5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2: 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3"/>
          <a:stretch/>
        </p:blipFill>
        <p:spPr bwMode="auto">
          <a:xfrm>
            <a:off x="685800" y="1676400"/>
            <a:ext cx="5791200" cy="303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88" t="18974"/>
          <a:stretch/>
        </p:blipFill>
        <p:spPr bwMode="auto">
          <a:xfrm>
            <a:off x="6781800" y="1104900"/>
            <a:ext cx="1983124" cy="532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81400" y="5242702"/>
            <a:ext cx="2743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mail merge wizard will start.</a:t>
            </a:r>
          </a:p>
          <a:p>
            <a:endParaRPr lang="en-GB" b="1" dirty="0"/>
          </a:p>
          <a:p>
            <a:r>
              <a:rPr lang="en-GB" b="1" dirty="0" smtClean="0"/>
              <a:t>Click on </a:t>
            </a:r>
            <a:r>
              <a:rPr lang="en-GB" b="1" dirty="0" smtClean="0">
                <a:solidFill>
                  <a:srgbClr val="FF0000"/>
                </a:solidFill>
              </a:rPr>
              <a:t>Next</a:t>
            </a:r>
            <a:r>
              <a:rPr lang="en-GB" b="1" dirty="0" smtClean="0"/>
              <a:t>.</a:t>
            </a:r>
            <a:endParaRPr lang="en-GB" b="1" dirty="0"/>
          </a:p>
        </p:txBody>
      </p:sp>
      <p:sp>
        <p:nvSpPr>
          <p:cNvPr id="2" name="Right Arrow 1"/>
          <p:cNvSpPr/>
          <p:nvPr/>
        </p:nvSpPr>
        <p:spPr>
          <a:xfrm>
            <a:off x="6019800" y="5800465"/>
            <a:ext cx="762000" cy="48946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934200" y="5509062"/>
            <a:ext cx="1524000" cy="53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8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3: 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5" t="18056" b="7292"/>
          <a:stretch/>
        </p:blipFill>
        <p:spPr bwMode="auto">
          <a:xfrm>
            <a:off x="685800" y="1676400"/>
            <a:ext cx="16214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9" t="17014" b="5034"/>
          <a:stretch/>
        </p:blipFill>
        <p:spPr bwMode="auto">
          <a:xfrm>
            <a:off x="2605088" y="1143000"/>
            <a:ext cx="170533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11805" r="37301" b="62327"/>
          <a:stretch/>
        </p:blipFill>
        <p:spPr bwMode="auto">
          <a:xfrm>
            <a:off x="4495801" y="1181100"/>
            <a:ext cx="4406899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7" t="29948" r="31552" b="38975"/>
          <a:stretch/>
        </p:blipFill>
        <p:spPr bwMode="auto">
          <a:xfrm>
            <a:off x="4495801" y="3048000"/>
            <a:ext cx="4406899" cy="208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03156" y="5486400"/>
            <a:ext cx="1178044" cy="536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617788" y="2286000"/>
            <a:ext cx="1573212" cy="840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0678" y="2057400"/>
            <a:ext cx="131292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508501" y="5301734"/>
            <a:ext cx="455929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b="1" dirty="0" smtClean="0"/>
              <a:t>Use the current document and click next</a:t>
            </a:r>
          </a:p>
          <a:p>
            <a:pPr marL="342900" indent="-342900">
              <a:buAutoNum type="arabicParenR"/>
            </a:pPr>
            <a:r>
              <a:rPr lang="en-GB" b="1" dirty="0" smtClean="0"/>
              <a:t>Browse and select the recipient </a:t>
            </a:r>
            <a:r>
              <a:rPr lang="en-GB" b="1" dirty="0" smtClean="0">
                <a:solidFill>
                  <a:srgbClr val="FF0000"/>
                </a:solidFill>
              </a:rPr>
              <a:t>data source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0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4: </a:t>
            </a:r>
            <a:endParaRPr lang="en-GB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1" t="18923" r="26793" b="22743"/>
          <a:stretch/>
        </p:blipFill>
        <p:spPr bwMode="auto">
          <a:xfrm>
            <a:off x="838200" y="1676400"/>
            <a:ext cx="46899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7" t="16059" r="27476" b="69097"/>
          <a:stretch/>
        </p:blipFill>
        <p:spPr bwMode="auto">
          <a:xfrm>
            <a:off x="2514600" y="5181600"/>
            <a:ext cx="5803901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38801" y="1676400"/>
            <a:ext cx="31242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  <a:r>
              <a:rPr lang="en-GB" b="1" dirty="0" smtClean="0"/>
              <a:t>he recipient data source is shown. </a:t>
            </a:r>
          </a:p>
          <a:p>
            <a:endParaRPr lang="en-GB" b="1" dirty="0"/>
          </a:p>
          <a:p>
            <a:r>
              <a:rPr lang="en-GB" b="1" dirty="0" smtClean="0"/>
              <a:t>Double check if the data source is correct before clicking on Ok. </a:t>
            </a:r>
          </a:p>
          <a:p>
            <a:endParaRPr lang="en-GB" b="1" dirty="0"/>
          </a:p>
          <a:p>
            <a:r>
              <a:rPr lang="en-GB" b="1" dirty="0" smtClean="0"/>
              <a:t>If a record is not required then you can </a:t>
            </a:r>
            <a:r>
              <a:rPr lang="en-GB" b="1" dirty="0" smtClean="0">
                <a:solidFill>
                  <a:srgbClr val="FF0000"/>
                </a:solidFill>
              </a:rPr>
              <a:t>untick</a:t>
            </a:r>
            <a:r>
              <a:rPr lang="en-GB" b="1" dirty="0" smtClean="0"/>
              <a:t> the option.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3505200" y="5943600"/>
            <a:ext cx="65646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806950" y="4572000"/>
            <a:ext cx="65646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1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5: </a:t>
            </a:r>
            <a:endParaRPr lang="en-GB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8" b="68576"/>
          <a:stretch/>
        </p:blipFill>
        <p:spPr bwMode="auto">
          <a:xfrm>
            <a:off x="2565400" y="1143000"/>
            <a:ext cx="61468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0" t="32119" r="25696" b="23611"/>
          <a:stretch/>
        </p:blipFill>
        <p:spPr bwMode="auto">
          <a:xfrm>
            <a:off x="2552700" y="3810001"/>
            <a:ext cx="3340872" cy="169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9" t="18149" b="5115"/>
          <a:stretch/>
        </p:blipFill>
        <p:spPr bwMode="auto">
          <a:xfrm>
            <a:off x="698500" y="1612899"/>
            <a:ext cx="1663700" cy="475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97600" y="3663077"/>
            <a:ext cx="27940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Click on Next to Write your letter</a:t>
            </a:r>
          </a:p>
          <a:p>
            <a:endParaRPr lang="en-GB" b="1" dirty="0"/>
          </a:p>
          <a:p>
            <a:r>
              <a:rPr lang="en-GB" b="1" dirty="0" smtClean="0"/>
              <a:t>Then Insert the </a:t>
            </a:r>
            <a:r>
              <a:rPr lang="en-GB" b="1" dirty="0" smtClean="0">
                <a:solidFill>
                  <a:srgbClr val="FF0000"/>
                </a:solidFill>
              </a:rPr>
              <a:t>Merged Fields</a:t>
            </a:r>
            <a:r>
              <a:rPr lang="en-GB" b="1" dirty="0" smtClean="0"/>
              <a:t> in the appropriate place</a:t>
            </a:r>
          </a:p>
          <a:p>
            <a:endParaRPr lang="en-GB" b="1" dirty="0"/>
          </a:p>
          <a:p>
            <a:r>
              <a:rPr lang="en-GB" b="1" dirty="0" smtClean="0"/>
              <a:t>Fields will show as: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&lt;&lt;</a:t>
            </a:r>
            <a:r>
              <a:rPr lang="en-GB" b="1" dirty="0" smtClean="0"/>
              <a:t>field</a:t>
            </a:r>
            <a:r>
              <a:rPr lang="en-GB" b="1" dirty="0" smtClean="0">
                <a:solidFill>
                  <a:srgbClr val="FF0000"/>
                </a:solidFill>
              </a:rPr>
              <a:t>&gt;&gt;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1512332"/>
            <a:ext cx="1625600" cy="1929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826000" y="3690478"/>
            <a:ext cx="1193800" cy="964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616972" y="4943038"/>
            <a:ext cx="964428" cy="316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604272" y="5715000"/>
            <a:ext cx="341552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This is know as the master document. You may have to evidence this.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 rot="10800000">
            <a:off x="5766186" y="4885242"/>
            <a:ext cx="431414" cy="7480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8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144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Task 6: </a:t>
            </a:r>
            <a:endParaRPr lang="en-GB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2" t="3952" r="-141" b="7412"/>
          <a:stretch/>
        </p:blipFill>
        <p:spPr bwMode="auto">
          <a:xfrm>
            <a:off x="711200" y="1698690"/>
            <a:ext cx="5595437" cy="353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7" t="17107" b="5509"/>
          <a:stretch/>
        </p:blipFill>
        <p:spPr bwMode="auto">
          <a:xfrm>
            <a:off x="6553200" y="1143000"/>
            <a:ext cx="1828800" cy="538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799" y="5410200"/>
            <a:ext cx="562083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You can then preview all of the merged letters by clicking on the backward or forward buttons at the top of the page. 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512332"/>
            <a:ext cx="1143000" cy="964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143000"/>
            <a:ext cx="426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Linking to a Database Query</a:t>
            </a:r>
            <a:endParaRPr lang="en-GB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5" t="18042" r="48048" b="44444"/>
          <a:stretch/>
        </p:blipFill>
        <p:spPr bwMode="auto">
          <a:xfrm>
            <a:off x="685800" y="1722451"/>
            <a:ext cx="3771900" cy="221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0" t="17296" r="31064" b="51280"/>
          <a:stretch/>
        </p:blipFill>
        <p:spPr bwMode="auto">
          <a:xfrm>
            <a:off x="647701" y="4114801"/>
            <a:ext cx="4457700" cy="212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2" t="13796" r="71653" b="75026"/>
          <a:stretch/>
        </p:blipFill>
        <p:spPr bwMode="auto">
          <a:xfrm>
            <a:off x="5486400" y="1174423"/>
            <a:ext cx="2768600" cy="157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4000" y="2885858"/>
            <a:ext cx="358140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Sometimes you may have filter (query) data from a data source.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b="1" dirty="0" smtClean="0">
                <a:solidFill>
                  <a:srgbClr val="FF0000"/>
                </a:solidFill>
              </a:rPr>
              <a:t>Import CSV into a database application and run the required query.</a:t>
            </a:r>
          </a:p>
          <a:p>
            <a:pPr marL="342900" indent="-342900">
              <a:buAutoNum type="arabicParenR"/>
            </a:pP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b="1" dirty="0" smtClean="0">
                <a:solidFill>
                  <a:srgbClr val="FF0000"/>
                </a:solidFill>
              </a:rPr>
              <a:t>Save the query</a:t>
            </a:r>
          </a:p>
          <a:p>
            <a:pPr marL="342900" indent="-342900">
              <a:buAutoNum type="arabicParenR"/>
            </a:pPr>
            <a:endParaRPr lang="en-GB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GB" b="1" dirty="0" smtClean="0">
                <a:solidFill>
                  <a:srgbClr val="FF0000"/>
                </a:solidFill>
              </a:rPr>
              <a:t>Merge the query to your master document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4635629"/>
            <a:ext cx="685800" cy="241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8500" y="1715592"/>
            <a:ext cx="825500" cy="341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0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298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58</cp:revision>
  <dcterms:created xsi:type="dcterms:W3CDTF">2006-08-16T00:00:00Z</dcterms:created>
  <dcterms:modified xsi:type="dcterms:W3CDTF">2018-08-28T18:43:35Z</dcterms:modified>
</cp:coreProperties>
</file>