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5" r:id="rId2"/>
    <p:sldId id="268" r:id="rId3"/>
    <p:sldId id="269" r:id="rId4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09" autoAdjust="0"/>
    <p:restoredTop sz="94484" autoAdjust="0"/>
  </p:normalViewPr>
  <p:slideViewPr>
    <p:cSldViewPr>
      <p:cViewPr>
        <p:scale>
          <a:sx n="80" d="100"/>
          <a:sy n="80" d="100"/>
        </p:scale>
        <p:origin x="-126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2972421" cy="4649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029" y="3"/>
            <a:ext cx="2972421" cy="4649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4F488-04FF-4A4E-8A3C-D96A46882382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8829825"/>
            <a:ext cx="2972421" cy="4649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029" y="8829825"/>
            <a:ext cx="2972421" cy="4649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1C73D-84A1-4C1C-857D-C1B70AECB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061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2972393" cy="46504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3993" y="3"/>
            <a:ext cx="2972392" cy="46504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8BE74-EDCE-4847-BAC2-A0FCA5B28F5A}" type="datetimeFigureOut">
              <a:rPr lang="en-GB" smtClean="0"/>
              <a:t>10/04/2016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319" y="4415678"/>
            <a:ext cx="5487369" cy="418390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8829860"/>
            <a:ext cx="2972393" cy="4650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3993" y="8829860"/>
            <a:ext cx="2972392" cy="4650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6AE8F-1FDF-45CE-BA0A-3A21057C1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770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10/04/2016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10/04/2016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10/04/2016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10/04/2016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10/04/2016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10/04/2016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10/04/2016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10/04/2016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10/04/2016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10/04/2016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10/04/2016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2F1D6-4A3F-4505-8AA2-5E53D7EA3C25}" type="datetimeFigureOut">
              <a:rPr lang="en-GB" smtClean="0"/>
              <a:t>10/04/2016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33578"/>
              </p:ext>
            </p:extLst>
          </p:nvPr>
        </p:nvGraphicFramePr>
        <p:xfrm>
          <a:off x="35496" y="170442"/>
          <a:ext cx="8928992" cy="80295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928992"/>
              </a:tblGrid>
              <a:tr h="33156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Chapter 17: Document Production (Word)</a:t>
                      </a:r>
                      <a:endParaRPr lang="en-US" sz="2000" dirty="0" smtClean="0">
                        <a:latin typeface="+mn-lt"/>
                      </a:endParaRPr>
                    </a:p>
                  </a:txBody>
                  <a:tcPr marL="91436" marR="91436"/>
                </a:tc>
              </a:tr>
              <a:tr h="406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effectLst/>
                        </a:rPr>
                        <a:t>Task </a:t>
                      </a:r>
                      <a:r>
                        <a:rPr lang="en-US" sz="1800" b="1" kern="1200" baseline="0" dirty="0" smtClean="0">
                          <a:effectLst/>
                        </a:rPr>
                        <a:t>6</a:t>
                      </a:r>
                      <a:endParaRPr lang="en-GB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664051"/>
              </p:ext>
            </p:extLst>
          </p:nvPr>
        </p:nvGraphicFramePr>
        <p:xfrm>
          <a:off x="35495" y="1052736"/>
          <a:ext cx="6048673" cy="5732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048673"/>
              </a:tblGrid>
              <a:tr h="180020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US" sz="200" b="1" i="0" u="sng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4320">
                <a:tc>
                  <a:txBody>
                    <a:bodyPr/>
                    <a:lstStyle/>
                    <a:p>
                      <a:r>
                        <a:rPr lang="en-GB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Using a suitable software package, load the file </a:t>
                      </a:r>
                      <a:r>
                        <a:rPr lang="en-GB" sz="14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ANGLING.RTF</a:t>
                      </a:r>
                    </a:p>
                    <a:p>
                      <a:r>
                        <a:rPr lang="en-GB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Save this document with a new file name.</a:t>
                      </a:r>
                    </a:p>
                    <a:p>
                      <a:endParaRPr lang="en-GB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 the 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page size to A4 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the 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orientation to portrait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GB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 the 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Margins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Top margin to </a:t>
                      </a:r>
                      <a:r>
                        <a:rPr lang="en-GB" sz="14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3.5 </a:t>
                      </a:r>
                      <a:r>
                        <a:rPr lang="en-GB" sz="14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centimetres and bottom margin to </a:t>
                      </a:r>
                      <a:r>
                        <a:rPr lang="en-GB" sz="14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en-GB" sz="14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centimetres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Left and right margins to </a:t>
                      </a:r>
                      <a:r>
                        <a:rPr lang="en-GB" sz="14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1.5 </a:t>
                      </a:r>
                      <a:r>
                        <a:rPr lang="en-GB" sz="14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centimetres.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endParaRPr lang="en-GB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 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Place the image </a:t>
                      </a:r>
                      <a:r>
                        <a:rPr lang="en-GB" sz="14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LOGO.JPG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 the 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right in the header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GB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 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Resize the 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image to 2.5 centimetres high 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maintain the aspect ratio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GB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7. 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Place in the footer: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automated file name and file path left aligned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Your name and candidate number right aligned</a:t>
                      </a:r>
                    </a:p>
                    <a:p>
                      <a:endParaRPr lang="en-GB" sz="14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 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 the start of the document enter the title </a:t>
                      </a:r>
                      <a:r>
                        <a:rPr lang="en-GB" sz="14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COARSE FISHING IN THE UK 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apply style.</a:t>
                      </a:r>
                    </a:p>
                    <a:p>
                      <a:r>
                        <a:rPr lang="en-GB" sz="1400" b="1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 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Below the title, add a subtitle and apply style:</a:t>
                      </a:r>
                    </a:p>
                    <a:p>
                      <a:r>
                        <a:rPr lang="en-GB" sz="14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Beginners guide by: </a:t>
                      </a:r>
                      <a:r>
                        <a:rPr lang="en-GB" sz="14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and add your name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40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910227"/>
            <a:ext cx="1642536" cy="1113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" t="2425" r="74092" b="68843"/>
          <a:stretch/>
        </p:blipFill>
        <p:spPr bwMode="auto">
          <a:xfrm>
            <a:off x="6273568" y="1062905"/>
            <a:ext cx="2762927" cy="1934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0" t="5364" r="55244" b="84375"/>
          <a:stretch/>
        </p:blipFill>
        <p:spPr bwMode="auto">
          <a:xfrm>
            <a:off x="6273568" y="3284985"/>
            <a:ext cx="2679179" cy="457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7" t="3125" r="71503" b="75047"/>
          <a:stretch/>
        </p:blipFill>
        <p:spPr bwMode="auto">
          <a:xfrm>
            <a:off x="6353892" y="5205000"/>
            <a:ext cx="2352989" cy="146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770927"/>
              </p:ext>
            </p:extLst>
          </p:nvPr>
        </p:nvGraphicFramePr>
        <p:xfrm>
          <a:off x="107504" y="1144392"/>
          <a:ext cx="5832648" cy="16154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832648"/>
              </a:tblGrid>
              <a:tr h="161544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House Style Specification</a:t>
                      </a:r>
                      <a:r>
                        <a:rPr lang="en-GB" sz="1600" baseline="0" dirty="0" smtClean="0">
                          <a:solidFill>
                            <a:schemeClr val="tx1"/>
                          </a:solidFill>
                        </a:rPr>
                        <a:t> Sheet</a:t>
                      </a:r>
                      <a:endParaRPr lang="en-GB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400" dirty="0" smtClean="0">
                          <a:solidFill>
                            <a:srgbClr val="FF0000"/>
                          </a:solidFill>
                        </a:rPr>
                        <a:t>Title: 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Serif, Bold, 30pt,</a:t>
                      </a:r>
                      <a:r>
                        <a:rPr lang="en-GB" sz="1400" baseline="0" dirty="0" smtClean="0">
                          <a:solidFill>
                            <a:schemeClr val="tx1"/>
                          </a:solidFill>
                        </a:rPr>
                        <a:t> Right Aligned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Subtitle: </a:t>
                      </a:r>
                      <a:r>
                        <a:rPr kumimoji="0" lang="en-GB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Serif , Italic, 18pt, Underlined, Centre aligned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Subheading: </a:t>
                      </a:r>
                      <a:r>
                        <a:rPr kumimoji="0" lang="en-GB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Serif, 14pt, Centre Aligned and one clear line space after each subheading.</a:t>
                      </a:r>
                      <a:endParaRPr lang="en-GB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aseline="0" dirty="0" smtClean="0">
                          <a:solidFill>
                            <a:srgbClr val="FF0000"/>
                          </a:solidFill>
                        </a:rPr>
                        <a:t>Body Text: </a:t>
                      </a:r>
                      <a:r>
                        <a:rPr lang="en-GB" sz="1400" baseline="0" dirty="0" smtClean="0">
                          <a:solidFill>
                            <a:schemeClr val="tx1"/>
                          </a:solidFill>
                        </a:rPr>
                        <a:t>Sans Serif, Black, Single Line Spacing, 11pt and Fully Justified. </a:t>
                      </a:r>
                      <a:r>
                        <a:rPr kumimoji="0" lang="en-GB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One clear line space after each paragraph.</a:t>
                      </a:r>
                      <a:endParaRPr lang="en-GB" sz="14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07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282600"/>
              </p:ext>
            </p:extLst>
          </p:nvPr>
        </p:nvGraphicFramePr>
        <p:xfrm>
          <a:off x="35496" y="170442"/>
          <a:ext cx="8928992" cy="80295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928992"/>
              </a:tblGrid>
              <a:tr h="33156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Chapter 17: Document Production (Word)</a:t>
                      </a:r>
                      <a:endParaRPr lang="en-US" sz="2000" dirty="0" smtClean="0">
                        <a:latin typeface="+mn-lt"/>
                      </a:endParaRPr>
                    </a:p>
                  </a:txBody>
                  <a:tcPr marL="91436" marR="91436"/>
                </a:tc>
              </a:tr>
              <a:tr h="406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effectLst/>
                        </a:rPr>
                        <a:t>Task </a:t>
                      </a:r>
                      <a:r>
                        <a:rPr lang="en-GB" sz="1800" b="1" kern="1200" baseline="0" dirty="0" smtClean="0">
                          <a:effectLst/>
                        </a:rPr>
                        <a:t>6</a:t>
                      </a:r>
                      <a:endParaRPr lang="en-GB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004019"/>
              </p:ext>
            </p:extLst>
          </p:nvPr>
        </p:nvGraphicFramePr>
        <p:xfrm>
          <a:off x="35495" y="1052736"/>
          <a:ext cx="5976367" cy="5425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976367"/>
              </a:tblGrid>
              <a:tr h="354320">
                <a:tc>
                  <a:txBody>
                    <a:bodyPr/>
                    <a:lstStyle/>
                    <a:p>
                      <a:r>
                        <a:rPr lang="en-US" sz="1400" b="1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 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Format the 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 from the subheading </a:t>
                      </a:r>
                      <a:r>
                        <a:rPr lang="en-GB" sz="1400" b="1" i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Types of Angling 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 that all following text is displayed in 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two equally spaced columns 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with 2 centimetre spacing between the 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columns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Apply the 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body text 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style to all text.</a:t>
                      </a:r>
                    </a:p>
                    <a:p>
                      <a:endParaRPr lang="en-GB" sz="1400" b="0" i="0" u="none" strike="noStrik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 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Identify all the 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subheadings (7) 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 the document and 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apply style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GB" sz="1400" b="0" i="0" u="none" strike="noStrik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12. 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 a table with 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columns and 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 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rows after the text </a:t>
                      </a:r>
                      <a:r>
                        <a:rPr lang="en-GB" sz="14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r>
                        <a:rPr lang="en-GB" sz="1400" b="0" i="1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must have a rod licence</a:t>
                      </a:r>
                      <a:r>
                        <a:rPr lang="en-GB" sz="1400" b="0" i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GB" sz="1400" b="1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13. Enter the following data into the table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endParaRPr lang="en-GB" sz="1400" b="0" i="0" u="none" strike="noStrik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sz="1400" b="0" i="0" u="none" strike="noStrik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sz="1400" b="0" i="0" u="none" strike="noStrik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sz="1400" b="0" i="0" u="none" strike="noStrik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sz="1400" b="0" i="0" u="none" strike="noStrik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sz="1400" b="0" i="0" u="none" strike="noStrik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sz="1400" b="0" i="0" u="none" strike="noStrik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sz="1400" b="0" i="0" u="none" strike="noStrik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14. 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Format the 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 in the table as body text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15. 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Format the top row of the table to be: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Merged, Centre aligned, Bold and Underlined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16. 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Format the second row of the table to be: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Italic, Right aligned and headings wrapped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GB" sz="1400" b="0" i="0" u="none" strike="noStrik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17. 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Format the table so the gridlines are 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 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displayed when printed and it fits within the column width.</a:t>
                      </a:r>
                      <a:endParaRPr lang="en-US" sz="1400" b="0" i="0" u="non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1" t="9535" r="31259" b="36618"/>
          <a:stretch/>
        </p:blipFill>
        <p:spPr bwMode="auto">
          <a:xfrm>
            <a:off x="6116807" y="1131220"/>
            <a:ext cx="2807931" cy="157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04" r="25718" b="79841"/>
          <a:stretch/>
        </p:blipFill>
        <p:spPr bwMode="auto">
          <a:xfrm>
            <a:off x="6093453" y="2996952"/>
            <a:ext cx="2831285" cy="983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5" t="31656" r="38484" b="35693"/>
          <a:stretch/>
        </p:blipFill>
        <p:spPr bwMode="auto">
          <a:xfrm>
            <a:off x="107504" y="3284984"/>
            <a:ext cx="4065053" cy="153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579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495348"/>
              </p:ext>
            </p:extLst>
          </p:nvPr>
        </p:nvGraphicFramePr>
        <p:xfrm>
          <a:off x="35496" y="170442"/>
          <a:ext cx="8928992" cy="80295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928992"/>
              </a:tblGrid>
              <a:tr h="33156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Chapter 17: Document Production (Word)</a:t>
                      </a:r>
                      <a:endParaRPr lang="en-US" sz="2000" dirty="0" smtClean="0">
                        <a:latin typeface="+mn-lt"/>
                      </a:endParaRPr>
                    </a:p>
                  </a:txBody>
                  <a:tcPr marL="91436" marR="91436"/>
                </a:tc>
              </a:tr>
              <a:tr h="406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effectLst/>
                        </a:rPr>
                        <a:t>Task </a:t>
                      </a:r>
                      <a:r>
                        <a:rPr lang="en-GB" sz="1800" b="1" kern="1200" baseline="0" dirty="0" smtClean="0">
                          <a:effectLst/>
                        </a:rPr>
                        <a:t>6</a:t>
                      </a:r>
                      <a:endParaRPr lang="en-GB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934831"/>
              </p:ext>
            </p:extLst>
          </p:nvPr>
        </p:nvGraphicFramePr>
        <p:xfrm>
          <a:off x="35495" y="1052736"/>
          <a:ext cx="5976367" cy="4998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976367"/>
              </a:tblGrid>
              <a:tr h="354320">
                <a:tc>
                  <a:txBody>
                    <a:bodyPr/>
                    <a:lstStyle/>
                    <a:p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Sort the list of freshwater fish from:</a:t>
                      </a:r>
                    </a:p>
                    <a:p>
                      <a:r>
                        <a:rPr lang="en-GB" sz="1400" b="1" i="1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Bream… to …</a:t>
                      </a:r>
                      <a:r>
                        <a:rPr lang="en-GB" sz="1400" b="1" i="1" u="none" strike="noStrike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Tench</a:t>
                      </a:r>
                      <a:r>
                        <a:rPr lang="en-GB" sz="1400" b="1" i="1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 it is displayed in </a:t>
                      </a:r>
                      <a:r>
                        <a:rPr lang="en-GB" sz="14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alphabetical order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Apply bullet points to this list.</a:t>
                      </a:r>
                    </a:p>
                    <a:p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20. 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Format the list so the 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bullet points are positioned 2 centimetres from the left margin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21. Replace 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GB" sz="14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word </a:t>
                      </a:r>
                      <a:r>
                        <a:rPr lang="en-GB" sz="1400" b="0" i="1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regulations 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with the </a:t>
                      </a:r>
                      <a:r>
                        <a:rPr lang="en-GB" sz="14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word </a:t>
                      </a:r>
                      <a:r>
                        <a:rPr lang="en-GB" sz="14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rules 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wherever it occurs.</a:t>
                      </a:r>
                    </a:p>
                    <a:p>
                      <a:endParaRPr lang="en-GB" sz="14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22. Produce an extract from all the data from the </a:t>
                      </a:r>
                      <a:r>
                        <a:rPr lang="en-GB" sz="14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Venue database 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which: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Selects only those records where: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name of the venue contains the word lake or pond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GB" sz="1400" b="0" i="1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ay_Permit</a:t>
                      </a:r>
                      <a:r>
                        <a:rPr lang="en-GB" sz="1400" b="0" i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costs £4.50 or less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water is less than 6 feet deep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Shows only the fields </a:t>
                      </a:r>
                      <a:r>
                        <a:rPr lang="en-GB" sz="1400" b="0" i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400" b="0" i="1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Venue_Name</a:t>
                      </a:r>
                      <a:r>
                        <a:rPr lang="en-GB" sz="1400" b="0" i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lang="en-GB" sz="1400" b="0" i="1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Day_Permit</a:t>
                      </a:r>
                      <a:r>
                        <a:rPr lang="en-GB" sz="1400" b="0" i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 this order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Sorts the data into ascending order of </a:t>
                      </a:r>
                      <a:r>
                        <a:rPr lang="en-GB" sz="1400" b="0" i="1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Day_Permit</a:t>
                      </a:r>
                      <a:endParaRPr lang="en-GB" sz="1400" b="0" i="1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sz="1400" b="0" i="1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23. Save this data 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 a form which can be imported into a </a:t>
                      </a:r>
                      <a:r>
                        <a:rPr lang="en-GB" sz="14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Word Document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sz="14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24. Import this data into your document as a table 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after the 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paragraph which ends: </a:t>
                      </a:r>
                      <a:r>
                        <a:rPr lang="en-GB" sz="1400" b="1" i="1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…starter venues include:</a:t>
                      </a:r>
                    </a:p>
                    <a:p>
                      <a:endParaRPr lang="en-GB" sz="1400" b="1" i="1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400" b="1" i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25. 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Spell-check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proof-read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the document.</a:t>
                      </a:r>
                    </a:p>
                    <a:p>
                      <a:endParaRPr lang="en-GB" sz="14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26. 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Make sure all 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formatting is consistent 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throughout your document.</a:t>
                      </a:r>
                      <a:endParaRPr lang="en-GB" sz="1400" b="1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59" t="33094" r="36259" b="46367"/>
          <a:stretch/>
        </p:blipFill>
        <p:spPr bwMode="auto">
          <a:xfrm>
            <a:off x="6143855" y="3748689"/>
            <a:ext cx="2788521" cy="1687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3" t="18079" r="56672" b="25266"/>
          <a:stretch/>
        </p:blipFill>
        <p:spPr bwMode="auto">
          <a:xfrm>
            <a:off x="6150238" y="1052735"/>
            <a:ext cx="2782139" cy="269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557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4777</TotalTime>
  <Words>604</Words>
  <Application>Microsoft Office PowerPoint</Application>
  <PresentationFormat>On-screen Show (4:3)</PresentationFormat>
  <Paragraphs>70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All Saints Catholic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yahmad</dc:creator>
  <cp:lastModifiedBy>yahmad</cp:lastModifiedBy>
  <cp:revision>276</cp:revision>
  <cp:lastPrinted>2013-11-20T04:45:47Z</cp:lastPrinted>
  <dcterms:created xsi:type="dcterms:W3CDTF">2012-07-13T15:47:49Z</dcterms:created>
  <dcterms:modified xsi:type="dcterms:W3CDTF">2016-04-10T04:58:59Z</dcterms:modified>
</cp:coreProperties>
</file>