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74" r:id="rId4"/>
    <p:sldId id="272" r:id="rId5"/>
    <p:sldId id="275" r:id="rId6"/>
    <p:sldId id="273" r:id="rId7"/>
    <p:sldId id="276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13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0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05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4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7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4C695FD7-6FF0-4672-8A0B-32189FAED17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/>
          <a:lstStyle/>
          <a:p>
            <a:fld id="{CE46F482-38D8-4B95-A6F6-97125591B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3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yahmad.co.uk/Pages/5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alice.org/get-alice/alice-3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602519-1D23-443F-8825-050DD542E09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3087796"/>
              </p:ext>
            </p:extLst>
          </p:nvPr>
        </p:nvGraphicFramePr>
        <p:xfrm>
          <a:off x="606742" y="162562"/>
          <a:ext cx="6172200" cy="7704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26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Tutorial 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GB" sz="17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" action="ppaction://hlinkshowjump?jump=firstslide"/>
                        </a:rPr>
                        <a:t>Variables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BF29A76-5D06-4569-9692-87E133C53640}"/>
              </a:ext>
            </a:extLst>
          </p:cNvPr>
          <p:cNvSpPr txBox="1"/>
          <p:nvPr userDrawn="1"/>
        </p:nvSpPr>
        <p:spPr>
          <a:xfrm>
            <a:off x="79059" y="0"/>
            <a:ext cx="492443" cy="9906000"/>
          </a:xfrm>
          <a:prstGeom prst="rect">
            <a:avLst/>
          </a:prstGeom>
          <a:solidFill>
            <a:schemeClr val="bg2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GB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3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hlinkClick r:id="rId13"/>
            <a:extLst>
              <a:ext uri="{FF2B5EF4-FFF2-40B4-BE49-F238E27FC236}">
                <a16:creationId xmlns:a16="http://schemas.microsoft.com/office/drawing/2014/main" id="{B7EDA8B0-C482-448C-9027-D07A3B8AA970}"/>
              </a:ext>
            </a:extLst>
          </p:cNvPr>
          <p:cNvSpPr/>
          <p:nvPr userDrawn="1"/>
        </p:nvSpPr>
        <p:spPr>
          <a:xfrm>
            <a:off x="-38100" y="9514840"/>
            <a:ext cx="2781300" cy="2286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  <p:pic>
        <p:nvPicPr>
          <p:cNvPr id="17" name="Picture 16">
            <a:hlinkClick r:id="rId14"/>
            <a:extLst>
              <a:ext uri="{FF2B5EF4-FFF2-40B4-BE49-F238E27FC236}">
                <a16:creationId xmlns:a16="http://schemas.microsoft.com/office/drawing/2014/main" id="{58BE7803-6F5A-4DDF-93A5-DCF6BA31B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17485" t="6129" r="15644" b="7419"/>
          <a:stretch/>
        </p:blipFill>
        <p:spPr>
          <a:xfrm>
            <a:off x="5769292" y="9122830"/>
            <a:ext cx="1009651" cy="6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0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2254F-AE86-4B3F-9D7F-E1F6E629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43868"/>
              </p:ext>
            </p:extLst>
          </p:nvPr>
        </p:nvGraphicFramePr>
        <p:xfrm>
          <a:off x="698569" y="1002522"/>
          <a:ext cx="5987983" cy="2225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8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5666">
                <a:tc>
                  <a:txBody>
                    <a:bodyPr/>
                    <a:lstStyle/>
                    <a:p>
                      <a:r>
                        <a:rPr lang="en-GB" sz="2500" dirty="0"/>
                        <a:t>Objectives </a:t>
                      </a:r>
                    </a:p>
                  </a:txBody>
                  <a:tcPr marL="91441" marR="91441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Understand the use of Variables.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Understand </a:t>
                      </a:r>
                      <a:r>
                        <a:rPr lang="en-GB" sz="1700" dirty="0"/>
                        <a:t>how to assign and input values into variables.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Understand how to join (Concatenate) and print variables statements. </a:t>
                      </a:r>
                      <a:endParaRPr lang="en-GB" sz="1700" dirty="0">
                        <a:latin typeface="+mn-lt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700" dirty="0">
                          <a:latin typeface="+mn-lt"/>
                        </a:rPr>
                        <a:t>Understand how to perform calculations using variables. 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329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C67720-7BF1-44FC-BF5B-9F8314701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5397"/>
              </p:ext>
            </p:extLst>
          </p:nvPr>
        </p:nvGraphicFramePr>
        <p:xfrm>
          <a:off x="704598" y="3383281"/>
          <a:ext cx="5981955" cy="1584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666">
                <a:tc gridSpan="2">
                  <a:txBody>
                    <a:bodyPr/>
                    <a:lstStyle/>
                    <a:p>
                      <a:r>
                        <a:rPr lang="en-GB" sz="2500" dirty="0"/>
                        <a:t>Outcomes</a:t>
                      </a:r>
                    </a:p>
                  </a:txBody>
                  <a:tcPr marL="91441" marR="91441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1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+mn-lt"/>
                          <a:cs typeface="Arial" charset="0"/>
                        </a:rPr>
                        <a:t>Intro to Variables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2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>
                          <a:latin typeface="+mn-lt"/>
                          <a:cs typeface="Arial" charset="0"/>
                        </a:rPr>
                        <a:t>Concatenate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149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700" b="1" dirty="0"/>
                        <a:t>Task 3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latin typeface="+mn-lt"/>
                          <a:cs typeface="Arial" charset="0"/>
                        </a:rPr>
                        <a:t>Employee Pay</a:t>
                      </a:r>
                    </a:p>
                  </a:txBody>
                  <a:tcPr marL="91441" marR="9144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E17317E-4818-4207-9067-5D5301BB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10" t="19431" r="25834" b="26738"/>
          <a:stretch/>
        </p:blipFill>
        <p:spPr>
          <a:xfrm>
            <a:off x="1054572" y="5341130"/>
            <a:ext cx="52759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55947" y="3337749"/>
            <a:ext cx="6057900" cy="150810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1: Intro to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cs typeface="Arial" charset="0"/>
              </a:rPr>
              <a:t>Create a program which will allow you to enter two values to be stored in separate variables (</a:t>
            </a:r>
            <a:r>
              <a:rPr lang="en-GB" dirty="0">
                <a:solidFill>
                  <a:srgbClr val="FF0000"/>
                </a:solidFill>
                <a:cs typeface="Arial" charset="0"/>
              </a:rPr>
              <a:t>A &amp; B</a:t>
            </a:r>
            <a:r>
              <a:rPr lang="en-GB" dirty="0">
                <a:cs typeface="Arial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cs typeface="Arial" charset="0"/>
              </a:rPr>
              <a:t>The variables will then be added into a </a:t>
            </a:r>
            <a:r>
              <a:rPr lang="en-GB" dirty="0">
                <a:solidFill>
                  <a:srgbClr val="FF0000"/>
                </a:solidFill>
                <a:cs typeface="Arial" charset="0"/>
              </a:rPr>
              <a:t>Total</a:t>
            </a:r>
            <a:r>
              <a:rPr lang="en-GB" dirty="0">
                <a:cs typeface="Arial" charset="0"/>
              </a:rPr>
              <a:t> variable and then outputted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58F18-3B80-4312-A902-24042BCFD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1923" r="29875" b="63805"/>
          <a:stretch/>
        </p:blipFill>
        <p:spPr>
          <a:xfrm>
            <a:off x="667534" y="5043975"/>
            <a:ext cx="6034726" cy="20445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11EF2B-6364-4102-89BB-61DBFB11FFA5}"/>
              </a:ext>
            </a:extLst>
          </p:cNvPr>
          <p:cNvSpPr/>
          <p:nvPr/>
        </p:nvSpPr>
        <p:spPr>
          <a:xfrm>
            <a:off x="655947" y="1015175"/>
            <a:ext cx="6057900" cy="2200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Variable</a:t>
            </a:r>
            <a:r>
              <a:rPr lang="en-GB" dirty="0"/>
              <a:t>: Placeholder to store values which can be called upon later in the program. </a:t>
            </a:r>
          </a:p>
          <a:p>
            <a:endParaRPr lang="en-GB" sz="1050" dirty="0"/>
          </a:p>
          <a:p>
            <a:r>
              <a:rPr lang="en-GB" b="1" dirty="0">
                <a:solidFill>
                  <a:srgbClr val="FF0000"/>
                </a:solidFill>
              </a:rPr>
              <a:t>Data Types: </a:t>
            </a:r>
            <a:endParaRPr lang="en-GB" dirty="0"/>
          </a:p>
          <a:p>
            <a:endParaRPr lang="en-GB" sz="2401" dirty="0"/>
          </a:p>
          <a:p>
            <a:endParaRPr lang="en-GB" sz="2401" dirty="0"/>
          </a:p>
          <a:p>
            <a:endParaRPr lang="en-GB" sz="240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60FB17-FE5C-415E-AC58-535739BFD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5" t="24083" r="69118" b="63856"/>
          <a:stretch/>
        </p:blipFill>
        <p:spPr>
          <a:xfrm>
            <a:off x="1952623" y="1696786"/>
            <a:ext cx="4249430" cy="13696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6463C0-327E-4645-B58C-61E95DE56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72" t="42917" r="29166" b="21838"/>
          <a:stretch/>
        </p:blipFill>
        <p:spPr>
          <a:xfrm>
            <a:off x="667534" y="7286633"/>
            <a:ext cx="4628366" cy="2165068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4B6FCDF4-E002-4A35-B5E3-53DF955297F8}"/>
              </a:ext>
            </a:extLst>
          </p:cNvPr>
          <p:cNvSpPr/>
          <p:nvPr/>
        </p:nvSpPr>
        <p:spPr>
          <a:xfrm rot="10800000">
            <a:off x="3339215" y="7054330"/>
            <a:ext cx="409074" cy="6497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06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44360" y="1051749"/>
            <a:ext cx="60579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1: Fill in the blanks and complete the crossword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C9F4BF-3257-46A3-BD4E-415FAA442F0B}"/>
              </a:ext>
            </a:extLst>
          </p:cNvPr>
          <p:cNvSpPr/>
          <p:nvPr/>
        </p:nvSpPr>
        <p:spPr>
          <a:xfrm>
            <a:off x="667534" y="1649980"/>
            <a:ext cx="6034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Variable</a:t>
            </a:r>
            <a:r>
              <a:rPr lang="en-GB" dirty="0"/>
              <a:t>: Placeholder to              values which can be called upon later in the                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84123-7E2E-4110-93D0-F98CF51C8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19397"/>
              </p:ext>
            </p:extLst>
          </p:nvPr>
        </p:nvGraphicFramePr>
        <p:xfrm>
          <a:off x="1082511" y="2649532"/>
          <a:ext cx="2590800" cy="498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68637134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41032801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91954169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2307623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59940478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232556160"/>
                    </a:ext>
                  </a:extLst>
                </a:gridCol>
              </a:tblGrid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560686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42956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10177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34226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8341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24550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5879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262453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78074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30809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63528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06034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82531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814647B-9D8E-4AA4-9665-F8B311E4B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07570"/>
              </p:ext>
            </p:extLst>
          </p:nvPr>
        </p:nvGraphicFramePr>
        <p:xfrm>
          <a:off x="3673311" y="2649532"/>
          <a:ext cx="3002960" cy="498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07">
                  <a:extLst>
                    <a:ext uri="{9D8B030D-6E8A-4147-A177-3AD203B41FA5}">
                      <a16:colId xmlns:a16="http://schemas.microsoft.com/office/drawing/2014/main" val="686371343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1410328016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91954169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23076231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599404782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140852635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4244473921"/>
                    </a:ext>
                  </a:extLst>
                </a:gridCol>
              </a:tblGrid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560686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42956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10177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34226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8341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24550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5879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262453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78074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30809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63528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06034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825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8197C7-9FB9-4857-80D4-5631B8C029A5}"/>
              </a:ext>
            </a:extLst>
          </p:cNvPr>
          <p:cNvSpPr txBox="1"/>
          <p:nvPr/>
        </p:nvSpPr>
        <p:spPr>
          <a:xfrm>
            <a:off x="838200" y="8001000"/>
            <a:ext cx="461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Down: 0.25</a:t>
            </a:r>
          </a:p>
          <a:p>
            <a:r>
              <a:rPr lang="en-GB" dirty="0"/>
              <a:t>1 Across: Yes/No, True/False</a:t>
            </a:r>
          </a:p>
          <a:p>
            <a:r>
              <a:rPr lang="en-GB" dirty="0"/>
              <a:t>2 Across: 1, 3, 6</a:t>
            </a:r>
          </a:p>
          <a:p>
            <a:r>
              <a:rPr lang="en-GB" dirty="0"/>
              <a:t>3. Across: “hello”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A3D55-53A6-491B-A15D-6D0CB032AD45}"/>
              </a:ext>
            </a:extLst>
          </p:cNvPr>
          <p:cNvSpPr txBox="1"/>
          <p:nvPr/>
        </p:nvSpPr>
        <p:spPr>
          <a:xfrm>
            <a:off x="3143250" y="215265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60287-B947-4C39-884B-1516D903920E}"/>
              </a:ext>
            </a:extLst>
          </p:cNvPr>
          <p:cNvSpPr txBox="1"/>
          <p:nvPr/>
        </p:nvSpPr>
        <p:spPr>
          <a:xfrm>
            <a:off x="857250" y="3105511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8C1787-8380-4D90-AE8B-4C6311131109}"/>
              </a:ext>
            </a:extLst>
          </p:cNvPr>
          <p:cNvSpPr txBox="1"/>
          <p:nvPr/>
        </p:nvSpPr>
        <p:spPr>
          <a:xfrm>
            <a:off x="437905" y="5333341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2A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8ECF8-6538-492D-A803-CA662EB791A7}"/>
              </a:ext>
            </a:extLst>
          </p:cNvPr>
          <p:cNvSpPr txBox="1"/>
          <p:nvPr/>
        </p:nvSpPr>
        <p:spPr>
          <a:xfrm>
            <a:off x="541648" y="6705453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F667B-31CC-45B7-914A-F1124C308B1A}"/>
              </a:ext>
            </a:extLst>
          </p:cNvPr>
          <p:cNvSpPr/>
          <p:nvPr/>
        </p:nvSpPr>
        <p:spPr>
          <a:xfrm>
            <a:off x="667534" y="2423861"/>
            <a:ext cx="145114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Data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18B6D-4D98-47B7-A1C9-C152D79856C6}"/>
              </a:ext>
            </a:extLst>
          </p:cNvPr>
          <p:cNvSpPr txBox="1"/>
          <p:nvPr/>
        </p:nvSpPr>
        <p:spPr>
          <a:xfrm>
            <a:off x="644360" y="7243339"/>
            <a:ext cx="43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E21BAB-81D6-4061-B0A2-00F2FF3591B4}"/>
              </a:ext>
            </a:extLst>
          </p:cNvPr>
          <p:cNvSpPr/>
          <p:nvPr/>
        </p:nvSpPr>
        <p:spPr>
          <a:xfrm>
            <a:off x="662205" y="1460925"/>
            <a:ext cx="6057900" cy="178510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2: Concatenate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cs typeface="Arial" charset="0"/>
              </a:rPr>
              <a:t>Create a program which will allow you to enter your name and age in two separate variables.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cs typeface="Arial" charset="0"/>
              </a:rPr>
              <a:t>Create a variable which will add 5 years to your 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cs typeface="Arial" charset="0"/>
              </a:rPr>
              <a:t>Output your name and age in a text string. Also include your age in 5 years time.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295C43-B951-406A-BB60-0FAB806FC9EF}"/>
              </a:ext>
            </a:extLst>
          </p:cNvPr>
          <p:cNvSpPr/>
          <p:nvPr/>
        </p:nvSpPr>
        <p:spPr>
          <a:xfrm>
            <a:off x="655947" y="1015175"/>
            <a:ext cx="60579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Concatenate</a:t>
            </a:r>
            <a:r>
              <a:rPr lang="en-GB" dirty="0"/>
              <a:t>: to join two or more text strings into one string.</a:t>
            </a:r>
            <a:endParaRPr lang="en-GB" sz="24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49B9C-00F3-4294-A926-233480A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8" t="12156" r="13233" b="55280"/>
          <a:stretch/>
        </p:blipFill>
        <p:spPr>
          <a:xfrm>
            <a:off x="677893" y="3328140"/>
            <a:ext cx="6057900" cy="1624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0D843D-575C-4379-AF5C-26D7A32D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1" t="18436" r="41443" b="69123"/>
          <a:stretch/>
        </p:blipFill>
        <p:spPr>
          <a:xfrm>
            <a:off x="677893" y="5616487"/>
            <a:ext cx="6035954" cy="10950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83F18E-87B4-40D3-AED0-B92271F9FBB0}"/>
              </a:ext>
            </a:extLst>
          </p:cNvPr>
          <p:cNvSpPr/>
          <p:nvPr/>
        </p:nvSpPr>
        <p:spPr>
          <a:xfrm>
            <a:off x="677893" y="5132512"/>
            <a:ext cx="4299779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name</a:t>
            </a:r>
            <a:r>
              <a:rPr lang="en-GB" sz="2000" b="1" dirty="0">
                <a:cs typeface="Arial" charset="0"/>
              </a:rPr>
              <a:t> is set to </a:t>
            </a:r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text string </a:t>
            </a:r>
            <a:r>
              <a:rPr lang="en-GB" sz="2000" b="1" dirty="0">
                <a:cs typeface="Arial" charset="0"/>
              </a:rPr>
              <a:t>datatype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3AA065-9D0B-43F4-BDF4-3CB1389F96E0}"/>
              </a:ext>
            </a:extLst>
          </p:cNvPr>
          <p:cNvSpPr/>
          <p:nvPr/>
        </p:nvSpPr>
        <p:spPr>
          <a:xfrm>
            <a:off x="677893" y="6839483"/>
            <a:ext cx="5271329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age</a:t>
            </a:r>
            <a:r>
              <a:rPr lang="en-GB" sz="2000" b="1" dirty="0">
                <a:cs typeface="Arial" charset="0"/>
              </a:rPr>
              <a:t> and </a:t>
            </a:r>
            <a:r>
              <a:rPr lang="en-GB" sz="2000" b="1" dirty="0" err="1">
                <a:solidFill>
                  <a:srgbClr val="FF0000"/>
                </a:solidFill>
                <a:cs typeface="Arial" charset="0"/>
              </a:rPr>
              <a:t>newage</a:t>
            </a:r>
            <a:r>
              <a:rPr lang="en-GB" sz="2000" b="1" dirty="0">
                <a:cs typeface="Arial" charset="0"/>
              </a:rPr>
              <a:t> set to </a:t>
            </a:r>
            <a:r>
              <a:rPr lang="en-GB" sz="2000" b="1" dirty="0" err="1">
                <a:solidFill>
                  <a:srgbClr val="FF0000"/>
                </a:solidFill>
                <a:cs typeface="Arial" charset="0"/>
              </a:rPr>
              <a:t>WholeNumber</a:t>
            </a:r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GB" sz="2000" b="1" dirty="0">
                <a:cs typeface="Arial" charset="0"/>
              </a:rPr>
              <a:t>datatype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1FCB4-CF9B-4284-8355-C854167ADBB1}"/>
              </a:ext>
            </a:extLst>
          </p:cNvPr>
          <p:cNvSpPr/>
          <p:nvPr/>
        </p:nvSpPr>
        <p:spPr>
          <a:xfrm>
            <a:off x="811243" y="5984914"/>
            <a:ext cx="1893857" cy="7724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9D4B3-B2BA-4567-970B-B17FA03E4275}"/>
              </a:ext>
            </a:extLst>
          </p:cNvPr>
          <p:cNvSpPr/>
          <p:nvPr/>
        </p:nvSpPr>
        <p:spPr>
          <a:xfrm>
            <a:off x="811243" y="5576884"/>
            <a:ext cx="1893857" cy="3241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63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E697E94-28EF-4B8B-A9EB-5ACE55F2D954}"/>
              </a:ext>
            </a:extLst>
          </p:cNvPr>
          <p:cNvGrpSpPr/>
          <p:nvPr/>
        </p:nvGrpSpPr>
        <p:grpSpPr>
          <a:xfrm>
            <a:off x="644360" y="1553796"/>
            <a:ext cx="6057900" cy="1673296"/>
            <a:chOff x="796760" y="3367146"/>
            <a:chExt cx="6057900" cy="167329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182C517-FEF3-47B8-A773-5F6D3329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08" t="12156" r="41303" b="68100"/>
            <a:stretch/>
          </p:blipFill>
          <p:spPr>
            <a:xfrm>
              <a:off x="796760" y="3367146"/>
              <a:ext cx="6057900" cy="1673296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A5C73D-3845-4049-8C47-4EFC8E578109}"/>
                </a:ext>
              </a:extLst>
            </p:cNvPr>
            <p:cNvSpPr/>
            <p:nvPr/>
          </p:nvSpPr>
          <p:spPr>
            <a:xfrm>
              <a:off x="1199147" y="3924262"/>
              <a:ext cx="794085" cy="246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0E3822-B400-4ABD-96C0-E97729AF9F14}"/>
                </a:ext>
              </a:extLst>
            </p:cNvPr>
            <p:cNvSpPr/>
            <p:nvPr/>
          </p:nvSpPr>
          <p:spPr>
            <a:xfrm>
              <a:off x="1211179" y="4660049"/>
              <a:ext cx="1046747" cy="246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C150C1-FF7B-4340-9DCE-DBCA56F07C6B}"/>
                </a:ext>
              </a:extLst>
            </p:cNvPr>
            <p:cNvSpPr/>
            <p:nvPr/>
          </p:nvSpPr>
          <p:spPr>
            <a:xfrm>
              <a:off x="1211179" y="4299158"/>
              <a:ext cx="1046747" cy="213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9C5345-6E6D-4C58-A604-9CEF1066A5E8}"/>
                </a:ext>
              </a:extLst>
            </p:cNvPr>
            <p:cNvSpPr/>
            <p:nvPr/>
          </p:nvSpPr>
          <p:spPr>
            <a:xfrm>
              <a:off x="5440279" y="4327879"/>
              <a:ext cx="1046747" cy="213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190081-0F23-4F89-BDC3-F654E1108917}"/>
                </a:ext>
              </a:extLst>
            </p:cNvPr>
            <p:cNvSpPr/>
            <p:nvPr/>
          </p:nvSpPr>
          <p:spPr>
            <a:xfrm>
              <a:off x="3460418" y="4676386"/>
              <a:ext cx="1046747" cy="213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03BD28-6637-4F48-895E-AE0F958A40D3}"/>
                </a:ext>
              </a:extLst>
            </p:cNvPr>
            <p:cNvSpPr/>
            <p:nvPr/>
          </p:nvSpPr>
          <p:spPr>
            <a:xfrm>
              <a:off x="5244431" y="3948296"/>
              <a:ext cx="1121609" cy="213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44360" y="1051749"/>
            <a:ext cx="60579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2: Fill in the blanks and write 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48AA8-6F43-46DB-ABDB-B042BD146445}"/>
              </a:ext>
            </a:extLst>
          </p:cNvPr>
          <p:cNvSpPr txBox="1"/>
          <p:nvPr/>
        </p:nvSpPr>
        <p:spPr>
          <a:xfrm>
            <a:off x="1058778" y="2122319"/>
            <a:ext cx="79408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8C1F9-D16D-442F-B2B4-D28BD331C463}"/>
              </a:ext>
            </a:extLst>
          </p:cNvPr>
          <p:cNvSpPr txBox="1"/>
          <p:nvPr/>
        </p:nvSpPr>
        <p:spPr>
          <a:xfrm>
            <a:off x="1046747" y="2488750"/>
            <a:ext cx="10587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8F8B0-4B2F-4FAF-A17B-E5BCA3FBDB0D}"/>
              </a:ext>
            </a:extLst>
          </p:cNvPr>
          <p:cNvSpPr txBox="1"/>
          <p:nvPr/>
        </p:nvSpPr>
        <p:spPr>
          <a:xfrm>
            <a:off x="1046747" y="2851748"/>
            <a:ext cx="10587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2DA29-5FBE-4036-B25E-3D5570EFD22A}"/>
              </a:ext>
            </a:extLst>
          </p:cNvPr>
          <p:cNvSpPr txBox="1"/>
          <p:nvPr/>
        </p:nvSpPr>
        <p:spPr>
          <a:xfrm>
            <a:off x="5054600" y="2098676"/>
            <a:ext cx="1196470" cy="2444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0C981-3685-44D7-B1EA-32C661397BF5}"/>
              </a:ext>
            </a:extLst>
          </p:cNvPr>
          <p:cNvSpPr txBox="1"/>
          <p:nvPr/>
        </p:nvSpPr>
        <p:spPr>
          <a:xfrm>
            <a:off x="5213017" y="2499873"/>
            <a:ext cx="1196470" cy="2444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D8ACC-FC58-4735-8477-510C444CFE55}"/>
              </a:ext>
            </a:extLst>
          </p:cNvPr>
          <p:cNvSpPr txBox="1"/>
          <p:nvPr/>
        </p:nvSpPr>
        <p:spPr>
          <a:xfrm>
            <a:off x="3308018" y="2851748"/>
            <a:ext cx="1196470" cy="2444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8B76B-6865-43B1-9E97-6F5A093A79EF}"/>
              </a:ext>
            </a:extLst>
          </p:cNvPr>
          <p:cNvSpPr txBox="1"/>
          <p:nvPr/>
        </p:nvSpPr>
        <p:spPr>
          <a:xfrm>
            <a:off x="644360" y="3507475"/>
            <a:ext cx="6057900" cy="56323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Write down the steps to create the program shown in </a:t>
            </a:r>
            <a:r>
              <a:rPr lang="en-GB" b="1" dirty="0">
                <a:solidFill>
                  <a:srgbClr val="FF0000"/>
                </a:solidFill>
              </a:rPr>
              <a:t>Task 2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81645" y="1034187"/>
            <a:ext cx="60579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3: Employee Pay (Extension)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8D985E53-46EE-4022-837D-38C2D7C3F0EC}"/>
              </a:ext>
            </a:extLst>
          </p:cNvPr>
          <p:cNvSpPr txBox="1">
            <a:spLocks/>
          </p:cNvSpPr>
          <p:nvPr/>
        </p:nvSpPr>
        <p:spPr>
          <a:xfrm>
            <a:off x="681645" y="1624797"/>
            <a:ext cx="6057900" cy="5277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indent="0" algn="ctr" defTabSz="68577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6" indent="0" algn="ctr" defTabSz="685771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71" indent="0" algn="ctr" defTabSz="685771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57" indent="0" algn="ctr" defTabSz="685771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43" indent="0" algn="ctr" defTabSz="685771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28" indent="0" algn="ctr" defTabSz="685771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14" indent="0" algn="ctr" defTabSz="685771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00" indent="0" algn="ctr" defTabSz="685771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085" indent="0" algn="ctr" defTabSz="685771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You will be making a program to work out the employees weekly and monthly pay.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1" dirty="0"/>
              <a:t>You need to include suitable variables including:</a:t>
            </a:r>
          </a:p>
          <a:p>
            <a:pPr marL="857250" lvl="1" indent="-457200" algn="l">
              <a:buFont typeface="+mj-lt"/>
              <a:buAutoNum type="arabicPeriod"/>
            </a:pPr>
            <a:r>
              <a:rPr lang="en-GB" sz="1800" b="1" dirty="0">
                <a:solidFill>
                  <a:srgbClr val="FF0000"/>
                </a:solidFill>
              </a:rPr>
              <a:t>Name</a:t>
            </a:r>
          </a:p>
          <a:p>
            <a:pPr marL="857250" lvl="1" indent="-457200" algn="l">
              <a:buFont typeface="+mj-lt"/>
              <a:buAutoNum type="arabicPeriod"/>
            </a:pPr>
            <a:r>
              <a:rPr lang="en-GB" sz="1800" b="1" dirty="0" err="1">
                <a:solidFill>
                  <a:srgbClr val="FF0000"/>
                </a:solidFill>
              </a:rPr>
              <a:t>jobtype</a:t>
            </a:r>
            <a:r>
              <a:rPr lang="en-GB" sz="1800" b="1" dirty="0">
                <a:solidFill>
                  <a:srgbClr val="FF0000"/>
                </a:solidFill>
              </a:rPr>
              <a:t> </a:t>
            </a:r>
            <a:r>
              <a:rPr lang="en-GB" sz="1800" b="1" dirty="0"/>
              <a:t>(part time/fulltime)</a:t>
            </a:r>
          </a:p>
          <a:p>
            <a:pPr marL="857250" lvl="1" indent="-457200" algn="l">
              <a:buFont typeface="+mj-lt"/>
              <a:buAutoNum type="arabicPeriod"/>
            </a:pPr>
            <a:r>
              <a:rPr lang="en-GB" sz="1800" b="1" dirty="0">
                <a:solidFill>
                  <a:srgbClr val="FF0000"/>
                </a:solidFill>
              </a:rPr>
              <a:t>hours </a:t>
            </a:r>
            <a:r>
              <a:rPr lang="en-GB" sz="1800" b="1" dirty="0"/>
              <a:t>(per week)</a:t>
            </a:r>
          </a:p>
          <a:p>
            <a:pPr marL="857250" lvl="1" indent="-457200" algn="l">
              <a:buFont typeface="+mj-lt"/>
              <a:buAutoNum type="arabicPeriod"/>
            </a:pPr>
            <a:r>
              <a:rPr lang="en-GB" sz="1800" b="1" dirty="0" err="1">
                <a:solidFill>
                  <a:srgbClr val="FF0000"/>
                </a:solidFill>
              </a:rPr>
              <a:t>payperhour</a:t>
            </a:r>
            <a:endParaRPr lang="en-GB" sz="1800" b="1" dirty="0">
              <a:solidFill>
                <a:srgbClr val="FF0000"/>
              </a:solidFill>
            </a:endParaRPr>
          </a:p>
          <a:p>
            <a:pPr marL="857250" lvl="1" indent="-457200" algn="l">
              <a:buFont typeface="+mj-lt"/>
              <a:buAutoNum type="arabicPeriod"/>
            </a:pPr>
            <a:r>
              <a:rPr lang="en-GB" sz="1800" b="1" dirty="0" err="1">
                <a:solidFill>
                  <a:srgbClr val="FF0000"/>
                </a:solidFill>
              </a:rPr>
              <a:t>weeklypay</a:t>
            </a:r>
            <a:r>
              <a:rPr lang="en-GB" sz="1800" b="1" dirty="0">
                <a:solidFill>
                  <a:srgbClr val="FF0000"/>
                </a:solidFill>
              </a:rPr>
              <a:t> = </a:t>
            </a:r>
            <a:r>
              <a:rPr lang="en-GB" sz="1800" b="1" dirty="0"/>
              <a:t>Hours * </a:t>
            </a:r>
            <a:r>
              <a:rPr lang="en-GB" sz="1800" b="1" dirty="0" err="1"/>
              <a:t>Payperhour</a:t>
            </a:r>
            <a:endParaRPr lang="en-GB" sz="1800" b="1" dirty="0"/>
          </a:p>
          <a:p>
            <a:pPr marL="857250" lvl="1" indent="-457200" algn="l">
              <a:buFont typeface="+mj-lt"/>
              <a:buAutoNum type="arabicPeriod"/>
            </a:pPr>
            <a:r>
              <a:rPr lang="en-GB" sz="1800" b="1" dirty="0" err="1">
                <a:solidFill>
                  <a:srgbClr val="FF0000"/>
                </a:solidFill>
              </a:rPr>
              <a:t>monthlypay</a:t>
            </a:r>
            <a:r>
              <a:rPr lang="en-GB" sz="1800" b="1" dirty="0">
                <a:solidFill>
                  <a:srgbClr val="FF0000"/>
                </a:solidFill>
              </a:rPr>
              <a:t> = </a:t>
            </a:r>
            <a:r>
              <a:rPr lang="en-GB" sz="1800" b="1" dirty="0" err="1"/>
              <a:t>Weeklypay</a:t>
            </a:r>
            <a:r>
              <a:rPr lang="en-GB" sz="1800" b="1" dirty="0"/>
              <a:t> * 4</a:t>
            </a:r>
          </a:p>
          <a:p>
            <a:pPr marL="857250" lvl="1" indent="-457200" algn="l">
              <a:buFont typeface="+mj-lt"/>
              <a:buAutoNum type="arabicPeriod"/>
            </a:pPr>
            <a:endParaRPr lang="en-GB" sz="1800" b="1" dirty="0"/>
          </a:p>
          <a:p>
            <a:pPr marL="457200" indent="-457200" algn="l">
              <a:buFont typeface="+mj-lt"/>
              <a:buAutoNum type="arabicPeriod"/>
            </a:pPr>
            <a:r>
              <a:rPr lang="en-GB" sz="2200" b="1" dirty="0"/>
              <a:t>You need to print the following statements:</a:t>
            </a:r>
          </a:p>
          <a:p>
            <a:pPr marL="857250" lvl="1" indent="-457200" algn="l">
              <a:buFont typeface="+mj-lt"/>
              <a:buAutoNum type="arabicPeriod"/>
            </a:pPr>
            <a:r>
              <a:rPr lang="en-GB" sz="1800" b="1" dirty="0"/>
              <a:t>“Your name is __________. You are a __________ employee.</a:t>
            </a:r>
          </a:p>
          <a:p>
            <a:pPr marL="857250" lvl="1" indent="-457200" algn="l">
              <a:buFont typeface="+mj-lt"/>
              <a:buAutoNum type="arabicPeriod"/>
            </a:pPr>
            <a:r>
              <a:rPr lang="en-GB" sz="1800" b="1" dirty="0"/>
              <a:t>You have worked _______ hours this week and your pay per hour is _____.</a:t>
            </a:r>
          </a:p>
          <a:p>
            <a:pPr marL="857250" lvl="1" indent="-457200" algn="l">
              <a:buFont typeface="+mj-lt"/>
              <a:buAutoNum type="arabicPeriod"/>
            </a:pPr>
            <a:r>
              <a:rPr lang="en-GB" sz="1800" b="1" dirty="0"/>
              <a:t>Your weekly pay is _______. Your monthly pay is ________.</a:t>
            </a:r>
          </a:p>
        </p:txBody>
      </p:sp>
    </p:spTree>
    <p:extLst>
      <p:ext uri="{BB962C8B-B14F-4D97-AF65-F5344CB8AC3E}">
        <p14:creationId xmlns:p14="http://schemas.microsoft.com/office/powerpoint/2010/main" val="227686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D6D6B3-30DD-4451-8DFE-3AE0EF179BA5}"/>
              </a:ext>
            </a:extLst>
          </p:cNvPr>
          <p:cNvSpPr/>
          <p:nvPr/>
        </p:nvSpPr>
        <p:spPr>
          <a:xfrm>
            <a:off x="681645" y="1034187"/>
            <a:ext cx="60579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cs typeface="Arial" charset="0"/>
              </a:rPr>
              <a:t>Task 3: Employee Pay (Extension)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E1441-80A6-4226-A881-F5DB55340972}"/>
              </a:ext>
            </a:extLst>
          </p:cNvPr>
          <p:cNvSpPr txBox="1"/>
          <p:nvPr/>
        </p:nvSpPr>
        <p:spPr>
          <a:xfrm>
            <a:off x="681645" y="1665028"/>
            <a:ext cx="6057900" cy="56323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Write down the steps to create the program shown in </a:t>
            </a:r>
            <a:r>
              <a:rPr lang="en-GB" b="1" dirty="0">
                <a:solidFill>
                  <a:srgbClr val="FF0000"/>
                </a:solidFill>
              </a:rPr>
              <a:t>Task 3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9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394</Words>
  <Application>Microsoft Office PowerPoint</Application>
  <PresentationFormat>A4 Paper (210x297 mm)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54</cp:revision>
  <dcterms:created xsi:type="dcterms:W3CDTF">2020-03-21T07:43:09Z</dcterms:created>
  <dcterms:modified xsi:type="dcterms:W3CDTF">2020-04-14T08:16:41Z</dcterms:modified>
</cp:coreProperties>
</file>