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6" r:id="rId3"/>
    <p:sldId id="275" r:id="rId4"/>
    <p:sldId id="272" r:id="rId5"/>
    <p:sldId id="276" r:id="rId6"/>
    <p:sldId id="273" r:id="rId7"/>
    <p:sldId id="277" r:id="rId8"/>
    <p:sldId id="274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23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499"/>
            </a:lvl2pPr>
            <a:lvl3pPr marL="685771" indent="0" algn="ctr">
              <a:buNone/>
              <a:defRPr sz="1351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8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200" indent="0" algn="ctr">
              <a:buNone/>
              <a:defRPr sz="1200"/>
            </a:lvl8pPr>
            <a:lvl9pPr marL="274308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93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4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0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79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  <a:prstGeom prst="rect">
            <a:avLst/>
          </a:prstGeo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7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19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05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54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4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4"/>
            <a:ext cx="3471863" cy="7039681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37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4"/>
            <a:ext cx="3471863" cy="703968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1"/>
            </a:lvl1pPr>
            <a:lvl2pPr marL="342886" indent="0">
              <a:buNone/>
              <a:defRPr sz="2100"/>
            </a:lvl2pPr>
            <a:lvl3pPr marL="685771" indent="0">
              <a:buNone/>
              <a:defRPr sz="1800"/>
            </a:lvl3pPr>
            <a:lvl4pPr marL="1028657" indent="0">
              <a:buNone/>
              <a:defRPr sz="1499"/>
            </a:lvl4pPr>
            <a:lvl5pPr marL="1371543" indent="0">
              <a:buNone/>
              <a:defRPr sz="1499"/>
            </a:lvl5pPr>
            <a:lvl6pPr marL="1714428" indent="0">
              <a:buNone/>
              <a:defRPr sz="1499"/>
            </a:lvl6pPr>
            <a:lvl7pPr marL="2057314" indent="0">
              <a:buNone/>
              <a:defRPr sz="1499"/>
            </a:lvl7pPr>
            <a:lvl8pPr marL="2400200" indent="0">
              <a:buNone/>
              <a:defRPr sz="1499"/>
            </a:lvl8pPr>
            <a:lvl9pPr marL="2743085" indent="0">
              <a:buNone/>
              <a:defRPr sz="1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3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yahmad.co.uk/Pages/5.html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alice.org/get-alice/alice-3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9602519-1D23-443F-8825-050DD542E09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47995793"/>
              </p:ext>
            </p:extLst>
          </p:nvPr>
        </p:nvGraphicFramePr>
        <p:xfrm>
          <a:off x="606742" y="162562"/>
          <a:ext cx="6172200" cy="7704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17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626"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Tutorial 3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GB" sz="17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hlinkshowjump?jump=firstslide"/>
                        </a:rPr>
                        <a:t>IF Statements Part 1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BF29A76-5D06-4569-9692-87E133C53640}"/>
              </a:ext>
            </a:extLst>
          </p:cNvPr>
          <p:cNvSpPr txBox="1"/>
          <p:nvPr userDrawn="1"/>
        </p:nvSpPr>
        <p:spPr>
          <a:xfrm>
            <a:off x="79059" y="0"/>
            <a:ext cx="492443" cy="9906000"/>
          </a:xfrm>
          <a:prstGeom prst="rect">
            <a:avLst/>
          </a:prstGeom>
          <a:solidFill>
            <a:schemeClr val="bg2"/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n-GB" sz="2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3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hlinkClick r:id="rId13"/>
            <a:extLst>
              <a:ext uri="{FF2B5EF4-FFF2-40B4-BE49-F238E27FC236}">
                <a16:creationId xmlns:a16="http://schemas.microsoft.com/office/drawing/2014/main" id="{B7EDA8B0-C482-448C-9027-D07A3B8AA970}"/>
              </a:ext>
            </a:extLst>
          </p:cNvPr>
          <p:cNvSpPr/>
          <p:nvPr userDrawn="1"/>
        </p:nvSpPr>
        <p:spPr>
          <a:xfrm>
            <a:off x="-38100" y="9514840"/>
            <a:ext cx="2781300" cy="22860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WWW.YAHMAD.CO.UK</a:t>
            </a:r>
          </a:p>
        </p:txBody>
      </p:sp>
      <p:pic>
        <p:nvPicPr>
          <p:cNvPr id="17" name="Picture 16">
            <a:hlinkClick r:id="rId14"/>
            <a:extLst>
              <a:ext uri="{FF2B5EF4-FFF2-40B4-BE49-F238E27FC236}">
                <a16:creationId xmlns:a16="http://schemas.microsoft.com/office/drawing/2014/main" id="{58BE7803-6F5A-4DDF-93A5-DCF6BA31B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17485" t="6129" r="15644" b="7419"/>
          <a:stretch/>
        </p:blipFill>
        <p:spPr>
          <a:xfrm>
            <a:off x="5769292" y="9122830"/>
            <a:ext cx="1009651" cy="6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0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7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9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4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0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6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1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8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1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8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4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5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42254F-AE86-4B3F-9D7F-E1F6E6299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79012"/>
              </p:ext>
            </p:extLst>
          </p:nvPr>
        </p:nvGraphicFramePr>
        <p:xfrm>
          <a:off x="704597" y="1002522"/>
          <a:ext cx="5981955" cy="16263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8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5666">
                <a:tc>
                  <a:txBody>
                    <a:bodyPr/>
                    <a:lstStyle/>
                    <a:p>
                      <a:r>
                        <a:rPr lang="en-GB" sz="2500" dirty="0"/>
                        <a:t>Objectives </a:t>
                      </a:r>
                    </a:p>
                  </a:txBody>
                  <a:tcPr marL="91441" marR="91441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700" dirty="0">
                          <a:latin typeface="+mn-lt"/>
                          <a:cs typeface="Arial" charset="0"/>
                        </a:rPr>
                        <a:t>Understand the use of IF and Nested IF statements in Alice 3.</a:t>
                      </a:r>
                      <a:endParaRPr lang="en-GB" sz="1700" dirty="0">
                        <a:latin typeface="+mn-lt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700" dirty="0">
                          <a:latin typeface="+mn-lt"/>
                          <a:cs typeface="Arial" charset="0"/>
                        </a:rPr>
                        <a:t>Understand the use of the different operators in Alice 3.</a:t>
                      </a:r>
                      <a:endParaRPr lang="en-GB" sz="1700" dirty="0">
                        <a:latin typeface="+mn-lt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2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700" dirty="0">
                          <a:latin typeface="+mn-lt"/>
                          <a:cs typeface="Arial" charset="0"/>
                        </a:rPr>
                        <a:t>Understand the following terms, IF and ELSE.</a:t>
                      </a:r>
                      <a:endParaRPr lang="en-GB" sz="1700" dirty="0">
                        <a:latin typeface="+mn-lt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C67720-7BF1-44FC-BF5B-9F8314701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79949"/>
              </p:ext>
            </p:extLst>
          </p:nvPr>
        </p:nvGraphicFramePr>
        <p:xfrm>
          <a:off x="704597" y="2777461"/>
          <a:ext cx="5981955" cy="19557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666">
                <a:tc gridSpan="2">
                  <a:txBody>
                    <a:bodyPr/>
                    <a:lstStyle/>
                    <a:p>
                      <a:r>
                        <a:rPr lang="en-GB" sz="2500" dirty="0"/>
                        <a:t>Outcomes</a:t>
                      </a:r>
                    </a:p>
                  </a:txBody>
                  <a:tcPr marL="91441" marR="91441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56B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GB" sz="1700" b="1" dirty="0"/>
                        <a:t>Task 1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+mn-lt"/>
                          <a:cs typeface="Arial" charset="0"/>
                        </a:rPr>
                        <a:t>Part Time or Full Time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GB" sz="1700" b="1" dirty="0"/>
                        <a:t>Task 2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latin typeface="+mn-lt"/>
                          <a:cs typeface="Arial" charset="0"/>
                        </a:rPr>
                        <a:t>Stock Level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0149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GB" sz="1700" b="1" dirty="0"/>
                        <a:t>Task 3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+mn-lt"/>
                          <a:cs typeface="Arial" charset="0"/>
                        </a:rPr>
                        <a:t>Fast Food Options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GB" sz="1700" b="1" dirty="0"/>
                        <a:t>Task 4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+mn-lt"/>
                          <a:cs typeface="Arial" charset="0"/>
                        </a:rPr>
                        <a:t>Extension (Create your own program)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9768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53760C3-353C-4481-AA55-4D2690C95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00" t="57678" r="31761" b="20136"/>
          <a:stretch/>
        </p:blipFill>
        <p:spPr>
          <a:xfrm>
            <a:off x="704597" y="5495454"/>
            <a:ext cx="2933953" cy="3408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7DBBD8-477C-4719-AF64-5698CBFA85CB}"/>
              </a:ext>
            </a:extLst>
          </p:cNvPr>
          <p:cNvSpPr/>
          <p:nvPr/>
        </p:nvSpPr>
        <p:spPr>
          <a:xfrm>
            <a:off x="704597" y="4946784"/>
            <a:ext cx="1314703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Operators</a:t>
            </a:r>
            <a:endParaRPr lang="en-GB" b="1" dirty="0">
              <a:solidFill>
                <a:srgbClr val="FF0000"/>
              </a:solidFill>
              <a:cs typeface="Arial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57801C-EDDB-4DA2-A525-4092F23BEA25}"/>
              </a:ext>
            </a:extLst>
          </p:cNvPr>
          <p:cNvCxnSpPr>
            <a:cxnSpLocks/>
          </p:cNvCxnSpPr>
          <p:nvPr/>
        </p:nvCxnSpPr>
        <p:spPr>
          <a:xfrm flipH="1" flipV="1">
            <a:off x="2291078" y="5895564"/>
            <a:ext cx="1462151" cy="6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D1949A-D33B-4E0B-A20F-B0EE20CC00C9}"/>
              </a:ext>
            </a:extLst>
          </p:cNvPr>
          <p:cNvCxnSpPr>
            <a:cxnSpLocks/>
          </p:cNvCxnSpPr>
          <p:nvPr/>
        </p:nvCxnSpPr>
        <p:spPr>
          <a:xfrm flipH="1">
            <a:off x="2314954" y="6417963"/>
            <a:ext cx="14001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977BC7-1CAE-42D0-B891-2C3CBEC7E2D3}"/>
              </a:ext>
            </a:extLst>
          </p:cNvPr>
          <p:cNvCxnSpPr>
            <a:cxnSpLocks/>
          </p:cNvCxnSpPr>
          <p:nvPr/>
        </p:nvCxnSpPr>
        <p:spPr>
          <a:xfrm flipH="1">
            <a:off x="2353054" y="6970473"/>
            <a:ext cx="14001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CDFEF8-F117-4416-9EED-301357B56CAF}"/>
              </a:ext>
            </a:extLst>
          </p:cNvPr>
          <p:cNvCxnSpPr>
            <a:cxnSpLocks/>
          </p:cNvCxnSpPr>
          <p:nvPr/>
        </p:nvCxnSpPr>
        <p:spPr>
          <a:xfrm flipH="1">
            <a:off x="2376930" y="7517481"/>
            <a:ext cx="14001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5DCECE-DB58-4CFB-92AA-847908D9DA5C}"/>
              </a:ext>
            </a:extLst>
          </p:cNvPr>
          <p:cNvCxnSpPr>
            <a:cxnSpLocks/>
          </p:cNvCxnSpPr>
          <p:nvPr/>
        </p:nvCxnSpPr>
        <p:spPr>
          <a:xfrm flipH="1">
            <a:off x="2376930" y="8083147"/>
            <a:ext cx="14001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274AD3-3410-478F-AEE9-97B6CDA48191}"/>
              </a:ext>
            </a:extLst>
          </p:cNvPr>
          <p:cNvCxnSpPr>
            <a:cxnSpLocks/>
          </p:cNvCxnSpPr>
          <p:nvPr/>
        </p:nvCxnSpPr>
        <p:spPr>
          <a:xfrm flipH="1">
            <a:off x="2376930" y="8631997"/>
            <a:ext cx="14001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5E9A4-3AE6-4147-BEA3-DD6A871C0064}"/>
              </a:ext>
            </a:extLst>
          </p:cNvPr>
          <p:cNvSpPr/>
          <p:nvPr/>
        </p:nvSpPr>
        <p:spPr>
          <a:xfrm>
            <a:off x="3777105" y="5673556"/>
            <a:ext cx="259613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Less </a:t>
            </a:r>
            <a:r>
              <a:rPr lang="en-GB" sz="2000" b="1" dirty="0">
                <a:cs typeface="Arial" charset="0"/>
              </a:rPr>
              <a:t>Than</a:t>
            </a:r>
            <a:endParaRPr lang="en-GB" b="1" dirty="0"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EBC56D-7359-4936-B09F-CDF214344D2F}"/>
              </a:ext>
            </a:extLst>
          </p:cNvPr>
          <p:cNvSpPr/>
          <p:nvPr/>
        </p:nvSpPr>
        <p:spPr>
          <a:xfrm>
            <a:off x="3777105" y="6216659"/>
            <a:ext cx="260070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Equal </a:t>
            </a:r>
            <a:r>
              <a:rPr lang="en-GB" sz="2000" b="1" dirty="0">
                <a:cs typeface="Arial" charset="0"/>
              </a:rPr>
              <a:t>to or </a:t>
            </a:r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Less </a:t>
            </a:r>
            <a:r>
              <a:rPr lang="en-GB" sz="2000" b="1" dirty="0">
                <a:cs typeface="Arial" charset="0"/>
              </a:rPr>
              <a:t>Than</a:t>
            </a:r>
            <a:endParaRPr lang="en-GB" b="1" dirty="0"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249C08-8E2D-410D-9AD1-CB50846EEED2}"/>
              </a:ext>
            </a:extLst>
          </p:cNvPr>
          <p:cNvSpPr/>
          <p:nvPr/>
        </p:nvSpPr>
        <p:spPr>
          <a:xfrm>
            <a:off x="3777105" y="6780972"/>
            <a:ext cx="259613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More </a:t>
            </a:r>
            <a:r>
              <a:rPr lang="en-GB" sz="2000" b="1" dirty="0">
                <a:cs typeface="Arial" charset="0"/>
              </a:rPr>
              <a:t>Than</a:t>
            </a:r>
            <a:endParaRPr lang="en-GB" b="1" dirty="0"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B239C0-8513-4EDA-B74A-727FF4E2F47E}"/>
              </a:ext>
            </a:extLst>
          </p:cNvPr>
          <p:cNvSpPr/>
          <p:nvPr/>
        </p:nvSpPr>
        <p:spPr>
          <a:xfrm>
            <a:off x="3777105" y="7290174"/>
            <a:ext cx="260070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Equal </a:t>
            </a:r>
            <a:r>
              <a:rPr lang="en-GB" sz="2000" b="1" dirty="0">
                <a:cs typeface="Arial" charset="0"/>
              </a:rPr>
              <a:t>to or </a:t>
            </a:r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More </a:t>
            </a:r>
            <a:r>
              <a:rPr lang="en-GB" sz="2000" b="1" dirty="0">
                <a:cs typeface="Arial" charset="0"/>
              </a:rPr>
              <a:t>Than</a:t>
            </a:r>
            <a:endParaRPr lang="en-GB" b="1" dirty="0">
              <a:cs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3ED1AF-7FF5-48B5-9752-85AABB6300F5}"/>
              </a:ext>
            </a:extLst>
          </p:cNvPr>
          <p:cNvSpPr/>
          <p:nvPr/>
        </p:nvSpPr>
        <p:spPr>
          <a:xfrm>
            <a:off x="3777105" y="7854487"/>
            <a:ext cx="259613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Equal </a:t>
            </a:r>
            <a:endParaRPr lang="en-GB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D6C98-A97A-4746-877F-239883B1C313}"/>
              </a:ext>
            </a:extLst>
          </p:cNvPr>
          <p:cNvSpPr/>
          <p:nvPr/>
        </p:nvSpPr>
        <p:spPr>
          <a:xfrm>
            <a:off x="3777105" y="8403337"/>
            <a:ext cx="259613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Not Equal</a:t>
            </a:r>
            <a:endParaRPr lang="en-GB" b="1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8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D6D6B3-30DD-4451-8DFE-3AE0EF179BA5}"/>
              </a:ext>
            </a:extLst>
          </p:cNvPr>
          <p:cNvSpPr/>
          <p:nvPr/>
        </p:nvSpPr>
        <p:spPr>
          <a:xfrm>
            <a:off x="644360" y="975549"/>
            <a:ext cx="6057900" cy="206210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Task 1: Part Time or Full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cs typeface="Arial" charset="0"/>
              </a:rPr>
              <a:t>Create a program which will work out whether you are either a part time or fulltime employee based on the numbers of hours inputted.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cs typeface="Arial" charset="0"/>
            </a:endParaRPr>
          </a:p>
          <a:p>
            <a:r>
              <a:rPr lang="en-GB" b="1" dirty="0">
                <a:solidFill>
                  <a:srgbClr val="00B050"/>
                </a:solidFill>
                <a:cs typeface="Arial" charset="0"/>
              </a:rPr>
              <a:t>TRUE: </a:t>
            </a:r>
            <a:r>
              <a:rPr lang="en-GB" b="1" dirty="0">
                <a:cs typeface="Arial" charset="0"/>
              </a:rPr>
              <a:t>Less than 15 hours </a:t>
            </a:r>
            <a:r>
              <a:rPr lang="en-GB" dirty="0">
                <a:cs typeface="Arial" charset="0"/>
              </a:rPr>
              <a:t>– 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Part Time</a:t>
            </a:r>
          </a:p>
          <a:p>
            <a:r>
              <a:rPr lang="en-GB" b="1" dirty="0">
                <a:solidFill>
                  <a:srgbClr val="FF0000"/>
                </a:solidFill>
                <a:cs typeface="Arial" charset="0"/>
              </a:rPr>
              <a:t>ELSE: </a:t>
            </a:r>
            <a:r>
              <a:rPr lang="en-GB" b="1" dirty="0">
                <a:cs typeface="Arial" charset="0"/>
              </a:rPr>
              <a:t>15 hours or more </a:t>
            </a:r>
            <a:r>
              <a:rPr lang="en-GB" dirty="0">
                <a:cs typeface="Arial" charset="0"/>
              </a:rPr>
              <a:t>– 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Full Time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236CF-CE4D-4540-99C2-C8FCBC712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11957" r="20000" b="60870"/>
          <a:stretch/>
        </p:blipFill>
        <p:spPr>
          <a:xfrm>
            <a:off x="644360" y="3366675"/>
            <a:ext cx="6109852" cy="1866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85F82E-F081-43B8-AA11-B32979877E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32" t="18874" r="26112" b="25791"/>
          <a:stretch/>
        </p:blipFill>
        <p:spPr>
          <a:xfrm>
            <a:off x="644360" y="5562600"/>
            <a:ext cx="3806933" cy="2464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4AEF0-3EF7-4129-A49B-C20E17F6DB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500" t="24803" r="42778" b="32213"/>
          <a:stretch/>
        </p:blipFill>
        <p:spPr>
          <a:xfrm>
            <a:off x="4549610" y="5562600"/>
            <a:ext cx="2152650" cy="3533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BA0DC-2EA7-4FD8-ABB3-E163919760B6}"/>
              </a:ext>
            </a:extLst>
          </p:cNvPr>
          <p:cNvSpPr txBox="1"/>
          <p:nvPr/>
        </p:nvSpPr>
        <p:spPr>
          <a:xfrm>
            <a:off x="4549610" y="2114550"/>
            <a:ext cx="200359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IF Statement</a:t>
            </a:r>
          </a:p>
          <a:p>
            <a:r>
              <a:rPr lang="en-GB" b="1" dirty="0"/>
              <a:t>1 Logical Test </a:t>
            </a:r>
          </a:p>
        </p:txBody>
      </p:sp>
    </p:spTree>
    <p:extLst>
      <p:ext uri="{BB962C8B-B14F-4D97-AF65-F5344CB8AC3E}">
        <p14:creationId xmlns:p14="http://schemas.microsoft.com/office/powerpoint/2010/main" val="58206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3EA1B4-EEC0-486F-AD1E-86DDF382F502}"/>
              </a:ext>
            </a:extLst>
          </p:cNvPr>
          <p:cNvSpPr txBox="1"/>
          <p:nvPr/>
        </p:nvSpPr>
        <p:spPr>
          <a:xfrm>
            <a:off x="644360" y="3154914"/>
            <a:ext cx="6057900" cy="563231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Write down the steps to create the program shown in </a:t>
            </a:r>
            <a:r>
              <a:rPr lang="en-GB" b="1" dirty="0">
                <a:solidFill>
                  <a:srgbClr val="FF0000"/>
                </a:solidFill>
              </a:rPr>
              <a:t>Task 1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EFEEA-F870-4107-AA84-3817D0A68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11957" r="20000" b="60870"/>
          <a:stretch/>
        </p:blipFill>
        <p:spPr>
          <a:xfrm>
            <a:off x="644360" y="1118775"/>
            <a:ext cx="6109852" cy="1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D6D6B3-30DD-4451-8DFE-3AE0EF179BA5}"/>
              </a:ext>
            </a:extLst>
          </p:cNvPr>
          <p:cNvSpPr/>
          <p:nvPr/>
        </p:nvSpPr>
        <p:spPr>
          <a:xfrm>
            <a:off x="644360" y="975549"/>
            <a:ext cx="6057900" cy="233910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Task 2: Stock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cs typeface="Arial" charset="0"/>
              </a:rPr>
              <a:t>Create a program which will work out the reorder amount based on the stock level.</a:t>
            </a:r>
          </a:p>
          <a:p>
            <a:endParaRPr lang="en-GB" b="1" u="sng" dirty="0">
              <a:cs typeface="Arial" charset="0"/>
            </a:endParaRPr>
          </a:p>
          <a:p>
            <a:r>
              <a:rPr lang="en-GB" b="1" dirty="0">
                <a:solidFill>
                  <a:srgbClr val="00B050"/>
                </a:solidFill>
                <a:cs typeface="Arial" charset="0"/>
              </a:rPr>
              <a:t>TRUE: </a:t>
            </a:r>
            <a:r>
              <a:rPr lang="en-GB" b="1" u="sng" dirty="0">
                <a:cs typeface="Arial" charset="0"/>
              </a:rPr>
              <a:t>Less than 1 </a:t>
            </a:r>
            <a:r>
              <a:rPr lang="en-GB" dirty="0">
                <a:cs typeface="Arial" charset="0"/>
              </a:rPr>
              <a:t>– 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Reorder 20</a:t>
            </a:r>
          </a:p>
          <a:p>
            <a:r>
              <a:rPr lang="en-GB" b="1" dirty="0">
                <a:solidFill>
                  <a:srgbClr val="00B050"/>
                </a:solidFill>
                <a:cs typeface="Arial" charset="0"/>
              </a:rPr>
              <a:t>TRUE: </a:t>
            </a:r>
            <a:r>
              <a:rPr lang="en-GB" b="1" u="sng" dirty="0">
                <a:cs typeface="Arial" charset="0"/>
              </a:rPr>
              <a:t>Less than 5 </a:t>
            </a:r>
            <a:r>
              <a:rPr lang="en-GB" dirty="0">
                <a:cs typeface="Arial" charset="0"/>
              </a:rPr>
              <a:t>– 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Reorder 15</a:t>
            </a:r>
          </a:p>
          <a:p>
            <a:r>
              <a:rPr lang="en-GB" b="1" dirty="0">
                <a:solidFill>
                  <a:srgbClr val="00B050"/>
                </a:solidFill>
                <a:cs typeface="Arial" charset="0"/>
              </a:rPr>
              <a:t>TRUE: </a:t>
            </a:r>
            <a:r>
              <a:rPr lang="en-GB" b="1" u="sng" dirty="0">
                <a:cs typeface="Arial" charset="0"/>
              </a:rPr>
              <a:t>Less than 10 </a:t>
            </a:r>
            <a:r>
              <a:rPr lang="en-GB" dirty="0">
                <a:cs typeface="Arial" charset="0"/>
              </a:rPr>
              <a:t>– 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Reorder 10</a:t>
            </a:r>
          </a:p>
          <a:p>
            <a:r>
              <a:rPr lang="en-GB" b="1" u="sng" dirty="0">
                <a:solidFill>
                  <a:srgbClr val="FF0000"/>
                </a:solidFill>
                <a:cs typeface="Arial" charset="0"/>
              </a:rPr>
              <a:t>ELSE </a:t>
            </a:r>
            <a:r>
              <a:rPr lang="en-GB" dirty="0">
                <a:cs typeface="Arial" charset="0"/>
              </a:rPr>
              <a:t>– </a:t>
            </a:r>
            <a:r>
              <a:rPr lang="en-GB" b="1" dirty="0">
                <a:solidFill>
                  <a:srgbClr val="FF0000"/>
                </a:solidFill>
                <a:cs typeface="Arial" charset="0"/>
              </a:rPr>
              <a:t>Fully Stocked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37249B-D09D-44A9-AEC4-912B55B68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11957" r="28055" b="39625"/>
          <a:stretch/>
        </p:blipFill>
        <p:spPr>
          <a:xfrm>
            <a:off x="644359" y="3486101"/>
            <a:ext cx="6105329" cy="39624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8F1F08-5A06-4952-9DBB-E2236EE0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64" t="27273" r="35619" b="31225"/>
          <a:stretch/>
        </p:blipFill>
        <p:spPr>
          <a:xfrm>
            <a:off x="2901149" y="7619951"/>
            <a:ext cx="2546320" cy="21435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A1C159-7D90-4BE9-B644-85BF5A2648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27" t="38629" r="41111" b="50000"/>
          <a:stretch/>
        </p:blipFill>
        <p:spPr>
          <a:xfrm>
            <a:off x="644359" y="7619951"/>
            <a:ext cx="2039334" cy="990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7117B-39F3-4954-BA42-7A311FA78E6D}"/>
              </a:ext>
            </a:extLst>
          </p:cNvPr>
          <p:cNvSpPr txBox="1"/>
          <p:nvPr/>
        </p:nvSpPr>
        <p:spPr>
          <a:xfrm>
            <a:off x="4229100" y="2114550"/>
            <a:ext cx="23241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Nested IF Statement</a:t>
            </a:r>
          </a:p>
          <a:p>
            <a:r>
              <a:rPr lang="en-GB" b="1" dirty="0"/>
              <a:t>Multiple Logical Tests </a:t>
            </a:r>
          </a:p>
        </p:txBody>
      </p:sp>
    </p:spTree>
    <p:extLst>
      <p:ext uri="{BB962C8B-B14F-4D97-AF65-F5344CB8AC3E}">
        <p14:creationId xmlns:p14="http://schemas.microsoft.com/office/powerpoint/2010/main" val="54756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A3A17-5A08-4A47-935B-C59833914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2" y="1020859"/>
            <a:ext cx="5908813" cy="3836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4503B-F75C-4A78-80A7-53C4B35939CB}"/>
              </a:ext>
            </a:extLst>
          </p:cNvPr>
          <p:cNvSpPr txBox="1"/>
          <p:nvPr/>
        </p:nvSpPr>
        <p:spPr>
          <a:xfrm>
            <a:off x="651012" y="4953001"/>
            <a:ext cx="5946913" cy="424731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Write down the steps to create the program shown in </a:t>
            </a:r>
            <a:r>
              <a:rPr lang="en-GB" b="1" dirty="0">
                <a:solidFill>
                  <a:srgbClr val="FF0000"/>
                </a:solidFill>
              </a:rPr>
              <a:t>Task 2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D6D6B3-30DD-4451-8DFE-3AE0EF179BA5}"/>
              </a:ext>
            </a:extLst>
          </p:cNvPr>
          <p:cNvSpPr/>
          <p:nvPr/>
        </p:nvSpPr>
        <p:spPr>
          <a:xfrm>
            <a:off x="644360" y="975549"/>
            <a:ext cx="6057900" cy="169277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Task 3: Fast Food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cs typeface="Arial" charset="0"/>
              </a:rPr>
              <a:t>Create a program which will allow you to view the special offers from a range of Fast Food Restaurants depended on your input.</a:t>
            </a:r>
          </a:p>
          <a:p>
            <a:endParaRPr lang="en-GB" sz="1100" dirty="0">
              <a:cs typeface="Arial" charset="0"/>
            </a:endParaRPr>
          </a:p>
          <a:p>
            <a:r>
              <a:rPr lang="en-GB" dirty="0">
                <a:cs typeface="Arial" charset="0"/>
              </a:rPr>
              <a:t>1- KFC, 2 McDonalds, 3 - Hardees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70919-01D3-4B8B-A020-E9DF65B7D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8" t="11957" r="13334" b="19862"/>
          <a:stretch/>
        </p:blipFill>
        <p:spPr>
          <a:xfrm>
            <a:off x="649330" y="2825334"/>
            <a:ext cx="6052930" cy="4114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6B75E2-2C91-475E-9B21-59C8FFCA9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0" t="26779" r="35833" b="55434"/>
          <a:stretch/>
        </p:blipFill>
        <p:spPr>
          <a:xfrm>
            <a:off x="2085175" y="8177187"/>
            <a:ext cx="3552300" cy="1217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63DCB2-AB8B-4AAB-B2E3-BF5B18D780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06" t="26779" r="35426" b="54527"/>
          <a:stretch/>
        </p:blipFill>
        <p:spPr>
          <a:xfrm>
            <a:off x="834860" y="7004861"/>
            <a:ext cx="3143250" cy="1136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F55A65-4A48-4CC0-A111-3A8C5CDA69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833" t="27767" r="40833" b="56423"/>
          <a:stretch/>
        </p:blipFill>
        <p:spPr>
          <a:xfrm>
            <a:off x="4119715" y="7004861"/>
            <a:ext cx="2284425" cy="11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7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8BA0B-0C4B-48E8-A5F5-8DC86075F065}"/>
              </a:ext>
            </a:extLst>
          </p:cNvPr>
          <p:cNvSpPr txBox="1"/>
          <p:nvPr/>
        </p:nvSpPr>
        <p:spPr>
          <a:xfrm>
            <a:off x="625310" y="1059414"/>
            <a:ext cx="6057900" cy="784830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Write down the steps to create the program shown in </a:t>
            </a:r>
            <a:r>
              <a:rPr lang="en-GB" b="1" dirty="0">
                <a:solidFill>
                  <a:srgbClr val="FF0000"/>
                </a:solidFill>
              </a:rPr>
              <a:t>Task 3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6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D6D6B3-30DD-4451-8DFE-3AE0EF179BA5}"/>
              </a:ext>
            </a:extLst>
          </p:cNvPr>
          <p:cNvSpPr/>
          <p:nvPr/>
        </p:nvSpPr>
        <p:spPr>
          <a:xfrm>
            <a:off x="644360" y="975549"/>
            <a:ext cx="6057900" cy="39703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solidFill>
                  <a:srgbClr val="FF0000"/>
                </a:solidFill>
                <a:cs typeface="Arial" charset="0"/>
              </a:rPr>
              <a:t>Extension</a:t>
            </a:r>
          </a:p>
          <a:p>
            <a:pPr algn="ctr"/>
            <a:endParaRPr lang="en-GB" sz="2800" b="1" dirty="0">
              <a:solidFill>
                <a:srgbClr val="FF0000"/>
              </a:solidFill>
              <a:cs typeface="Arial" charset="0"/>
            </a:endParaRPr>
          </a:p>
          <a:p>
            <a:pPr algn="ctr"/>
            <a:r>
              <a:rPr lang="en-GB" sz="4400" dirty="0"/>
              <a:t>Can you make your own program containing variables and If/Nested Statements?</a:t>
            </a:r>
            <a:endParaRPr lang="en-GB" sz="4400" b="1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8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</TotalTime>
  <Words>282</Words>
  <Application>Microsoft Office PowerPoint</Application>
  <PresentationFormat>A4 Paper (210x297 mm)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57</cp:revision>
  <dcterms:created xsi:type="dcterms:W3CDTF">2020-03-21T07:43:09Z</dcterms:created>
  <dcterms:modified xsi:type="dcterms:W3CDTF">2020-04-20T06:30:04Z</dcterms:modified>
</cp:coreProperties>
</file>