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5" r:id="rId3"/>
    <p:sldId id="256" r:id="rId4"/>
    <p:sldId id="272" r:id="rId5"/>
    <p:sldId id="276" r:id="rId6"/>
    <p:sldId id="274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23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86" indent="0" algn="ctr">
              <a:buNone/>
              <a:defRPr sz="1499"/>
            </a:lvl2pPr>
            <a:lvl3pPr marL="685771" indent="0" algn="ctr">
              <a:buNone/>
              <a:defRPr sz="1351"/>
            </a:lvl3pPr>
            <a:lvl4pPr marL="1028657" indent="0" algn="ctr">
              <a:buNone/>
              <a:defRPr sz="1200"/>
            </a:lvl4pPr>
            <a:lvl5pPr marL="1371543" indent="0" algn="ctr">
              <a:buNone/>
              <a:defRPr sz="1200"/>
            </a:lvl5pPr>
            <a:lvl6pPr marL="1714428" indent="0" algn="ctr">
              <a:buNone/>
              <a:defRPr sz="1200"/>
            </a:lvl6pPr>
            <a:lvl7pPr marL="2057314" indent="0" algn="ctr">
              <a:buNone/>
              <a:defRPr sz="1200"/>
            </a:lvl7pPr>
            <a:lvl8pPr marL="2400200" indent="0" algn="ctr">
              <a:buNone/>
              <a:defRPr sz="1200"/>
            </a:lvl8pPr>
            <a:lvl9pPr marL="274308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93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84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30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79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  <a:prstGeom prst="rect">
            <a:avLst/>
          </a:prstGeo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7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19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05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6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8"/>
            <a:ext cx="2901255" cy="1190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3"/>
            <a:ext cx="2901255" cy="5322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8"/>
            <a:ext cx="2915543" cy="1190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3"/>
            <a:ext cx="2915543" cy="5322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54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4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</p:spPr>
        <p:txBody>
          <a:bodyPr anchor="b"/>
          <a:lstStyle>
            <a:lvl1pPr>
              <a:defRPr sz="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4"/>
            <a:ext cx="3471863" cy="7039681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37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</p:spPr>
        <p:txBody>
          <a:bodyPr anchor="b"/>
          <a:lstStyle>
            <a:lvl1pPr>
              <a:defRPr sz="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4"/>
            <a:ext cx="3471863" cy="703968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1"/>
            </a:lvl1pPr>
            <a:lvl2pPr marL="342886" indent="0">
              <a:buNone/>
              <a:defRPr sz="2100"/>
            </a:lvl2pPr>
            <a:lvl3pPr marL="685771" indent="0">
              <a:buNone/>
              <a:defRPr sz="1800"/>
            </a:lvl3pPr>
            <a:lvl4pPr marL="1028657" indent="0">
              <a:buNone/>
              <a:defRPr sz="1499"/>
            </a:lvl4pPr>
            <a:lvl5pPr marL="1371543" indent="0">
              <a:buNone/>
              <a:defRPr sz="1499"/>
            </a:lvl5pPr>
            <a:lvl6pPr marL="1714428" indent="0">
              <a:buNone/>
              <a:defRPr sz="1499"/>
            </a:lvl6pPr>
            <a:lvl7pPr marL="2057314" indent="0">
              <a:buNone/>
              <a:defRPr sz="1499"/>
            </a:lvl7pPr>
            <a:lvl8pPr marL="2400200" indent="0">
              <a:buNone/>
              <a:defRPr sz="1499"/>
            </a:lvl8pPr>
            <a:lvl9pPr marL="2743085" indent="0">
              <a:buNone/>
              <a:defRPr sz="1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3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yahmad.co.uk/Pages/5.html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alice.org/get-alice/alice-3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9602519-1D23-443F-8825-050DD542E09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4751246"/>
              </p:ext>
            </p:extLst>
          </p:nvPr>
        </p:nvGraphicFramePr>
        <p:xfrm>
          <a:off x="606742" y="162562"/>
          <a:ext cx="6172200" cy="77046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17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626">
                <a:tc>
                  <a:txBody>
                    <a:bodyPr/>
                    <a:lstStyle/>
                    <a:p>
                      <a:r>
                        <a:rPr lang="en-GB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Tutorial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l"/>
                      <a:r>
                        <a:rPr lang="en-GB" sz="17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hlinkshowjump?jump=firstslide"/>
                        </a:rPr>
                        <a:t>IF Statements Part 2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BF29A76-5D06-4569-9692-87E133C53640}"/>
              </a:ext>
            </a:extLst>
          </p:cNvPr>
          <p:cNvSpPr txBox="1"/>
          <p:nvPr userDrawn="1"/>
        </p:nvSpPr>
        <p:spPr>
          <a:xfrm>
            <a:off x="79059" y="0"/>
            <a:ext cx="492443" cy="9906000"/>
          </a:xfrm>
          <a:prstGeom prst="rect">
            <a:avLst/>
          </a:prstGeom>
          <a:solidFill>
            <a:schemeClr val="bg2"/>
          </a:solidFill>
        </p:spPr>
        <p:txBody>
          <a:bodyPr vert="vert" wrap="square" rtlCol="0">
            <a:spAutoFit/>
          </a:bodyPr>
          <a:lstStyle/>
          <a:p>
            <a:pPr algn="ctr"/>
            <a:r>
              <a:rPr lang="en-GB" sz="2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3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hlinkClick r:id="rId13"/>
            <a:extLst>
              <a:ext uri="{FF2B5EF4-FFF2-40B4-BE49-F238E27FC236}">
                <a16:creationId xmlns:a16="http://schemas.microsoft.com/office/drawing/2014/main" id="{B7EDA8B0-C482-448C-9027-D07A3B8AA970}"/>
              </a:ext>
            </a:extLst>
          </p:cNvPr>
          <p:cNvSpPr/>
          <p:nvPr userDrawn="1"/>
        </p:nvSpPr>
        <p:spPr>
          <a:xfrm>
            <a:off x="-38100" y="9514840"/>
            <a:ext cx="2781300" cy="22860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WWW.YAHMAD.CO.UK</a:t>
            </a:r>
          </a:p>
        </p:txBody>
      </p:sp>
      <p:pic>
        <p:nvPicPr>
          <p:cNvPr id="17" name="Picture 16">
            <a:hlinkClick r:id="rId14"/>
            <a:extLst>
              <a:ext uri="{FF2B5EF4-FFF2-40B4-BE49-F238E27FC236}">
                <a16:creationId xmlns:a16="http://schemas.microsoft.com/office/drawing/2014/main" id="{58BE7803-6F5A-4DDF-93A5-DCF6BA31B7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l="17485" t="6129" r="15644" b="7419"/>
          <a:stretch/>
        </p:blipFill>
        <p:spPr>
          <a:xfrm>
            <a:off x="5769292" y="9122830"/>
            <a:ext cx="1009651" cy="62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0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7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3" indent="-171443" algn="l" defTabSz="68577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9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4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0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986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71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57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3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28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1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7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3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8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4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85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42254F-AE86-4B3F-9D7F-E1F6E6299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741908"/>
              </p:ext>
            </p:extLst>
          </p:nvPr>
        </p:nvGraphicFramePr>
        <p:xfrm>
          <a:off x="704597" y="1002522"/>
          <a:ext cx="5981955" cy="20386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8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5666">
                <a:tc>
                  <a:txBody>
                    <a:bodyPr/>
                    <a:lstStyle/>
                    <a:p>
                      <a:r>
                        <a:rPr lang="en-GB" sz="2500" dirty="0"/>
                        <a:t>Objectives </a:t>
                      </a:r>
                    </a:p>
                  </a:txBody>
                  <a:tcPr marL="91441" marR="91441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700" dirty="0">
                          <a:latin typeface="+mn-lt"/>
                          <a:cs typeface="Arial" charset="0"/>
                        </a:rPr>
                        <a:t>Understand the use of IF and Nested IF statements in Alice 3.</a:t>
                      </a:r>
                      <a:endParaRPr lang="en-GB" sz="1700" dirty="0">
                        <a:latin typeface="+mn-lt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700" dirty="0">
                          <a:latin typeface="+mn-lt"/>
                          <a:cs typeface="Arial" charset="0"/>
                        </a:rPr>
                        <a:t>Understand the use of the different operators in Alice 3.</a:t>
                      </a:r>
                      <a:endParaRPr lang="en-GB" sz="1700" dirty="0">
                        <a:latin typeface="+mn-lt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26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700" dirty="0">
                          <a:latin typeface="+mn-lt"/>
                          <a:cs typeface="Arial" charset="0"/>
                        </a:rPr>
                        <a:t>Understand the following terms, IF and ELSE.</a:t>
                      </a:r>
                      <a:endParaRPr lang="en-GB" sz="1700" dirty="0">
                        <a:latin typeface="+mn-lt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26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700" dirty="0"/>
                        <a:t>Understand how to create a procedure (method) in Alice.</a:t>
                      </a:r>
                      <a:endParaRPr lang="en-GB" sz="1700" dirty="0">
                        <a:latin typeface="+mn-lt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3272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C67720-7BF1-44FC-BF5B-9F8314701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26642"/>
              </p:ext>
            </p:extLst>
          </p:nvPr>
        </p:nvGraphicFramePr>
        <p:xfrm>
          <a:off x="704596" y="3214729"/>
          <a:ext cx="5981955" cy="15849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666">
                <a:tc gridSpan="2">
                  <a:txBody>
                    <a:bodyPr/>
                    <a:lstStyle/>
                    <a:p>
                      <a:r>
                        <a:rPr lang="en-GB" sz="2500" dirty="0"/>
                        <a:t>Outcomes</a:t>
                      </a:r>
                    </a:p>
                  </a:txBody>
                  <a:tcPr marL="91441" marR="91441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56B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GB" sz="1700" b="1" dirty="0"/>
                        <a:t>Task 1</a:t>
                      </a: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latin typeface="+mn-lt"/>
                          <a:cs typeface="Arial" charset="0"/>
                        </a:rPr>
                        <a:t>Create dance procedures</a:t>
                      </a: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GB" sz="1700" b="1" dirty="0"/>
                        <a:t>Task 2</a:t>
                      </a: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latin typeface="+mn-lt"/>
                          <a:cs typeface="Arial" charset="0"/>
                        </a:rPr>
                        <a:t>Create dance options Nested IF</a:t>
                      </a: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0149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GB" sz="1700" b="1" dirty="0"/>
                        <a:t>Task 3</a:t>
                      </a: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+mn-lt"/>
                          <a:cs typeface="Arial" charset="0"/>
                        </a:rPr>
                        <a:t>Extension (Create your own program)</a:t>
                      </a: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9768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53760C3-353C-4481-AA55-4D2690C95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00" t="57678" r="31761" b="20136"/>
          <a:stretch/>
        </p:blipFill>
        <p:spPr>
          <a:xfrm>
            <a:off x="704597" y="5495454"/>
            <a:ext cx="2933953" cy="34080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7DBBD8-477C-4719-AF64-5698CBFA85CB}"/>
              </a:ext>
            </a:extLst>
          </p:cNvPr>
          <p:cNvSpPr/>
          <p:nvPr/>
        </p:nvSpPr>
        <p:spPr>
          <a:xfrm>
            <a:off x="704597" y="4946784"/>
            <a:ext cx="1314703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Operators</a:t>
            </a:r>
            <a:endParaRPr lang="en-GB" b="1" dirty="0">
              <a:solidFill>
                <a:srgbClr val="FF0000"/>
              </a:solidFill>
              <a:cs typeface="Arial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57801C-EDDB-4DA2-A525-4092F23BEA25}"/>
              </a:ext>
            </a:extLst>
          </p:cNvPr>
          <p:cNvCxnSpPr>
            <a:cxnSpLocks/>
          </p:cNvCxnSpPr>
          <p:nvPr/>
        </p:nvCxnSpPr>
        <p:spPr>
          <a:xfrm flipH="1" flipV="1">
            <a:off x="2291078" y="5895564"/>
            <a:ext cx="1462151" cy="66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D1949A-D33B-4E0B-A20F-B0EE20CC00C9}"/>
              </a:ext>
            </a:extLst>
          </p:cNvPr>
          <p:cNvCxnSpPr>
            <a:cxnSpLocks/>
          </p:cNvCxnSpPr>
          <p:nvPr/>
        </p:nvCxnSpPr>
        <p:spPr>
          <a:xfrm flipH="1">
            <a:off x="2314954" y="6417963"/>
            <a:ext cx="14001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977BC7-1CAE-42D0-B891-2C3CBEC7E2D3}"/>
              </a:ext>
            </a:extLst>
          </p:cNvPr>
          <p:cNvCxnSpPr>
            <a:cxnSpLocks/>
          </p:cNvCxnSpPr>
          <p:nvPr/>
        </p:nvCxnSpPr>
        <p:spPr>
          <a:xfrm flipH="1">
            <a:off x="2353054" y="6970473"/>
            <a:ext cx="14001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CDFEF8-F117-4416-9EED-301357B56CAF}"/>
              </a:ext>
            </a:extLst>
          </p:cNvPr>
          <p:cNvCxnSpPr>
            <a:cxnSpLocks/>
          </p:cNvCxnSpPr>
          <p:nvPr/>
        </p:nvCxnSpPr>
        <p:spPr>
          <a:xfrm flipH="1">
            <a:off x="2376930" y="7517481"/>
            <a:ext cx="14001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5DCECE-DB58-4CFB-92AA-847908D9DA5C}"/>
              </a:ext>
            </a:extLst>
          </p:cNvPr>
          <p:cNvCxnSpPr>
            <a:cxnSpLocks/>
          </p:cNvCxnSpPr>
          <p:nvPr/>
        </p:nvCxnSpPr>
        <p:spPr>
          <a:xfrm flipH="1">
            <a:off x="2376930" y="8083147"/>
            <a:ext cx="14001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274AD3-3410-478F-AEE9-97B6CDA48191}"/>
              </a:ext>
            </a:extLst>
          </p:cNvPr>
          <p:cNvCxnSpPr>
            <a:cxnSpLocks/>
          </p:cNvCxnSpPr>
          <p:nvPr/>
        </p:nvCxnSpPr>
        <p:spPr>
          <a:xfrm flipH="1">
            <a:off x="2376930" y="8631997"/>
            <a:ext cx="14001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45E9A4-3AE6-4147-BEA3-DD6A871C0064}"/>
              </a:ext>
            </a:extLst>
          </p:cNvPr>
          <p:cNvSpPr/>
          <p:nvPr/>
        </p:nvSpPr>
        <p:spPr>
          <a:xfrm>
            <a:off x="3777105" y="5673556"/>
            <a:ext cx="2596132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Less </a:t>
            </a:r>
            <a:r>
              <a:rPr lang="en-GB" sz="2000" b="1" dirty="0">
                <a:cs typeface="Arial" charset="0"/>
              </a:rPr>
              <a:t>Than</a:t>
            </a:r>
            <a:endParaRPr lang="en-GB" b="1" dirty="0">
              <a:cs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EBC56D-7359-4936-B09F-CDF214344D2F}"/>
              </a:ext>
            </a:extLst>
          </p:cNvPr>
          <p:cNvSpPr/>
          <p:nvPr/>
        </p:nvSpPr>
        <p:spPr>
          <a:xfrm>
            <a:off x="3777105" y="6216659"/>
            <a:ext cx="2600704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Equal </a:t>
            </a:r>
            <a:r>
              <a:rPr lang="en-GB" sz="2000" b="1" dirty="0">
                <a:cs typeface="Arial" charset="0"/>
              </a:rPr>
              <a:t>to or </a:t>
            </a:r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Less </a:t>
            </a:r>
            <a:r>
              <a:rPr lang="en-GB" sz="2000" b="1" dirty="0">
                <a:cs typeface="Arial" charset="0"/>
              </a:rPr>
              <a:t>Than</a:t>
            </a:r>
            <a:endParaRPr lang="en-GB" b="1" dirty="0">
              <a:cs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249C08-8E2D-410D-9AD1-CB50846EEED2}"/>
              </a:ext>
            </a:extLst>
          </p:cNvPr>
          <p:cNvSpPr/>
          <p:nvPr/>
        </p:nvSpPr>
        <p:spPr>
          <a:xfrm>
            <a:off x="3777105" y="6780972"/>
            <a:ext cx="2596132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More </a:t>
            </a:r>
            <a:r>
              <a:rPr lang="en-GB" sz="2000" b="1" dirty="0">
                <a:cs typeface="Arial" charset="0"/>
              </a:rPr>
              <a:t>Than</a:t>
            </a:r>
            <a:endParaRPr lang="en-GB" b="1" dirty="0">
              <a:cs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B239C0-8513-4EDA-B74A-727FF4E2F47E}"/>
              </a:ext>
            </a:extLst>
          </p:cNvPr>
          <p:cNvSpPr/>
          <p:nvPr/>
        </p:nvSpPr>
        <p:spPr>
          <a:xfrm>
            <a:off x="3777105" y="7290174"/>
            <a:ext cx="2600704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Equal </a:t>
            </a:r>
            <a:r>
              <a:rPr lang="en-GB" sz="2000" b="1" dirty="0">
                <a:cs typeface="Arial" charset="0"/>
              </a:rPr>
              <a:t>to or </a:t>
            </a:r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More </a:t>
            </a:r>
            <a:r>
              <a:rPr lang="en-GB" sz="2000" b="1" dirty="0">
                <a:cs typeface="Arial" charset="0"/>
              </a:rPr>
              <a:t>Than</a:t>
            </a:r>
            <a:endParaRPr lang="en-GB" b="1" dirty="0">
              <a:cs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3ED1AF-7FF5-48B5-9752-85AABB6300F5}"/>
              </a:ext>
            </a:extLst>
          </p:cNvPr>
          <p:cNvSpPr/>
          <p:nvPr/>
        </p:nvSpPr>
        <p:spPr>
          <a:xfrm>
            <a:off x="3777105" y="7854487"/>
            <a:ext cx="2596132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Equal </a:t>
            </a:r>
            <a:endParaRPr lang="en-GB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BD6C98-A97A-4746-877F-239883B1C313}"/>
              </a:ext>
            </a:extLst>
          </p:cNvPr>
          <p:cNvSpPr/>
          <p:nvPr/>
        </p:nvSpPr>
        <p:spPr>
          <a:xfrm>
            <a:off x="3777105" y="8403337"/>
            <a:ext cx="2596132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Not Equal</a:t>
            </a:r>
            <a:endParaRPr lang="en-GB" b="1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8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3067AC-4A1E-445D-B250-B2714E95DC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44" t="4546" r="39445" b="62846"/>
          <a:stretch/>
        </p:blipFill>
        <p:spPr>
          <a:xfrm>
            <a:off x="666750" y="2441340"/>
            <a:ext cx="5010150" cy="2732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916E3E-16D0-4F02-B249-A783E66AA4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667" b="55929"/>
          <a:stretch/>
        </p:blipFill>
        <p:spPr>
          <a:xfrm>
            <a:off x="666750" y="5391150"/>
            <a:ext cx="5010150" cy="32384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4E2313-6943-4791-B56B-2E42303B27DA}"/>
              </a:ext>
            </a:extLst>
          </p:cNvPr>
          <p:cNvSpPr/>
          <p:nvPr/>
        </p:nvSpPr>
        <p:spPr>
          <a:xfrm>
            <a:off x="666750" y="1480983"/>
            <a:ext cx="60579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Click the ICON to left of Scene &gt;&gt; Biped &gt;&gt; Add Biped Procedure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854041-1711-446B-8689-431C4EA1CB11}"/>
              </a:ext>
            </a:extLst>
          </p:cNvPr>
          <p:cNvSpPr/>
          <p:nvPr/>
        </p:nvSpPr>
        <p:spPr>
          <a:xfrm>
            <a:off x="1819275" y="7197758"/>
            <a:ext cx="33528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Name the procedure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28BB97-150B-4735-92C5-717268FF52F7}"/>
              </a:ext>
            </a:extLst>
          </p:cNvPr>
          <p:cNvSpPr/>
          <p:nvPr/>
        </p:nvSpPr>
        <p:spPr>
          <a:xfrm>
            <a:off x="1149255" y="2459588"/>
            <a:ext cx="670020" cy="5350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BBC5F3-D435-4275-A846-6010BC4A8763}"/>
              </a:ext>
            </a:extLst>
          </p:cNvPr>
          <p:cNvSpPr/>
          <p:nvPr/>
        </p:nvSpPr>
        <p:spPr>
          <a:xfrm>
            <a:off x="3171825" y="3898338"/>
            <a:ext cx="1771650" cy="3154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276212-16E8-4AE0-B608-F44CAC074CD1}"/>
              </a:ext>
            </a:extLst>
          </p:cNvPr>
          <p:cNvSpPr/>
          <p:nvPr/>
        </p:nvSpPr>
        <p:spPr>
          <a:xfrm>
            <a:off x="977805" y="6550015"/>
            <a:ext cx="1451069" cy="430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304324-B4EB-4C88-8AFD-21E7C4855182}"/>
              </a:ext>
            </a:extLst>
          </p:cNvPr>
          <p:cNvSpPr/>
          <p:nvPr/>
        </p:nvSpPr>
        <p:spPr>
          <a:xfrm>
            <a:off x="644360" y="975549"/>
            <a:ext cx="6057900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Task 1: Create your dance procedures</a:t>
            </a:r>
          </a:p>
        </p:txBody>
      </p:sp>
    </p:spTree>
    <p:extLst>
      <p:ext uri="{BB962C8B-B14F-4D97-AF65-F5344CB8AC3E}">
        <p14:creationId xmlns:p14="http://schemas.microsoft.com/office/powerpoint/2010/main" val="32729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D6D6B3-30DD-4451-8DFE-3AE0EF179BA5}"/>
              </a:ext>
            </a:extLst>
          </p:cNvPr>
          <p:cNvSpPr/>
          <p:nvPr/>
        </p:nvSpPr>
        <p:spPr>
          <a:xfrm>
            <a:off x="644360" y="975549"/>
            <a:ext cx="6057900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Task 1: Create your dance procedures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0566F1-B865-46BB-853C-12416B4DB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78" t="11821" r="27778" b="46047"/>
          <a:stretch/>
        </p:blipFill>
        <p:spPr>
          <a:xfrm>
            <a:off x="644360" y="1531888"/>
            <a:ext cx="5584990" cy="3154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48F1A9-F992-4749-9A4B-92284A0B1C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0" t="10969" r="41389" b="66304"/>
          <a:stretch/>
        </p:blipFill>
        <p:spPr>
          <a:xfrm>
            <a:off x="644360" y="4842160"/>
            <a:ext cx="4613440" cy="2060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E7106F-BCE9-4E68-BDBD-CA56756C41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78" t="10969" r="40278" b="66798"/>
          <a:stretch/>
        </p:blipFill>
        <p:spPr>
          <a:xfrm>
            <a:off x="644360" y="7058760"/>
            <a:ext cx="4613440" cy="195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6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D6D6B3-30DD-4451-8DFE-3AE0EF179BA5}"/>
              </a:ext>
            </a:extLst>
          </p:cNvPr>
          <p:cNvSpPr/>
          <p:nvPr/>
        </p:nvSpPr>
        <p:spPr>
          <a:xfrm>
            <a:off x="644360" y="975549"/>
            <a:ext cx="6057900" cy="233910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Task 2: Dance Options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cs typeface="Arial" charset="0"/>
              </a:rPr>
              <a:t>Create a program which will allow you to choose a dance option.</a:t>
            </a:r>
          </a:p>
          <a:p>
            <a:endParaRPr lang="en-GB" b="1" u="sng" dirty="0">
              <a:cs typeface="Arial" charset="0"/>
            </a:endParaRPr>
          </a:p>
          <a:p>
            <a:r>
              <a:rPr lang="en-GB" b="1" dirty="0">
                <a:solidFill>
                  <a:srgbClr val="00B050"/>
                </a:solidFill>
                <a:cs typeface="Arial" charset="0"/>
              </a:rPr>
              <a:t>TRUE: </a:t>
            </a:r>
            <a:r>
              <a:rPr lang="en-GB" b="1" u="sng" dirty="0">
                <a:cs typeface="Arial" charset="0"/>
              </a:rPr>
              <a:t>Option equal to 1 </a:t>
            </a:r>
            <a:r>
              <a:rPr lang="en-GB" dirty="0">
                <a:cs typeface="Arial" charset="0"/>
              </a:rPr>
              <a:t>– 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Floss</a:t>
            </a:r>
          </a:p>
          <a:p>
            <a:r>
              <a:rPr lang="en-GB" b="1" dirty="0">
                <a:solidFill>
                  <a:srgbClr val="00B050"/>
                </a:solidFill>
                <a:cs typeface="Arial" charset="0"/>
              </a:rPr>
              <a:t>TRUE: </a:t>
            </a:r>
            <a:r>
              <a:rPr lang="en-GB" b="1" u="sng" dirty="0">
                <a:cs typeface="Arial" charset="0"/>
              </a:rPr>
              <a:t>Option equal to 2 </a:t>
            </a:r>
            <a:r>
              <a:rPr lang="en-GB" dirty="0">
                <a:cs typeface="Arial" charset="0"/>
              </a:rPr>
              <a:t>– 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Jump</a:t>
            </a:r>
          </a:p>
          <a:p>
            <a:r>
              <a:rPr lang="en-GB" b="1" dirty="0">
                <a:solidFill>
                  <a:srgbClr val="00B050"/>
                </a:solidFill>
                <a:cs typeface="Arial" charset="0"/>
              </a:rPr>
              <a:t>TRUE: </a:t>
            </a:r>
            <a:r>
              <a:rPr lang="en-GB" b="1" u="sng" dirty="0">
                <a:cs typeface="Arial" charset="0"/>
              </a:rPr>
              <a:t>Option equal to 3 </a:t>
            </a:r>
            <a:r>
              <a:rPr lang="en-GB" dirty="0">
                <a:cs typeface="Arial" charset="0"/>
              </a:rPr>
              <a:t>– 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Slide</a:t>
            </a:r>
          </a:p>
          <a:p>
            <a:r>
              <a:rPr lang="en-GB" b="1" u="sng" dirty="0">
                <a:solidFill>
                  <a:srgbClr val="FF0000"/>
                </a:solidFill>
                <a:cs typeface="Arial" charset="0"/>
              </a:rPr>
              <a:t>ELSE </a:t>
            </a:r>
            <a:r>
              <a:rPr lang="en-GB" dirty="0">
                <a:cs typeface="Arial" charset="0"/>
              </a:rPr>
              <a:t>– 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All dances will be performed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7117B-39F3-4954-BA42-7A311FA78E6D}"/>
              </a:ext>
            </a:extLst>
          </p:cNvPr>
          <p:cNvSpPr txBox="1"/>
          <p:nvPr/>
        </p:nvSpPr>
        <p:spPr>
          <a:xfrm>
            <a:off x="5058367" y="1924050"/>
            <a:ext cx="158115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Nested IF Statement</a:t>
            </a:r>
          </a:p>
          <a:p>
            <a:r>
              <a:rPr lang="en-GB" b="1" dirty="0"/>
              <a:t>Multiple Logical Tests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5839E-8E72-4352-B597-1DD26AB0F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21" t="10968" r="20001" b="12451"/>
          <a:stretch/>
        </p:blipFill>
        <p:spPr>
          <a:xfrm>
            <a:off x="644360" y="3548825"/>
            <a:ext cx="5995157" cy="51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6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54503B-F75C-4A78-80A7-53C4B35939CB}"/>
              </a:ext>
            </a:extLst>
          </p:cNvPr>
          <p:cNvSpPr txBox="1"/>
          <p:nvPr/>
        </p:nvSpPr>
        <p:spPr>
          <a:xfrm>
            <a:off x="689112" y="1200151"/>
            <a:ext cx="5946913" cy="784830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Write down the steps to create the program shown in </a:t>
            </a:r>
            <a:r>
              <a:rPr lang="en-GB" b="1" dirty="0">
                <a:solidFill>
                  <a:srgbClr val="FF0000"/>
                </a:solidFill>
              </a:rPr>
              <a:t>Task 2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D6D6B3-30DD-4451-8DFE-3AE0EF179BA5}"/>
              </a:ext>
            </a:extLst>
          </p:cNvPr>
          <p:cNvSpPr/>
          <p:nvPr/>
        </p:nvSpPr>
        <p:spPr>
          <a:xfrm>
            <a:off x="644360" y="975549"/>
            <a:ext cx="6057900" cy="39703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solidFill>
                  <a:srgbClr val="FF0000"/>
                </a:solidFill>
                <a:cs typeface="Arial" charset="0"/>
              </a:rPr>
              <a:t>Extension</a:t>
            </a:r>
          </a:p>
          <a:p>
            <a:pPr algn="ctr"/>
            <a:endParaRPr lang="en-GB" sz="2800" b="1" dirty="0">
              <a:solidFill>
                <a:srgbClr val="FF0000"/>
              </a:solidFill>
              <a:cs typeface="Arial" charset="0"/>
            </a:endParaRPr>
          </a:p>
          <a:p>
            <a:pPr algn="ctr"/>
            <a:r>
              <a:rPr lang="en-GB" sz="4400" dirty="0"/>
              <a:t>Can you make your own program containing variables, procedures and If/Nested Statements?</a:t>
            </a:r>
            <a:endParaRPr lang="en-GB" sz="4400" b="1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8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1080</TotalTime>
  <Words>201</Words>
  <Application>Microsoft Office PowerPoint</Application>
  <PresentationFormat>A4 Paper (210x297 mm)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64</cp:revision>
  <dcterms:created xsi:type="dcterms:W3CDTF">2020-03-21T07:43:09Z</dcterms:created>
  <dcterms:modified xsi:type="dcterms:W3CDTF">2020-09-05T17:47:14Z</dcterms:modified>
</cp:coreProperties>
</file>