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6" r:id="rId6"/>
    <p:sldId id="26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56B"/>
    <a:srgbClr val="D9D9D9"/>
    <a:srgbClr val="669900"/>
    <a:srgbClr val="336600"/>
    <a:srgbClr val="339933"/>
    <a:srgbClr val="003300"/>
    <a:srgbClr val="002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686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5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42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5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3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0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5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7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B621-A453-4174-9A88-87AE9ACEF0C3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C106-DF0E-452A-8D4F-6AEA0926881F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 rot="5400000" flipV="1">
            <a:off x="-3179177" y="3247055"/>
            <a:ext cx="6852562" cy="3693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-200071" y="3191316"/>
            <a:ext cx="89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eSafety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eSafety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Lesson 1 – Intro to </a:t>
            </a:r>
            <a:r>
              <a:rPr lang="en-GB" dirty="0" err="1">
                <a:solidFill>
                  <a:schemeClr val="tx1"/>
                </a:solidFill>
              </a:rPr>
              <a:t>eSafety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</p:spTree>
    <p:extLst>
      <p:ext uri="{BB962C8B-B14F-4D97-AF65-F5344CB8AC3E}">
        <p14:creationId xmlns:p14="http://schemas.microsoft.com/office/powerpoint/2010/main" val="29951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85843" y="1415768"/>
            <a:ext cx="31175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Can you name the social media platforms shown on the right?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1CEF0-5DED-4B26-A1B2-0A7F646B61F9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Starter – Social Media</a:t>
            </a:r>
            <a:endParaRPr lang="en-GB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386B10-0C05-4B7F-927E-A0E8AE2579B7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D9D09-A9A7-49E9-80F2-3B1107CA6BFF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5 Things You Need To Know About Posting On Social Media On Weekends -  Paprika Media">
            <a:extLst>
              <a:ext uri="{FF2B5EF4-FFF2-40B4-BE49-F238E27FC236}">
                <a16:creationId xmlns:a16="http://schemas.microsoft.com/office/drawing/2014/main" id="{21A423C8-A6F7-4BB4-93EF-477780F9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53" y="1761863"/>
            <a:ext cx="4994906" cy="333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63102F4-290A-480C-A83D-24FF8CA01320}"/>
              </a:ext>
            </a:extLst>
          </p:cNvPr>
          <p:cNvSpPr/>
          <p:nvPr/>
        </p:nvSpPr>
        <p:spPr>
          <a:xfrm>
            <a:off x="1234391" y="3651480"/>
            <a:ext cx="1989849" cy="1102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6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Lesson Overview</a:t>
            </a:r>
            <a:endParaRPr lang="en-GB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94669"/>
              </p:ext>
            </p:extLst>
          </p:nvPr>
        </p:nvGraphicFramePr>
        <p:xfrm>
          <a:off x="736667" y="1473662"/>
          <a:ext cx="8083804" cy="146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8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+mn-lt"/>
                          <a:cs typeface="Arial" charset="0"/>
                        </a:rPr>
                        <a:t>To</a:t>
                      </a: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 understand what esafety is about and why its important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eaLnBrk="1" hangingPunct="1">
                        <a:buFont typeface="Arial" pitchFamily="34" charset="0"/>
                        <a:buNone/>
                      </a:pP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To be able to understand a range of dangers of being online in particular for young people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459795"/>
              </p:ext>
            </p:extLst>
          </p:nvPr>
        </p:nvGraphicFramePr>
        <p:xfrm>
          <a:off x="708600" y="3068960"/>
          <a:ext cx="8111871" cy="183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dirty="0"/>
                        <a:t>Outcomes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56B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Time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Discussion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dirty="0"/>
                        <a:t>– Why</a:t>
                      </a:r>
                      <a:r>
                        <a:rPr lang="en-GB" sz="1800" baseline="0" dirty="0"/>
                        <a:t> is e-safety being taught in school around the world and what does it mean to you.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Identify your use of</a:t>
                      </a:r>
                      <a:r>
                        <a:rPr lang="en-GB" sz="1800" baseline="0" dirty="0"/>
                        <a:t> the internet and list the potential dangers.</a:t>
                      </a:r>
                      <a:endParaRPr lang="en-GB" sz="1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Task 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Create a short video clip.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85843" y="1428276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Reflect and answer in the boxes below: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Why is </a:t>
            </a:r>
            <a:r>
              <a:rPr lang="en-GB" sz="2400" dirty="0" err="1"/>
              <a:t>eSafety</a:t>
            </a:r>
            <a:r>
              <a:rPr lang="en-GB" sz="2400" dirty="0"/>
              <a:t> being taught in schools around the world.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What does it mean to you.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What are the potential dangers of being online.</a:t>
            </a:r>
          </a:p>
          <a:p>
            <a:pPr marL="0" indent="0">
              <a:buNone/>
            </a:pPr>
            <a:endParaRPr lang="en-GB" sz="2400" dirty="0"/>
          </a:p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44E79-C0D5-45CC-BB9A-6E993085C902}"/>
              </a:ext>
            </a:extLst>
          </p:cNvPr>
          <p:cNvSpPr/>
          <p:nvPr/>
        </p:nvSpPr>
        <p:spPr>
          <a:xfrm>
            <a:off x="899591" y="3713487"/>
            <a:ext cx="2421897" cy="1939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rgbClr val="FF0000"/>
                </a:solidFill>
              </a:rPr>
              <a:t>1.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6A4A4-C9BF-405A-AB34-5E469ACB237C}"/>
              </a:ext>
            </a:extLst>
          </p:cNvPr>
          <p:cNvSpPr/>
          <p:nvPr/>
        </p:nvSpPr>
        <p:spPr>
          <a:xfrm>
            <a:off x="3557811" y="3713487"/>
            <a:ext cx="2421897" cy="1939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rgbClr val="FF0000"/>
                </a:solidFill>
              </a:rPr>
              <a:t>2.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B40DC-F617-45F0-9C4B-28C36B8F9DD9}"/>
              </a:ext>
            </a:extLst>
          </p:cNvPr>
          <p:cNvSpPr/>
          <p:nvPr/>
        </p:nvSpPr>
        <p:spPr>
          <a:xfrm>
            <a:off x="6236627" y="3713487"/>
            <a:ext cx="2421897" cy="1939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rgbClr val="FF0000"/>
                </a:solidFill>
              </a:rPr>
              <a:t>3. 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BE66A946-324B-4DE5-902E-C2F052BAFA42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Task 1: Discuss in MS Teams </a:t>
            </a:r>
            <a:endParaRPr lang="en-GB" sz="4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4DAD5C-4623-49E9-AC76-74ABE6468534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EF913-C96D-4217-B6AB-4EC8DE4D6D53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49309" y="1409634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Identify your use of the internet and potential dangers. </a:t>
            </a:r>
            <a:r>
              <a:rPr lang="en-GB" sz="2400" b="1" dirty="0">
                <a:solidFill>
                  <a:srgbClr val="0070C0"/>
                </a:solidFill>
              </a:rPr>
              <a:t>You can work in a group or pairs to complete this table</a:t>
            </a:r>
            <a:r>
              <a:rPr lang="en-GB" sz="2400" dirty="0">
                <a:solidFill>
                  <a:srgbClr val="0070C0"/>
                </a:solidFill>
              </a:rPr>
              <a:t>:</a:t>
            </a:r>
            <a:endParaRPr lang="en-GB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55592"/>
              </p:ext>
            </p:extLst>
          </p:nvPr>
        </p:nvGraphicFramePr>
        <p:xfrm>
          <a:off x="708602" y="2348067"/>
          <a:ext cx="8061045" cy="35875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1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9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861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Your use of the Internet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Potential</a:t>
                      </a:r>
                      <a:r>
                        <a:rPr lang="en-GB" sz="2400" baseline="0" dirty="0"/>
                        <a:t> Dangers</a:t>
                      </a:r>
                      <a:endParaRPr lang="en-GB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33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Online Learning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</a:p>
                    <a:p>
                      <a:r>
                        <a:rPr lang="en-GB" dirty="0"/>
                        <a:t>2.</a:t>
                      </a:r>
                    </a:p>
                    <a:p>
                      <a:r>
                        <a:rPr lang="en-GB" dirty="0"/>
                        <a:t>3.</a:t>
                      </a:r>
                    </a:p>
                    <a:p>
                      <a:r>
                        <a:rPr lang="en-GB" dirty="0"/>
                        <a:t>4.</a:t>
                      </a:r>
                    </a:p>
                    <a:p>
                      <a:r>
                        <a:rPr lang="en-GB" dirty="0"/>
                        <a:t>5.</a:t>
                      </a:r>
                    </a:p>
                    <a:p>
                      <a:r>
                        <a:rPr lang="en-GB" dirty="0"/>
                        <a:t>6.</a:t>
                      </a:r>
                    </a:p>
                    <a:p>
                      <a:r>
                        <a:rPr lang="en-GB" dirty="0"/>
                        <a:t>7.</a:t>
                      </a:r>
                    </a:p>
                    <a:p>
                      <a:r>
                        <a:rPr lang="en-GB" dirty="0"/>
                        <a:t>8.</a:t>
                      </a:r>
                    </a:p>
                    <a:p>
                      <a:r>
                        <a:rPr lang="en-GB" dirty="0"/>
                        <a:t>9.</a:t>
                      </a:r>
                    </a:p>
                    <a:p>
                      <a:r>
                        <a:rPr lang="en-GB" dirty="0"/>
                        <a:t>10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423DF-C71A-4499-B8D2-A3C2CC7A2B61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Task 2: Your use of the Internet</a:t>
            </a:r>
            <a:endParaRPr lang="en-GB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A8A16-EB96-43AB-BBAF-EA6AFA3FF666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ED3129-27A5-4C7B-B97C-87F7A3886A33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457200" y="2129103"/>
            <a:ext cx="8229600" cy="3997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1B0A3-1DD7-44CF-9533-BEFDE449DB0A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Task 3: Create a short video</a:t>
            </a:r>
            <a:endParaRPr lang="en-GB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61E7F-6ACD-4B80-B3FF-47F63AA0FD6B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5E029-737F-413E-808F-4F0DDA79CD9A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FD956-C685-4831-BB11-7E2A9050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2" y="1460510"/>
            <a:ext cx="2143125" cy="21431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B3ED0F-31A4-460F-9491-568658AFD0E3}"/>
              </a:ext>
            </a:extLst>
          </p:cNvPr>
          <p:cNvSpPr/>
          <p:nvPr/>
        </p:nvSpPr>
        <p:spPr>
          <a:xfrm>
            <a:off x="3013602" y="1470545"/>
            <a:ext cx="5806870" cy="5076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Discuss the following points in your video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83788-FFF4-4F60-A06B-F8AAD520CED7}"/>
              </a:ext>
            </a:extLst>
          </p:cNvPr>
          <p:cNvSpPr txBox="1"/>
          <p:nvPr/>
        </p:nvSpPr>
        <p:spPr>
          <a:xfrm>
            <a:off x="3103128" y="2262508"/>
            <a:ext cx="190504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Should users be responsible for their own safety online?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8059F-C0A7-45E7-82A3-77524E64289E}"/>
              </a:ext>
            </a:extLst>
          </p:cNvPr>
          <p:cNvSpPr txBox="1"/>
          <p:nvPr/>
        </p:nvSpPr>
        <p:spPr>
          <a:xfrm>
            <a:off x="1585235" y="4588737"/>
            <a:ext cx="31679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Should the age restrictions on social networking sites be higher?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5590F9-2C0A-415F-AB35-1DD88AE269CD}"/>
              </a:ext>
            </a:extLst>
          </p:cNvPr>
          <p:cNvSpPr txBox="1"/>
          <p:nvPr/>
        </p:nvSpPr>
        <p:spPr>
          <a:xfrm>
            <a:off x="5190087" y="2268476"/>
            <a:ext cx="334235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Should parents take more responsibility and be able to monitor youngsters use of the internet?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81D184-954D-4E2E-9397-1DA3165BB7FA}"/>
              </a:ext>
            </a:extLst>
          </p:cNvPr>
          <p:cNvSpPr txBox="1"/>
          <p:nvPr/>
        </p:nvSpPr>
        <p:spPr>
          <a:xfrm>
            <a:off x="3491880" y="3844105"/>
            <a:ext cx="45121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Do youngsters really need </a:t>
            </a:r>
            <a:r>
              <a:rPr lang="en-US" sz="1800" b="1" dirty="0" err="1">
                <a:solidFill>
                  <a:schemeClr val="tx1"/>
                </a:solidFill>
              </a:rPr>
              <a:t>eSafety</a:t>
            </a:r>
            <a:r>
              <a:rPr lang="en-US" sz="1800" b="1" dirty="0">
                <a:solidFill>
                  <a:schemeClr val="tx1"/>
                </a:solidFill>
              </a:rPr>
              <a:t> lessons?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6A8EA-F1B3-407C-9ED6-79F51153B645}"/>
              </a:ext>
            </a:extLst>
          </p:cNvPr>
          <p:cNvSpPr txBox="1"/>
          <p:nvPr/>
        </p:nvSpPr>
        <p:spPr>
          <a:xfrm>
            <a:off x="5196308" y="4588737"/>
            <a:ext cx="332991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chemeClr val="tx1"/>
                </a:solidFill>
              </a:rPr>
              <a:t>What else</a:t>
            </a:r>
            <a:r>
              <a:rPr lang="en-GB" sz="1800" b="1" baseline="0" dirty="0">
                <a:solidFill>
                  <a:schemeClr val="tx1"/>
                </a:solidFill>
              </a:rPr>
              <a:t> do you think needs to be in place to improve awareness of </a:t>
            </a:r>
            <a:r>
              <a:rPr lang="en-GB" sz="1800" b="1" baseline="0" dirty="0" err="1">
                <a:solidFill>
                  <a:schemeClr val="tx1"/>
                </a:solidFill>
              </a:rPr>
              <a:t>esafety</a:t>
            </a:r>
            <a:r>
              <a:rPr lang="en-GB" sz="1800" b="1" baseline="0" dirty="0">
                <a:solidFill>
                  <a:schemeClr val="tx1"/>
                </a:solidFill>
              </a:rPr>
              <a:t> issues. </a:t>
            </a:r>
          </a:p>
        </p:txBody>
      </p:sp>
    </p:spTree>
    <p:extLst>
      <p:ext uri="{BB962C8B-B14F-4D97-AF65-F5344CB8AC3E}">
        <p14:creationId xmlns:p14="http://schemas.microsoft.com/office/powerpoint/2010/main" val="31158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21489" y="6340678"/>
            <a:ext cx="27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http://www.yahmad.co.uk/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9552" y="6165304"/>
            <a:ext cx="844911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80818"/>
              </p:ext>
            </p:extLst>
          </p:nvPr>
        </p:nvGraphicFramePr>
        <p:xfrm>
          <a:off x="708602" y="3068960"/>
          <a:ext cx="803298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3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Plenary</a:t>
                      </a:r>
                      <a:r>
                        <a:rPr lang="en-GB" sz="2400" baseline="0" dirty="0"/>
                        <a:t> Task (Q&amp;A)</a:t>
                      </a:r>
                      <a:endParaRPr lang="en-GB" sz="24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en-GB" dirty="0"/>
                        <a:t>Each member of the class has to eithe</a:t>
                      </a:r>
                      <a:r>
                        <a:rPr lang="en-GB" baseline="0" dirty="0"/>
                        <a:t>r give positive advice to stay safe online or provide a potential danger.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3774"/>
              </p:ext>
            </p:extLst>
          </p:nvPr>
        </p:nvGraphicFramePr>
        <p:xfrm>
          <a:off x="736667" y="1473662"/>
          <a:ext cx="8032980" cy="1468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3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Objectives 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+mn-lt"/>
                          <a:cs typeface="Arial" charset="0"/>
                        </a:rPr>
                        <a:t>To</a:t>
                      </a: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 understand what esafety is about and why its important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eaLnBrk="1" hangingPunct="1">
                        <a:buFont typeface="Arial" pitchFamily="34" charset="0"/>
                        <a:buNone/>
                      </a:pPr>
                      <a:r>
                        <a:rPr lang="en-GB" sz="1800" baseline="0" dirty="0">
                          <a:latin typeface="+mn-lt"/>
                          <a:cs typeface="Arial" charset="0"/>
                        </a:rPr>
                        <a:t>To be able to understand a range of dangers of being online in particular for young people</a:t>
                      </a:r>
                      <a:endParaRPr lang="en-GB" sz="1800" dirty="0">
                        <a:latin typeface="+mn-lt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AC8C6B6-3164-46F6-8351-D2A4D9A04CA8}"/>
              </a:ext>
            </a:extLst>
          </p:cNvPr>
          <p:cNvSpPr txBox="1">
            <a:spLocks/>
          </p:cNvSpPr>
          <p:nvPr/>
        </p:nvSpPr>
        <p:spPr>
          <a:xfrm>
            <a:off x="685843" y="228543"/>
            <a:ext cx="8134628" cy="969977"/>
          </a:xfrm>
          <a:prstGeom prst="rect">
            <a:avLst/>
          </a:prstGeom>
          <a:solidFill>
            <a:schemeClr val="bg1">
              <a:lumMod val="85000"/>
              <a:alpha val="72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Plenary – Refer to the Lesson Objectives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BF427-82A4-4E31-A94F-2B1EC4439BD4}"/>
              </a:ext>
            </a:extLst>
          </p:cNvPr>
          <p:cNvSpPr/>
          <p:nvPr/>
        </p:nvSpPr>
        <p:spPr>
          <a:xfrm flipV="1">
            <a:off x="685843" y="1159126"/>
            <a:ext cx="8083804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CB457-0174-46B7-814F-6E35912BD211}"/>
              </a:ext>
            </a:extLst>
          </p:cNvPr>
          <p:cNvSpPr/>
          <p:nvPr/>
        </p:nvSpPr>
        <p:spPr>
          <a:xfrm>
            <a:off x="708602" y="217134"/>
            <a:ext cx="811186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2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424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eSafety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39</cp:revision>
  <dcterms:created xsi:type="dcterms:W3CDTF">2013-09-09T08:48:52Z</dcterms:created>
  <dcterms:modified xsi:type="dcterms:W3CDTF">2020-09-05T15:55:58Z</dcterms:modified>
</cp:coreProperties>
</file>