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8" r:id="rId3"/>
    <p:sldId id="274" r:id="rId4"/>
    <p:sldId id="283" r:id="rId5"/>
    <p:sldId id="284" r:id="rId6"/>
    <p:sldId id="285" r:id="rId7"/>
    <p:sldId id="289" r:id="rId8"/>
    <p:sldId id="287" r:id="rId9"/>
    <p:sldId id="281" r:id="rId10"/>
    <p:sldId id="288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56B"/>
    <a:srgbClr val="339933"/>
    <a:srgbClr val="D9D9D9"/>
    <a:srgbClr val="669900"/>
    <a:srgbClr val="336600"/>
    <a:srgbClr val="003300"/>
    <a:srgbClr val="002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532" autoAdjust="0"/>
  </p:normalViewPr>
  <p:slideViewPr>
    <p:cSldViewPr>
      <p:cViewPr>
        <p:scale>
          <a:sx n="80" d="100"/>
          <a:sy n="80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9E5B-C4DF-4234-AAEC-9773BE768EC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AF27-C293-4142-B3B9-FE5CC5D3B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3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5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5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0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5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5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5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0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B621-A453-4174-9A88-87AE9ACEF0C3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Mr </a:t>
            </a:r>
            <a:r>
              <a:rPr lang="en-GB" dirty="0" err="1"/>
              <a:t>Hassine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2437" y="5441"/>
            <a:ext cx="369338" cy="6852562"/>
            <a:chOff x="62437" y="5441"/>
            <a:chExt cx="369338" cy="6852562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/>
            <p:cNvSpPr/>
            <p:nvPr/>
          </p:nvSpPr>
          <p:spPr>
            <a:xfrm rot="5400000" flipV="1">
              <a:off x="-3179177" y="3247055"/>
              <a:ext cx="6852562" cy="36933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-907278" y="3191316"/>
              <a:ext cx="230877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Web Authoring Part 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Authoring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99516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GB" sz="4400" b="1" dirty="0"/>
              <a:t>Task 4 – Create Table</a:t>
            </a:r>
            <a:endParaRPr lang="en-GB" sz="4400" dirty="0"/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36588"/>
              </p:ext>
            </p:extLst>
          </p:nvPr>
        </p:nvGraphicFramePr>
        <p:xfrm>
          <a:off x="708602" y="1340768"/>
          <a:ext cx="7825798" cy="1780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71">
                <a:tc>
                  <a:txBody>
                    <a:bodyPr/>
                    <a:lstStyle/>
                    <a:p>
                      <a:r>
                        <a:rPr lang="en-GB" sz="1600" dirty="0"/>
                        <a:t>Creating a Table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28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latin typeface="+mn-lt"/>
                          <a:cs typeface="Arial" charset="0"/>
                        </a:rPr>
                        <a:t>In order to achieve a higher level</a:t>
                      </a:r>
                      <a:r>
                        <a:rPr lang="en-GB" sz="1400" baseline="0" dirty="0">
                          <a:latin typeface="+mn-lt"/>
                          <a:cs typeface="Arial" charset="0"/>
                        </a:rPr>
                        <a:t> you need to create tables within the main content area of your page. You may need to refer to your designs.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GB" sz="1400" baseline="0" dirty="0">
                          <a:latin typeface="+mn-lt"/>
                          <a:cs typeface="Arial" charset="0"/>
                        </a:rPr>
                        <a:t>Click on Table &gt;&gt; Insert Table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GB" sz="1400" baseline="0" dirty="0">
                          <a:latin typeface="+mn-lt"/>
                          <a:cs typeface="Arial" charset="0"/>
                        </a:rPr>
                        <a:t>Select the number of rows and columns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GB" sz="1400" baseline="0" dirty="0">
                          <a:latin typeface="+mn-lt"/>
                          <a:cs typeface="Arial" charset="0"/>
                        </a:rPr>
                        <a:t>Select the width (</a:t>
                      </a:r>
                      <a:r>
                        <a:rPr lang="en-GB" sz="1400" b="1" baseline="0" dirty="0">
                          <a:solidFill>
                            <a:srgbClr val="FF0000"/>
                          </a:solidFill>
                          <a:latin typeface="+mn-lt"/>
                          <a:cs typeface="Arial" charset="0"/>
                        </a:rPr>
                        <a:t>pixels</a:t>
                      </a:r>
                      <a:r>
                        <a:rPr lang="en-GB" sz="1400" baseline="0" dirty="0">
                          <a:latin typeface="+mn-lt"/>
                          <a:cs typeface="Arial" charset="0"/>
                        </a:rPr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GB" sz="1400" baseline="0" dirty="0">
                          <a:latin typeface="+mn-lt"/>
                          <a:cs typeface="Arial" charset="0"/>
                        </a:rPr>
                        <a:t>Merge the relevant cells</a:t>
                      </a:r>
                      <a:endParaRPr lang="en-GB" sz="14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C2E3211E-A222-4F0D-8760-98A647DB7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17" t="466" r="72901" b="73352"/>
          <a:stretch/>
        </p:blipFill>
        <p:spPr>
          <a:xfrm>
            <a:off x="708602" y="3425349"/>
            <a:ext cx="1455965" cy="2334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244C2-E8AA-43A1-8252-7B0A76673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17" t="30391" r="24819" b="33255"/>
          <a:stretch/>
        </p:blipFill>
        <p:spPr>
          <a:xfrm>
            <a:off x="2267744" y="3702498"/>
            <a:ext cx="6266656" cy="2057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58E482-C17B-408F-8843-54332C574C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812" t="22540" r="16138" b="73811"/>
          <a:stretch/>
        </p:blipFill>
        <p:spPr>
          <a:xfrm>
            <a:off x="4196231" y="3263786"/>
            <a:ext cx="4338169" cy="4036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ABD89B-FA8D-4FAD-AE13-B04E4175A1FF}"/>
              </a:ext>
            </a:extLst>
          </p:cNvPr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73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GB" sz="3200" b="1" dirty="0"/>
              <a:t>Example Design Based on </a:t>
            </a:r>
            <a:r>
              <a:rPr lang="en-GB" sz="3200" b="1" dirty="0">
                <a:solidFill>
                  <a:srgbClr val="FF0000"/>
                </a:solidFill>
              </a:rPr>
              <a:t>Template 2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8" t="29203" r="14830" b="17017"/>
          <a:stretch/>
        </p:blipFill>
        <p:spPr bwMode="auto">
          <a:xfrm>
            <a:off x="611559" y="1328175"/>
            <a:ext cx="7897459" cy="454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9B309A-95A7-4F1D-B157-074E66665E3D}"/>
              </a:ext>
            </a:extLst>
          </p:cNvPr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9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Project</a:t>
            </a:r>
            <a:endParaRPr lang="en-GB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70723"/>
              </p:ext>
            </p:extLst>
          </p:nvPr>
        </p:nvGraphicFramePr>
        <p:xfrm>
          <a:off x="685843" y="1424176"/>
          <a:ext cx="7198525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Overview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GB" sz="1600" b="1" baseline="0" dirty="0">
                          <a:latin typeface="+mn-lt"/>
                          <a:cs typeface="Arial" charset="0"/>
                        </a:rPr>
                        <a:t>In this unit you will create a fully functioning website including the following:</a:t>
                      </a:r>
                    </a:p>
                    <a:p>
                      <a:endParaRPr lang="en-GB" sz="1600" b="1" baseline="0" dirty="0">
                        <a:latin typeface="+mn-lt"/>
                        <a:cs typeface="Arial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>
                          <a:latin typeface="+mn-lt"/>
                          <a:cs typeface="Arial" charset="0"/>
                        </a:rPr>
                        <a:t>Hyperlinks (Internal &amp; External)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>
                          <a:latin typeface="+mn-lt"/>
                          <a:cs typeface="Arial" charset="0"/>
                        </a:rPr>
                        <a:t>Rollover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>
                          <a:latin typeface="+mn-lt"/>
                          <a:cs typeface="Arial" charset="0"/>
                        </a:rPr>
                        <a:t>Text &amp; Images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>
                          <a:latin typeface="+mn-lt"/>
                          <a:cs typeface="Arial" charset="0"/>
                        </a:rPr>
                        <a:t>Tables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>
                          <a:latin typeface="+mn-lt"/>
                          <a:cs typeface="Arial" charset="0"/>
                        </a:rPr>
                        <a:t>CSS (Text and list styles)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aseline="0" dirty="0">
                        <a:latin typeface="+mn-lt"/>
                        <a:cs typeface="Arial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baseline="0" dirty="0">
                          <a:latin typeface="+mn-lt"/>
                          <a:cs typeface="Arial" charset="0"/>
                        </a:rPr>
                        <a:t>You can choose to create your website based on the following topics: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aseline="0" dirty="0">
                        <a:latin typeface="+mn-lt"/>
                        <a:cs typeface="Arial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>
                          <a:latin typeface="+mn-lt"/>
                          <a:cs typeface="Arial" charset="0"/>
                        </a:rPr>
                        <a:t>Sports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>
                          <a:latin typeface="+mn-lt"/>
                          <a:cs typeface="Arial" charset="0"/>
                        </a:rPr>
                        <a:t>Movies/TV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>
                          <a:latin typeface="+mn-lt"/>
                          <a:cs typeface="Arial" charset="0"/>
                        </a:rPr>
                        <a:t>Cars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>
                          <a:latin typeface="+mn-lt"/>
                          <a:cs typeface="Arial" charset="0"/>
                        </a:rPr>
                        <a:t>Travel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>
                          <a:latin typeface="+mn-lt"/>
                          <a:cs typeface="Arial" charset="0"/>
                        </a:rPr>
                        <a:t>Computer games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aseline="0" dirty="0">
                          <a:latin typeface="+mn-lt"/>
                          <a:cs typeface="Arial" charset="0"/>
                        </a:rPr>
                        <a:t>Fashion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Lesson Overview</a:t>
            </a:r>
            <a:endParaRPr lang="en-GB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9412"/>
              </p:ext>
            </p:extLst>
          </p:nvPr>
        </p:nvGraphicFramePr>
        <p:xfrm>
          <a:off x="685843" y="3501008"/>
          <a:ext cx="8134629" cy="2453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6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r>
                        <a:rPr lang="en-GB" sz="2400" dirty="0"/>
                        <a:t>Outcomes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/>
                        <a:t>Task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+mn-lt"/>
                          <a:cs typeface="Arial" charset="0"/>
                        </a:rPr>
                        <a:t>Copy your chosen template</a:t>
                      </a:r>
                      <a:r>
                        <a:rPr lang="en-GB" sz="1400" b="0" baseline="0" dirty="0">
                          <a:latin typeface="+mn-lt"/>
                          <a:cs typeface="Arial" charset="0"/>
                        </a:rPr>
                        <a:t> folder.</a:t>
                      </a:r>
                      <a:endParaRPr lang="en-GB" sz="1400" b="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/>
                        <a:t>Task 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Design: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/>
                        <a:t>Website Proposal – </a:t>
                      </a:r>
                      <a:r>
                        <a:rPr lang="en-GB" sz="1200" b="1" baseline="0" dirty="0"/>
                        <a:t>Select an appropriate topic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/>
                        <a:t>Design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baseline="0" dirty="0"/>
                        <a:t>Site 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/>
                        <a:t>Task 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0" baseline="0" dirty="0"/>
                        <a:t>Save up to </a:t>
                      </a:r>
                      <a:r>
                        <a:rPr lang="en-GB" sz="1400" b="1" baseline="0" dirty="0"/>
                        <a:t>15 jpeg images </a:t>
                      </a:r>
                      <a:r>
                        <a:rPr lang="en-GB" sz="1400" b="0" baseline="0" dirty="0"/>
                        <a:t>into your images folder (inside the template folder)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/>
                        <a:t>Task 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0" baseline="0" dirty="0"/>
                        <a:t>Create appropriate tables within your design template.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63080"/>
              </p:ext>
            </p:extLst>
          </p:nvPr>
        </p:nvGraphicFramePr>
        <p:xfrm>
          <a:off x="708602" y="1340768"/>
          <a:ext cx="8111870" cy="20882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Unit Objectives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+mn-lt"/>
                          <a:cs typeface="Arial" charset="0"/>
                        </a:rPr>
                        <a:t>Understanding</a:t>
                      </a:r>
                      <a:r>
                        <a:rPr lang="en-GB" sz="1400" baseline="0" dirty="0">
                          <a:latin typeface="+mn-lt"/>
                          <a:cs typeface="Arial" charset="0"/>
                        </a:rPr>
                        <a:t> the positive design features of a website.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+mn-lt"/>
                          <a:cs typeface="Arial" charset="0"/>
                        </a:rPr>
                        <a:t>Understand</a:t>
                      </a:r>
                      <a:r>
                        <a:rPr lang="en-GB" sz="1400" baseline="0" dirty="0">
                          <a:latin typeface="+mn-lt"/>
                          <a:cs typeface="Arial" charset="0"/>
                        </a:rPr>
                        <a:t> how to create appropriate content (including rollover buttons) in suitable software.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+mn-lt"/>
                        </a:rPr>
                        <a:t>Understand how to</a:t>
                      </a:r>
                      <a:r>
                        <a:rPr lang="en-GB" sz="1400" baseline="0" dirty="0">
                          <a:latin typeface="+mn-lt"/>
                        </a:rPr>
                        <a:t> export and import files into suitable software.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+mn-lt"/>
                        </a:rPr>
                        <a:t>Understand how to create and apply simple CSS text</a:t>
                      </a:r>
                      <a:r>
                        <a:rPr lang="en-GB" sz="1400" baseline="0" dirty="0">
                          <a:latin typeface="+mn-lt"/>
                        </a:rPr>
                        <a:t> and list styles.</a:t>
                      </a:r>
                      <a:endParaRPr lang="en-GB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+mn-lt"/>
                        </a:rPr>
                        <a:t>Understand how to create internal and external hyperlinks.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53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GB" sz="2800" b="1" dirty="0"/>
              <a:t>Task 1 – Template 1 – </a:t>
            </a:r>
            <a:r>
              <a:rPr lang="en-GB" sz="2800" b="1" dirty="0">
                <a:solidFill>
                  <a:srgbClr val="FF0000"/>
                </a:solidFill>
              </a:rPr>
              <a:t>Copy your chosen Template Folder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54644"/>
              </p:ext>
            </p:extLst>
          </p:nvPr>
        </p:nvGraphicFramePr>
        <p:xfrm>
          <a:off x="1547664" y="1412776"/>
          <a:ext cx="6048672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Choose a Template (</a:t>
                      </a:r>
                      <a:r>
                        <a:rPr lang="en-GB" sz="1800" baseline="0" dirty="0"/>
                        <a:t>existing template)</a:t>
                      </a:r>
                      <a:endParaRPr lang="en-GB" sz="18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5" t="9216" r="24141" b="22974"/>
          <a:stretch/>
        </p:blipFill>
        <p:spPr bwMode="auto">
          <a:xfrm>
            <a:off x="2051720" y="1844824"/>
            <a:ext cx="5118614" cy="37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95736" y="19888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95px; width: 930px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5736" y="27135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175px;width: 930px;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9039" y="3578670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400px;</a:t>
            </a:r>
          </a:p>
          <a:p>
            <a:r>
              <a:rPr lang="en-US" dirty="0">
                <a:solidFill>
                  <a:srgbClr val="FF0000"/>
                </a:solidFill>
              </a:rPr>
              <a:t>width: 170px;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615" y="3486237"/>
            <a:ext cx="1606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100px;</a:t>
            </a:r>
          </a:p>
          <a:p>
            <a:r>
              <a:rPr lang="en-US" dirty="0">
                <a:solidFill>
                  <a:srgbClr val="FF0000"/>
                </a:solidFill>
              </a:rPr>
              <a:t>width: 170px;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008093" y="3716971"/>
            <a:ext cx="360040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990314" y="3684506"/>
            <a:ext cx="360040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73C21-C3AD-4AC8-86A1-0977CE5F548F}"/>
              </a:ext>
            </a:extLst>
          </p:cNvPr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9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79751"/>
              </p:ext>
            </p:extLst>
          </p:nvPr>
        </p:nvGraphicFramePr>
        <p:xfrm>
          <a:off x="1547664" y="1412776"/>
          <a:ext cx="6048672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Template Size – You can change the Colours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GB" sz="2800" b="1" dirty="0"/>
              <a:t>Task 1 – Template 2 – </a:t>
            </a:r>
            <a:r>
              <a:rPr lang="en-GB" sz="2800" b="1" dirty="0">
                <a:solidFill>
                  <a:srgbClr val="FF0000"/>
                </a:solidFill>
              </a:rPr>
              <a:t>Copy the Template Folder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3" y="201138"/>
            <a:ext cx="7175766" cy="617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036" y="1988840"/>
            <a:ext cx="166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150px; width: 850px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2280" y="2635171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100px;</a:t>
            </a:r>
          </a:p>
          <a:p>
            <a:r>
              <a:rPr lang="en-US" dirty="0">
                <a:solidFill>
                  <a:srgbClr val="FF0000"/>
                </a:solidFill>
              </a:rPr>
              <a:t>width: 170px;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615" y="3486237"/>
            <a:ext cx="1606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400px;</a:t>
            </a:r>
          </a:p>
          <a:p>
            <a:r>
              <a:rPr lang="en-US" dirty="0">
                <a:solidFill>
                  <a:srgbClr val="FF0000"/>
                </a:solidFill>
              </a:rPr>
              <a:t>width: 840px;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008093" y="3716971"/>
            <a:ext cx="360040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950450" y="2219572"/>
            <a:ext cx="360040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6" t="9492" r="26199" b="24760"/>
          <a:stretch/>
        </p:blipFill>
        <p:spPr bwMode="auto">
          <a:xfrm>
            <a:off x="2419753" y="1868824"/>
            <a:ext cx="4687410" cy="360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>
          <a:xfrm rot="10800000">
            <a:off x="6810293" y="2950651"/>
            <a:ext cx="360040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33AF6-2C59-4F85-A7DE-E8839CD69369}"/>
              </a:ext>
            </a:extLst>
          </p:cNvPr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3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84978"/>
              </p:ext>
            </p:extLst>
          </p:nvPr>
        </p:nvGraphicFramePr>
        <p:xfrm>
          <a:off x="1547664" y="1412776"/>
          <a:ext cx="6048672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Template Size – You can change the Colours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GB" sz="2800" b="1" dirty="0"/>
              <a:t>Task 1 – Template 3 – </a:t>
            </a:r>
            <a:r>
              <a:rPr lang="en-GB" sz="2800" b="1" dirty="0">
                <a:solidFill>
                  <a:srgbClr val="FF0000"/>
                </a:solidFill>
              </a:rPr>
              <a:t>Copy the Template Folder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3" y="217134"/>
            <a:ext cx="7175766" cy="621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9552" y="2612202"/>
            <a:ext cx="166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200px; width: 850px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2280" y="1896406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100px;</a:t>
            </a:r>
          </a:p>
          <a:p>
            <a:r>
              <a:rPr lang="en-US" dirty="0">
                <a:solidFill>
                  <a:srgbClr val="FF0000"/>
                </a:solidFill>
              </a:rPr>
              <a:t>width: 170px;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569" y="3901836"/>
            <a:ext cx="1606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400px;</a:t>
            </a:r>
          </a:p>
          <a:p>
            <a:r>
              <a:rPr lang="en-US" dirty="0">
                <a:solidFill>
                  <a:srgbClr val="FF0000"/>
                </a:solidFill>
              </a:rPr>
              <a:t>width: 680px;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6810293" y="2139944"/>
            <a:ext cx="360040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3" t="8917" r="26053" b="19653"/>
          <a:stretch/>
        </p:blipFill>
        <p:spPr bwMode="auto">
          <a:xfrm>
            <a:off x="2545357" y="1939230"/>
            <a:ext cx="4234944" cy="355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162409" y="3789900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500px;</a:t>
            </a:r>
          </a:p>
          <a:p>
            <a:r>
              <a:rPr lang="en-US" dirty="0">
                <a:solidFill>
                  <a:srgbClr val="FF0000"/>
                </a:solidFill>
              </a:rPr>
              <a:t>width: 150px;</a:t>
            </a:r>
          </a:p>
        </p:txBody>
      </p:sp>
      <p:sp>
        <p:nvSpPr>
          <p:cNvPr id="22" name="Right Arrow 21"/>
          <p:cNvSpPr/>
          <p:nvPr/>
        </p:nvSpPr>
        <p:spPr>
          <a:xfrm rot="10800000">
            <a:off x="6600281" y="4040136"/>
            <a:ext cx="360040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038674" y="4225001"/>
            <a:ext cx="686703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114195" y="2842934"/>
            <a:ext cx="611182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AE18E0-4C84-4814-835C-A6061209CB7B}"/>
              </a:ext>
            </a:extLst>
          </p:cNvPr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4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66200"/>
              </p:ext>
            </p:extLst>
          </p:nvPr>
        </p:nvGraphicFramePr>
        <p:xfrm>
          <a:off x="1547664" y="1412776"/>
          <a:ext cx="6048672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Template Size – You can change the Colours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200" b="0" baseline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F8F6742-A194-4DA8-8FD7-6C9D9E068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0" t="10781" r="17068" b="19185"/>
          <a:stretch/>
        </p:blipFill>
        <p:spPr>
          <a:xfrm>
            <a:off x="1775204" y="1938456"/>
            <a:ext cx="5593592" cy="3418280"/>
          </a:xfrm>
          <a:prstGeom prst="rect">
            <a:avLst/>
          </a:prstGeom>
        </p:spPr>
      </p:pic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GB" sz="2800" b="1" dirty="0"/>
              <a:t>Task 1 – Template 4 – </a:t>
            </a:r>
            <a:r>
              <a:rPr lang="en-GB" sz="2800" b="1" dirty="0">
                <a:solidFill>
                  <a:srgbClr val="FF0000"/>
                </a:solidFill>
              </a:rPr>
              <a:t>Copy the Template Folder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3" y="217134"/>
            <a:ext cx="717576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9552" y="2428747"/>
            <a:ext cx="166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150px; width: 850px</a:t>
            </a:r>
          </a:p>
        </p:txBody>
      </p:sp>
      <p:sp>
        <p:nvSpPr>
          <p:cNvPr id="5" name="Rectangle 4"/>
          <p:cNvSpPr/>
          <p:nvPr/>
        </p:nvSpPr>
        <p:spPr>
          <a:xfrm>
            <a:off x="7260474" y="1881686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50px;</a:t>
            </a:r>
          </a:p>
          <a:p>
            <a:r>
              <a:rPr lang="en-US" dirty="0">
                <a:solidFill>
                  <a:srgbClr val="FF0000"/>
                </a:solidFill>
              </a:rPr>
              <a:t>width: 850px;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3782923"/>
            <a:ext cx="1606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350px;</a:t>
            </a:r>
          </a:p>
          <a:p>
            <a:r>
              <a:rPr lang="en-US" dirty="0">
                <a:solidFill>
                  <a:srgbClr val="FF0000"/>
                </a:solidFill>
              </a:rPr>
              <a:t>width: 850px;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6810293" y="2050938"/>
            <a:ext cx="360040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60474" y="3053697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25px;</a:t>
            </a:r>
          </a:p>
          <a:p>
            <a:r>
              <a:rPr lang="en-US" dirty="0">
                <a:solidFill>
                  <a:srgbClr val="FF0000"/>
                </a:solidFill>
              </a:rPr>
              <a:t>width: 170px;</a:t>
            </a:r>
          </a:p>
        </p:txBody>
      </p:sp>
      <p:sp>
        <p:nvSpPr>
          <p:cNvPr id="22" name="Right Arrow 21"/>
          <p:cNvSpPr/>
          <p:nvPr/>
        </p:nvSpPr>
        <p:spPr>
          <a:xfrm rot="10800000">
            <a:off x="6810293" y="3244135"/>
            <a:ext cx="360040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014109" y="4050726"/>
            <a:ext cx="686703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014109" y="2728129"/>
            <a:ext cx="611182" cy="18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63532-D52C-48B3-AD46-96C8BD43B4D5}"/>
              </a:ext>
            </a:extLst>
          </p:cNvPr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4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GB" sz="4400" b="1" dirty="0"/>
              <a:t>Task 2 - Design</a:t>
            </a:r>
            <a:endParaRPr lang="en-GB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flipV="1">
            <a:off x="708603" y="262853"/>
            <a:ext cx="7175766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66279"/>
              </p:ext>
            </p:extLst>
          </p:nvPr>
        </p:nvGraphicFramePr>
        <p:xfrm>
          <a:off x="677662" y="1329933"/>
          <a:ext cx="6054578" cy="4625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Website Proposal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baseline="0" dirty="0"/>
                        <a:t>1</a:t>
                      </a:r>
                      <a:r>
                        <a:rPr lang="en-GB" sz="1600" b="0" baseline="0" dirty="0"/>
                        <a:t>. You need to complete the design documents which include the Website </a:t>
                      </a:r>
                      <a:r>
                        <a:rPr lang="en-GB" sz="1600" b="1" baseline="0" dirty="0"/>
                        <a:t>Proposal</a:t>
                      </a:r>
                      <a:r>
                        <a:rPr lang="en-GB" sz="1600" b="0" baseline="0" dirty="0"/>
                        <a:t>,  </a:t>
                      </a:r>
                      <a:r>
                        <a:rPr lang="en-GB" sz="1600" b="1" baseline="0" dirty="0"/>
                        <a:t>Hand drawn Design </a:t>
                      </a:r>
                      <a:r>
                        <a:rPr lang="en-GB" sz="1600" b="0" baseline="0" dirty="0"/>
                        <a:t>and </a:t>
                      </a:r>
                      <a:r>
                        <a:rPr lang="en-GB" sz="1600" b="1" baseline="0" dirty="0"/>
                        <a:t>Sitemap</a:t>
                      </a:r>
                      <a:r>
                        <a:rPr lang="en-GB" sz="1600" b="0" baseline="0" dirty="0"/>
                        <a:t> documents.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0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baseline="0" dirty="0"/>
                        <a:t>Purpose: </a:t>
                      </a:r>
                      <a:r>
                        <a:rPr lang="en-GB" sz="1400" b="0" baseline="0" dirty="0"/>
                        <a:t>What type of content will be provided on the website and what will be the reason for this?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50" b="0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baseline="0" dirty="0"/>
                        <a:t>Target Audience: </a:t>
                      </a:r>
                      <a:r>
                        <a:rPr lang="en-GB" sz="1400" b="0" baseline="0" dirty="0"/>
                        <a:t>Who will the website be aimed at (Gender, Age, Genre etc.)?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50" b="0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baseline="0" dirty="0"/>
                        <a:t>House style: </a:t>
                      </a:r>
                      <a:r>
                        <a:rPr lang="en-GB" sz="1400" b="0" baseline="0" dirty="0"/>
                        <a:t>What type of colours will be used on the website?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50" b="0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baseline="0" dirty="0"/>
                        <a:t>CSS Text Styles: </a:t>
                      </a:r>
                      <a:r>
                        <a:rPr lang="en-GB" sz="1400" b="0" baseline="0" dirty="0"/>
                        <a:t>What type of text styles will you choose for your website – Consider fonts, colours, formatting etc.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600" b="0" baseline="0" dirty="0"/>
                        <a:t>2. You need to create a </a:t>
                      </a:r>
                      <a:r>
                        <a:rPr lang="en-GB" sz="1600" b="1" baseline="0" dirty="0"/>
                        <a:t>design</a:t>
                      </a:r>
                      <a:r>
                        <a:rPr lang="en-GB" sz="1600" b="0" baseline="0" dirty="0"/>
                        <a:t> for your homepage identifying rollover hyperlinks and animated content.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6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600" b="0" baseline="0" dirty="0"/>
                        <a:t>3. You need to create a site map showing the structure of your website.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348DE74-6E79-46CC-9D81-4BD32A989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4" t="20586" r="85437" b="24277"/>
          <a:stretch/>
        </p:blipFill>
        <p:spPr>
          <a:xfrm>
            <a:off x="6876256" y="1302922"/>
            <a:ext cx="1872208" cy="46062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BD2FF2-1A57-485E-8D4E-BA9791B07F60}"/>
              </a:ext>
            </a:extLst>
          </p:cNvPr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9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/>
            <a:r>
              <a:rPr lang="en-GB" sz="4400" b="1" dirty="0"/>
              <a:t>Task 3 – Save Images</a:t>
            </a:r>
            <a:endParaRPr lang="en-GB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3" y="217134"/>
            <a:ext cx="717576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24024"/>
              </p:ext>
            </p:extLst>
          </p:nvPr>
        </p:nvGraphicFramePr>
        <p:xfrm>
          <a:off x="677661" y="1329933"/>
          <a:ext cx="7229465" cy="17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2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r>
                        <a:rPr lang="en-GB" sz="2400" dirty="0"/>
                        <a:t>Saving Images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600" b="0" baseline="0" dirty="0"/>
                        <a:t>1. You need to save up to </a:t>
                      </a:r>
                      <a:r>
                        <a:rPr lang="en-GB" sz="1600" b="1" baseline="0" dirty="0"/>
                        <a:t>30 jpeg images based on your topic </a:t>
                      </a:r>
                      <a:r>
                        <a:rPr lang="en-GB" sz="1600" b="0" baseline="0" dirty="0"/>
                        <a:t>into the </a:t>
                      </a:r>
                      <a:r>
                        <a:rPr lang="en-GB" sz="1600" b="1" baseline="0" dirty="0"/>
                        <a:t>images folder </a:t>
                      </a:r>
                      <a:r>
                        <a:rPr lang="en-GB" sz="1600" b="0" baseline="0" dirty="0"/>
                        <a:t>within the </a:t>
                      </a:r>
                      <a:r>
                        <a:rPr lang="en-GB" sz="1600" b="1" baseline="0" dirty="0"/>
                        <a:t>template folder</a:t>
                      </a:r>
                      <a:r>
                        <a:rPr lang="en-GB" sz="1600" b="0" baseline="0" dirty="0"/>
                        <a:t>. You will use these images to create your website content. These pictures can also be used for the photo gallery page.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700" b="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6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2"/>
          <a:stretch/>
        </p:blipFill>
        <p:spPr bwMode="auto">
          <a:xfrm>
            <a:off x="1979712" y="3137435"/>
            <a:ext cx="6527694" cy="284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6" t="38081" r="51402" b="41830"/>
          <a:stretch/>
        </p:blipFill>
        <p:spPr bwMode="auto">
          <a:xfrm>
            <a:off x="685842" y="2730527"/>
            <a:ext cx="2298749" cy="18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514647-3A08-4350-8C1F-DAF36D771092}"/>
              </a:ext>
            </a:extLst>
          </p:cNvPr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28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729</Words>
  <Application>Microsoft Office PowerPoint</Application>
  <PresentationFormat>On-screen Show (4:3)</PresentationFormat>
  <Paragraphs>193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Web Authoring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156</cp:revision>
  <dcterms:created xsi:type="dcterms:W3CDTF">2013-09-09T08:48:52Z</dcterms:created>
  <dcterms:modified xsi:type="dcterms:W3CDTF">2019-02-18T16:47:55Z</dcterms:modified>
</cp:coreProperties>
</file>