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8" r:id="rId2"/>
    <p:sldMasterId id="2147483876" r:id="rId3"/>
    <p:sldMasterId id="2147483995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9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815D74A-8322-44EF-8C06-242AF96F2726}">
          <p14:sldIdLst>
            <p14:sldId id="256"/>
            <p14:sldId id="257"/>
            <p14:sldId id="258"/>
            <p14:sldId id="259"/>
          </p14:sldIdLst>
        </p14:section>
        <p14:section name="Demographic Insights" id="{6CB10EB2-9DF0-47D6-929B-3937AB095FAB}">
          <p14:sldIdLst>
            <p14:sldId id="261"/>
            <p14:sldId id="262"/>
            <p14:sldId id="263"/>
          </p14:sldIdLst>
        </p14:section>
        <p14:section name="Consumer Preferences" id="{88A252EB-FCB8-4041-97BC-9541BADAB958}">
          <p14:sldIdLst>
            <p14:sldId id="264"/>
            <p14:sldId id="265"/>
          </p14:sldIdLst>
        </p14:section>
        <p14:section name="Competition Analysis" id="{CA26CBBA-F1B0-4E22-8003-089DBD43B1E3}">
          <p14:sldIdLst>
            <p14:sldId id="266"/>
            <p14:sldId id="270"/>
            <p14:sldId id="269"/>
          </p14:sldIdLst>
        </p14:section>
        <p14:section name="Marketing Channels" id="{2FABA714-C493-4AD1-B6B6-7BFA439AC648}">
          <p14:sldIdLst>
            <p14:sldId id="267"/>
            <p14:sldId id="268"/>
          </p14:sldIdLst>
        </p14:section>
        <p14:section name="Brand Penetration" id="{BFFD4BF0-65C7-43FC-AC56-A4E611E9B3CF}">
          <p14:sldIdLst>
            <p14:sldId id="271"/>
            <p14:sldId id="272"/>
          </p14:sldIdLst>
        </p14:section>
        <p14:section name="Purchase Behavior" id="{0858D3D9-51DF-43EE-BA7F-6F11403F94A3}">
          <p14:sldIdLst>
            <p14:sldId id="273"/>
            <p14:sldId id="274"/>
            <p14:sldId id="275"/>
          </p14:sldIdLst>
        </p14:section>
        <p14:section name="Product Development" id="{18441244-8B87-49F2-9045-5962AD39A8B8}">
          <p14:sldIdLst>
            <p14:sldId id="276"/>
          </p14:sldIdLst>
        </p14:section>
        <p14:section name="Recomendation for Codex" id="{AA786EF2-9FE3-4F57-A0E0-D6B44FBEE03A}">
          <p14:sldIdLst>
            <p14:sldId id="277"/>
            <p14:sldId id="278"/>
            <p14:sldId id="279"/>
            <p14:sldId id="280"/>
            <p14:sldId id="281"/>
            <p14:sldId id="282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40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5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0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audio" Target="../media/audio1.wav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9" name="applause.wav"/>
          </p:stSnd>
        </p:sndAc>
      </p:transition>
    </mc:Choice>
    <mc:Fallback xmlns="">
      <p:transition>
        <p:sndAc>
          <p:stSnd>
            <p:snd r:embed="rId20" name="applaus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5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9" name="applause.wav"/>
          </p:stSnd>
        </p:sndAc>
      </p:transition>
    </mc:Choice>
    <mc:Fallback xmlns="">
      <p:transition>
        <p:sndAc>
          <p:stSnd>
            <p:snd r:embed="rId20" name="applaus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9" name="applause.wav"/>
          </p:stSnd>
        </p:sndAc>
      </p:transition>
    </mc:Choice>
    <mc:Fallback xmlns="">
      <p:transition>
        <p:sndAc>
          <p:stSnd>
            <p:snd r:embed="rId22" name="applause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D6E9-7E1D-4EB7-943D-143698C1B59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E8FFD-DE54-4B18-AA24-605AC2DD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8" name="applause.wav"/>
          </p:stSnd>
        </p:sndAc>
      </p:transition>
    </mc:Choice>
    <mc:Fallback xmlns="">
      <p:transition>
        <p:sndAc>
          <p:stSnd>
            <p:snd r:embed="rId19" name="applaus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2.jpeg"/><Relationship Id="rId4" Type="http://schemas.openxmlformats.org/officeDocument/2006/relationships/image" Target="../media/image11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Relationship Id="rId5" Type="http://schemas.openxmlformats.org/officeDocument/2006/relationships/audio" Target="../media/audio1.wav"/><Relationship Id="rId4" Type="http://schemas.openxmlformats.org/officeDocument/2006/relationships/image" Target="../media/image4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8.png"/><Relationship Id="rId7" Type="http://schemas.openxmlformats.org/officeDocument/2006/relationships/image" Target="../media/image52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8.png"/><Relationship Id="rId7" Type="http://schemas.openxmlformats.org/officeDocument/2006/relationships/image" Target="../media/image52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Relationship Id="rId6" Type="http://schemas.openxmlformats.org/officeDocument/2006/relationships/audio" Target="../media/audio1.wav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3.jp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4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Relationship Id="rId6" Type="http://schemas.openxmlformats.org/officeDocument/2006/relationships/audio" Target="../media/audio1.wav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3.xml"/><Relationship Id="rId5" Type="http://schemas.openxmlformats.org/officeDocument/2006/relationships/audio" Target="../media/audio1.wav"/><Relationship Id="rId4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3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5F1B-2BB6-A59B-8D41-92FED205A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167" y="2146300"/>
            <a:ext cx="4028304" cy="1739900"/>
          </a:xfrm>
        </p:spPr>
        <p:txBody>
          <a:bodyPr/>
          <a:lstStyle/>
          <a:p>
            <a:r>
              <a:rPr lang="en-US" sz="4400" dirty="0"/>
              <a:t>   </a:t>
            </a:r>
            <a:r>
              <a:rPr lang="en-US" sz="6000" b="1" dirty="0">
                <a:latin typeface="Arial Rounded MT Bold" panose="020F0704030504030204" pitchFamily="34" charset="0"/>
              </a:rPr>
              <a:t>Codex</a:t>
            </a:r>
            <a:br>
              <a:rPr lang="en-US" sz="4400" b="1" dirty="0">
                <a:latin typeface="Arial Rounded MT Bold" panose="020F0704030504030204" pitchFamily="34" charset="0"/>
              </a:rPr>
            </a:br>
            <a:r>
              <a:rPr lang="en-US" sz="2000" b="1" dirty="0">
                <a:latin typeface="Arial Rounded MT Bold" panose="020F0704030504030204" pitchFamily="34" charset="0"/>
              </a:rPr>
              <a:t>Food and Beverage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DD741-F0C3-0CC9-E536-5945DB3D3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179" y="4542411"/>
            <a:ext cx="8825658" cy="793364"/>
          </a:xfrm>
        </p:spPr>
        <p:txBody>
          <a:bodyPr/>
          <a:lstStyle/>
          <a:p>
            <a:r>
              <a:rPr lang="en-US" b="1" dirty="0"/>
              <a:t>Marketing Team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13A04-2BF8-87DD-7CCD-FEECA7F63EB0}"/>
              </a:ext>
            </a:extLst>
          </p:cNvPr>
          <p:cNvSpPr txBox="1"/>
          <p:nvPr/>
        </p:nvSpPr>
        <p:spPr>
          <a:xfrm>
            <a:off x="8128000" y="5769532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Prepared By CHIRAG KANSAGARA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68BC6D-B06C-6C21-80D0-B80E585C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71" y="282176"/>
            <a:ext cx="4267200" cy="3398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2DA773-0189-2F6E-360D-397227B6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79" y="666586"/>
            <a:ext cx="3140183" cy="30136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F8BCE1-106C-C222-001B-6C76F811D524}"/>
              </a:ext>
            </a:extLst>
          </p:cNvPr>
          <p:cNvSpPr txBox="1"/>
          <p:nvPr/>
        </p:nvSpPr>
        <p:spPr>
          <a:xfrm>
            <a:off x="9370537" y="3855592"/>
            <a:ext cx="189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2023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680680-BCC9-1DBC-A060-D38AAE955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7" y="5041900"/>
            <a:ext cx="1439863" cy="10969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21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6" name="applaus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Competition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607276" y="667265"/>
            <a:ext cx="801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1. Who are the current market leaders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98854" y="5152894"/>
            <a:ext cx="11986053" cy="159239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Cola- Coka is the market leader(about 25%) followed by Bepsi, Gangster .Codex comes at 5</a:t>
            </a:r>
            <a:r>
              <a:rPr lang="en-US" sz="2000" baseline="30000" dirty="0">
                <a:latin typeface="Arial Rounded MT Bold" panose="020F0704030504030204" pitchFamily="34" charset="0"/>
              </a:rPr>
              <a:t>th</a:t>
            </a:r>
            <a:r>
              <a:rPr lang="en-US" sz="2000" dirty="0">
                <a:latin typeface="Arial Rounded MT Bold" panose="020F0704030504030204" pitchFamily="34" charset="0"/>
              </a:rPr>
              <a:t> position.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4045933" y="5152892"/>
            <a:ext cx="3904735" cy="43236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25F63-770E-2CAF-EB22-B6D1A4479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28" y="1235805"/>
            <a:ext cx="4382112" cy="234765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A7F791-7455-EA34-0283-58BEF906E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38" y="1235804"/>
            <a:ext cx="2593330" cy="23476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7420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Competition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1865871" y="667265"/>
            <a:ext cx="895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2. What are the primary reasons consumers prefer those brands over ours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86498" y="5040501"/>
            <a:ext cx="11936626" cy="168157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Brand Reputation (about 26%) is the primary reason consumers prefer those brands over CodeX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651420" y="5139355"/>
            <a:ext cx="3904735" cy="40011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19825-28F2-DA5E-3EE4-5376610C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24" y="1161659"/>
            <a:ext cx="3194543" cy="23228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DE9F8-E427-F89F-976A-368A8998A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8" y="1161659"/>
            <a:ext cx="4083236" cy="232282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897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Competition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1025611" y="667265"/>
            <a:ext cx="10861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3. How effective are different marketing strategies and channels in reaching our customers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98854" y="5387546"/>
            <a:ext cx="11948983" cy="135774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Online Ads is The Most effective Marketing Channels(about 40%) followed by TV Commercials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996506" y="5387546"/>
            <a:ext cx="3904735" cy="40011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ADAA1-457E-5D4E-AE46-6FE1311C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5" y="1181940"/>
            <a:ext cx="4425587" cy="243858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B8C6E-77DB-5A5F-6ECB-50D0D11A0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013" y="1181940"/>
            <a:ext cx="3135436" cy="24385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3769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Marketing Channels and Brand Awareness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549702" y="66726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1. </a:t>
            </a:r>
            <a:r>
              <a:rPr lang="en-US" sz="2000" dirty="0">
                <a:latin typeface="Bahnschrift SemiBold" panose="020B0502040204020203" pitchFamily="34" charset="0"/>
              </a:rPr>
              <a:t>Which marketing channel can be used to reach more customers?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133865" y="5165125"/>
            <a:ext cx="11924269" cy="163492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Online Ads is The Most effective Marketing Channels(about 40%) followed by TV Commercials</a:t>
            </a:r>
          </a:p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811155" y="5220608"/>
            <a:ext cx="3904735" cy="40011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C7224-2B17-1E6E-3577-B373CC23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98" y="1109795"/>
            <a:ext cx="2780270" cy="2319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7CD8B-D839-A103-A35C-3A30C3519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5" y="1181941"/>
            <a:ext cx="4024091" cy="230254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731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Marketing Channels and Brand Awareness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531342" y="667265"/>
            <a:ext cx="1153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2. How effective are different marketing strategies and channels in reaching our customers?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123568" y="4621427"/>
            <a:ext cx="11944864" cy="212386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Online Ads is the most effective marketing channel(about 42%) to reaching our customers followed by TV commercials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947079" y="4732639"/>
            <a:ext cx="3904735" cy="39541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12037-4561-D97A-4FB3-AF883C40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39" y="1161658"/>
            <a:ext cx="3345651" cy="24341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1B773-3AFF-EE94-80B8-3B6239E7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68" y="1161659"/>
            <a:ext cx="4505954" cy="24341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746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Brand Penetration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767913" y="718000"/>
            <a:ext cx="986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1. What do people think about our brand? (overall rating)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127082" y="4830057"/>
            <a:ext cx="11957825" cy="191523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>
                <a:latin typeface="Arial Rounded MT Bold" panose="020F0704030504030204" pitchFamily="34" charset="0"/>
              </a:rPr>
              <a:t>60% People have Neutral perception  about our brand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942438" y="5003052"/>
            <a:ext cx="3904735" cy="37213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A85CB-2C71-5177-98F1-B12356B5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24" y="1296028"/>
            <a:ext cx="3502349" cy="22489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47702-DE0C-3C32-81C5-5407BA22E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2" y="1334529"/>
            <a:ext cx="3918851" cy="221042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266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Brand Penetration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3657599" y="713317"/>
            <a:ext cx="986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2. Which cities do we need to focus more on?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123568" y="4596714"/>
            <a:ext cx="11924269" cy="214857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Codex need to focus more on Lucknow, Jaipur, Delhi, Ahmedabad, Kolkata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4133334" y="4738803"/>
            <a:ext cx="3904735" cy="6054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F093B-A56F-43C7-E87F-EB0170E8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6" y="1306809"/>
            <a:ext cx="4149180" cy="24125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3EC29-8BF1-9FB2-FE4D-F8D17A2F3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92" y="1334530"/>
            <a:ext cx="2502791" cy="22490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4056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Purchase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866767" y="667265"/>
            <a:ext cx="10367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1. Where do respondents prefer to purchase energy drinks?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125049" y="4548986"/>
            <a:ext cx="11941899" cy="219780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Supermarkets (about 45%) is the most preferred  location  to purchase energy drinks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910008" y="4633784"/>
            <a:ext cx="3904735" cy="6054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86504-E1B7-0AF2-250F-3E855EB1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96" y="1225228"/>
            <a:ext cx="2900375" cy="23213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95032-F5DB-21B7-D4B2-60A928F8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79" y="1225228"/>
            <a:ext cx="4769007" cy="23213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452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Purchase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1678708" y="713951"/>
            <a:ext cx="986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1.What are the typical consumption situations for energy drinks among respondents?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111212" y="4342352"/>
            <a:ext cx="11973696" cy="240294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Sport/Exercise  is the most typical consumption situations (about 45%) for energy drinks followed by Studying/working late(32%) and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Social outings/parties(15%)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975911" y="4487701"/>
            <a:ext cx="3904735" cy="42013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B8BF8-9FD7-019A-BA18-7F85A5DE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22" y="1267078"/>
            <a:ext cx="2819794" cy="24029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87549-86D1-89DE-1D5C-8484F7254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55" y="1260577"/>
            <a:ext cx="3819878" cy="249432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563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Purchase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321275" y="643510"/>
            <a:ext cx="11870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3. What factors influence respondents' purchase decisions, such as price range and limited edition packaging?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55606" y="4621427"/>
            <a:ext cx="12080788" cy="212386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 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About 40% consumers say that limited edition packaging influences purchase decision.</a:t>
            </a:r>
          </a:p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If price range of energy drink is 50-99 people tend to purchase more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4032420" y="4737777"/>
            <a:ext cx="3904735" cy="419154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006B9-4321-121A-3607-3672FB82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87" y="1140479"/>
            <a:ext cx="2185520" cy="12445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880F9-537A-BAA2-1137-2CB62D5E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787" y="2494424"/>
            <a:ext cx="2185521" cy="1341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ED160-E533-81A5-293E-F9D209B1F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39" y="1076587"/>
            <a:ext cx="2819794" cy="272773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82C31-12BA-944F-66D1-404393D9B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824" y="1076587"/>
            <a:ext cx="2626341" cy="272773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875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7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FEF1-7DFF-5662-E663-2CC93366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280" y="180869"/>
            <a:ext cx="2702570" cy="1400530"/>
          </a:xfrm>
        </p:spPr>
        <p:txBody>
          <a:bodyPr>
            <a:normAutofit/>
          </a:bodyPr>
          <a:lstStyle/>
          <a:p>
            <a:r>
              <a:rPr lang="en-US" sz="3600" b="1" dirty="0"/>
              <a:t> CONTENTS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6146A-8BE5-54D2-8BE3-D54C94F4B333}"/>
              </a:ext>
            </a:extLst>
          </p:cNvPr>
          <p:cNvSpPr/>
          <p:nvPr/>
        </p:nvSpPr>
        <p:spPr>
          <a:xfrm>
            <a:off x="3880022" y="1209822"/>
            <a:ext cx="3768810" cy="703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About Codex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6E41E-EC33-3CEA-8518-5448E9B293D3}"/>
              </a:ext>
            </a:extLst>
          </p:cNvPr>
          <p:cNvSpPr/>
          <p:nvPr/>
        </p:nvSpPr>
        <p:spPr>
          <a:xfrm>
            <a:off x="3894160" y="2389164"/>
            <a:ext cx="3768810" cy="703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06C7F9-5C21-53C8-247C-8AE28203F79A}"/>
              </a:ext>
            </a:extLst>
          </p:cNvPr>
          <p:cNvSpPr/>
          <p:nvPr/>
        </p:nvSpPr>
        <p:spPr>
          <a:xfrm>
            <a:off x="3894160" y="3700932"/>
            <a:ext cx="3768810" cy="703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0F918-D652-7DBB-2C62-0B6AAB6154A3}"/>
              </a:ext>
            </a:extLst>
          </p:cNvPr>
          <p:cNvSpPr/>
          <p:nvPr/>
        </p:nvSpPr>
        <p:spPr>
          <a:xfrm>
            <a:off x="3955050" y="5012700"/>
            <a:ext cx="3768810" cy="703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759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Product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86497" y="679622"/>
            <a:ext cx="1210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 Which area of business should we focus more on our product development(Branding/taste/availability)?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86497" y="4770251"/>
            <a:ext cx="11961340" cy="198210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 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Codex should improve their drink by using healthy ingredients and reducing sugar content.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Much focus should also be on availability should be freely available at locally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934720" y="4881462"/>
            <a:ext cx="3904735" cy="6054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029FEE-C6A6-E626-2B0A-2040888F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3" y="1233439"/>
            <a:ext cx="3324689" cy="2661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EAC904-1929-1318-3887-BCDA1688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639" y="1168152"/>
            <a:ext cx="2829320" cy="27263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01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582CF0-9A6E-4A70-5715-DFF48C2C1D84}"/>
              </a:ext>
            </a:extLst>
          </p:cNvPr>
          <p:cNvCxnSpPr>
            <a:cxnSpLocks/>
          </p:cNvCxnSpPr>
          <p:nvPr/>
        </p:nvCxnSpPr>
        <p:spPr>
          <a:xfrm>
            <a:off x="1412789" y="3188043"/>
            <a:ext cx="9366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D225D-6278-4347-1F9D-0E5E22C156FF}"/>
              </a:ext>
            </a:extLst>
          </p:cNvPr>
          <p:cNvCxnSpPr>
            <a:cxnSpLocks/>
          </p:cNvCxnSpPr>
          <p:nvPr/>
        </p:nvCxnSpPr>
        <p:spPr>
          <a:xfrm>
            <a:off x="1433384" y="1655805"/>
            <a:ext cx="9366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EE4FA-DEBE-9D81-8E19-B7188E0EB06B}"/>
              </a:ext>
            </a:extLst>
          </p:cNvPr>
          <p:cNvSpPr/>
          <p:nvPr/>
        </p:nvSpPr>
        <p:spPr>
          <a:xfrm>
            <a:off x="1433384" y="716691"/>
            <a:ext cx="8876270" cy="6054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ptos Display" panose="020B0004020202020204" pitchFamily="34" charset="0"/>
              </a:rPr>
              <a:t>Secondary 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DB694-25D5-9879-6218-AD097F57C202}"/>
              </a:ext>
            </a:extLst>
          </p:cNvPr>
          <p:cNvSpPr txBox="1"/>
          <p:nvPr/>
        </p:nvSpPr>
        <p:spPr>
          <a:xfrm>
            <a:off x="2014151" y="1768382"/>
            <a:ext cx="753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Immediate improvements to the product ?</a:t>
            </a:r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112E973-FB5C-CB80-774C-C688E3905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2238" y="1917353"/>
            <a:ext cx="580767" cy="369332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29038460-65DA-0F0F-4C05-E180EA1CA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2238" y="2555157"/>
            <a:ext cx="580767" cy="3693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6F57C1-1A28-6C81-6658-B27184B6F4A0}"/>
              </a:ext>
            </a:extLst>
          </p:cNvPr>
          <p:cNvSpPr txBox="1"/>
          <p:nvPr/>
        </p:nvSpPr>
        <p:spPr>
          <a:xfrm>
            <a:off x="2139778" y="2516661"/>
            <a:ext cx="6110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ideal price of our product ?</a:t>
            </a:r>
          </a:p>
        </p:txBody>
      </p:sp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5AC520E6-B851-DB76-EB86-5585319AA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384" y="3266933"/>
            <a:ext cx="580767" cy="3693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37B07F-F84B-509B-0C23-9A27B9B221FB}"/>
              </a:ext>
            </a:extLst>
          </p:cNvPr>
          <p:cNvCxnSpPr>
            <a:cxnSpLocks/>
          </p:cNvCxnSpPr>
          <p:nvPr/>
        </p:nvCxnSpPr>
        <p:spPr>
          <a:xfrm>
            <a:off x="1412788" y="3884140"/>
            <a:ext cx="9366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BA9E79-A6A2-0D81-F5AC-AD2E6D38D75C}"/>
              </a:ext>
            </a:extLst>
          </p:cNvPr>
          <p:cNvSpPr txBox="1"/>
          <p:nvPr/>
        </p:nvSpPr>
        <p:spPr>
          <a:xfrm>
            <a:off x="1742302" y="3244334"/>
            <a:ext cx="8896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Marketing campaigns, Offers, and Discounts ?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ED9E6354-8B1A-026A-24F7-0B88C69E6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5144" y="4015430"/>
            <a:ext cx="580767" cy="36933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29CCF1-E350-E8DA-81EC-FE7FA7C6AC2D}"/>
              </a:ext>
            </a:extLst>
          </p:cNvPr>
          <p:cNvCxnSpPr>
            <a:cxnSpLocks/>
          </p:cNvCxnSpPr>
          <p:nvPr/>
        </p:nvCxnSpPr>
        <p:spPr>
          <a:xfrm>
            <a:off x="1412787" y="4668799"/>
            <a:ext cx="9366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B157BC-BBBB-F7AC-CB8B-14FE963B6AC7}"/>
              </a:ext>
            </a:extLst>
          </p:cNvPr>
          <p:cNvSpPr txBox="1"/>
          <p:nvPr/>
        </p:nvSpPr>
        <p:spPr>
          <a:xfrm>
            <a:off x="2141837" y="3940430"/>
            <a:ext cx="6110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 brand ambassador Who ? And Why ?</a:t>
            </a:r>
          </a:p>
        </p:txBody>
      </p:sp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1BBEFC8E-BD67-32B0-B747-2E1B0F0CD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787" y="4720281"/>
            <a:ext cx="580767" cy="3693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A0F77D1-954F-DD69-E232-A380183F643F}"/>
              </a:ext>
            </a:extLst>
          </p:cNvPr>
          <p:cNvSpPr txBox="1"/>
          <p:nvPr/>
        </p:nvSpPr>
        <p:spPr>
          <a:xfrm>
            <a:off x="2139778" y="4668799"/>
            <a:ext cx="6110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Our target audience Who ? And Why ?</a:t>
            </a:r>
          </a:p>
        </p:txBody>
      </p:sp>
    </p:spTree>
    <p:extLst>
      <p:ext uri="{BB962C8B-B14F-4D97-AF65-F5344CB8AC3E}">
        <p14:creationId xmlns:p14="http://schemas.microsoft.com/office/powerpoint/2010/main" val="3941553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CDB694-25D5-9879-6218-AD097F57C202}"/>
              </a:ext>
            </a:extLst>
          </p:cNvPr>
          <p:cNvSpPr txBox="1"/>
          <p:nvPr/>
        </p:nvSpPr>
        <p:spPr>
          <a:xfrm>
            <a:off x="2078028" y="882701"/>
            <a:ext cx="8968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Immediate improvements to the product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0E57-4708-CB31-8D13-9AA45E98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0" y="665663"/>
            <a:ext cx="1371668" cy="13715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E90C4-E37E-F952-0BFF-DF424E6991D2}"/>
              </a:ext>
            </a:extLst>
          </p:cNvPr>
          <p:cNvSpPr/>
          <p:nvPr/>
        </p:nvSpPr>
        <p:spPr>
          <a:xfrm>
            <a:off x="852616" y="2545492"/>
            <a:ext cx="10429103" cy="3429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      </a:t>
            </a:r>
            <a:r>
              <a:rPr lang="en-US" sz="2400" dirty="0">
                <a:latin typeface="Bahnschrift SemiBold" panose="020B0502040204020203" pitchFamily="34" charset="0"/>
              </a:rPr>
              <a:t>First  of all improve energy drink by  reducing sugar content , adding healthier  ingredients and enhance flavor ranges.</a:t>
            </a: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Ensuring the product is available to consumers particularly in local markets, super markets and online stores	</a:t>
            </a: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</p:txBody>
      </p:sp>
      <p:pic>
        <p:nvPicPr>
          <p:cNvPr id="3" name="Graphic 2" descr="Megaphone">
            <a:extLst>
              <a:ext uri="{FF2B5EF4-FFF2-40B4-BE49-F238E27FC236}">
                <a16:creationId xmlns:a16="http://schemas.microsoft.com/office/drawing/2014/main" id="{6D2961D2-85CB-30E7-5363-37F860583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16" y="3429000"/>
            <a:ext cx="580767" cy="680883"/>
          </a:xfrm>
          <a:prstGeom prst="rect">
            <a:avLst/>
          </a:prstGeom>
        </p:spPr>
      </p:pic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3167BA33-AC93-CFB4-5523-2CC93EEDA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093" y="2924490"/>
            <a:ext cx="523102" cy="521507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10FAED88-B4F5-3B7B-B3F2-FEEE691E7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093" y="4012395"/>
            <a:ext cx="523102" cy="5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8" name="applause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CDB694-25D5-9879-6218-AD097F57C202}"/>
              </a:ext>
            </a:extLst>
          </p:cNvPr>
          <p:cNvSpPr txBox="1"/>
          <p:nvPr/>
        </p:nvSpPr>
        <p:spPr>
          <a:xfrm>
            <a:off x="2078028" y="882701"/>
            <a:ext cx="8968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The ideal price of our product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0E57-4708-CB31-8D13-9AA45E98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1" y="788889"/>
            <a:ext cx="1371668" cy="13715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E90C4-E37E-F952-0BFF-DF424E6991D2}"/>
              </a:ext>
            </a:extLst>
          </p:cNvPr>
          <p:cNvSpPr/>
          <p:nvPr/>
        </p:nvSpPr>
        <p:spPr>
          <a:xfrm>
            <a:off x="852616" y="2545492"/>
            <a:ext cx="10429103" cy="3429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Optimal price of the drink should be between 50-99 so it would be accessible to more number of consumers and thus increases sales</a:t>
            </a:r>
          </a:p>
        </p:txBody>
      </p:sp>
      <p:pic>
        <p:nvPicPr>
          <p:cNvPr id="3" name="Graphic 2" descr="Megaphone">
            <a:extLst>
              <a:ext uri="{FF2B5EF4-FFF2-40B4-BE49-F238E27FC236}">
                <a16:creationId xmlns:a16="http://schemas.microsoft.com/office/drawing/2014/main" id="{6D2961D2-85CB-30E7-5363-37F860583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16" y="3429000"/>
            <a:ext cx="580767" cy="680883"/>
          </a:xfrm>
          <a:prstGeom prst="rect">
            <a:avLst/>
          </a:prstGeom>
        </p:spPr>
      </p:pic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3167BA33-AC93-CFB4-5523-2CC93EEDA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281" y="3849129"/>
            <a:ext cx="523102" cy="5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8" name="applause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CDB694-25D5-9879-6218-AD097F57C202}"/>
              </a:ext>
            </a:extLst>
          </p:cNvPr>
          <p:cNvSpPr txBox="1"/>
          <p:nvPr/>
        </p:nvSpPr>
        <p:spPr>
          <a:xfrm>
            <a:off x="2078028" y="882701"/>
            <a:ext cx="8968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Marketing campaigns, Offers, and Discounts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0E57-4708-CB31-8D13-9AA45E98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1" y="788889"/>
            <a:ext cx="1371668" cy="13715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E90C4-E37E-F952-0BFF-DF424E6991D2}"/>
              </a:ext>
            </a:extLst>
          </p:cNvPr>
          <p:cNvSpPr/>
          <p:nvPr/>
        </p:nvSpPr>
        <p:spPr>
          <a:xfrm>
            <a:off x="881448" y="2545777"/>
            <a:ext cx="10429103" cy="3429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Price should be between  50-99  it should be controlled so don’t go over Rs.150 </a:t>
            </a: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According to survey print media is very less effective than other types hence money invested on it will be put into rewards</a:t>
            </a: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We can provide discount on pack of 6 cans or introducing special rated gift set packs which can increases sale</a:t>
            </a:r>
          </a:p>
        </p:txBody>
      </p:sp>
      <p:pic>
        <p:nvPicPr>
          <p:cNvPr id="2" name="Graphic 1" descr="Bullseye">
            <a:extLst>
              <a:ext uri="{FF2B5EF4-FFF2-40B4-BE49-F238E27FC236}">
                <a16:creationId xmlns:a16="http://schemas.microsoft.com/office/drawing/2014/main" id="{F0A70CC1-11DE-87D7-00EF-C75FDF60B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07" y="3885880"/>
            <a:ext cx="523102" cy="521507"/>
          </a:xfrm>
          <a:prstGeom prst="rect">
            <a:avLst/>
          </a:prstGeom>
        </p:spPr>
      </p:pic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72CE2C9A-8525-301A-76E6-D055C69EE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48" y="4930732"/>
            <a:ext cx="523102" cy="521507"/>
          </a:xfrm>
          <a:prstGeom prst="rect">
            <a:avLst/>
          </a:prstGeom>
        </p:spPr>
      </p:pic>
      <p:pic>
        <p:nvPicPr>
          <p:cNvPr id="3" name="Graphic 2" descr="Bullseye">
            <a:extLst>
              <a:ext uri="{FF2B5EF4-FFF2-40B4-BE49-F238E27FC236}">
                <a16:creationId xmlns:a16="http://schemas.microsoft.com/office/drawing/2014/main" id="{41C3E470-7A97-A843-290C-A8E172BF5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16" y="2762430"/>
            <a:ext cx="523102" cy="5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0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6" name="applause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CDB694-25D5-9879-6218-AD097F57C202}"/>
              </a:ext>
            </a:extLst>
          </p:cNvPr>
          <p:cNvSpPr txBox="1"/>
          <p:nvPr/>
        </p:nvSpPr>
        <p:spPr>
          <a:xfrm>
            <a:off x="2078029" y="986357"/>
            <a:ext cx="89689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A brand ambassador Who ? 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And Why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0E57-4708-CB31-8D13-9AA45E98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1" y="788889"/>
            <a:ext cx="1371668" cy="13715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E90C4-E37E-F952-0BFF-DF424E6991D2}"/>
              </a:ext>
            </a:extLst>
          </p:cNvPr>
          <p:cNvSpPr/>
          <p:nvPr/>
        </p:nvSpPr>
        <p:spPr>
          <a:xfrm>
            <a:off x="881448" y="2639304"/>
            <a:ext cx="10429103" cy="3429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</a:t>
            </a:r>
            <a:r>
              <a:rPr lang="en-US" sz="3200" dirty="0">
                <a:latin typeface="Bahnschrift SemiBold" panose="020B0502040204020203" pitchFamily="34" charset="0"/>
              </a:rPr>
              <a:t>Virat Kohli</a:t>
            </a:r>
          </a:p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One of the fittest and very health conscious known for his discipline towards his game and fitness which is perfect for branding of healthy</a:t>
            </a: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energy drink</a:t>
            </a: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He is youth icon ,widely followed on social media and does have many</a:t>
            </a: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endorsement																					</a:t>
            </a:r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3167BA33-AC93-CFB4-5523-2CC93EEDA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48" y="3550545"/>
            <a:ext cx="523102" cy="521507"/>
          </a:xfrm>
          <a:prstGeom prst="rect">
            <a:avLst/>
          </a:prstGeom>
        </p:spPr>
      </p:pic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72CE2C9A-8525-301A-76E6-D055C69EE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052" y="4983293"/>
            <a:ext cx="523102" cy="521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433C1-E2B8-749E-AD72-CF65C0FCA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6" y="707021"/>
            <a:ext cx="1867142" cy="16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24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7" name="applause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CDB694-25D5-9879-6218-AD097F57C202}"/>
              </a:ext>
            </a:extLst>
          </p:cNvPr>
          <p:cNvSpPr txBox="1"/>
          <p:nvPr/>
        </p:nvSpPr>
        <p:spPr>
          <a:xfrm>
            <a:off x="2078029" y="986357"/>
            <a:ext cx="89689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A brand ambassador Who ? 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And Why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0E57-4708-CB31-8D13-9AA45E98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1" y="788889"/>
            <a:ext cx="1371668" cy="13715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E90C4-E37E-F952-0BFF-DF424E6991D2}"/>
              </a:ext>
            </a:extLst>
          </p:cNvPr>
          <p:cNvSpPr/>
          <p:nvPr/>
        </p:nvSpPr>
        <p:spPr>
          <a:xfrm>
            <a:off x="881448" y="2639304"/>
            <a:ext cx="10429103" cy="3429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</a:t>
            </a:r>
            <a:r>
              <a:rPr lang="en-US" sz="3200" dirty="0">
                <a:latin typeface="Bahnschrift SemiBold" panose="020B0502040204020203" pitchFamily="34" charset="0"/>
              </a:rPr>
              <a:t>Vivek Mittal</a:t>
            </a:r>
          </a:p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Well known fitness Youtuber with  7.5 M subscriber very famous in social media about his fitness related content</a:t>
            </a: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He is youth icon during his journey he has  gained immense love and </a:t>
            </a: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  faith from his followers can be ideal as brand ambassador 															</a:t>
            </a:r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3167BA33-AC93-CFB4-5523-2CC93EEDA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48" y="3722216"/>
            <a:ext cx="523102" cy="521507"/>
          </a:xfrm>
          <a:prstGeom prst="rect">
            <a:avLst/>
          </a:prstGeom>
        </p:spPr>
      </p:pic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72CE2C9A-8525-301A-76E6-D055C69EE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48" y="4722539"/>
            <a:ext cx="523102" cy="521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42582E-2CA4-D89D-07A6-7C445C463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07" y="602934"/>
            <a:ext cx="1940011" cy="17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7" name="applause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CDB694-25D5-9879-6218-AD097F57C202}"/>
              </a:ext>
            </a:extLst>
          </p:cNvPr>
          <p:cNvSpPr txBox="1"/>
          <p:nvPr/>
        </p:nvSpPr>
        <p:spPr>
          <a:xfrm>
            <a:off x="2078029" y="986357"/>
            <a:ext cx="8968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Our target audience Who ? And Why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0E57-4708-CB31-8D13-9AA45E98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1" y="788889"/>
            <a:ext cx="1371668" cy="13715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E90C4-E37E-F952-0BFF-DF424E6991D2}"/>
              </a:ext>
            </a:extLst>
          </p:cNvPr>
          <p:cNvSpPr/>
          <p:nvPr/>
        </p:nvSpPr>
        <p:spPr>
          <a:xfrm>
            <a:off x="881448" y="2639304"/>
            <a:ext cx="10429103" cy="3429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</a:t>
            </a:r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CodeX has reached consumers between the age of 19-45 but it should also think about 12-18 aged people who also prefer energy drinks more</a:t>
            </a:r>
          </a:p>
          <a:p>
            <a:pPr algn="ctr"/>
            <a:endParaRPr lang="en-US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     In order to appeal to this age group the marketing strategy and product       	survey should be done appropriately according to age group															</a:t>
            </a:r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3167BA33-AC93-CFB4-5523-2CC93EEDA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48" y="3636720"/>
            <a:ext cx="523102" cy="521507"/>
          </a:xfrm>
          <a:prstGeom prst="rect">
            <a:avLst/>
          </a:prstGeom>
        </p:spPr>
      </p:pic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72CE2C9A-8525-301A-76E6-D055C69EE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48" y="4722539"/>
            <a:ext cx="523102" cy="5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5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6" name="applause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70A26A-B8CF-46CE-C00C-4E54984166FC}"/>
              </a:ext>
            </a:extLst>
          </p:cNvPr>
          <p:cNvCxnSpPr>
            <a:cxnSpLocks/>
          </p:cNvCxnSpPr>
          <p:nvPr/>
        </p:nvCxnSpPr>
        <p:spPr>
          <a:xfrm>
            <a:off x="0" y="729049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89FF41-F1BB-6F14-3712-C5A39A730738}"/>
              </a:ext>
            </a:extLst>
          </p:cNvPr>
          <p:cNvSpPr txBox="1"/>
          <p:nvPr/>
        </p:nvSpPr>
        <p:spPr>
          <a:xfrm>
            <a:off x="3521676" y="0"/>
            <a:ext cx="72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Recommendation for Codex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D0828-C96D-9106-8715-6726458E2E45}"/>
              </a:ext>
            </a:extLst>
          </p:cNvPr>
          <p:cNvSpPr/>
          <p:nvPr/>
        </p:nvSpPr>
        <p:spPr>
          <a:xfrm>
            <a:off x="102971" y="953303"/>
            <a:ext cx="11986053" cy="6734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angle"/>
            <a:contourClr>
              <a:schemeClr val="accent6">
                <a:shade val="3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               Improving energy drink quality with healthy natural ingredient with low sugar content, increasing flavor ranges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CB8C78-DEBA-98D3-54DE-43DE2C52AEDA}"/>
              </a:ext>
            </a:extLst>
          </p:cNvPr>
          <p:cNvSpPr/>
          <p:nvPr/>
        </p:nvSpPr>
        <p:spPr>
          <a:xfrm>
            <a:off x="102972" y="1774805"/>
            <a:ext cx="11986053" cy="6734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angle"/>
            <a:contourClr>
              <a:schemeClr val="accent6">
                <a:shade val="3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Made freely available to more local markets, shops, malls for easy availability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336AD-D35A-C7A1-431D-BCA57B80A136}"/>
              </a:ext>
            </a:extLst>
          </p:cNvPr>
          <p:cNvSpPr/>
          <p:nvPr/>
        </p:nvSpPr>
        <p:spPr>
          <a:xfrm>
            <a:off x="102973" y="2634513"/>
            <a:ext cx="11986053" cy="6734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angle"/>
            <a:contourClr>
              <a:schemeClr val="accent6">
                <a:shade val="3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    Targeted  ideal price should be between 50—99 as it is preferred by most respondents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253C0-D56D-057C-8137-A818D46D97F7}"/>
              </a:ext>
            </a:extLst>
          </p:cNvPr>
          <p:cNvSpPr/>
          <p:nvPr/>
        </p:nvSpPr>
        <p:spPr>
          <a:xfrm>
            <a:off x="102973" y="3494221"/>
            <a:ext cx="11986053" cy="6734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angle"/>
            <a:contourClr>
              <a:schemeClr val="accent6">
                <a:shade val="3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            Target the youth(12-45)age group as they are more inclined to have energy drink , focus on  expanding the targeted age group ae well(12-18)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00B5A-8DCC-E1E5-D225-43BAD8FC5E89}"/>
              </a:ext>
            </a:extLst>
          </p:cNvPr>
          <p:cNvSpPr/>
          <p:nvPr/>
        </p:nvSpPr>
        <p:spPr>
          <a:xfrm>
            <a:off x="102973" y="4353929"/>
            <a:ext cx="11986053" cy="6734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angle"/>
            <a:contourClr>
              <a:schemeClr val="accent6">
                <a:shade val="3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Virat Kohli or Vivek Mittal Should be approached for the brand ambassador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473E9-507B-03D8-6BDE-10B5A0F330E6}"/>
              </a:ext>
            </a:extLst>
          </p:cNvPr>
          <p:cNvSpPr/>
          <p:nvPr/>
        </p:nvSpPr>
        <p:spPr>
          <a:xfrm>
            <a:off x="102973" y="5213637"/>
            <a:ext cx="11986053" cy="6734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angle"/>
            <a:contourClr>
              <a:schemeClr val="accent6">
                <a:shade val="3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                    Locations with lower sales should be focused more with exclusive discounts, coupons and offers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4AC70-0565-DBA9-A183-30A40D1133A4}"/>
              </a:ext>
            </a:extLst>
          </p:cNvPr>
          <p:cNvSpPr/>
          <p:nvPr/>
        </p:nvSpPr>
        <p:spPr>
          <a:xfrm>
            <a:off x="140042" y="6073345"/>
            <a:ext cx="11948984" cy="6734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angle"/>
            <a:contourClr>
              <a:schemeClr val="accent6">
                <a:shade val="3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Finding new customers with positive perception which increases the brand reputation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04977C-5C1F-C329-F182-404CA78138DE}"/>
              </a:ext>
            </a:extLst>
          </p:cNvPr>
          <p:cNvCxnSpPr>
            <a:cxnSpLocks/>
          </p:cNvCxnSpPr>
          <p:nvPr/>
        </p:nvCxnSpPr>
        <p:spPr>
          <a:xfrm>
            <a:off x="0" y="819665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D59F57A-82D4-FB22-A879-6A39B31DA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1032705"/>
            <a:ext cx="921326" cy="514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8A2A57-F990-55B8-311F-EDB082ECF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1854207"/>
            <a:ext cx="921326" cy="514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023598-5D5D-2234-C88A-5D41FE476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2713915"/>
            <a:ext cx="921326" cy="514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D8BC0D7-27E7-D6CC-CC67-21CC5390D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3573624"/>
            <a:ext cx="921326" cy="514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EFFA6F-9C25-074E-BAEA-A09BF12AE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4420531"/>
            <a:ext cx="921326" cy="514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4AF7D8-311D-369C-E25E-79DC791CB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5293039"/>
            <a:ext cx="921326" cy="514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EB73A5-9B6D-BC7D-442E-95A9F14D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6177806"/>
            <a:ext cx="921326" cy="514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45E092-F8D6-3C3C-BD04-365E0DEDA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6" y="-1"/>
            <a:ext cx="2075935" cy="6860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6935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BAB0713-3013-CB23-966B-E1B70B396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04" y="333632"/>
            <a:ext cx="5239265" cy="6437871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08100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75F4-09D0-CCB5-EDC1-7230C5E7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693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About codex</a:t>
            </a:r>
            <a:br>
              <a:rPr lang="en-US" dirty="0">
                <a:latin typeface="Aptos Display" panose="020B0004020202020204" pitchFamily="34" charset="0"/>
              </a:rPr>
            </a:br>
            <a:r>
              <a:rPr lang="en-US" sz="3100" b="1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Codex </a:t>
            </a:r>
            <a:r>
              <a:rPr lang="en-US" sz="31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is aiming to make its mark in the Indian market. A few months ago, they launched their energy drink in 10 cities in India.</a:t>
            </a:r>
            <a:r>
              <a:rPr lang="en-US" sz="3100" b="0" i="0" dirty="0">
                <a:solidFill>
                  <a:srgbClr val="131022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US" sz="31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They conducted a survey in those 10 cities and received results from </a:t>
            </a:r>
            <a:r>
              <a:rPr lang="en-US" sz="3100" b="1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10k</a:t>
            </a:r>
            <a:r>
              <a:rPr lang="en-US" sz="31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 respondents</a:t>
            </a:r>
            <a:br>
              <a:rPr lang="en-US" sz="3100" dirty="0">
                <a:solidFill>
                  <a:schemeClr val="tx1"/>
                </a:solidFill>
                <a:latin typeface="Aptos Display" panose="020B0004020202020204" pitchFamily="34" charset="0"/>
              </a:rPr>
            </a:br>
            <a:endParaRPr lang="en-US" sz="31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5FF2-C38C-BF35-72BE-CAEFA9D2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033" y="3324824"/>
            <a:ext cx="10132540" cy="2508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+mj-lt"/>
              </a:rPr>
              <a:t>                                      </a:t>
            </a:r>
            <a:endParaRPr lang="en-US" sz="3200" dirty="0">
              <a:effectLst/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Aptos Display" panose="020B00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3200" b="1" dirty="0">
                <a:latin typeface="Aptos Display" panose="020B0004020202020204" pitchFamily="34" charset="0"/>
              </a:rPr>
              <a:t>TASK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Aptos Display" panose="020B0004020202020204" pitchFamily="34" charset="0"/>
              </a:rPr>
              <a:t> </a:t>
            </a:r>
            <a:r>
              <a:rPr lang="en-US" sz="2800" b="0" i="0" u="none" strike="noStrike" dirty="0">
                <a:effectLst/>
                <a:latin typeface="Aptos Display" panose="020B0004020202020204" pitchFamily="34" charset="0"/>
              </a:rPr>
              <a:t>AS A MARKETING DATA ANALYST MY TASK IS  TO CONVERT THESE SURVEY RESULTS TO   MEANINGFUL INSIGHTS WHICH THE TEAM CAN USE TO DRIVE ACTIONS</a:t>
            </a:r>
            <a:r>
              <a:rPr lang="en-US" sz="2800" b="0" i="0" dirty="0">
                <a:effectLst/>
                <a:latin typeface="Aptos Display" panose="020B0004020202020204" pitchFamily="34" charset="0"/>
              </a:rPr>
              <a:t>.</a:t>
            </a:r>
            <a:endParaRPr lang="en-US" sz="2800" cap="all" dirty="0">
              <a:ln w="3175" cmpd="sng">
                <a:noFill/>
              </a:ln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 Display" panose="020B00040202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cap="all" dirty="0">
              <a:ln w="3175" cmpd="sng">
                <a:noFill/>
              </a:ln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 Display" panose="020B00040202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29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9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9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42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4B4D8-6E9D-4588-C8D6-0DEE6DB39636}"/>
              </a:ext>
            </a:extLst>
          </p:cNvPr>
          <p:cNvSpPr/>
          <p:nvPr/>
        </p:nvSpPr>
        <p:spPr>
          <a:xfrm>
            <a:off x="4318781" y="35175"/>
            <a:ext cx="2897945" cy="8651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0DBC9-72A2-0B26-DB2D-4AA499FB685B}"/>
              </a:ext>
            </a:extLst>
          </p:cNvPr>
          <p:cNvSpPr/>
          <p:nvPr/>
        </p:nvSpPr>
        <p:spPr>
          <a:xfrm>
            <a:off x="6146018" y="1600347"/>
            <a:ext cx="2897945" cy="10550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Competition </a:t>
            </a: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18950-7087-5827-6AF6-977A207CDDE3}"/>
              </a:ext>
            </a:extLst>
          </p:cNvPr>
          <p:cNvSpPr/>
          <p:nvPr/>
        </p:nvSpPr>
        <p:spPr>
          <a:xfrm>
            <a:off x="8024446" y="3147798"/>
            <a:ext cx="2897945" cy="10544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Product</a:t>
            </a: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Development</a:t>
            </a:r>
          </a:p>
          <a:p>
            <a:pPr algn="ctr"/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0A989-62B3-D95F-7A1D-743E4079CCF2}"/>
              </a:ext>
            </a:extLst>
          </p:cNvPr>
          <p:cNvSpPr/>
          <p:nvPr/>
        </p:nvSpPr>
        <p:spPr>
          <a:xfrm>
            <a:off x="3124591" y="1600347"/>
            <a:ext cx="2897945" cy="10550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Consumer</a:t>
            </a: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A72A3-B774-735A-3299-A3B3A31D2B23}"/>
              </a:ext>
            </a:extLst>
          </p:cNvPr>
          <p:cNvSpPr/>
          <p:nvPr/>
        </p:nvSpPr>
        <p:spPr>
          <a:xfrm>
            <a:off x="103164" y="1600347"/>
            <a:ext cx="2897945" cy="10550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Demographic </a:t>
            </a: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B0CBF-4182-531D-C44F-AACE4F0FA932}"/>
              </a:ext>
            </a:extLst>
          </p:cNvPr>
          <p:cNvSpPr/>
          <p:nvPr/>
        </p:nvSpPr>
        <p:spPr>
          <a:xfrm>
            <a:off x="4318781" y="3147504"/>
            <a:ext cx="2897945" cy="10550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Purchase </a:t>
            </a: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Behavior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91C94-ACC4-221C-9E4B-8DED906B963A}"/>
              </a:ext>
            </a:extLst>
          </p:cNvPr>
          <p:cNvSpPr/>
          <p:nvPr/>
        </p:nvSpPr>
        <p:spPr>
          <a:xfrm>
            <a:off x="9167446" y="1600347"/>
            <a:ext cx="2897945" cy="10550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Marketing Channels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9519F-0B7C-6C78-3B7E-DEA2F353B626}"/>
              </a:ext>
            </a:extLst>
          </p:cNvPr>
          <p:cNvSpPr/>
          <p:nvPr/>
        </p:nvSpPr>
        <p:spPr>
          <a:xfrm>
            <a:off x="613116" y="3147504"/>
            <a:ext cx="2897945" cy="10550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Brand Penetration</a:t>
            </a:r>
          </a:p>
        </p:txBody>
      </p:sp>
    </p:spTree>
    <p:extLst>
      <p:ext uri="{BB962C8B-B14F-4D97-AF65-F5344CB8AC3E}">
        <p14:creationId xmlns:p14="http://schemas.microsoft.com/office/powerpoint/2010/main" val="338382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Demographic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401330" y="704336"/>
            <a:ext cx="801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1 .Who prefers energy drink more? (male/female/non-binary?)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99B3E-8DA9-7F03-B26A-846DDFF8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88" y="1334530"/>
            <a:ext cx="2102455" cy="19647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3531F-6669-DAAA-47D5-A2BDA214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46" y="1334530"/>
            <a:ext cx="3658849" cy="196472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53545" y="4893275"/>
            <a:ext cx="12084908" cy="196472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 Rounded MT Bold" panose="020F0704030504030204" pitchFamily="34" charset="0"/>
            </a:endParaRPr>
          </a:p>
          <a:p>
            <a:pPr algn="ctr"/>
            <a:endParaRPr lang="en-US" sz="32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Clearly Shows Male Prefer energy drink more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About 60% Consumers are Male followed by Female 34% and Non Binary</a:t>
            </a:r>
          </a:p>
          <a:p>
            <a:pPr algn="ctr"/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830595" y="4965931"/>
            <a:ext cx="3904735" cy="6054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66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Demographic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607276" y="667265"/>
            <a:ext cx="801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2. Which age group prefers energy drinks more?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111211" y="4992130"/>
            <a:ext cx="11986054" cy="175316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Age group 19-30 prefer energy drinks the most about 55% of all consumers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811223" y="5089499"/>
            <a:ext cx="3904735" cy="6054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8335C-9946-2D34-7C87-81340A35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27" y="1554087"/>
            <a:ext cx="2213529" cy="1782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B186A-0B76-9F85-5549-9828920DE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0" y="1554087"/>
            <a:ext cx="3677163" cy="18576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438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Demographic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607276" y="667265"/>
            <a:ext cx="801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3</a:t>
            </a:r>
            <a:r>
              <a:rPr lang="en-US" sz="2000" dirty="0">
                <a:latin typeface="Bahnschrift SemiBold" panose="020B0502040204020203" pitchFamily="34" charset="0"/>
              </a:rPr>
              <a:t>. Which type of marketing reaches the most  Youth (15-30)?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47366" y="5174506"/>
            <a:ext cx="12097265" cy="16310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Online ads(about 48%) reaches the most to the youth followed by TV commercials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823513" y="5174504"/>
            <a:ext cx="3904735" cy="6054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70675-86C9-237C-BF05-DF0262C2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9" y="1184064"/>
            <a:ext cx="5077534" cy="21529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EB0A0-DD59-816B-2CAF-216D8627B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300" y="1184063"/>
            <a:ext cx="2490792" cy="2152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3828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Consumer Preferences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1779373" y="667265"/>
            <a:ext cx="934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  1. What are the preferred ingredients of energy drinks among  Respondents 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86497" y="4942704"/>
            <a:ext cx="12010767" cy="180259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Caffeine is the most preferred ingredient in energy drinks (about 39%) followed by Vitamins, Sugar, Guarana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4045932" y="5052428"/>
            <a:ext cx="3904735" cy="49197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D3B95-614C-5DF9-6E03-7874F4EA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09" y="1313596"/>
            <a:ext cx="4191585" cy="238107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C35A9-9152-7285-6A19-79D23012B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4" y="1313596"/>
            <a:ext cx="3131533" cy="238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819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CDFA-0CAB-3EFB-78A1-55FE11336C3A}"/>
              </a:ext>
            </a:extLst>
          </p:cNvPr>
          <p:cNvSpPr/>
          <p:nvPr/>
        </p:nvSpPr>
        <p:spPr>
          <a:xfrm>
            <a:off x="0" y="0"/>
            <a:ext cx="12191999" cy="667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Consumer Preferences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2980B-1426-4F55-D20D-B408B1624BC1}"/>
              </a:ext>
            </a:extLst>
          </p:cNvPr>
          <p:cNvSpPr txBox="1"/>
          <p:nvPr/>
        </p:nvSpPr>
        <p:spPr>
          <a:xfrm>
            <a:off x="2208983" y="667265"/>
            <a:ext cx="864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2. What packaging preferences do respondents have for energy drinks?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47A8-1ABD-7AE7-0005-95C68787BB87}"/>
              </a:ext>
            </a:extLst>
          </p:cNvPr>
          <p:cNvSpPr/>
          <p:nvPr/>
        </p:nvSpPr>
        <p:spPr>
          <a:xfrm>
            <a:off x="86498" y="4819136"/>
            <a:ext cx="11998410" cy="192615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Compact and Portable Cans are most preferred packaging(about 40%) followed by Innovative Bottle Design(about 30%) and Others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5052C-061F-EC98-16CB-D4E564474B7A}"/>
              </a:ext>
            </a:extLst>
          </p:cNvPr>
          <p:cNvSpPr/>
          <p:nvPr/>
        </p:nvSpPr>
        <p:spPr>
          <a:xfrm>
            <a:off x="3923271" y="4917990"/>
            <a:ext cx="3904735" cy="40011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3B194-4C15-685E-DD6E-8310E6B8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97" y="1259826"/>
            <a:ext cx="2958607" cy="22958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6000E-D4D9-1710-2113-E8B5AACEF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9" y="1259826"/>
            <a:ext cx="3451613" cy="229584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382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1224</Words>
  <Application>Microsoft Office PowerPoint</Application>
  <PresentationFormat>Widescreen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Aptos Display</vt:lpstr>
      <vt:lpstr>Arial</vt:lpstr>
      <vt:lpstr>Arial Rounded MT Bold</vt:lpstr>
      <vt:lpstr>Bahnschrift SemiBold</vt:lpstr>
      <vt:lpstr>Calibri</vt:lpstr>
      <vt:lpstr>Calibri Light</vt:lpstr>
      <vt:lpstr>Century Gothic</vt:lpstr>
      <vt:lpstr>Garamond</vt:lpstr>
      <vt:lpstr>Trebuchet MS</vt:lpstr>
      <vt:lpstr>Wingdings 3</vt:lpstr>
      <vt:lpstr>Celestial</vt:lpstr>
      <vt:lpstr>Slice</vt:lpstr>
      <vt:lpstr>Organic</vt:lpstr>
      <vt:lpstr>Facet</vt:lpstr>
      <vt:lpstr>   Codex Food and Beverage Industry</vt:lpstr>
      <vt:lpstr> CONTENTS </vt:lpstr>
      <vt:lpstr>About codex Codex  is aiming to make its mark in the Indian market. A few months ago, they launched their energy drink in 10 cities in India. They conducted a survey in those 10 cities and received results from 10k respondents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Food and Beverage Industry</dc:title>
  <dc:creator>CHIRAGKUMAR KANSAGARA (EC2231201010010)</dc:creator>
  <cp:lastModifiedBy>CHIRAGKUMAR KANSAGARA (EC2231201010010)</cp:lastModifiedBy>
  <cp:revision>16</cp:revision>
  <dcterms:created xsi:type="dcterms:W3CDTF">2023-08-25T12:55:07Z</dcterms:created>
  <dcterms:modified xsi:type="dcterms:W3CDTF">2023-09-01T11:00:16Z</dcterms:modified>
</cp:coreProperties>
</file>