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60" r:id="rId6"/>
    <p:sldId id="265" r:id="rId7"/>
    <p:sldId id="259" r:id="rId8"/>
    <p:sldId id="262" r:id="rId9"/>
    <p:sldId id="261" r:id="rId10"/>
    <p:sldId id="26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Schema Mapping using ML model</a:t>
            </a:r>
            <a:endParaRPr lang="en-I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IN" altLang="en-US"/>
              <a:t>Pricing Comparison</a:t>
            </a:r>
            <a:endParaRPr lang="en-IN" altLang="en-US"/>
          </a:p>
        </p:txBody>
      </p:sp>
      <p:graphicFrame>
        <p:nvGraphicFramePr>
          <p:cNvPr id="12" name="Content Placeholder 11"/>
          <p:cNvGraphicFramePr/>
          <p:nvPr>
            <p:ph sz="quarter" idx="4"/>
          </p:nvPr>
        </p:nvGraphicFramePr>
        <p:xfrm>
          <a:off x="0" y="2505075"/>
          <a:ext cx="12192000" cy="3303905"/>
        </p:xfrm>
        <a:graphic>
          <a:graphicData uri="http://schemas.openxmlformats.org/drawingml/2006/table">
            <a:tbl>
              <a:tblPr/>
              <a:tblGrid>
                <a:gridCol w="3716020"/>
                <a:gridCol w="4119880"/>
                <a:gridCol w="3079115"/>
                <a:gridCol w="1276985"/>
              </a:tblGrid>
              <a:tr h="1230630">
                <a:tc>
                  <a:txBody>
                    <a:bodyPr/>
                    <a:p>
                      <a:pPr indent="0" algn="ctr">
                        <a:buNone/>
                      </a:pPr>
                      <a:r>
                        <a:rPr lang="en-US" sz="2000" b="1">
                          <a:solidFill>
                            <a:srgbClr val="000000"/>
                          </a:solidFill>
                          <a:latin typeface="Calibri" panose="020F0502020204030204" charset="-122"/>
                        </a:rPr>
                        <a:t>Total price(in dollars)</a:t>
                      </a:r>
                      <a:endParaRPr lang="en-US" sz="2000" b="1">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ctr">
                        <a:buNone/>
                      </a:pPr>
                      <a:r>
                        <a:rPr lang="en-US" sz="2000" b="1">
                          <a:solidFill>
                            <a:srgbClr val="000000"/>
                          </a:solidFill>
                          <a:latin typeface="Calibri" panose="020F0502020204030204" charset="-122"/>
                        </a:rPr>
                        <a:t>Price in (Indian Rupees)</a:t>
                      </a:r>
                      <a:endParaRPr lang="en-US" sz="2000" b="1">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ctr">
                        <a:buNone/>
                      </a:pPr>
                      <a:r>
                        <a:rPr lang="en-US" sz="2000" b="1">
                          <a:solidFill>
                            <a:srgbClr val="000000"/>
                          </a:solidFill>
                          <a:latin typeface="Calibri" panose="020F0502020204030204" charset="-122"/>
                        </a:rPr>
                        <a:t> </a:t>
                      </a:r>
                      <a:endParaRPr lang="en-US" sz="2000" b="1">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ctr">
                        <a:buNone/>
                      </a:pPr>
                      <a:r>
                        <a:rPr lang="en-US" sz="2000" b="1">
                          <a:solidFill>
                            <a:srgbClr val="000000"/>
                          </a:solidFill>
                          <a:latin typeface="Calibri" panose="020F0502020204030204" charset="-122"/>
                        </a:rPr>
                        <a:t>Platform</a:t>
                      </a:r>
                      <a:endParaRPr lang="en-US" sz="2000" b="1">
                        <a:solidFill>
                          <a:srgbClr val="000000"/>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1075055">
                <a:tc>
                  <a:txBody>
                    <a:bodyPr/>
                    <a:p>
                      <a:pPr indent="0" algn="ctr">
                        <a:buNone/>
                      </a:pPr>
                      <a:r>
                        <a:rPr lang="en-US" sz="1800" b="0">
                          <a:solidFill>
                            <a:srgbClr val="000000"/>
                          </a:solidFill>
                          <a:latin typeface="Calibri" panose="020F0502020204030204" charset="-122"/>
                        </a:rPr>
                        <a:t>6.06</a:t>
                      </a:r>
                      <a:endParaRPr lang="en-US" sz="1800" b="0">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solidFill>
                      <a:srgbClr val="E2EFDA"/>
                    </a:solidFill>
                  </a:tcPr>
                </a:tc>
                <a:tc>
                  <a:txBody>
                    <a:bodyPr/>
                    <a:p>
                      <a:pPr indent="0" algn="ctr">
                        <a:buNone/>
                      </a:pPr>
                      <a:r>
                        <a:rPr lang="en-US" sz="1800" b="0">
                          <a:solidFill>
                            <a:srgbClr val="000000"/>
                          </a:solidFill>
                          <a:latin typeface="Calibri" panose="020F0502020204030204" charset="-122"/>
                        </a:rPr>
                        <a:t>509.04</a:t>
                      </a:r>
                      <a:endParaRPr lang="en-US" sz="1800" b="0">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solidFill>
                      <a:srgbClr val="E2EFDA"/>
                    </a:solidFill>
                  </a:tcPr>
                </a:tc>
                <a:tc>
                  <a:txBody>
                    <a:bodyPr/>
                    <a:p>
                      <a:pPr indent="0" algn="ctr">
                        <a:buNone/>
                      </a:pPr>
                      <a:r>
                        <a:rPr lang="en-US" sz="1800" b="0">
                          <a:solidFill>
                            <a:srgbClr val="000000"/>
                          </a:solidFill>
                          <a:latin typeface="Calibri" panose="020F0502020204030204" charset="-122"/>
                        </a:rPr>
                        <a:t>This is for single trial**</a:t>
                      </a:r>
                      <a:endParaRPr lang="en-US" sz="1800" b="0">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solidFill>
                      <a:srgbClr val="E2EFDA"/>
                    </a:solidFill>
                  </a:tcPr>
                </a:tc>
                <a:tc>
                  <a:txBody>
                    <a:bodyPr/>
                    <a:p>
                      <a:pPr indent="0" algn="ctr">
                        <a:buNone/>
                      </a:pPr>
                      <a:r>
                        <a:rPr lang="en-US" sz="1600" b="0">
                          <a:solidFill>
                            <a:srgbClr val="000000"/>
                          </a:solidFill>
                          <a:latin typeface="Calibri" panose="020F0502020204030204" charset="-122"/>
                        </a:rPr>
                        <a:t>OpenAI</a:t>
                      </a:r>
                      <a:endParaRPr lang="en-US" sz="1600" b="0">
                        <a:solidFill>
                          <a:srgbClr val="000000"/>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solidFill>
                      <a:srgbClr val="E2EFDA"/>
                    </a:solidFill>
                  </a:tcPr>
                </a:tc>
              </a:tr>
              <a:tr h="998220">
                <a:tc>
                  <a:txBody>
                    <a:bodyPr/>
                    <a:p>
                      <a:pPr indent="0" algn="ctr">
                        <a:buNone/>
                      </a:pPr>
                      <a:r>
                        <a:rPr lang="en-US" sz="1800" b="0">
                          <a:solidFill>
                            <a:srgbClr val="000000"/>
                          </a:solidFill>
                          <a:latin typeface="Calibri" panose="020F0502020204030204" charset="-122"/>
                        </a:rPr>
                        <a:t>12.04</a:t>
                      </a:r>
                      <a:endParaRPr lang="en-US" sz="1800" b="0">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solidFill>
                      <a:srgbClr val="FCC2BD"/>
                    </a:solidFill>
                  </a:tcPr>
                </a:tc>
                <a:tc>
                  <a:txBody>
                    <a:bodyPr/>
                    <a:p>
                      <a:pPr indent="0" algn="ctr">
                        <a:buNone/>
                      </a:pPr>
                      <a:r>
                        <a:rPr lang="en-US" sz="1800" b="0">
                          <a:solidFill>
                            <a:srgbClr val="000000"/>
                          </a:solidFill>
                          <a:latin typeface="Calibri" panose="020F0502020204030204" charset="-122"/>
                        </a:rPr>
                        <a:t>1011.36</a:t>
                      </a:r>
                      <a:endParaRPr lang="en-US" sz="1800" b="0">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solidFill>
                      <a:srgbClr val="FCC2BD"/>
                    </a:solidFill>
                  </a:tcPr>
                </a:tc>
                <a:tc>
                  <a:txBody>
                    <a:bodyPr/>
                    <a:p>
                      <a:pPr indent="0" algn="ctr">
                        <a:buNone/>
                      </a:pPr>
                      <a:r>
                        <a:rPr lang="en-US" sz="1600" b="0">
                          <a:solidFill>
                            <a:srgbClr val="000000"/>
                          </a:solidFill>
                          <a:latin typeface="Calibri" panose="020F0502020204030204" charset="-122"/>
                        </a:rPr>
                        <a:t>This is for single trial**</a:t>
                      </a:r>
                      <a:endParaRPr lang="en-US" sz="1600" b="0">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solidFill>
                      <a:srgbClr val="FCC2BD"/>
                    </a:solidFill>
                  </a:tcPr>
                </a:tc>
                <a:tc>
                  <a:txBody>
                    <a:bodyPr/>
                    <a:p>
                      <a:pPr indent="0" algn="ctr">
                        <a:buNone/>
                      </a:pPr>
                      <a:r>
                        <a:rPr lang="en-US" sz="1600" b="0">
                          <a:solidFill>
                            <a:srgbClr val="000000"/>
                          </a:solidFill>
                          <a:latin typeface="Calibri" panose="020F0502020204030204" charset="-122"/>
                        </a:rPr>
                        <a:t>AzureAI</a:t>
                      </a:r>
                      <a:endParaRPr lang="en-US" sz="1600" b="0">
                        <a:solidFill>
                          <a:srgbClr val="000000"/>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solidFill>
                      <a:srgbClr val="FCC2BD"/>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a:t>Models Used</a:t>
            </a:r>
            <a:endParaRPr lang="en-IN" altLang="en-US" b="1"/>
          </a:p>
        </p:txBody>
      </p:sp>
      <p:sp>
        <p:nvSpPr>
          <p:cNvPr id="3" name="Content Placeholder 2"/>
          <p:cNvSpPr>
            <a:spLocks noGrp="1"/>
          </p:cNvSpPr>
          <p:nvPr>
            <p:ph idx="1"/>
          </p:nvPr>
        </p:nvSpPr>
        <p:spPr/>
        <p:txBody>
          <a:bodyPr/>
          <a:p>
            <a:pPr marL="514350" indent="-514350">
              <a:buAutoNum type="arabicPeriod"/>
            </a:pPr>
            <a:r>
              <a:rPr lang="en-US"/>
              <a:t>Multinomial NB classifier</a:t>
            </a:r>
            <a:endParaRPr lang="en-US"/>
          </a:p>
          <a:p>
            <a:pPr marL="514350" indent="-514350">
              <a:buAutoNum type="arabicPeriod"/>
            </a:pPr>
            <a:r>
              <a:rPr lang="en-US"/>
              <a:t>Langchain</a:t>
            </a:r>
            <a:endParaRPr lang="en-US"/>
          </a:p>
          <a:p>
            <a:pPr marL="514350" indent="-514350">
              <a:buAutoNum type="arabicPeriod"/>
            </a:pPr>
            <a:r>
              <a:rPr lang="en-IN" altLang="en-US"/>
              <a:t>GPT - Currently Working</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1365" cy="974725"/>
          </a:xfrm>
        </p:spPr>
        <p:txBody>
          <a:bodyPr/>
          <a:p>
            <a:pPr algn="ctr"/>
            <a:r>
              <a:rPr lang="en-IN" altLang="en-US" sz="3600" b="1">
                <a:latin typeface="Cambria" panose="02040503050406030204" charset="0"/>
                <a:cs typeface="Cambria" panose="02040503050406030204" charset="0"/>
              </a:rPr>
              <a:t>Multinomial NB Classifier and Random forest Classifier</a:t>
            </a:r>
            <a:endParaRPr lang="en-IN" altLang="en-US" sz="3600" b="1">
              <a:latin typeface="Cambria" panose="02040503050406030204" charset="0"/>
              <a:cs typeface="Cambria" panose="02040503050406030204" charset="0"/>
            </a:endParaRPr>
          </a:p>
        </p:txBody>
      </p:sp>
      <p:sp>
        <p:nvSpPr>
          <p:cNvPr id="3" name="Content Placeholder 2"/>
          <p:cNvSpPr>
            <a:spLocks noGrp="1"/>
          </p:cNvSpPr>
          <p:nvPr>
            <p:ph idx="1"/>
          </p:nvPr>
        </p:nvSpPr>
        <p:spPr>
          <a:xfrm>
            <a:off x="0" y="1495425"/>
            <a:ext cx="12191365" cy="5362575"/>
          </a:xfrm>
        </p:spPr>
        <p:txBody>
          <a:bodyPr>
            <a:normAutofit/>
          </a:bodyPr>
          <a:p>
            <a:pPr algn="just"/>
            <a:r>
              <a:rPr lang="en-IN" altLang="en-US" sz="2800">
                <a:latin typeface="Cambria" panose="02040503050406030204" charset="0"/>
                <a:cs typeface="Cambria" panose="02040503050406030204" charset="0"/>
              </a:rPr>
              <a:t>Pros: </a:t>
            </a:r>
            <a:endParaRPr lang="en-IN" altLang="en-US" sz="2800">
              <a:latin typeface="Cambria" panose="02040503050406030204" charset="0"/>
              <a:cs typeface="Cambria" panose="02040503050406030204" charset="0"/>
            </a:endParaRPr>
          </a:p>
          <a:p>
            <a:pPr lvl="1" algn="just"/>
            <a:r>
              <a:rPr lang="en-IN" altLang="en-US" sz="2800">
                <a:latin typeface="Cambria" panose="02040503050406030204" charset="0"/>
                <a:cs typeface="Cambria" panose="02040503050406030204" charset="0"/>
              </a:rPr>
              <a:t>Able to get the prediction of columns having alphanumeric values.</a:t>
            </a:r>
            <a:endParaRPr lang="en-IN" altLang="en-US" sz="2800">
              <a:latin typeface="Cambria" panose="02040503050406030204" charset="0"/>
              <a:cs typeface="Cambria" panose="02040503050406030204" charset="0"/>
            </a:endParaRPr>
          </a:p>
          <a:p>
            <a:pPr lvl="1" algn="just"/>
            <a:r>
              <a:rPr lang="en-IN" altLang="en-US" sz="2800">
                <a:latin typeface="Cambria" panose="02040503050406030204" charset="0"/>
                <a:cs typeface="Cambria" panose="02040503050406030204" charset="0"/>
              </a:rPr>
              <a:t>This model stores existing data in memory for classification.</a:t>
            </a:r>
            <a:endParaRPr lang="en-IN" altLang="en-US" sz="2800">
              <a:latin typeface="Cambria" panose="02040503050406030204" charset="0"/>
              <a:cs typeface="Cambria" panose="02040503050406030204" charset="0"/>
            </a:endParaRPr>
          </a:p>
          <a:p>
            <a:pPr algn="just"/>
            <a:r>
              <a:rPr lang="en-IN" altLang="en-US" sz="2800">
                <a:latin typeface="Cambria" panose="02040503050406030204" charset="0"/>
                <a:cs typeface="Cambria" panose="02040503050406030204" charset="0"/>
              </a:rPr>
              <a:t>Cons:</a:t>
            </a:r>
            <a:endParaRPr lang="en-IN" altLang="en-US" sz="2800">
              <a:latin typeface="Cambria" panose="02040503050406030204" charset="0"/>
              <a:cs typeface="Cambria" panose="02040503050406030204" charset="0"/>
            </a:endParaRPr>
          </a:p>
          <a:p>
            <a:pPr lvl="1" algn="just"/>
            <a:r>
              <a:rPr lang="en-IN" altLang="en-US" sz="2800">
                <a:latin typeface="Cambria" panose="02040503050406030204" charset="0"/>
                <a:cs typeface="Cambria" panose="02040503050406030204" charset="0"/>
              </a:rPr>
              <a:t>It is giving predictions based on training data only.</a:t>
            </a:r>
            <a:endParaRPr lang="en-IN" altLang="en-US" sz="2800">
              <a:latin typeface="Cambria" panose="02040503050406030204" charset="0"/>
              <a:cs typeface="Cambria" panose="02040503050406030204" charset="0"/>
            </a:endParaRPr>
          </a:p>
          <a:p>
            <a:pPr lvl="1" algn="just"/>
            <a:r>
              <a:rPr lang="en-IN" altLang="en-US" sz="2800">
                <a:latin typeface="Cambria" panose="02040503050406030204" charset="0"/>
                <a:cs typeface="Cambria" panose="02040503050406030204" charset="0"/>
              </a:rPr>
              <a:t>For new data it may predict wrong column names as well.</a:t>
            </a:r>
            <a:endParaRPr lang="en-IN" altLang="en-US" sz="2800">
              <a:latin typeface="Cambria" panose="02040503050406030204" charset="0"/>
              <a:cs typeface="Cambria" panose="02040503050406030204" charset="0"/>
            </a:endParaRPr>
          </a:p>
          <a:p>
            <a:pPr lvl="1" algn="just"/>
            <a:r>
              <a:rPr lang="en-IN" altLang="en-US" sz="2800">
                <a:latin typeface="Cambria" panose="02040503050406030204" charset="0"/>
                <a:cs typeface="Cambria" panose="02040503050406030204" charset="0"/>
              </a:rPr>
              <a:t>This model trained only on alphanumeric value columns.</a:t>
            </a:r>
            <a:endParaRPr lang="en-IN" altLang="en-US" sz="2800">
              <a:latin typeface="Cambria" panose="02040503050406030204" charset="0"/>
              <a:cs typeface="Cambria" panose="02040503050406030204" charset="0"/>
            </a:endParaRPr>
          </a:p>
          <a:p>
            <a:pPr lvl="1" algn="just"/>
            <a:r>
              <a:rPr lang="en-IN" altLang="en-US" sz="2800">
                <a:latin typeface="Cambria" panose="02040503050406030204" charset="0"/>
                <a:cs typeface="Cambria" panose="02040503050406030204" charset="0"/>
              </a:rPr>
              <a:t>This model cannot classify numeric column  as well as dates colum.  </a:t>
            </a:r>
            <a:endParaRPr lang="en-IN" altLang="en-US" sz="2800">
              <a:latin typeface="Cambria" panose="02040503050406030204" charset="0"/>
              <a:cs typeface="Cambria" panose="02040503050406030204" charset="0"/>
            </a:endParaRPr>
          </a:p>
          <a:p>
            <a:pPr algn="just"/>
            <a:endParaRPr lang="en-IN" altLang="en-US" sz="2800">
              <a:latin typeface="Cambria" panose="02040503050406030204" charset="0"/>
              <a:cs typeface="Cambria" panose="02040503050406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descr="StreamLit"/>
          <p:cNvPicPr>
            <a:picLocks noChangeAspect="1"/>
          </p:cNvPicPr>
          <p:nvPr>
            <p:ph idx="1"/>
          </p:nvPr>
        </p:nvPicPr>
        <p:blipFill>
          <a:blip r:embed="rId1"/>
          <a:stretch>
            <a:fillRect/>
          </a:stretch>
        </p:blipFill>
        <p:spPr>
          <a:xfrm>
            <a:off x="2833370" y="0"/>
            <a:ext cx="6396990"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Misclassification by NB model</a:t>
            </a:r>
            <a:endParaRPr lang="en-IN" altLang="en-US"/>
          </a:p>
        </p:txBody>
      </p:sp>
      <p:pic>
        <p:nvPicPr>
          <p:cNvPr id="4" name="Content Placeholder 3" descr="NB"/>
          <p:cNvPicPr>
            <a:picLocks noChangeAspect="1"/>
          </p:cNvPicPr>
          <p:nvPr>
            <p:ph sz="half" idx="1"/>
          </p:nvPr>
        </p:nvPicPr>
        <p:blipFill>
          <a:blip r:embed="rId1"/>
          <a:srcRect l="31906" t="8281" r="28609" b="64719"/>
          <a:stretch>
            <a:fillRect/>
          </a:stretch>
        </p:blipFill>
        <p:spPr>
          <a:xfrm>
            <a:off x="1513840" y="2794635"/>
            <a:ext cx="4582795" cy="2336800"/>
          </a:xfrm>
          <a:prstGeom prst="rect">
            <a:avLst/>
          </a:prstGeom>
        </p:spPr>
      </p:pic>
      <p:pic>
        <p:nvPicPr>
          <p:cNvPr id="5" name="Content Placeholder 4" descr="NB2"/>
          <p:cNvPicPr>
            <a:picLocks noChangeAspect="1"/>
          </p:cNvPicPr>
          <p:nvPr>
            <p:ph sz="half" idx="2"/>
          </p:nvPr>
        </p:nvPicPr>
        <p:blipFill>
          <a:blip r:embed="rId2"/>
          <a:srcRect l="27439" t="11528" r="27969" b="61807"/>
          <a:stretch>
            <a:fillRect/>
          </a:stretch>
        </p:blipFill>
        <p:spPr>
          <a:xfrm>
            <a:off x="6643370" y="2794635"/>
            <a:ext cx="5061585" cy="23374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7565" y="0"/>
            <a:ext cx="10515600" cy="1325563"/>
          </a:xfrm>
        </p:spPr>
        <p:txBody>
          <a:bodyPr/>
          <a:p>
            <a:pPr algn="ctr"/>
            <a:r>
              <a:rPr lang="en-US" b="1"/>
              <a:t>Langchain</a:t>
            </a:r>
            <a:endParaRPr lang="en-US" b="1"/>
          </a:p>
        </p:txBody>
      </p:sp>
      <p:sp>
        <p:nvSpPr>
          <p:cNvPr id="3" name="Content Placeholder 2"/>
          <p:cNvSpPr>
            <a:spLocks noGrp="1"/>
          </p:cNvSpPr>
          <p:nvPr>
            <p:ph idx="1"/>
          </p:nvPr>
        </p:nvSpPr>
        <p:spPr>
          <a:xfrm>
            <a:off x="0" y="1421130"/>
            <a:ext cx="12191365" cy="5436870"/>
          </a:xfrm>
        </p:spPr>
        <p:txBody>
          <a:bodyPr>
            <a:normAutofit/>
          </a:bodyPr>
          <a:p>
            <a:pPr marL="0" indent="0" algn="just">
              <a:buNone/>
            </a:pPr>
            <a:r>
              <a:rPr lang="en-US" sz="2400">
                <a:latin typeface="Cambria" panose="02040503050406030204" charset="0"/>
                <a:cs typeface="Cambria" panose="02040503050406030204" charset="0"/>
              </a:rPr>
              <a:t>pros:</a:t>
            </a:r>
            <a:endParaRPr lang="en-US" sz="2400">
              <a:latin typeface="Cambria" panose="02040503050406030204" charset="0"/>
              <a:cs typeface="Cambria" panose="02040503050406030204" charset="0"/>
            </a:endParaRPr>
          </a:p>
          <a:p>
            <a:pPr lvl="1" algn="just"/>
            <a:r>
              <a:rPr lang="en-US">
                <a:latin typeface="Cambria" panose="02040503050406030204" charset="0"/>
                <a:cs typeface="Cambria" panose="02040503050406030204" charset="0"/>
              </a:rPr>
              <a:t>It is better than ML classification model as it is nlp based (language) pretrained language model.</a:t>
            </a:r>
            <a:endParaRPr lang="en-US">
              <a:latin typeface="Cambria" panose="02040503050406030204" charset="0"/>
              <a:cs typeface="Cambria" panose="02040503050406030204" charset="0"/>
            </a:endParaRPr>
          </a:p>
          <a:p>
            <a:pPr lvl="1" algn="just"/>
            <a:r>
              <a:rPr lang="en-US">
                <a:latin typeface="Cambria" panose="02040503050406030204" charset="0"/>
                <a:cs typeface="Cambria" panose="02040503050406030204" charset="0"/>
              </a:rPr>
              <a:t>It gives output based on content provided to it.</a:t>
            </a:r>
            <a:endParaRPr lang="en-US">
              <a:latin typeface="Cambria" panose="02040503050406030204" charset="0"/>
              <a:cs typeface="Cambria" panose="02040503050406030204" charset="0"/>
            </a:endParaRPr>
          </a:p>
          <a:p>
            <a:pPr marL="0" indent="0" algn="just">
              <a:buNone/>
            </a:pPr>
            <a:r>
              <a:rPr lang="en-US" sz="2400">
                <a:latin typeface="Cambria" panose="02040503050406030204" charset="0"/>
                <a:cs typeface="Cambria" panose="02040503050406030204" charset="0"/>
              </a:rPr>
              <a:t>            </a:t>
            </a:r>
            <a:endParaRPr lang="en-US" sz="2400">
              <a:latin typeface="Cambria" panose="02040503050406030204" charset="0"/>
              <a:cs typeface="Cambria" panose="02040503050406030204" charset="0"/>
            </a:endParaRPr>
          </a:p>
          <a:p>
            <a:pPr marL="0" indent="0" algn="just">
              <a:buNone/>
            </a:pPr>
            <a:r>
              <a:rPr lang="en-US" sz="2400">
                <a:latin typeface="Cambria" panose="02040503050406030204" charset="0"/>
                <a:cs typeface="Cambria" panose="02040503050406030204" charset="0"/>
              </a:rPr>
              <a:t>Cons:</a:t>
            </a:r>
            <a:endParaRPr lang="en-US" sz="2400">
              <a:latin typeface="Cambria" panose="02040503050406030204" charset="0"/>
              <a:cs typeface="Cambria" panose="02040503050406030204" charset="0"/>
            </a:endParaRPr>
          </a:p>
          <a:p>
            <a:pPr lvl="1" algn="just"/>
            <a:r>
              <a:rPr lang="en-US">
                <a:latin typeface="Cambria" panose="02040503050406030204" charset="0"/>
                <a:cs typeface="Cambria" panose="02040503050406030204" charset="0"/>
              </a:rPr>
              <a:t>It is chat based model and the output format keeps changing on each execution.</a:t>
            </a:r>
            <a:endParaRPr lang="en-US">
              <a:latin typeface="Cambria" panose="02040503050406030204" charset="0"/>
              <a:cs typeface="Cambria" panose="02040503050406030204" charset="0"/>
            </a:endParaRPr>
          </a:p>
          <a:p>
            <a:pPr lvl="1" algn="just"/>
            <a:r>
              <a:rPr lang="en-US">
                <a:latin typeface="Cambria" panose="02040503050406030204" charset="0"/>
                <a:cs typeface="Cambria" panose="02040503050406030204" charset="0"/>
              </a:rPr>
              <a:t>It considers an accurate content to predict the outcome.</a:t>
            </a:r>
            <a:endParaRPr lang="en-US">
              <a:latin typeface="Cambria" panose="02040503050406030204" charset="0"/>
              <a:cs typeface="Cambria" panose="02040503050406030204" charset="0"/>
            </a:endParaRPr>
          </a:p>
          <a:p>
            <a:pPr lvl="1" algn="just"/>
            <a:r>
              <a:rPr lang="en-US">
                <a:latin typeface="Cambria" panose="02040503050406030204" charset="0"/>
                <a:cs typeface="Cambria" panose="02040503050406030204" charset="0"/>
              </a:rPr>
              <a:t>It can classify column name based on mappings provided to it but it creates new column name based on incoming column name. </a:t>
            </a:r>
            <a:endParaRPr lang="en-US">
              <a:latin typeface="Cambria" panose="02040503050406030204" charset="0"/>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Langchain2"/>
          <p:cNvPicPr>
            <a:picLocks noChangeAspect="1"/>
          </p:cNvPicPr>
          <p:nvPr>
            <p:ph sz="half" idx="2"/>
          </p:nvPr>
        </p:nvPicPr>
        <p:blipFill>
          <a:blip r:embed="rId1"/>
          <a:srcRect l="25355" t="10467" r="24547" b="8329"/>
          <a:stretch>
            <a:fillRect/>
          </a:stretch>
        </p:blipFill>
        <p:spPr>
          <a:xfrm>
            <a:off x="0" y="-635"/>
            <a:ext cx="12192000"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1365" cy="1265555"/>
          </a:xfrm>
        </p:spPr>
        <p:txBody>
          <a:bodyPr/>
          <a:p>
            <a:r>
              <a:rPr lang="en-IN" altLang="en-US"/>
              <a:t>GPT</a:t>
            </a:r>
            <a:endParaRPr lang="en-IN" altLang="en-US"/>
          </a:p>
        </p:txBody>
      </p:sp>
      <p:sp>
        <p:nvSpPr>
          <p:cNvPr id="3" name="Content Placeholder 2"/>
          <p:cNvSpPr>
            <a:spLocks noGrp="1"/>
          </p:cNvSpPr>
          <p:nvPr>
            <p:ph idx="1"/>
          </p:nvPr>
        </p:nvSpPr>
        <p:spPr>
          <a:xfrm>
            <a:off x="0" y="1100455"/>
            <a:ext cx="12192635" cy="5032375"/>
          </a:xfrm>
        </p:spPr>
        <p:txBody>
          <a:bodyPr>
            <a:normAutofit fontScale="90000"/>
          </a:bodyPr>
          <a:p>
            <a:pPr marL="0" indent="0" algn="just">
              <a:buNone/>
            </a:pPr>
            <a:r>
              <a:rPr lang="en-US">
                <a:latin typeface="Cambria" panose="02040503050406030204" charset="0"/>
                <a:cs typeface="Cambria" panose="02040503050406030204" charset="0"/>
              </a:rPr>
              <a:t>pros:</a:t>
            </a:r>
            <a:endParaRPr lang="en-US">
              <a:latin typeface="Cambria" panose="02040503050406030204" charset="0"/>
              <a:cs typeface="Cambria" panose="02040503050406030204" charset="0"/>
            </a:endParaRPr>
          </a:p>
          <a:p>
            <a:pPr lvl="1" algn="just"/>
            <a:r>
              <a:rPr lang="en-US">
                <a:latin typeface="Cambria" panose="02040503050406030204" charset="0"/>
                <a:cs typeface="Cambria" panose="02040503050406030204" charset="0"/>
              </a:rPr>
              <a:t>It is a Pretrained model trained on large corpus of data for more accurate results.</a:t>
            </a:r>
            <a:endParaRPr lang="en-US">
              <a:latin typeface="Cambria" panose="02040503050406030204" charset="0"/>
              <a:cs typeface="Cambria" panose="02040503050406030204" charset="0"/>
            </a:endParaRPr>
          </a:p>
          <a:p>
            <a:pPr lvl="1" algn="just"/>
            <a:r>
              <a:rPr lang="en-US">
                <a:latin typeface="Cambria" panose="02040503050406030204" charset="0"/>
                <a:cs typeface="Cambria" panose="02040503050406030204" charset="0"/>
              </a:rPr>
              <a:t>The model can be adapted to perform specific tasks, enhancing its performance for applications like column mapping and data analysis.</a:t>
            </a:r>
            <a:endParaRPr lang="en-US">
              <a:latin typeface="Cambria" panose="02040503050406030204" charset="0"/>
              <a:cs typeface="Cambria" panose="02040503050406030204" charset="0"/>
            </a:endParaRPr>
          </a:p>
          <a:p>
            <a:pPr lvl="1" algn="just"/>
            <a:r>
              <a:rPr lang="en-US">
                <a:latin typeface="Cambria" panose="02040503050406030204" charset="0"/>
                <a:cs typeface="Cambria" panose="02040503050406030204" charset="0"/>
              </a:rPr>
              <a:t>It is a prompt and completion based model so we can provide prompt which includes information about column mapping as well as</a:t>
            </a:r>
            <a:r>
              <a:rPr lang="en-IN" altLang="en-US">
                <a:latin typeface="Cambria" panose="02040503050406030204" charset="0"/>
                <a:cs typeface="Cambria" panose="02040503050406030204" charset="0"/>
              </a:rPr>
              <a:t> </a:t>
            </a:r>
            <a:r>
              <a:rPr lang="en-US">
                <a:latin typeface="Cambria" panose="02040503050406030204" charset="0"/>
                <a:cs typeface="Cambria" panose="02040503050406030204" charset="0"/>
              </a:rPr>
              <a:t>data present inside those columns.</a:t>
            </a:r>
            <a:endParaRPr lang="en-US">
              <a:latin typeface="Cambria" panose="02040503050406030204" charset="0"/>
              <a:cs typeface="Cambria" panose="02040503050406030204" charset="0"/>
            </a:endParaRPr>
          </a:p>
          <a:p>
            <a:pPr lvl="1" algn="just"/>
            <a:r>
              <a:rPr lang="en-US">
                <a:latin typeface="Cambria" panose="02040503050406030204" charset="0"/>
                <a:cs typeface="Cambria" panose="02040503050406030204" charset="0"/>
              </a:rPr>
              <a:t>Prompts can be modified as per the requirement to make the model more generalized.</a:t>
            </a:r>
            <a:endParaRPr lang="en-US">
              <a:latin typeface="Cambria" panose="02040503050406030204" charset="0"/>
              <a:cs typeface="Cambria" panose="02040503050406030204" charset="0"/>
            </a:endParaRPr>
          </a:p>
          <a:p>
            <a:pPr lvl="1" algn="just"/>
            <a:r>
              <a:rPr lang="en-US">
                <a:latin typeface="Cambria" panose="02040503050406030204" charset="0"/>
                <a:cs typeface="Cambria" panose="02040503050406030204" charset="0"/>
              </a:rPr>
              <a:t>Fine-tuning a pre-trained model typically requires fewer training iterations than training a model from scratch.</a:t>
            </a:r>
            <a:endParaRPr lang="en-US">
              <a:latin typeface="Cambria" panose="02040503050406030204" charset="0"/>
              <a:cs typeface="Cambria" panose="02040503050406030204" charset="0"/>
            </a:endParaRPr>
          </a:p>
          <a:p>
            <a:pPr marL="0" indent="0" algn="just">
              <a:buNone/>
            </a:pPr>
            <a:r>
              <a:rPr lang="en-US">
                <a:latin typeface="Cambria" panose="02040503050406030204" charset="0"/>
                <a:cs typeface="Cambria" panose="02040503050406030204" charset="0"/>
              </a:rPr>
              <a:t>Cons: </a:t>
            </a:r>
            <a:endParaRPr lang="en-US">
              <a:latin typeface="Cambria" panose="02040503050406030204" charset="0"/>
              <a:cs typeface="Cambria" panose="02040503050406030204" charset="0"/>
            </a:endParaRPr>
          </a:p>
          <a:p>
            <a:pPr lvl="1" algn="just"/>
            <a:r>
              <a:rPr lang="en-US">
                <a:latin typeface="Cambria" panose="02040503050406030204" charset="0"/>
                <a:cs typeface="Cambria" panose="02040503050406030204" charset="0"/>
              </a:rPr>
              <a:t>To fine-tune the GPT based model , it requires subscription i.e paid account.</a:t>
            </a:r>
            <a:endParaRPr lang="en-US">
              <a:latin typeface="Cambria" panose="02040503050406030204" charset="0"/>
              <a:cs typeface="Cambria" panose="02040503050406030204" charset="0"/>
            </a:endParaRPr>
          </a:p>
          <a:p>
            <a:pPr lvl="1" algn="just"/>
            <a:r>
              <a:rPr lang="en-US">
                <a:latin typeface="Cambria" panose="02040503050406030204" charset="0"/>
                <a:cs typeface="Cambria" panose="02040503050406030204" charset="0"/>
              </a:rPr>
              <a:t>We may require to change our prompt multiple times based on the output of gpt fine-tune model.</a:t>
            </a:r>
            <a:endParaRPr lang="en-US">
              <a:latin typeface="Cambria" panose="02040503050406030204" charset="0"/>
              <a:cs typeface="Cambria" panose="02040503050406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0515600" cy="861060"/>
          </a:xfrm>
        </p:spPr>
        <p:txBody>
          <a:bodyPr/>
          <a:p>
            <a:r>
              <a:rPr lang="en-IN" altLang="en-US"/>
              <a:t>GPT Prompt Example</a:t>
            </a:r>
            <a:endParaRPr lang="en-IN" altLang="en-US"/>
          </a:p>
        </p:txBody>
      </p:sp>
      <p:sp>
        <p:nvSpPr>
          <p:cNvPr id="3" name="Content Placeholder 2"/>
          <p:cNvSpPr>
            <a:spLocks noGrp="1"/>
          </p:cNvSpPr>
          <p:nvPr>
            <p:ph idx="1"/>
          </p:nvPr>
        </p:nvSpPr>
        <p:spPr>
          <a:xfrm>
            <a:off x="0" y="765810"/>
            <a:ext cx="12191365" cy="6092825"/>
          </a:xfrm>
        </p:spPr>
        <p:txBody>
          <a:bodyPr>
            <a:noAutofit/>
          </a:bodyPr>
          <a:p>
            <a:pPr algn="just"/>
            <a:r>
              <a:rPr lang="en-US" sz="1600"/>
              <a:t>{"</a:t>
            </a:r>
            <a:r>
              <a:rPr lang="en-US" sz="1600" b="1"/>
              <a:t>prompt</a:t>
            </a:r>
            <a:r>
              <a:rPr lang="en-US" sz="1600"/>
              <a:t>":"You will be given a Dataframe with input column and data associated with the columns.\nExamine the dataset with column name 'MGA'. This would be your target column.\n Alternative names for this column include: 'Company_Code; Agent; Program Administrator; producer_firm_name; Managing General Agent'.\nConsider the data provided 'Arrowhead General Insurance Agency Inc,Arrowhead General Insurance Agency Inc,Arrowhead General Insurance Agency Inc,Arrowhead General Insurance Agency Inc,Arrowhead General Insurance Agency Inc,Arrowhead General Insurance Agency Inc,Arrowhead General Insurance Agency Inc,Arrowhead General Insurance Agency Inc,Arrowhead General Insurance Agency Inc,Arrowhead General Insurance Agency Inc,Arrowhead General Insurance Agency Inc,Arrowhead General Insurance Agency Inc,Arrowhead General Insurance Agency Inc,Arrowhead General Insurance Agency Inc,Arrowhead General Insurance Agency Inc,Arrowhead General Insurance Agency Inc,Arrowhead General Insurance Agency Inc,Arrowhead General Insurance Agency Inc,Arrowhead General Insurance Agency Inc,Arrowhead General Insurance Agency Inc,Arrowhead General Insurance Agency Inc,Arrowhead General Insurance Agency Inc,Arrowhead General Insurance Agency Inc,Arrowhead General Insurance Agency Inc,Plimsoll Specialty Markets LLC,Marsh USA Chicago, Inc., ,Marsh USA Chicago, Inc., ,Marsh &amp; McLennan Agency,Marsh &amp; McLennan Agency,Travers &amp; Associates,Travers &amp; Associates,Travers &amp; Associates,Wings Insurance ,Halton Hall &amp; Associates, Inc.,Halton Hall &amp; Associates, Inc.,Wings Insurance ,Wings Insurance ,Travers &amp; Associates,Wings Insurance ,Avion Insurance Agency, Inc,Wings Insurance ,Plimsoll Specialty Markets LLC,Travers &amp; Associates,Travers &amp; Associates,Halton Hall &amp; Associates, Inc.,Travers &amp; Associates,Wings Insurance ,Avion Insurance Agency, Inc,Daniel Abrahamsen,Daniel Abrahamsen,Daniel Abrahamsen,Daniel Abrahamsen,Daniel Abrahamsen,Daniel Abrahamsen,Daniel Abrahamsen,Daniel Abrahamsen,Daniel Abrahamsen,Daniel Abrahamsen,Daniel Abrahamsen,Daniel Abrahamsen,Daniel Abrahamsen,Daniel Abrahamsen,Daniel Abrahamsen,Daniel Abrahamsen,Daniel Abrahamsen,Daniel Abrahamsen,Daniel Abrahamsen,Daniel Abrahamsen,Daniel Abrahamsen,Daniel Abrahamsen,Daniel Abrahamsen,Daniel Abrahamsen,Daniel Abrahamsen,Daniel Abrahamsen,Daniel Abrahamsen,Daniel Abrahamsen,Daniel Abrahamsen,Daniel Abrahamsen,Daniel ' present in the 'MGA' target column to learn the patterns and characteristics.\nAttempt to discern any discernible patterns, such as data types, common values, or trends.\nPay attention to any potential relationships between data points within this column.\nIf there are null values, feel free to disregard them in your analysis.\nYour goal is to find the relationship between the input column and target column based on either the data or the column name and return the closest match based on your analysis.If input column and target column are same, then the 'confidence score' should be evaluated as 100. If a relationship between input column and target column cannot be established, then the 'confidence score' is 0. Return the confidence score","</a:t>
            </a:r>
            <a:r>
              <a:rPr lang="en-US" sz="1600" b="1"/>
              <a:t>completion</a:t>
            </a:r>
            <a:r>
              <a:rPr lang="en-US" sz="1600"/>
              <a:t>":" Based on the analysis, the provided entry is likely associated with the 'MGA' column. Confidence score is: 100 \nBased on the analysis, the provided entry is not likely associated with the 'MGA' column. Confidence score is: 0"}</a:t>
            </a:r>
            <a:endParaRPr lang="en-US" sz="1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5292</Words>
  <Application>WPS Presentation</Application>
  <PresentationFormat>Widescreen</PresentationFormat>
  <Paragraphs>75</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Calibri Light</vt:lpstr>
      <vt:lpstr>Calibri</vt:lpstr>
      <vt:lpstr>Microsoft YaHei</vt:lpstr>
      <vt:lpstr>Arial Unicode MS</vt:lpstr>
      <vt:lpstr>Cambria Math</vt:lpstr>
      <vt:lpstr>Cambria</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Schema Mapping using ML model</dc:title>
  <dc:creator/>
  <cp:lastModifiedBy>Chirag</cp:lastModifiedBy>
  <cp:revision>10</cp:revision>
  <dcterms:created xsi:type="dcterms:W3CDTF">2023-12-18T07:30:08Z</dcterms:created>
  <dcterms:modified xsi:type="dcterms:W3CDTF">2023-12-18T12:16:47Z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F409D8785FF44A2CA676C520E37F8CB7_11</vt:lpwstr>
  </property>
  <property fmtid="{D5CDD505-2E9C-101B-9397-08002B2CF9AE}" pid="3" name="KSOProductBuildVer">
    <vt:lpwstr>1033-12.2.0.13359</vt:lpwstr>
  </property>
</Properties>
</file>