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Nunito"/>
      <p:regular r:id="rId61"/>
      <p:bold r:id="rId62"/>
      <p:italic r:id="rId63"/>
      <p:boldItalic r:id="rId64"/>
    </p:embeddedFont>
    <p:embeddedFont>
      <p:font typeface="Maven Pro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Nunito-bold.fntdata"/><Relationship Id="rId61" Type="http://schemas.openxmlformats.org/officeDocument/2006/relationships/font" Target="fonts/Nunito-regular.fntdata"/><Relationship Id="rId20" Type="http://schemas.openxmlformats.org/officeDocument/2006/relationships/slide" Target="slides/slide16.xml"/><Relationship Id="rId64" Type="http://schemas.openxmlformats.org/officeDocument/2006/relationships/font" Target="fonts/Nunito-boldItalic.fntdata"/><Relationship Id="rId63" Type="http://schemas.openxmlformats.org/officeDocument/2006/relationships/font" Target="fonts/Nunito-italic.fntdata"/><Relationship Id="rId22" Type="http://schemas.openxmlformats.org/officeDocument/2006/relationships/slide" Target="slides/slide18.xml"/><Relationship Id="rId66" Type="http://schemas.openxmlformats.org/officeDocument/2006/relationships/font" Target="fonts/MavenPro-bold.fntdata"/><Relationship Id="rId21" Type="http://schemas.openxmlformats.org/officeDocument/2006/relationships/slide" Target="slides/slide17.xml"/><Relationship Id="rId65" Type="http://schemas.openxmlformats.org/officeDocument/2006/relationships/font" Target="fonts/MavenPro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3dffec7c0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3dffec7c0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3dffec7c0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3dffec7c0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3dffec7c0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3dffec7c0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3dffec7c0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3dffec7c0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3dffec7c0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3dffec7c0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f16e75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f16e75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080ea84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080ea84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080ea84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080ea84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080ea84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080ea84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080ea84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080ea84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080ea8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080ea8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8080ea84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8080ea84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080ea84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080ea84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080ea84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8080ea84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5846ad3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5846ad3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5846ad32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45846ad3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5846ad3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45846ad3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45846ad3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45846ad3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080ea84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080ea84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40eb43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840eb43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dccbb9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8dccbb9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dffec7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dffec7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840eb43c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840eb43c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40eb43c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40eb43c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40eb43c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40eb43c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40eb43c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40eb43c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dccbb9a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8dccbb9a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dccbb9a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dccbb9a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840eb43c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840eb43c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840eb43c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840eb43c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dccbb9a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8dccbb9a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dae70df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dae70df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3dffec7c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3dffec7c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cdae418f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acdae418f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acdae418f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acdae418f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acdae418f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acdae418f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acdae418f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acdae418f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cdae418f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cdae418f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cdae418f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acdae418f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acdae418f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acdae418f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acdae418f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acdae418f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cdae418f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acdae418f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cdae418f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acdae418f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3e4eb2b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3e4eb2b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cdae418f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acdae418f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cdae418f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cdae418f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acdae418f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acdae418f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3dffec7c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3dffec7c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3dffec7c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3dffec7c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3dffec7c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3dffec7c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3dffec7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3dffec7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340675" y="1387750"/>
            <a:ext cx="4715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Camico Sales Data Insights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877425" y="4331625"/>
            <a:ext cx="3065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Presented By :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Tech</a:t>
            </a:r>
            <a:r>
              <a:rPr lang="en"/>
              <a:t> Analytics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CR for different Entity types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104100" y="429950"/>
            <a:ext cx="2559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Corporations, as an entity type, make a major contribution to the total number of opportunities. However, their conversion rate is comparatively lower.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other three major contributors to opportunities—LLC, Sole Proprietorship, and Partnership—are also performing well when it comes to conversions.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75" y="524199"/>
            <a:ext cx="6047649" cy="42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Number of accounts for different Business types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104100" y="429950"/>
            <a:ext cx="2559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New Businesses and Bare Firms contributes to the Highest number of accounts.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925" y="589788"/>
            <a:ext cx="6093253" cy="381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ratio for different business types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104100" y="429950"/>
            <a:ext cx="255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While Bare Firms and New Businesses are the highest contributors, they exhibit a lower conversion rate of approximately 0.3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175" y="703275"/>
            <a:ext cx="6545650" cy="36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400" y="588825"/>
            <a:ext cx="6129199" cy="4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ratio for New Businesses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104100" y="429950"/>
            <a:ext cx="255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Agency, Partner, and CPAdirectory have the lowest conversion ratio.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Magazines, Websites and State Society has the highest conversion ratio.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ratio for Bare Firms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104100" y="429950"/>
            <a:ext cx="2559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CPAdirectory have the lowest conversion ratio but have the second highest contribution.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 have the highest conversion ratio and the highest contribution.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75" y="461700"/>
            <a:ext cx="5550626" cy="45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ctrTitle"/>
          </p:nvPr>
        </p:nvSpPr>
        <p:spPr>
          <a:xfrm>
            <a:off x="3075625" y="16993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475" y="1137551"/>
            <a:ext cx="4699001" cy="37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ratio for top 10 popular states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103625" y="7630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CA, TX, NY has highest number of leads and so highest number of opportunities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CR when opted for Emails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65900" y="841675"/>
            <a:ext cx="507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Most of the leads have opted for Emails and have higher conversion percentage comparatively.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0" y="2091071"/>
            <a:ext cx="3758843" cy="29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650" y="2034475"/>
            <a:ext cx="3759699" cy="29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/>
        </p:nvSpPr>
        <p:spPr>
          <a:xfrm>
            <a:off x="0" y="0"/>
            <a:ext cx="90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rate and median conversion time  v/s Titles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9" name="Google Shape;399;p30"/>
          <p:cNvSpPr txBox="1"/>
          <p:nvPr>
            <p:ph idx="1" type="subTitle"/>
          </p:nvPr>
        </p:nvSpPr>
        <p:spPr>
          <a:xfrm>
            <a:off x="89225" y="713675"/>
            <a:ext cx="89184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</a:rPr>
              <a:t>Conclusion: </a:t>
            </a:r>
            <a:endParaRPr b="1" sz="13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Owner, Mr., President, Partner and CPA are </a:t>
            </a:r>
            <a:r>
              <a:rPr lang="en" sz="1400"/>
              <a:t>contacted the highest number of times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CEO, Managing manager, Sole Proprietor have higher conversion percentage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Higher the time taken lower the conversion chances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time taken=174 days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6085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14925" y="1635300"/>
            <a:ext cx="871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and Opportunities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25" y="1192400"/>
            <a:ext cx="6322576" cy="35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2"/>
          <p:cNvSpPr txBox="1"/>
          <p:nvPr/>
        </p:nvSpPr>
        <p:spPr>
          <a:xfrm>
            <a:off x="0" y="0"/>
            <a:ext cx="9144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Lead</a:t>
            </a:r>
            <a:r>
              <a:rPr b="1" lang="en" sz="182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 Source v/s Annual Revenue</a:t>
            </a:r>
            <a:endParaRPr b="1" sz="182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48975" y="597250"/>
            <a:ext cx="26283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89200" y="715950"/>
            <a:ext cx="2732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Lead list(External) is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key contributors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generating leads across all revenues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 CPAdirectory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are the primary contributors to generating leads with low annual revenues.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749" y="844425"/>
            <a:ext cx="6005476" cy="42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3"/>
          <p:cNvSpPr txBox="1"/>
          <p:nvPr/>
        </p:nvSpPr>
        <p:spPr>
          <a:xfrm>
            <a:off x="0" y="0"/>
            <a:ext cx="9144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HeatMap</a:t>
            </a:r>
            <a:r>
              <a:rPr b="1" lang="en" sz="182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: Lead Source(X) vs Annual Revenue(Y) for top 10 lead sources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9" name="Google Shape;419;p33"/>
          <p:cNvSpPr txBox="1"/>
          <p:nvPr>
            <p:ph idx="1" type="subTitle"/>
          </p:nvPr>
        </p:nvSpPr>
        <p:spPr>
          <a:xfrm>
            <a:off x="69550" y="660300"/>
            <a:ext cx="30222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</a:rPr>
              <a:t>Conclusion: </a:t>
            </a:r>
            <a:endParaRPr b="1" sz="1300" u="sng">
              <a:solidFill>
                <a:srgbClr val="CCCC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Agency</a:t>
            </a:r>
            <a:r>
              <a:rPr lang="en" sz="1400"/>
              <a:t>, Magazines, CPAdirectory and Partners consistently exhibit a high conversion ratio across all revenue brackets.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contrast, Lead List and </a:t>
            </a:r>
            <a:r>
              <a:rPr lang="en" sz="1400"/>
              <a:t>Conference</a:t>
            </a:r>
            <a:r>
              <a:rPr lang="en" sz="1400"/>
              <a:t> Attendee shows an almost negligible conversion ratio across all brackets.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Website displays a lower conversion ratio for leads with lower annual revenue, compared to the higher annual revenue.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2400"/>
            <a:ext cx="91440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4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CR v/s firm is insured or not 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94200" y="424700"/>
            <a:ext cx="8800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Uninsured firm leads have higher conversion percentage compared to Insured firms. Most of the leads are Insured firms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Lead list (external) is the most popular lead source for insured firms and have lowest conversion rate(~0%).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Websites is the most popular lead source for uninsured firms and has a good conversion rate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890400" y="2224050"/>
            <a:ext cx="7734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Analyzing sales variance across states</a:t>
            </a:r>
            <a:endParaRPr b="1" sz="31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ctrTitle"/>
          </p:nvPr>
        </p:nvSpPr>
        <p:spPr>
          <a:xfrm>
            <a:off x="0" y="0"/>
            <a:ext cx="50796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solidFill>
                  <a:srgbClr val="C9DAF8"/>
                </a:solidFill>
              </a:rPr>
              <a:t>Conversion ratio </a:t>
            </a:r>
            <a:r>
              <a:rPr lang="en" sz="1840">
                <a:solidFill>
                  <a:srgbClr val="C9DAF8"/>
                </a:solidFill>
              </a:rPr>
              <a:t>comparison between Virginia and North Carolina</a:t>
            </a:r>
            <a:endParaRPr sz="1840">
              <a:solidFill>
                <a:srgbClr val="C9DAF8"/>
              </a:solidFill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00" y="1018025"/>
            <a:ext cx="6228400" cy="39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ctrTitle"/>
          </p:nvPr>
        </p:nvSpPr>
        <p:spPr>
          <a:xfrm>
            <a:off x="0" y="0"/>
            <a:ext cx="42555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solidFill>
                  <a:srgbClr val="C9DAF8"/>
                </a:solidFill>
              </a:rPr>
              <a:t>Average premium and average revenue </a:t>
            </a:r>
            <a:r>
              <a:rPr lang="en" sz="1640">
                <a:solidFill>
                  <a:srgbClr val="C9DAF8"/>
                </a:solidFill>
              </a:rPr>
              <a:t>comparison</a:t>
            </a:r>
            <a:endParaRPr sz="1640">
              <a:solidFill>
                <a:srgbClr val="C9DAF8"/>
              </a:solidFill>
            </a:endParaRPr>
          </a:p>
        </p:txBody>
      </p:sp>
      <p:sp>
        <p:nvSpPr>
          <p:cNvPr id="445" name="Google Shape;445;p37"/>
          <p:cNvSpPr txBox="1"/>
          <p:nvPr>
            <p:ph idx="1" type="subTitle"/>
          </p:nvPr>
        </p:nvSpPr>
        <p:spPr>
          <a:xfrm>
            <a:off x="0" y="1077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premium in North </a:t>
            </a:r>
            <a:r>
              <a:rPr lang="en" sz="1400"/>
              <a:t>Carolina is higher than Virginia.</a:t>
            </a:r>
            <a:endParaRPr/>
          </a:p>
        </p:txBody>
      </p:sp>
      <p:sp>
        <p:nvSpPr>
          <p:cNvPr id="446" name="Google Shape;446;p37"/>
          <p:cNvSpPr txBox="1"/>
          <p:nvPr/>
        </p:nvSpPr>
        <p:spPr>
          <a:xfrm>
            <a:off x="0" y="757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</a:t>
            </a:r>
            <a:endParaRPr/>
          </a:p>
        </p:txBody>
      </p:sp>
      <p:sp>
        <p:nvSpPr>
          <p:cNvPr id="447" name="Google Shape;447;p37"/>
          <p:cNvSpPr txBox="1"/>
          <p:nvPr>
            <p:ph idx="1" type="subTitle"/>
          </p:nvPr>
        </p:nvSpPr>
        <p:spPr>
          <a:xfrm>
            <a:off x="4474225" y="3407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revenue in </a:t>
            </a:r>
            <a:r>
              <a:rPr lang="en" sz="1400"/>
              <a:t>Virginia</a:t>
            </a:r>
            <a:r>
              <a:rPr lang="en"/>
              <a:t> </a:t>
            </a:r>
            <a:r>
              <a:rPr lang="en" sz="1400"/>
              <a:t>is higher than </a:t>
            </a:r>
            <a:r>
              <a:rPr lang="en"/>
              <a:t>North </a:t>
            </a:r>
            <a:r>
              <a:rPr lang="en" sz="1400"/>
              <a:t>Carolina.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4474225" y="30225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</a:t>
            </a:r>
            <a:endParaRPr/>
          </a:p>
        </p:txBody>
      </p:sp>
      <p:pic>
        <p:nvPicPr>
          <p:cNvPr id="449" name="Google Shape;4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0"/>
            <a:ext cx="4669776" cy="26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18700"/>
            <a:ext cx="4409325" cy="2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ctrTitle"/>
          </p:nvPr>
        </p:nvSpPr>
        <p:spPr>
          <a:xfrm>
            <a:off x="0" y="0"/>
            <a:ext cx="42555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solidFill>
                  <a:srgbClr val="C9DAF8"/>
                </a:solidFill>
              </a:rPr>
              <a:t>Conversion rates comparison of lead source</a:t>
            </a:r>
            <a:endParaRPr sz="1640">
              <a:solidFill>
                <a:srgbClr val="C9DAF8"/>
              </a:solidFill>
            </a:endParaRPr>
          </a:p>
        </p:txBody>
      </p:sp>
      <p:sp>
        <p:nvSpPr>
          <p:cNvPr id="456" name="Google Shape;456;p38"/>
          <p:cNvSpPr txBox="1"/>
          <p:nvPr/>
        </p:nvSpPr>
        <p:spPr>
          <a:xfrm>
            <a:off x="0" y="6080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</a:t>
            </a:r>
            <a:endParaRPr/>
          </a:p>
        </p:txBody>
      </p:sp>
      <p:sp>
        <p:nvSpPr>
          <p:cNvPr id="457" name="Google Shape;457;p38"/>
          <p:cNvSpPr txBox="1"/>
          <p:nvPr>
            <p:ph idx="1" type="subTitle"/>
          </p:nvPr>
        </p:nvSpPr>
        <p:spPr>
          <a:xfrm>
            <a:off x="0" y="8882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Agency, partner</a:t>
            </a:r>
            <a:r>
              <a:rPr lang="en"/>
              <a:t>, and </a:t>
            </a:r>
            <a:r>
              <a:rPr b="1" lang="en"/>
              <a:t>website </a:t>
            </a:r>
            <a:r>
              <a:rPr lang="en"/>
              <a:t>have higher conversion rates in the </a:t>
            </a:r>
            <a:r>
              <a:rPr lang="en"/>
              <a:t>Virginia but not in North Carolina</a:t>
            </a:r>
            <a:r>
              <a:rPr lang="en"/>
              <a:t>.</a:t>
            </a:r>
            <a:endParaRPr/>
          </a:p>
        </p:txBody>
      </p:sp>
      <p:pic>
        <p:nvPicPr>
          <p:cNvPr id="458" name="Google Shape;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125" y="1583600"/>
            <a:ext cx="5991876" cy="355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ctrTitle"/>
          </p:nvPr>
        </p:nvSpPr>
        <p:spPr>
          <a:xfrm>
            <a:off x="3075625" y="16993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type="ctrTitle"/>
          </p:nvPr>
        </p:nvSpPr>
        <p:spPr>
          <a:xfrm>
            <a:off x="2340675" y="13877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CAMICO DATASET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(28-09-2023)</a:t>
            </a:r>
            <a:endParaRPr/>
          </a:p>
        </p:txBody>
      </p:sp>
      <p:sp>
        <p:nvSpPr>
          <p:cNvPr id="469" name="Google Shape;469;p40"/>
          <p:cNvSpPr txBox="1"/>
          <p:nvPr>
            <p:ph idx="1" type="subTitle"/>
          </p:nvPr>
        </p:nvSpPr>
        <p:spPr>
          <a:xfrm>
            <a:off x="5877425" y="4331625"/>
            <a:ext cx="3065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Presented By :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Tech Analytics Team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ctrTitle"/>
          </p:nvPr>
        </p:nvSpPr>
        <p:spPr>
          <a:xfrm>
            <a:off x="51525" y="-8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475" name="Google Shape;475;p41"/>
          <p:cNvSpPr txBox="1"/>
          <p:nvPr>
            <p:ph idx="1" type="subTitle"/>
          </p:nvPr>
        </p:nvSpPr>
        <p:spPr>
          <a:xfrm>
            <a:off x="155150" y="958600"/>
            <a:ext cx="42555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Camico Dataset insights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training - Leads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training - opportunities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training - Lamb Worker Compensation 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101650" y="0"/>
            <a:ext cx="64674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</a:rPr>
              <a:t>Lead Source Distribution</a:t>
            </a:r>
            <a:endParaRPr sz="1800">
              <a:solidFill>
                <a:srgbClr val="C9DAF8"/>
              </a:solidFill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50" y="531875"/>
            <a:ext cx="6063174" cy="4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101650" y="576925"/>
            <a:ext cx="2644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r>
              <a:rPr b="1"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b="1"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Partner, Website, Agency, and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CPAdirectory are the leading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contributors of lead generation.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idx="1" type="subTitle"/>
          </p:nvPr>
        </p:nvSpPr>
        <p:spPr>
          <a:xfrm>
            <a:off x="202250" y="446525"/>
            <a:ext cx="87678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CCCCCC"/>
                </a:solidFill>
              </a:rPr>
              <a:t>Conclusion: </a:t>
            </a:r>
            <a:endParaRPr b="1" sz="14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the Owner’s CPAs increases, Conversion percentage decreases.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20k missing values in 36k opportunities</a:t>
            </a:r>
            <a:endParaRPr sz="1400"/>
          </a:p>
        </p:txBody>
      </p:sp>
      <p:sp>
        <p:nvSpPr>
          <p:cNvPr id="481" name="Google Shape;481;p42"/>
          <p:cNvSpPr txBox="1"/>
          <p:nvPr/>
        </p:nvSpPr>
        <p:spPr>
          <a:xfrm>
            <a:off x="77250" y="0"/>
            <a:ext cx="880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Opportunities - Owner’s CPAs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2" name="Google Shape;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00" y="1830675"/>
            <a:ext cx="7330416" cy="28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idx="1" type="subTitle"/>
          </p:nvPr>
        </p:nvSpPr>
        <p:spPr>
          <a:xfrm>
            <a:off x="0" y="672675"/>
            <a:ext cx="28611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</a:rPr>
              <a:t>Conclusion: </a:t>
            </a:r>
            <a:endParaRPr b="1" sz="13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Amount and Annual Revenue are not linearly dependent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Accounts with low Annual Revenue have higher (Account/Annual Revenue) ratio.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 of the accounts lie in lower Annual Revenue range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Conversion ratio inversely proportional to (Amount/Annual revenue) ratio</a:t>
            </a:r>
            <a:endParaRPr sz="1400"/>
          </a:p>
        </p:txBody>
      </p:sp>
      <p:pic>
        <p:nvPicPr>
          <p:cNvPr id="488" name="Google Shape;4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50" y="1443864"/>
            <a:ext cx="6216949" cy="324748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3"/>
          <p:cNvSpPr txBox="1"/>
          <p:nvPr/>
        </p:nvSpPr>
        <p:spPr>
          <a:xfrm>
            <a:off x="77250" y="69600"/>
            <a:ext cx="880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Amount v/s Conversion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00" y="748727"/>
            <a:ext cx="4724400" cy="28039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4"/>
          <p:cNvSpPr txBox="1"/>
          <p:nvPr/>
        </p:nvSpPr>
        <p:spPr>
          <a:xfrm>
            <a:off x="0" y="0"/>
            <a:ext cx="80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Business Type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103625" y="800725"/>
            <a:ext cx="31293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Shows the annual revenue distribution for different business types.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Bare Firm, No Prior Acts, PL and Prospect have lowest median revenues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/>
          <p:nvPr>
            <p:ph type="ctrTitle"/>
          </p:nvPr>
        </p:nvSpPr>
        <p:spPr>
          <a:xfrm>
            <a:off x="164575" y="87750"/>
            <a:ext cx="8767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Actionable insights </a:t>
            </a:r>
            <a:endParaRPr sz="1800"/>
          </a:p>
        </p:txBody>
      </p:sp>
      <p:sp>
        <p:nvSpPr>
          <p:cNvPr id="502" name="Google Shape;502;p45"/>
          <p:cNvSpPr txBox="1"/>
          <p:nvPr>
            <p:ph idx="1" type="subTitle"/>
          </p:nvPr>
        </p:nvSpPr>
        <p:spPr>
          <a:xfrm>
            <a:off x="164575" y="672450"/>
            <a:ext cx="50655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For Lead Sources v/s Revenue: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High revenue opportunities - make product more premium/services for leads from sources such as Magazines, Agencies and partners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Low premium opportunities - give discounts or make the insurance cheaper for opportunities from Websites, E-biz submissions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CPA directory has 0% conversion for all slabs, can focus on other Lead sources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For different  accounts/Business types : For lower Annual Revenue opportunities (Bare Firm, No prior Acts, New Business), lowering the Amount value might increase conversion percentage.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600" y="2429411"/>
            <a:ext cx="3874400" cy="263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ctrTitle"/>
          </p:nvPr>
        </p:nvSpPr>
        <p:spPr>
          <a:xfrm>
            <a:off x="126875" y="-9"/>
            <a:ext cx="8946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Analysis for state CA</a:t>
            </a:r>
            <a:endParaRPr sz="1800"/>
          </a:p>
        </p:txBody>
      </p:sp>
      <p:sp>
        <p:nvSpPr>
          <p:cNvPr id="509" name="Google Shape;509;p4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" y="2460375"/>
            <a:ext cx="3304800" cy="24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75" y="2529000"/>
            <a:ext cx="3120850" cy="23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6"/>
          <p:cNvSpPr txBox="1"/>
          <p:nvPr/>
        </p:nvSpPr>
        <p:spPr>
          <a:xfrm>
            <a:off x="126875" y="522000"/>
            <a:ext cx="843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Conclusion:</a:t>
            </a:r>
            <a:endParaRPr sz="1200" u="sng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 state CA, websites creates highest opportunities, followed by State society, Agency, CPAdirectory and so on.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Agency, CPAdirectory,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Engagement letters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partners have lower conversion rates.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Websites, state society,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referral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cross sell have higher conversion rates.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New Business, Existing customer and Bare firm creates most opportunities.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38" y="2292925"/>
            <a:ext cx="3697599" cy="21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39" y="2292925"/>
            <a:ext cx="3532660" cy="21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/>
          <p:cNvSpPr txBox="1"/>
          <p:nvPr/>
        </p:nvSpPr>
        <p:spPr>
          <a:xfrm>
            <a:off x="0" y="3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Analysis for state CA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0" name="Google Shape;520;p47"/>
          <p:cNvSpPr txBox="1"/>
          <p:nvPr/>
        </p:nvSpPr>
        <p:spPr>
          <a:xfrm>
            <a:off x="126875" y="522000"/>
            <a:ext cx="843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Conclusion:</a:t>
            </a:r>
            <a:endParaRPr sz="1200" u="sng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opportunities for New Business type, CPAdirectory, campaign and Agency does not work very well, State society, and former customers have good conversion rates though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opportunities for Bare Firm type, most of the opportunities comes through website and have good conversion rate.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type="ctrTitle"/>
          </p:nvPr>
        </p:nvSpPr>
        <p:spPr>
          <a:xfrm>
            <a:off x="108050" y="97147"/>
            <a:ext cx="8946900" cy="4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Leads - Model Training results</a:t>
            </a:r>
            <a:endParaRPr sz="1800"/>
          </a:p>
        </p:txBody>
      </p:sp>
      <p:sp>
        <p:nvSpPr>
          <p:cNvPr id="526" name="Google Shape;526;p48"/>
          <p:cNvSpPr txBox="1"/>
          <p:nvPr>
            <p:ph idx="1" type="subTitle"/>
          </p:nvPr>
        </p:nvSpPr>
        <p:spPr>
          <a:xfrm>
            <a:off x="4526200" y="3195200"/>
            <a:ext cx="41142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: Voting Ensemble, good on biased dataset, missing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Trained on : Leads table (13k-Converted , 32k-Not converted)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split 90-10 for train and testing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Weighted AUC - 99% accuracy</a:t>
            </a:r>
            <a:endParaRPr sz="1400"/>
          </a:p>
        </p:txBody>
      </p:sp>
      <p:pic>
        <p:nvPicPr>
          <p:cNvPr id="527" name="Google Shape;5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5" y="2964950"/>
            <a:ext cx="4114201" cy="20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025" y="217575"/>
            <a:ext cx="4121076" cy="274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8"/>
          <p:cNvSpPr txBox="1"/>
          <p:nvPr>
            <p:ph idx="1" type="subTitle"/>
          </p:nvPr>
        </p:nvSpPr>
        <p:spPr>
          <a:xfrm>
            <a:off x="699575" y="650700"/>
            <a:ext cx="3204900" cy="2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</a:rPr>
              <a:t>Conclusion: </a:t>
            </a:r>
            <a:endParaRPr b="1" sz="13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Lead Source and Number of Employees are the most important features to predict the Leads to Opportunities conversion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5" y="3062187"/>
            <a:ext cx="3936908" cy="19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 txBox="1"/>
          <p:nvPr>
            <p:ph type="ctrTitle"/>
          </p:nvPr>
        </p:nvSpPr>
        <p:spPr>
          <a:xfrm>
            <a:off x="108050" y="97147"/>
            <a:ext cx="8946900" cy="5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Opportunities</a:t>
            </a:r>
            <a:r>
              <a:rPr lang="en" sz="1800"/>
              <a:t> - Model Training results</a:t>
            </a:r>
            <a:endParaRPr sz="1800"/>
          </a:p>
        </p:txBody>
      </p:sp>
      <p:sp>
        <p:nvSpPr>
          <p:cNvPr id="536" name="Google Shape;536;p49"/>
          <p:cNvSpPr txBox="1"/>
          <p:nvPr/>
        </p:nvSpPr>
        <p:spPr>
          <a:xfrm>
            <a:off x="4644200" y="3314263"/>
            <a:ext cx="424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: Voting Ensemble, good on biased dataset, missing values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Trained on : Leads table (13k-Converted , 21k-Not converted)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split 90-10 for train and testing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Weighted AUC -90%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7" name="Google Shape;5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75" y="385925"/>
            <a:ext cx="4014426" cy="26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9"/>
          <p:cNvSpPr txBox="1"/>
          <p:nvPr/>
        </p:nvSpPr>
        <p:spPr>
          <a:xfrm>
            <a:off x="736675" y="795100"/>
            <a:ext cx="31653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Amount, Owner’s CPA, Lead Source and Type are the most important features to predict the Leads to Opportunities conversion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"/>
          <p:cNvSpPr txBox="1"/>
          <p:nvPr>
            <p:ph type="ctrTitle"/>
          </p:nvPr>
        </p:nvSpPr>
        <p:spPr>
          <a:xfrm>
            <a:off x="60950" y="68900"/>
            <a:ext cx="89844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Lamb Worker Compensation Dataset</a:t>
            </a:r>
            <a:endParaRPr sz="1800"/>
          </a:p>
        </p:txBody>
      </p:sp>
      <p:sp>
        <p:nvSpPr>
          <p:cNvPr id="544" name="Google Shape;544;p5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200" y="749775"/>
            <a:ext cx="3673800" cy="24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94" y="3198975"/>
            <a:ext cx="3850105" cy="18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0"/>
          <p:cNvSpPr txBox="1"/>
          <p:nvPr/>
        </p:nvSpPr>
        <p:spPr>
          <a:xfrm>
            <a:off x="4644200" y="3314278"/>
            <a:ext cx="424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good biased dataset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Trained on : Lamb table (16k-Clients, 8kk-Lost clients)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split 90-10 for train and testing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 -96%(91-Lost, 98.9-Won)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50"/>
          <p:cNvSpPr txBox="1"/>
          <p:nvPr/>
        </p:nvSpPr>
        <p:spPr>
          <a:xfrm>
            <a:off x="746100" y="1002350"/>
            <a:ext cx="3165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Expiration date,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policy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created data and policy premium are the most important features to predict the wins and losses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1"/>
          <p:cNvSpPr txBox="1"/>
          <p:nvPr>
            <p:ph type="ctrTitle"/>
          </p:nvPr>
        </p:nvSpPr>
        <p:spPr>
          <a:xfrm>
            <a:off x="2858775" y="12746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Camico :  Opportunity </a:t>
            </a: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54825" y="88400"/>
            <a:ext cx="7688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</a:rPr>
              <a:t>Lead</a:t>
            </a:r>
            <a:r>
              <a:rPr lang="en" sz="1820">
                <a:solidFill>
                  <a:srgbClr val="C9DAF8"/>
                </a:solidFill>
              </a:rPr>
              <a:t> Source v/s Annual Revenue</a:t>
            </a:r>
            <a:endParaRPr sz="1820">
              <a:solidFill>
                <a:srgbClr val="C9DAF8"/>
              </a:solidFill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104100" y="429950"/>
            <a:ext cx="25599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Agency and Partner are the key contributors to generating opportunities with high annual revenues.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 and CPAdirectory are the primary contributors to generating opportunities with low annual revenues.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25" y="623325"/>
            <a:ext cx="6321525" cy="43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type="ctrTitle"/>
          </p:nvPr>
        </p:nvSpPr>
        <p:spPr>
          <a:xfrm>
            <a:off x="101650" y="0"/>
            <a:ext cx="6467400" cy="6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 Lead Source Distribution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2"/>
          <p:cNvSpPr txBox="1"/>
          <p:nvPr/>
        </p:nvSpPr>
        <p:spPr>
          <a:xfrm>
            <a:off x="101650" y="651600"/>
            <a:ext cx="3304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and website Collaborations: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Substantial leads are generated from partner and website collaborations.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1" name="Google Shape;561;p52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3666800" y="819925"/>
            <a:ext cx="5252050" cy="3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3"/>
          <p:cNvSpPr txBox="1"/>
          <p:nvPr>
            <p:ph type="ctrTitle"/>
          </p:nvPr>
        </p:nvSpPr>
        <p:spPr>
          <a:xfrm>
            <a:off x="154825" y="88400"/>
            <a:ext cx="7688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 Lead Source v/s Annual Revenue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3"/>
          <p:cNvSpPr txBox="1"/>
          <p:nvPr/>
        </p:nvSpPr>
        <p:spPr>
          <a:xfrm>
            <a:off x="250100" y="843875"/>
            <a:ext cx="27642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Strategic Annual Revenue Opportunities: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the website’s true potential can generate a lot of opportunities for lower revenue and higher revenue.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higher revenue side we can improve our focus on agency and partner for converting opportunities.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8" name="Google Shape;5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550" y="843875"/>
            <a:ext cx="5640175" cy="38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ctrTitle"/>
          </p:nvPr>
        </p:nvSpPr>
        <p:spPr>
          <a:xfrm>
            <a:off x="0" y="0"/>
            <a:ext cx="914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: HeatMap</a:t>
            </a:r>
            <a:r>
              <a:rPr lang="en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Lead Source(X) vs Annual Revenue(Y)</a:t>
            </a:r>
            <a:endParaRPr sz="1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4"/>
          <p:cNvSpPr txBox="1"/>
          <p:nvPr/>
        </p:nvSpPr>
        <p:spPr>
          <a:xfrm>
            <a:off x="0" y="519050"/>
            <a:ext cx="34950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 market trends for sustained high-conversion lead generation.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 Book of Business Purchase and Referrals strategies based on emerging dynamics.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shifts in CPAdirectory conversion rates, ensuring lead source significance.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conversions for higher annual revenue across all sources. Tailor agency approaches for improved high-revenue lead conversions.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website tactics for converting lower revenue leads. Develop a predictive framework to maintain and improve conversions as revenue scales.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5" name="Google Shape;5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650" y="519050"/>
            <a:ext cx="5266950" cy="3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Conversion Comparison in CA Cities</a:t>
            </a:r>
            <a:endParaRPr b="1" sz="1800"/>
          </a:p>
        </p:txBody>
      </p:sp>
      <p:sp>
        <p:nvSpPr>
          <p:cNvPr id="581" name="Google Shape;581;p55"/>
          <p:cNvSpPr txBox="1"/>
          <p:nvPr/>
        </p:nvSpPr>
        <p:spPr>
          <a:xfrm>
            <a:off x="0" y="614100"/>
            <a:ext cx="331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significant variation or trend was observed in the Conversion Ratio across different cities.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almost all cities, approximately 35% of leads are successfully closed as 'won,' while the others are marked as 'lost'.</a:t>
            </a:r>
            <a:endParaRPr/>
          </a:p>
        </p:txBody>
      </p:sp>
      <p:pic>
        <p:nvPicPr>
          <p:cNvPr id="582" name="Google Shape;5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75" y="614100"/>
            <a:ext cx="5335700" cy="38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Conversion Ratio v/s Number of Employees</a:t>
            </a:r>
            <a:endParaRPr b="1" sz="1800"/>
          </a:p>
        </p:txBody>
      </p:sp>
      <p:sp>
        <p:nvSpPr>
          <p:cNvPr id="588" name="Google Shape;588;p56"/>
          <p:cNvSpPr txBox="1"/>
          <p:nvPr/>
        </p:nvSpPr>
        <p:spPr>
          <a:xfrm>
            <a:off x="80600" y="744525"/>
            <a:ext cx="340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changing scenario of number of employees leads to a fluctuating conversion ratio.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775" y="808425"/>
            <a:ext cx="5342576" cy="3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7"/>
          <p:cNvSpPr txBox="1"/>
          <p:nvPr/>
        </p:nvSpPr>
        <p:spPr>
          <a:xfrm>
            <a:off x="124350" y="1511025"/>
            <a:ext cx="26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5" name="Google Shape;595;p57"/>
          <p:cNvSpPr txBox="1"/>
          <p:nvPr/>
        </p:nvSpPr>
        <p:spPr>
          <a:xfrm>
            <a:off x="104100" y="423900"/>
            <a:ext cx="36225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Entity Type Distribution</a:t>
            </a:r>
            <a:endParaRPr b="1" sz="1800"/>
          </a:p>
        </p:txBody>
      </p:sp>
      <p:sp>
        <p:nvSpPr>
          <p:cNvPr id="597" name="Google Shape;597;p57"/>
          <p:cNvSpPr txBox="1"/>
          <p:nvPr/>
        </p:nvSpPr>
        <p:spPr>
          <a:xfrm>
            <a:off x="151950" y="556625"/>
            <a:ext cx="35268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business Contributors: LLC, Sole Proprietor, S-Corporation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LLC, Sole Proprietor and S-Corporation has given a business boost and lead us to a lot of opportunities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strategic planning ensures effective positioning and engagement across LLCs, S-Corporations, Sole Proprietorships, and Corporations, maximizing opportunities in each business entity category.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0" y="614100"/>
            <a:ext cx="5112600" cy="359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8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Different entity types</a:t>
            </a:r>
            <a:endParaRPr b="1" sz="1800"/>
          </a:p>
        </p:txBody>
      </p:sp>
      <p:sp>
        <p:nvSpPr>
          <p:cNvPr id="604" name="Google Shape;604;p58"/>
          <p:cNvSpPr txBox="1"/>
          <p:nvPr/>
        </p:nvSpPr>
        <p:spPr>
          <a:xfrm>
            <a:off x="85375" y="515050"/>
            <a:ext cx="3275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Corporations' Impact Analysis: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Corporation create lots of chances, but they don't always turn them into success. On the other hand, Sole Proprietors, PLLC, LLC are doing great.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not only grab opportunities but also turn them into wins. So entity types like Sole Proprietors , PLLC, S-Corporation convert a lot more opportunities by a better planning and focusing.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900" y="461700"/>
            <a:ext cx="5371875" cy="39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9"/>
          <p:cNvSpPr txBox="1"/>
          <p:nvPr/>
        </p:nvSpPr>
        <p:spPr>
          <a:xfrm>
            <a:off x="53350" y="0"/>
            <a:ext cx="90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Different business types</a:t>
            </a:r>
            <a:endParaRPr b="1" sz="1800"/>
          </a:p>
        </p:txBody>
      </p:sp>
      <p:sp>
        <p:nvSpPr>
          <p:cNvPr id="611" name="Google Shape;611;p59"/>
          <p:cNvSpPr txBox="1"/>
          <p:nvPr/>
        </p:nvSpPr>
        <p:spPr>
          <a:xfrm>
            <a:off x="0" y="585850"/>
            <a:ext cx="366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 Firms and New Businesses significantly contribute to more generation but face a lower conversion rate.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Strategically tailoring conversion strategies for these segments is recommended to enhance overall sales effectiveness and optimize performance.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2" name="Google Shape;6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700" y="614100"/>
            <a:ext cx="5172900" cy="38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0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New Businesses</a:t>
            </a:r>
            <a:endParaRPr b="1" sz="1800"/>
          </a:p>
        </p:txBody>
      </p:sp>
      <p:sp>
        <p:nvSpPr>
          <p:cNvPr id="618" name="Google Shape;618;p60"/>
          <p:cNvSpPr txBox="1"/>
          <p:nvPr/>
        </p:nvSpPr>
        <p:spPr>
          <a:xfrm>
            <a:off x="139800" y="649325"/>
            <a:ext cx="333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Strategic Focus for Lead Generation and Conversion:</a:t>
            </a:r>
            <a:endParaRPr b="1"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Prioritize high conversion ratio sources like Books of Business Purchases, Websites, and State Society. Optimize strategies for higher account number sources, including Agency, Partner, and CPAdirectory. </a:t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Emphasize improving conversion rates by enhancing lead quality and refining sales approaches. Balancing this prioritization ensures a refined approach, optimizing overall effectiveness.</a:t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619" name="Google Shape;61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300" y="614100"/>
            <a:ext cx="5364299" cy="31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1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Bare Firms</a:t>
            </a:r>
            <a:endParaRPr b="1" sz="1800"/>
          </a:p>
        </p:txBody>
      </p:sp>
      <p:sp>
        <p:nvSpPr>
          <p:cNvPr id="625" name="Google Shape;625;p61"/>
          <p:cNvSpPr txBox="1"/>
          <p:nvPr/>
        </p:nvSpPr>
        <p:spPr>
          <a:xfrm>
            <a:off x="104100" y="429950"/>
            <a:ext cx="33018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Evaluate performance metrics: </a:t>
            </a:r>
            <a:r>
              <a:rPr lang="en"/>
              <a:t>CPAdirectory, though with a lower conversion ratio, is the second-highest contributor; the Website leads in both contribution and conversion ratio.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Strategically, prioritize enhancing CPA directory's conversion rate while consistently maintaining and improving the Website's performance.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balanced approach ensures optimal overall sales effectiveness. Harmonizing efforts between optimization and performance is vital for success.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26" name="Google Shape;6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300" y="614100"/>
            <a:ext cx="5433301" cy="31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0" y="0"/>
            <a:ext cx="914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</a:rPr>
              <a:t>HeatMap</a:t>
            </a:r>
            <a:r>
              <a:rPr lang="en" sz="1820">
                <a:solidFill>
                  <a:srgbClr val="C9DAF8"/>
                </a:solidFill>
              </a:rPr>
              <a:t>: Lead Source(X) vs Annual Revenue(Y)</a:t>
            </a:r>
            <a:endParaRPr sz="1820">
              <a:solidFill>
                <a:srgbClr val="C9DAF8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97675" y="390000"/>
            <a:ext cx="30222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</a:rPr>
              <a:t>Conclusion: </a:t>
            </a:r>
            <a:endParaRPr b="1" sz="1300" u="sng">
              <a:solidFill>
                <a:srgbClr val="CCCC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Book of Business Purchase and Referrals consistently exhibit a high conversion ratio across all revenue brackets.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contrast, CPAdirectory shows an almost negligible conversion ratio across all brackets.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Other lead sources tend to have a lower conversion ratio for leads with higher annual revenue.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Agencies demonstrate a lower conversion ratio for leads with higher annual revenue in comparison to those with lower annual revenue.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CPAdirectory stands out as a major lead source, it registers the lowest conversion rate.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Website displays a lower conversion ratio for leads with lower annual revenue, compared to the higher annual revenue.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Across various lead sources, there is a consistent trend of decreasing conversion rates as the annual revenue increases.</a:t>
            </a:r>
            <a:endParaRPr sz="14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75" y="532931"/>
            <a:ext cx="5834875" cy="40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75" y="597350"/>
            <a:ext cx="5371874" cy="3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2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Top 10 popular states</a:t>
            </a:r>
            <a:endParaRPr b="1" sz="1800"/>
          </a:p>
        </p:txBody>
      </p:sp>
      <p:sp>
        <p:nvSpPr>
          <p:cNvPr id="633" name="Google Shape;633;p62"/>
          <p:cNvSpPr txBox="1"/>
          <p:nvPr/>
        </p:nvSpPr>
        <p:spPr>
          <a:xfrm>
            <a:off x="103625" y="763050"/>
            <a:ext cx="3324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high-lead volume states: California, Texas, and New York.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sales efforts and formulate targeted strategies for these regions.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potential for conversions, fostering substantial business growth.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Strategically align resources to enhance market presence in key geographical areas.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3"/>
          <p:cNvSpPr txBox="1"/>
          <p:nvPr>
            <p:ph idx="1" type="subTitle"/>
          </p:nvPr>
        </p:nvSpPr>
        <p:spPr>
          <a:xfrm>
            <a:off x="89225" y="461700"/>
            <a:ext cx="3142500" cy="4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 Title Dynamics: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contact volume for titles like Owner, Mr., President, Partner, and CPA.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CEO, Managing Manager, and Sole Proprietor show higher conversion percentages, signaling successful closures.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Time-Conversion Relationship: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lead conversion time: 174 days.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relationship between time taken and conversion chances, emphasizing the need to optimize processes for quicker conversions and enhance overall sales outcomes.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39" name="Google Shape;639;p63"/>
          <p:cNvSpPr txBox="1"/>
          <p:nvPr/>
        </p:nvSpPr>
        <p:spPr>
          <a:xfrm>
            <a:off x="0" y="0"/>
            <a:ext cx="908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: Contact title v/s time </a:t>
            </a:r>
            <a:endParaRPr b="1" sz="1800"/>
          </a:p>
        </p:txBody>
      </p:sp>
      <p:pic>
        <p:nvPicPr>
          <p:cNvPr id="640" name="Google Shape;6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75" y="614100"/>
            <a:ext cx="5324826" cy="3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"/>
          <p:cNvSpPr txBox="1"/>
          <p:nvPr/>
        </p:nvSpPr>
        <p:spPr>
          <a:xfrm>
            <a:off x="93925" y="833500"/>
            <a:ext cx="346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trend shows EP, cross sell and returning customer has a market dominance and are capable of getting higher revenue.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4"/>
          <p:cNvSpPr txBox="1"/>
          <p:nvPr/>
        </p:nvSpPr>
        <p:spPr>
          <a:xfrm>
            <a:off x="143275" y="110375"/>
            <a:ext cx="8314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/>
              <a:t>Trends about annual revenue by business types</a:t>
            </a:r>
            <a:endParaRPr b="1" sz="1800"/>
          </a:p>
        </p:txBody>
      </p:sp>
      <p:pic>
        <p:nvPicPr>
          <p:cNvPr id="647" name="Google Shape;64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75" y="779675"/>
            <a:ext cx="5310225" cy="36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Comparison in CA Cities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287" y="540863"/>
            <a:ext cx="6477375" cy="4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104100" y="429950"/>
            <a:ext cx="25599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significant variation or trend was observed in the Conversion Ratio across different cities.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Across almost all cities, approximately 35% of leads are successfully closed as 'won,' while the others are marked as 'lost'.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Conversion Ratio v/s Number of Employees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25" y="461700"/>
            <a:ext cx="6406049" cy="41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104100" y="429950"/>
            <a:ext cx="2559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major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trend was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identified in the conversion ratio considering the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available data on the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number of employees of the lead.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00" y="2602675"/>
            <a:ext cx="4116401" cy="2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0" y="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CR with insurance and claims in last 5 years</a:t>
            </a:r>
            <a:endParaRPr b="1" sz="17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600" y="87925"/>
            <a:ext cx="4268528" cy="2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104100" y="429950"/>
            <a:ext cx="4024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Conversion rates are higher for entities with no insurance history in the last 5 years.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data represents that majority of the entities purchasing insurance for the first time and could be new to the business.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4838450" y="2737150"/>
            <a:ext cx="4024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Conversion rates are elevated for entities with a clean claims history in the last 5 years.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indicates that the greatest business opportunities come from entities with a secure and promising track record in terms of loss history.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124350" y="1511025"/>
            <a:ext cx="26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199725" y="423900"/>
            <a:ext cx="23550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9DAF8"/>
                </a:solidFill>
                <a:latin typeface="Maven Pro"/>
                <a:ea typeface="Maven Pro"/>
                <a:cs typeface="Maven Pro"/>
                <a:sym typeface="Maven Pro"/>
              </a:rPr>
              <a:t>Entity Type Distribution</a:t>
            </a:r>
            <a:endParaRPr b="1" sz="1800">
              <a:solidFill>
                <a:srgbClr val="C9DAF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104100" y="429950"/>
            <a:ext cx="25599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Conclusion: </a:t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available lead data indicates that the majority of the opportunities are generated of the following entity types: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LLC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Corporation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Sole Proprietorship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Partnership.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00" y="423900"/>
            <a:ext cx="6058076" cy="45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