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9144000" cy="5143500"/>
  <p:notesSz cx="6858000" cy="9144000"/>
  <p:embeddedFontLst>
    <p:embeddedFont>
      <p:font typeface="Maven Pro"/>
      <p:regular r:id="rId58"/>
    </p:embeddedFont>
    <p:embeddedFont>
      <p:font typeface="Nunito"/>
      <p:regular r:id="rId59"/>
    </p:embeddedFont>
    <p:embeddedFont>
      <p:font typeface="Roboto" panose="0200000000000000000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font" Target="fonts/font6.fntdata"/><Relationship Id="rId62" Type="http://schemas.openxmlformats.org/officeDocument/2006/relationships/font" Target="fonts/font5.fntdata"/><Relationship Id="rId61" Type="http://schemas.openxmlformats.org/officeDocument/2006/relationships/font" Target="fonts/font4.fntdata"/><Relationship Id="rId60" Type="http://schemas.openxmlformats.org/officeDocument/2006/relationships/font" Target="fonts/font3.fntdata"/><Relationship Id="rId6" Type="http://schemas.openxmlformats.org/officeDocument/2006/relationships/slide" Target="slides/slide3.xml"/><Relationship Id="rId59" Type="http://schemas.openxmlformats.org/officeDocument/2006/relationships/font" Target="fonts/font2.fntdata"/><Relationship Id="rId58" Type="http://schemas.openxmlformats.org/officeDocument/2006/relationships/font" Target="fonts/font1.fntdata"/><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243dffec7c0_3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3dffec7c0_3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243dffec7c0_3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43dffec7c0_3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g243dffec7c0_3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43dffec7c0_3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243dffec7c0_3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3dffec7c0_3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243dffec7c0_3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43dffec7c0_3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2" name="Shape 372"/>
        <p:cNvGrpSpPr/>
        <p:nvPr/>
      </p:nvGrpSpPr>
      <p:grpSpPr>
        <a:xfrm>
          <a:off x="0" y="0"/>
          <a:ext cx="0" cy="0"/>
          <a:chOff x="0" y="0"/>
          <a:chExt cx="0" cy="0"/>
        </a:xfrm>
      </p:grpSpPr>
      <p:sp>
        <p:nvSpPr>
          <p:cNvPr id="373" name="Google Shape;373;g27f16e758b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7f16e758b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g28080ea84b4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8080ea84b4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28080ea84b4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8080ea84b4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28080ea84b4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8080ea84b4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g28080ea84b4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8080ea84b4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8080ea84b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080ea84b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28080ea84b4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8080ea84b4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3" name="Shape 413"/>
        <p:cNvGrpSpPr/>
        <p:nvPr/>
      </p:nvGrpSpPr>
      <p:grpSpPr>
        <a:xfrm>
          <a:off x="0" y="0"/>
          <a:ext cx="0" cy="0"/>
          <a:chOff x="0" y="0"/>
          <a:chExt cx="0" cy="0"/>
        </a:xfrm>
      </p:grpSpPr>
      <p:sp>
        <p:nvSpPr>
          <p:cNvPr id="414" name="Google Shape;414;g28080ea84b4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8080ea84b4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0" name="Shape 420"/>
        <p:cNvGrpSpPr/>
        <p:nvPr/>
      </p:nvGrpSpPr>
      <p:grpSpPr>
        <a:xfrm>
          <a:off x="0" y="0"/>
          <a:ext cx="0" cy="0"/>
          <a:chOff x="0" y="0"/>
          <a:chExt cx="0" cy="0"/>
        </a:xfrm>
      </p:grpSpPr>
      <p:sp>
        <p:nvSpPr>
          <p:cNvPr id="421" name="Google Shape;421;g28080ea84b4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8080ea84b4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9" name="Shape 429"/>
        <p:cNvGrpSpPr/>
        <p:nvPr/>
      </p:nvGrpSpPr>
      <p:grpSpPr>
        <a:xfrm>
          <a:off x="0" y="0"/>
          <a:ext cx="0" cy="0"/>
          <a:chOff x="0" y="0"/>
          <a:chExt cx="0" cy="0"/>
        </a:xfrm>
      </p:grpSpPr>
      <p:sp>
        <p:nvSpPr>
          <p:cNvPr id="430" name="Google Shape;430;g245846ad32d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45846ad32d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 name="Shape 434"/>
        <p:cNvGrpSpPr/>
        <p:nvPr/>
      </p:nvGrpSpPr>
      <p:grpSpPr>
        <a:xfrm>
          <a:off x="0" y="0"/>
          <a:ext cx="0" cy="0"/>
          <a:chOff x="0" y="0"/>
          <a:chExt cx="0" cy="0"/>
        </a:xfrm>
      </p:grpSpPr>
      <p:sp>
        <p:nvSpPr>
          <p:cNvPr id="435" name="Google Shape;435;g245846ad32d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5846ad32d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 name="Shape 440"/>
        <p:cNvGrpSpPr/>
        <p:nvPr/>
      </p:nvGrpSpPr>
      <p:grpSpPr>
        <a:xfrm>
          <a:off x="0" y="0"/>
          <a:ext cx="0" cy="0"/>
          <a:chOff x="0" y="0"/>
          <a:chExt cx="0" cy="0"/>
        </a:xfrm>
      </p:grpSpPr>
      <p:sp>
        <p:nvSpPr>
          <p:cNvPr id="441" name="Google Shape;441;g245846ad32d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45846ad32d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g245846ad32d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45846ad32d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Google Shape;460;g28080ea84b4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8080ea84b4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4" name="Shape 464"/>
        <p:cNvGrpSpPr/>
        <p:nvPr/>
      </p:nvGrpSpPr>
      <p:grpSpPr>
        <a:xfrm>
          <a:off x="0" y="0"/>
          <a:ext cx="0" cy="0"/>
          <a:chOff x="0" y="0"/>
          <a:chExt cx="0" cy="0"/>
        </a:xfrm>
      </p:grpSpPr>
      <p:sp>
        <p:nvSpPr>
          <p:cNvPr id="465" name="Google Shape;465;g2840eb43c0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840eb43c0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0" name="Shape 470"/>
        <p:cNvGrpSpPr/>
        <p:nvPr/>
      </p:nvGrpSpPr>
      <p:grpSpPr>
        <a:xfrm>
          <a:off x="0" y="0"/>
          <a:ext cx="0" cy="0"/>
          <a:chOff x="0" y="0"/>
          <a:chExt cx="0" cy="0"/>
        </a:xfrm>
      </p:grpSpPr>
      <p:sp>
        <p:nvSpPr>
          <p:cNvPr id="471" name="Google Shape;471;g28dccbb9a3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8dccbb9a3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243dffec7c0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43dffec7c0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2840eb43c06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840eb43c06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g2840eb43c06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840eb43c06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2840eb43c06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840eb43c06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7" name="Shape 497"/>
        <p:cNvGrpSpPr/>
        <p:nvPr/>
      </p:nvGrpSpPr>
      <p:grpSpPr>
        <a:xfrm>
          <a:off x="0" y="0"/>
          <a:ext cx="0" cy="0"/>
          <a:chOff x="0" y="0"/>
          <a:chExt cx="0" cy="0"/>
        </a:xfrm>
      </p:grpSpPr>
      <p:sp>
        <p:nvSpPr>
          <p:cNvPr id="498" name="Google Shape;498;g2840eb43c06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840eb43c06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28dccbb9a3c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8dccbb9a3c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3" name="Shape 513"/>
        <p:cNvGrpSpPr/>
        <p:nvPr/>
      </p:nvGrpSpPr>
      <p:grpSpPr>
        <a:xfrm>
          <a:off x="0" y="0"/>
          <a:ext cx="0" cy="0"/>
          <a:chOff x="0" y="0"/>
          <a:chExt cx="0" cy="0"/>
        </a:xfrm>
      </p:grpSpPr>
      <p:sp>
        <p:nvSpPr>
          <p:cNvPr id="514" name="Google Shape;514;g28dccbb9a3c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8dccbb9a3c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1" name="Shape 521"/>
        <p:cNvGrpSpPr/>
        <p:nvPr/>
      </p:nvGrpSpPr>
      <p:grpSpPr>
        <a:xfrm>
          <a:off x="0" y="0"/>
          <a:ext cx="0" cy="0"/>
          <a:chOff x="0" y="0"/>
          <a:chExt cx="0" cy="0"/>
        </a:xfrm>
      </p:grpSpPr>
      <p:sp>
        <p:nvSpPr>
          <p:cNvPr id="522" name="Google Shape;522;g2840eb43c06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840eb43c06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0" name="Shape 530"/>
        <p:cNvGrpSpPr/>
        <p:nvPr/>
      </p:nvGrpSpPr>
      <p:grpSpPr>
        <a:xfrm>
          <a:off x="0" y="0"/>
          <a:ext cx="0" cy="0"/>
          <a:chOff x="0" y="0"/>
          <a:chExt cx="0" cy="0"/>
        </a:xfrm>
      </p:grpSpPr>
      <p:sp>
        <p:nvSpPr>
          <p:cNvPr id="531" name="Google Shape;531;g2840eb43c06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840eb43c06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 name="Shape 539"/>
        <p:cNvGrpSpPr/>
        <p:nvPr/>
      </p:nvGrpSpPr>
      <p:grpSpPr>
        <a:xfrm>
          <a:off x="0" y="0"/>
          <a:ext cx="0" cy="0"/>
          <a:chOff x="0" y="0"/>
          <a:chExt cx="0" cy="0"/>
        </a:xfrm>
      </p:grpSpPr>
      <p:sp>
        <p:nvSpPr>
          <p:cNvPr id="540" name="Google Shape;540;g28dccbb9a3c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8dccbb9a3c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9" name="Shape 549"/>
        <p:cNvGrpSpPr/>
        <p:nvPr/>
      </p:nvGrpSpPr>
      <p:grpSpPr>
        <a:xfrm>
          <a:off x="0" y="0"/>
          <a:ext cx="0" cy="0"/>
          <a:chOff x="0" y="0"/>
          <a:chExt cx="0" cy="0"/>
        </a:xfrm>
      </p:grpSpPr>
      <p:sp>
        <p:nvSpPr>
          <p:cNvPr id="550" name="Google Shape;550;g29dae70df32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9dae70df32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243dffec7c0_1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43dffec7c0_1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5" name="Shape 555"/>
        <p:cNvGrpSpPr/>
        <p:nvPr/>
      </p:nvGrpSpPr>
      <p:grpSpPr>
        <a:xfrm>
          <a:off x="0" y="0"/>
          <a:ext cx="0" cy="0"/>
          <a:chOff x="0" y="0"/>
          <a:chExt cx="0" cy="0"/>
        </a:xfrm>
      </p:grpSpPr>
      <p:sp>
        <p:nvSpPr>
          <p:cNvPr id="556" name="Google Shape;556;g29c68a4a24e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9c68a4a24e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g29c68a4a24e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9c68a4a24e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9" name="Shape 569"/>
        <p:cNvGrpSpPr/>
        <p:nvPr/>
      </p:nvGrpSpPr>
      <p:grpSpPr>
        <a:xfrm>
          <a:off x="0" y="0"/>
          <a:ext cx="0" cy="0"/>
          <a:chOff x="0" y="0"/>
          <a:chExt cx="0" cy="0"/>
        </a:xfrm>
      </p:grpSpPr>
      <p:sp>
        <p:nvSpPr>
          <p:cNvPr id="570" name="Google Shape;570;g29c68a4a24e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9c68a4a24e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6" name="Shape 576"/>
        <p:cNvGrpSpPr/>
        <p:nvPr/>
      </p:nvGrpSpPr>
      <p:grpSpPr>
        <a:xfrm>
          <a:off x="0" y="0"/>
          <a:ext cx="0" cy="0"/>
          <a:chOff x="0" y="0"/>
          <a:chExt cx="0" cy="0"/>
        </a:xfrm>
      </p:grpSpPr>
      <p:sp>
        <p:nvSpPr>
          <p:cNvPr id="577" name="Google Shape;577;g29c68a4a24e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9c68a4a24e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g29c68a4a24e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9c68a4a24e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0" name="Shape 590"/>
        <p:cNvGrpSpPr/>
        <p:nvPr/>
      </p:nvGrpSpPr>
      <p:grpSpPr>
        <a:xfrm>
          <a:off x="0" y="0"/>
          <a:ext cx="0" cy="0"/>
          <a:chOff x="0" y="0"/>
          <a:chExt cx="0" cy="0"/>
        </a:xfrm>
      </p:grpSpPr>
      <p:sp>
        <p:nvSpPr>
          <p:cNvPr id="591" name="Google Shape;591;g29c68a4a24e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9c68a4a24e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 name="Shape 599"/>
        <p:cNvGrpSpPr/>
        <p:nvPr/>
      </p:nvGrpSpPr>
      <p:grpSpPr>
        <a:xfrm>
          <a:off x="0" y="0"/>
          <a:ext cx="0" cy="0"/>
          <a:chOff x="0" y="0"/>
          <a:chExt cx="0" cy="0"/>
        </a:xfrm>
      </p:grpSpPr>
      <p:sp>
        <p:nvSpPr>
          <p:cNvPr id="600" name="Google Shape;600;g29c68a4a24e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9c68a4a24e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6" name="Shape 606"/>
        <p:cNvGrpSpPr/>
        <p:nvPr/>
      </p:nvGrpSpPr>
      <p:grpSpPr>
        <a:xfrm>
          <a:off x="0" y="0"/>
          <a:ext cx="0" cy="0"/>
          <a:chOff x="0" y="0"/>
          <a:chExt cx="0" cy="0"/>
        </a:xfrm>
      </p:grpSpPr>
      <p:sp>
        <p:nvSpPr>
          <p:cNvPr id="607" name="Google Shape;607;g29c68a4a24e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29c68a4a24e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3" name="Shape 613"/>
        <p:cNvGrpSpPr/>
        <p:nvPr/>
      </p:nvGrpSpPr>
      <p:grpSpPr>
        <a:xfrm>
          <a:off x="0" y="0"/>
          <a:ext cx="0" cy="0"/>
          <a:chOff x="0" y="0"/>
          <a:chExt cx="0" cy="0"/>
        </a:xfrm>
      </p:grpSpPr>
      <p:sp>
        <p:nvSpPr>
          <p:cNvPr id="614" name="Google Shape;614;g29c68a4a24e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9c68a4a24e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0" name="Shape 620"/>
        <p:cNvGrpSpPr/>
        <p:nvPr/>
      </p:nvGrpSpPr>
      <p:grpSpPr>
        <a:xfrm>
          <a:off x="0" y="0"/>
          <a:ext cx="0" cy="0"/>
          <a:chOff x="0" y="0"/>
          <a:chExt cx="0" cy="0"/>
        </a:xfrm>
      </p:grpSpPr>
      <p:sp>
        <p:nvSpPr>
          <p:cNvPr id="621" name="Google Shape;621;g29c68a4a24e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9c68a4a24e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243e4eb2bf3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3e4eb2bf3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7" name="Shape 627"/>
        <p:cNvGrpSpPr/>
        <p:nvPr/>
      </p:nvGrpSpPr>
      <p:grpSpPr>
        <a:xfrm>
          <a:off x="0" y="0"/>
          <a:ext cx="0" cy="0"/>
          <a:chOff x="0" y="0"/>
          <a:chExt cx="0" cy="0"/>
        </a:xfrm>
      </p:grpSpPr>
      <p:sp>
        <p:nvSpPr>
          <p:cNvPr id="628" name="Google Shape;628;g29c68a4a24e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29c68a4a24e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4" name="Shape 634"/>
        <p:cNvGrpSpPr/>
        <p:nvPr/>
      </p:nvGrpSpPr>
      <p:grpSpPr>
        <a:xfrm>
          <a:off x="0" y="0"/>
          <a:ext cx="0" cy="0"/>
          <a:chOff x="0" y="0"/>
          <a:chExt cx="0" cy="0"/>
        </a:xfrm>
      </p:grpSpPr>
      <p:sp>
        <p:nvSpPr>
          <p:cNvPr id="635" name="Google Shape;635;g29d38bdd6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9d38bdd6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243dffec7c0_3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43dffec7c0_3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243dffec7c0_3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43dffec7c0_3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243dffec7c0_3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3dffec7c0_3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243dffec7c0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43dffec7c0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40675" y="1387750"/>
            <a:ext cx="47151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200">
                <a:latin typeface="Arial" panose="020B0604020202020204"/>
                <a:ea typeface="Arial" panose="020B0604020202020204"/>
                <a:cs typeface="Arial" panose="020B0604020202020204"/>
                <a:sym typeface="Arial" panose="020B0604020202020204"/>
              </a:rPr>
              <a:t>Camico Sales Data Insights</a:t>
            </a:r>
            <a:r>
              <a:rPr lang="en-GB"/>
              <a:t> </a:t>
            </a:r>
            <a:endParaRPr lang="en-GB"/>
          </a:p>
        </p:txBody>
      </p:sp>
      <p:sp>
        <p:nvSpPr>
          <p:cNvPr id="278" name="Google Shape;278;p13"/>
          <p:cNvSpPr txBox="1"/>
          <p:nvPr>
            <p:ph type="subTitle" idx="1"/>
          </p:nvPr>
        </p:nvSpPr>
        <p:spPr>
          <a:xfrm>
            <a:off x="5877425" y="4331625"/>
            <a:ext cx="3065700" cy="693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b="1" u="sng"/>
              <a:t>Presented By :</a:t>
            </a:r>
            <a:r>
              <a:rPr lang="en-GB"/>
              <a:t> </a:t>
            </a:r>
            <a:endParaRPr lang="en-GB"/>
          </a:p>
          <a:p>
            <a:pPr marL="0" lvl="0" indent="0" algn="r" rtl="0">
              <a:spcBef>
                <a:spcPts val="0"/>
              </a:spcBef>
              <a:spcAft>
                <a:spcPts val="0"/>
              </a:spcAft>
              <a:buNone/>
            </a:pPr>
            <a:r>
              <a:rPr lang="en-GB"/>
              <a:t>Spectral Tech</a:t>
            </a:r>
            <a:r>
              <a:rPr lang="en-GB"/>
              <a:t> Analytics Team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22"/>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CR for different Entity types</a:t>
            </a:r>
            <a:endParaRPr sz="1800" b="1">
              <a:solidFill>
                <a:srgbClr val="C9DAF8"/>
              </a:solidFill>
              <a:latin typeface="Maven Pro"/>
              <a:ea typeface="Maven Pro"/>
              <a:cs typeface="Maven Pro"/>
              <a:sym typeface="Maven Pro"/>
            </a:endParaRPr>
          </a:p>
        </p:txBody>
      </p:sp>
      <p:sp>
        <p:nvSpPr>
          <p:cNvPr id="342" name="Google Shape;342;p22"/>
          <p:cNvSpPr txBox="1"/>
          <p:nvPr/>
        </p:nvSpPr>
        <p:spPr>
          <a:xfrm>
            <a:off x="104100" y="429950"/>
            <a:ext cx="2559900" cy="360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Corporations, as an entity type, make a major contribution to the total number of opportunities. However, their conversion rate is comparatively lower.</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The other three major contributors to opportunities—LLC, Sole Proprietorship, and Partnership—are also performing well when it comes to conversions.</a:t>
            </a:r>
            <a:endParaRPr>
              <a:solidFill>
                <a:schemeClr val="lt1"/>
              </a:solidFill>
              <a:latin typeface="Nunito"/>
              <a:ea typeface="Nunito"/>
              <a:cs typeface="Nunito"/>
              <a:sym typeface="Nunito"/>
            </a:endParaRPr>
          </a:p>
        </p:txBody>
      </p:sp>
      <p:pic>
        <p:nvPicPr>
          <p:cNvPr id="343" name="Google Shape;343;p22"/>
          <p:cNvPicPr preferRelativeResize="0"/>
          <p:nvPr/>
        </p:nvPicPr>
        <p:blipFill>
          <a:blip r:embed="rId1"/>
          <a:stretch>
            <a:fillRect/>
          </a:stretch>
        </p:blipFill>
        <p:spPr>
          <a:xfrm>
            <a:off x="2870675" y="524199"/>
            <a:ext cx="6047649" cy="424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23"/>
          <p:cNvSpPr txBox="1"/>
          <p:nvPr/>
        </p:nvSpPr>
        <p:spPr>
          <a:xfrm>
            <a:off x="0" y="0"/>
            <a:ext cx="9144000" cy="7389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Number of accounts for different Business types</a:t>
            </a:r>
            <a:endParaRPr sz="1800" b="1">
              <a:solidFill>
                <a:srgbClr val="C9DAF8"/>
              </a:solidFill>
              <a:latin typeface="Maven Pro"/>
              <a:ea typeface="Maven Pro"/>
              <a:cs typeface="Maven Pro"/>
              <a:sym typeface="Maven Pro"/>
            </a:endParaRPr>
          </a:p>
          <a:p>
            <a:pPr marL="0" marR="0" lvl="0" indent="0" algn="l" rtl="0">
              <a:lnSpc>
                <a:spcPct val="100000"/>
              </a:lnSpc>
              <a:spcBef>
                <a:spcPts val="0"/>
              </a:spcBef>
              <a:spcAft>
                <a:spcPts val="0"/>
              </a:spcAft>
              <a:buNone/>
            </a:pPr>
            <a:endParaRPr sz="1800" b="1">
              <a:solidFill>
                <a:srgbClr val="C9DAF8"/>
              </a:solidFill>
              <a:latin typeface="Maven Pro"/>
              <a:ea typeface="Maven Pro"/>
              <a:cs typeface="Maven Pro"/>
              <a:sym typeface="Maven Pro"/>
            </a:endParaRPr>
          </a:p>
        </p:txBody>
      </p:sp>
      <p:sp>
        <p:nvSpPr>
          <p:cNvPr id="349" name="Google Shape;349;p23"/>
          <p:cNvSpPr txBox="1"/>
          <p:nvPr/>
        </p:nvSpPr>
        <p:spPr>
          <a:xfrm>
            <a:off x="104100" y="429950"/>
            <a:ext cx="2559900" cy="14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New Businesses and Bare Firms contributes to the Highest number of accounts.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pic>
        <p:nvPicPr>
          <p:cNvPr id="350" name="Google Shape;350;p23"/>
          <p:cNvPicPr preferRelativeResize="0"/>
          <p:nvPr/>
        </p:nvPicPr>
        <p:blipFill>
          <a:blip r:embed="rId1"/>
          <a:stretch>
            <a:fillRect/>
          </a:stretch>
        </p:blipFill>
        <p:spPr>
          <a:xfrm>
            <a:off x="2729925" y="589788"/>
            <a:ext cx="6093253" cy="3810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24"/>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different business types</a:t>
            </a:r>
            <a:endParaRPr sz="1800" b="1">
              <a:solidFill>
                <a:srgbClr val="C9DAF8"/>
              </a:solidFill>
              <a:latin typeface="Maven Pro"/>
              <a:ea typeface="Maven Pro"/>
              <a:cs typeface="Maven Pro"/>
              <a:sym typeface="Maven Pro"/>
            </a:endParaRPr>
          </a:p>
        </p:txBody>
      </p:sp>
      <p:sp>
        <p:nvSpPr>
          <p:cNvPr id="356" name="Google Shape;356;p24"/>
          <p:cNvSpPr txBox="1"/>
          <p:nvPr/>
        </p:nvSpPr>
        <p:spPr>
          <a:xfrm>
            <a:off x="104100" y="429950"/>
            <a:ext cx="25599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While Bare Firms and New Businesses are the highest contributors, they exhibit a lower conversion rate of approximately 0.3</a:t>
            </a:r>
            <a:endParaRPr>
              <a:solidFill>
                <a:schemeClr val="lt1"/>
              </a:solidFill>
              <a:latin typeface="Nunito"/>
              <a:ea typeface="Nunito"/>
              <a:cs typeface="Nunito"/>
              <a:sym typeface="Nunito"/>
            </a:endParaRPr>
          </a:p>
        </p:txBody>
      </p:sp>
      <p:pic>
        <p:nvPicPr>
          <p:cNvPr id="357" name="Google Shape;357;p24"/>
          <p:cNvPicPr preferRelativeResize="0"/>
          <p:nvPr/>
        </p:nvPicPr>
        <p:blipFill>
          <a:blip r:embed="rId1"/>
          <a:stretch>
            <a:fillRect/>
          </a:stretch>
        </p:blipFill>
        <p:spPr>
          <a:xfrm>
            <a:off x="2379175" y="703275"/>
            <a:ext cx="6545650" cy="3681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pic>
        <p:nvPicPr>
          <p:cNvPr id="362" name="Google Shape;362;p25"/>
          <p:cNvPicPr preferRelativeResize="0"/>
          <p:nvPr/>
        </p:nvPicPr>
        <p:blipFill>
          <a:blip r:embed="rId1"/>
          <a:stretch>
            <a:fillRect/>
          </a:stretch>
        </p:blipFill>
        <p:spPr>
          <a:xfrm>
            <a:off x="2794400" y="588825"/>
            <a:ext cx="6129199" cy="4327900"/>
          </a:xfrm>
          <a:prstGeom prst="rect">
            <a:avLst/>
          </a:prstGeom>
          <a:noFill/>
          <a:ln>
            <a:noFill/>
          </a:ln>
        </p:spPr>
      </p:pic>
      <p:sp>
        <p:nvSpPr>
          <p:cNvPr id="363" name="Google Shape;363;p25"/>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New Businesses</a:t>
            </a:r>
            <a:endParaRPr sz="1800" b="1">
              <a:solidFill>
                <a:srgbClr val="C9DAF8"/>
              </a:solidFill>
              <a:latin typeface="Maven Pro"/>
              <a:ea typeface="Maven Pro"/>
              <a:cs typeface="Maven Pro"/>
              <a:sym typeface="Maven Pro"/>
            </a:endParaRPr>
          </a:p>
        </p:txBody>
      </p:sp>
      <p:sp>
        <p:nvSpPr>
          <p:cNvPr id="364" name="Google Shape;364;p25"/>
          <p:cNvSpPr txBox="1"/>
          <p:nvPr/>
        </p:nvSpPr>
        <p:spPr>
          <a:xfrm>
            <a:off x="104100" y="429950"/>
            <a:ext cx="25599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Agency, Partner, and CPAdirectory have the lowest conversion ratio.</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Magazines, Websites and State Society has the highest conversion ratio.</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26"/>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Bare Firms</a:t>
            </a:r>
            <a:endParaRPr sz="1800" b="1">
              <a:solidFill>
                <a:srgbClr val="C9DAF8"/>
              </a:solidFill>
              <a:latin typeface="Maven Pro"/>
              <a:ea typeface="Maven Pro"/>
              <a:cs typeface="Maven Pro"/>
              <a:sym typeface="Maven Pro"/>
            </a:endParaRPr>
          </a:p>
        </p:txBody>
      </p:sp>
      <p:sp>
        <p:nvSpPr>
          <p:cNvPr id="370" name="Google Shape;370;p26"/>
          <p:cNvSpPr txBox="1"/>
          <p:nvPr/>
        </p:nvSpPr>
        <p:spPr>
          <a:xfrm>
            <a:off x="104100" y="429950"/>
            <a:ext cx="25599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CPAdirectory have the lowest conversion ratio but have the second highest contribution.</a:t>
            </a: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Website have the highest conversion ratio and the highest contribution.</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pic>
        <p:nvPicPr>
          <p:cNvPr id="371" name="Google Shape;371;p26"/>
          <p:cNvPicPr preferRelativeResize="0"/>
          <p:nvPr/>
        </p:nvPicPr>
        <p:blipFill>
          <a:blip r:embed="rId1"/>
          <a:stretch>
            <a:fillRect/>
          </a:stretch>
        </p:blipFill>
        <p:spPr>
          <a:xfrm>
            <a:off x="3371875" y="461700"/>
            <a:ext cx="5550626" cy="451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75" name="Shape 375"/>
        <p:cNvGrpSpPr/>
        <p:nvPr/>
      </p:nvGrpSpPr>
      <p:grpSpPr>
        <a:xfrm>
          <a:off x="0" y="0"/>
          <a:ext cx="0" cy="0"/>
          <a:chOff x="0" y="0"/>
          <a:chExt cx="0" cy="0"/>
        </a:xfrm>
      </p:grpSpPr>
      <p:sp>
        <p:nvSpPr>
          <p:cNvPr id="376" name="Google Shape;376;p27"/>
          <p:cNvSpPr txBox="1"/>
          <p:nvPr>
            <p:ph type="ctrTitle"/>
          </p:nvPr>
        </p:nvSpPr>
        <p:spPr>
          <a:xfrm>
            <a:off x="3075625" y="16993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Leads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pic>
        <p:nvPicPr>
          <p:cNvPr id="381" name="Google Shape;381;p28"/>
          <p:cNvPicPr preferRelativeResize="0"/>
          <p:nvPr/>
        </p:nvPicPr>
        <p:blipFill>
          <a:blip r:embed="rId1"/>
          <a:stretch>
            <a:fillRect/>
          </a:stretch>
        </p:blipFill>
        <p:spPr>
          <a:xfrm>
            <a:off x="4101475" y="1137551"/>
            <a:ext cx="4699001" cy="3743000"/>
          </a:xfrm>
          <a:prstGeom prst="rect">
            <a:avLst/>
          </a:prstGeom>
          <a:noFill/>
          <a:ln>
            <a:noFill/>
          </a:ln>
        </p:spPr>
      </p:pic>
      <p:sp>
        <p:nvSpPr>
          <p:cNvPr id="382" name="Google Shape;382;p28"/>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for top 10 popular states</a:t>
            </a:r>
            <a:endParaRPr sz="1800" b="1">
              <a:solidFill>
                <a:srgbClr val="C9DAF8"/>
              </a:solidFill>
              <a:latin typeface="Maven Pro"/>
              <a:ea typeface="Maven Pro"/>
              <a:cs typeface="Maven Pro"/>
              <a:sym typeface="Maven Pro"/>
            </a:endParaRPr>
          </a:p>
        </p:txBody>
      </p:sp>
      <p:sp>
        <p:nvSpPr>
          <p:cNvPr id="383" name="Google Shape;383;p28"/>
          <p:cNvSpPr txBox="1"/>
          <p:nvPr/>
        </p:nvSpPr>
        <p:spPr>
          <a:xfrm>
            <a:off x="103625" y="763050"/>
            <a:ext cx="3000000" cy="14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CA, TX, NY has highest number of leads and so highest number of opportunities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p29"/>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p>
        </p:txBody>
      </p:sp>
      <p:sp>
        <p:nvSpPr>
          <p:cNvPr id="389" name="Google Shape;389;p29"/>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390" name="Google Shape;390;p29"/>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CR when opted for Emails</a:t>
            </a:r>
            <a:endParaRPr sz="1800" b="1">
              <a:solidFill>
                <a:srgbClr val="C9DAF8"/>
              </a:solidFill>
              <a:latin typeface="Maven Pro"/>
              <a:ea typeface="Maven Pro"/>
              <a:cs typeface="Maven Pro"/>
              <a:sym typeface="Maven Pro"/>
            </a:endParaRPr>
          </a:p>
        </p:txBody>
      </p:sp>
      <p:sp>
        <p:nvSpPr>
          <p:cNvPr id="391" name="Google Shape;391;p29"/>
          <p:cNvSpPr txBox="1"/>
          <p:nvPr/>
        </p:nvSpPr>
        <p:spPr>
          <a:xfrm>
            <a:off x="65900" y="841675"/>
            <a:ext cx="5079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Most of the leads have opted for Emails and have higher conversion percentage comparatively.</a:t>
            </a:r>
            <a:endParaRPr>
              <a:solidFill>
                <a:schemeClr val="lt1"/>
              </a:solidFill>
              <a:latin typeface="Nunito"/>
              <a:ea typeface="Nunito"/>
              <a:cs typeface="Nunito"/>
              <a:sym typeface="Nunito"/>
            </a:endParaRPr>
          </a:p>
        </p:txBody>
      </p:sp>
      <p:pic>
        <p:nvPicPr>
          <p:cNvPr id="392" name="Google Shape;392;p29"/>
          <p:cNvPicPr preferRelativeResize="0"/>
          <p:nvPr/>
        </p:nvPicPr>
        <p:blipFill>
          <a:blip r:embed="rId1"/>
          <a:stretch>
            <a:fillRect/>
          </a:stretch>
        </p:blipFill>
        <p:spPr>
          <a:xfrm>
            <a:off x="473100" y="2091071"/>
            <a:ext cx="3758843" cy="2901675"/>
          </a:xfrm>
          <a:prstGeom prst="rect">
            <a:avLst/>
          </a:prstGeom>
          <a:noFill/>
          <a:ln>
            <a:noFill/>
          </a:ln>
        </p:spPr>
      </p:pic>
      <p:pic>
        <p:nvPicPr>
          <p:cNvPr id="393" name="Google Shape;393;p29"/>
          <p:cNvPicPr preferRelativeResize="0"/>
          <p:nvPr/>
        </p:nvPicPr>
        <p:blipFill>
          <a:blip r:embed="rId2"/>
          <a:stretch>
            <a:fillRect/>
          </a:stretch>
        </p:blipFill>
        <p:spPr>
          <a:xfrm>
            <a:off x="5024650" y="2034475"/>
            <a:ext cx="3759699" cy="295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8" name="Google Shape;398;p30"/>
          <p:cNvSpPr txBox="1"/>
          <p:nvPr/>
        </p:nvSpPr>
        <p:spPr>
          <a:xfrm>
            <a:off x="0" y="0"/>
            <a:ext cx="908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Conversion rate and median conversion time  v/s Titles</a:t>
            </a:r>
            <a:endParaRPr sz="1800" b="1">
              <a:solidFill>
                <a:srgbClr val="C9DAF8"/>
              </a:solidFill>
              <a:latin typeface="Maven Pro"/>
              <a:ea typeface="Maven Pro"/>
              <a:cs typeface="Maven Pro"/>
              <a:sym typeface="Maven Pro"/>
            </a:endParaRPr>
          </a:p>
        </p:txBody>
      </p:sp>
      <p:sp>
        <p:nvSpPr>
          <p:cNvPr id="399" name="Google Shape;399;p30"/>
          <p:cNvSpPr txBox="1"/>
          <p:nvPr>
            <p:ph type="subTitle" idx="1"/>
          </p:nvPr>
        </p:nvSpPr>
        <p:spPr>
          <a:xfrm>
            <a:off x="89225" y="713675"/>
            <a:ext cx="8918400" cy="367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b="1" u="sng">
                <a:solidFill>
                  <a:srgbClr val="CCCCCC"/>
                </a:solidFill>
              </a:rPr>
              <a:t>Conclusion: </a:t>
            </a:r>
            <a:endParaRPr sz="1300" b="1" u="sng">
              <a:solidFill>
                <a:srgbClr val="CCCCCC"/>
              </a:solidFill>
            </a:endParaRPr>
          </a:p>
          <a:p>
            <a:pPr marL="0" lvl="0" indent="0" algn="l" rtl="0">
              <a:spcBef>
                <a:spcPts val="0"/>
              </a:spcBef>
              <a:spcAft>
                <a:spcPts val="0"/>
              </a:spcAft>
              <a:buNone/>
            </a:pPr>
          </a:p>
          <a:p>
            <a:pPr marL="0" lvl="0" indent="0" algn="l" rtl="0">
              <a:spcBef>
                <a:spcPts val="0"/>
              </a:spcBef>
              <a:spcAft>
                <a:spcPts val="0"/>
              </a:spcAft>
              <a:buNone/>
            </a:pPr>
            <a:r>
              <a:rPr lang="en-GB" sz="1400"/>
              <a:t>Owner, Mr., President, Partner and CPA are </a:t>
            </a:r>
            <a:r>
              <a:rPr lang="en-GB" sz="1400"/>
              <a:t>contacted the highest number of times</a:t>
            </a:r>
            <a:endParaRPr sz="1400"/>
          </a:p>
          <a:p>
            <a:pPr marL="0" lvl="0" indent="0" algn="l" rtl="0">
              <a:spcBef>
                <a:spcPts val="0"/>
              </a:spcBef>
              <a:spcAft>
                <a:spcPts val="0"/>
              </a:spcAft>
              <a:buNone/>
            </a:pPr>
            <a:r>
              <a:rPr lang="en-GB" sz="1400"/>
              <a:t> </a:t>
            </a:r>
            <a:endParaRPr sz="1400"/>
          </a:p>
          <a:p>
            <a:pPr marL="0" lvl="0" indent="0" algn="l" rtl="0">
              <a:spcBef>
                <a:spcPts val="0"/>
              </a:spcBef>
              <a:spcAft>
                <a:spcPts val="0"/>
              </a:spcAft>
              <a:buNone/>
            </a:pPr>
            <a:r>
              <a:rPr lang="en-GB" sz="1400"/>
              <a:t>CEO, Managing manager, Sole Proprietor have higher conversion percentage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Higher the time taken lower the conversion chances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Average time taken=174 days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pic>
        <p:nvPicPr>
          <p:cNvPr id="404" name="Google Shape;404;p31"/>
          <p:cNvPicPr preferRelativeResize="0"/>
          <p:nvPr/>
        </p:nvPicPr>
        <p:blipFill>
          <a:blip r:embed="rId1"/>
          <a:stretch>
            <a:fillRect/>
          </a:stretch>
        </p:blipFill>
        <p:spPr>
          <a:xfrm>
            <a:off x="152400" y="0"/>
            <a:ext cx="860857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14925" y="1635300"/>
            <a:ext cx="8713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Accounts and Opportunities</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pic>
        <p:nvPicPr>
          <p:cNvPr id="409" name="Google Shape;409;p32"/>
          <p:cNvPicPr preferRelativeResize="0"/>
          <p:nvPr/>
        </p:nvPicPr>
        <p:blipFill>
          <a:blip r:embed="rId1"/>
          <a:stretch>
            <a:fillRect/>
          </a:stretch>
        </p:blipFill>
        <p:spPr>
          <a:xfrm>
            <a:off x="2821425" y="1192400"/>
            <a:ext cx="6322576" cy="3521525"/>
          </a:xfrm>
          <a:prstGeom prst="rect">
            <a:avLst/>
          </a:prstGeom>
          <a:noFill/>
          <a:ln>
            <a:noFill/>
          </a:ln>
        </p:spPr>
      </p:pic>
      <p:sp>
        <p:nvSpPr>
          <p:cNvPr id="410" name="Google Shape;410;p32"/>
          <p:cNvSpPr txBox="1"/>
          <p:nvPr/>
        </p:nvSpPr>
        <p:spPr>
          <a:xfrm>
            <a:off x="0" y="0"/>
            <a:ext cx="9144000" cy="464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Lead</a:t>
            </a:r>
            <a:r>
              <a:rPr lang="en-GB" sz="1820" b="1">
                <a:solidFill>
                  <a:srgbClr val="C9DAF8"/>
                </a:solidFill>
                <a:latin typeface="Maven Pro"/>
                <a:ea typeface="Maven Pro"/>
                <a:cs typeface="Maven Pro"/>
                <a:sym typeface="Maven Pro"/>
              </a:rPr>
              <a:t> Source v/s Annual Revenue</a:t>
            </a:r>
            <a:endParaRPr sz="1820" b="1">
              <a:solidFill>
                <a:srgbClr val="C9DAF8"/>
              </a:solidFill>
              <a:latin typeface="Maven Pro"/>
              <a:ea typeface="Maven Pro"/>
              <a:cs typeface="Maven Pro"/>
              <a:sym typeface="Maven Pro"/>
            </a:endParaRPr>
          </a:p>
        </p:txBody>
      </p:sp>
      <p:sp>
        <p:nvSpPr>
          <p:cNvPr id="411" name="Google Shape;411;p32"/>
          <p:cNvSpPr txBox="1"/>
          <p:nvPr/>
        </p:nvSpPr>
        <p:spPr>
          <a:xfrm>
            <a:off x="48975" y="597250"/>
            <a:ext cx="2628300" cy="44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412" name="Google Shape;412;p32"/>
          <p:cNvSpPr txBox="1"/>
          <p:nvPr/>
        </p:nvSpPr>
        <p:spPr>
          <a:xfrm>
            <a:off x="89200" y="715950"/>
            <a:ext cx="27321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Lead list(External) is </a:t>
            </a:r>
            <a:r>
              <a:rPr lang="en-GB">
                <a:solidFill>
                  <a:schemeClr val="lt1"/>
                </a:solidFill>
                <a:latin typeface="Nunito"/>
                <a:ea typeface="Nunito"/>
                <a:cs typeface="Nunito"/>
                <a:sym typeface="Nunito"/>
              </a:rPr>
              <a:t>the key contributors </a:t>
            </a:r>
            <a:r>
              <a:rPr lang="en-GB">
                <a:solidFill>
                  <a:schemeClr val="lt1"/>
                </a:solidFill>
                <a:latin typeface="Nunito"/>
                <a:ea typeface="Nunito"/>
                <a:cs typeface="Nunito"/>
                <a:sym typeface="Nunito"/>
              </a:rPr>
              <a:t>to generating leads across all revenues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Website </a:t>
            </a:r>
            <a:r>
              <a:rPr lang="en-GB">
                <a:solidFill>
                  <a:schemeClr val="lt1"/>
                </a:solidFill>
                <a:latin typeface="Nunito"/>
                <a:ea typeface="Nunito"/>
                <a:cs typeface="Nunito"/>
                <a:sym typeface="Nunito"/>
              </a:rPr>
              <a:t>and CPAdirectory </a:t>
            </a:r>
            <a:r>
              <a:rPr lang="en-GB">
                <a:solidFill>
                  <a:schemeClr val="lt1"/>
                </a:solidFill>
                <a:latin typeface="Nunito"/>
                <a:ea typeface="Nunito"/>
                <a:cs typeface="Nunito"/>
                <a:sym typeface="Nunito"/>
              </a:rPr>
              <a:t>are the primary contributors to generating leads with low annual revenues.</a:t>
            </a:r>
            <a:endParaRPr>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16" name="Shape 416"/>
        <p:cNvGrpSpPr/>
        <p:nvPr/>
      </p:nvGrpSpPr>
      <p:grpSpPr>
        <a:xfrm>
          <a:off x="0" y="0"/>
          <a:ext cx="0" cy="0"/>
          <a:chOff x="0" y="0"/>
          <a:chExt cx="0" cy="0"/>
        </a:xfrm>
      </p:grpSpPr>
      <p:pic>
        <p:nvPicPr>
          <p:cNvPr id="417" name="Google Shape;417;p33"/>
          <p:cNvPicPr preferRelativeResize="0"/>
          <p:nvPr/>
        </p:nvPicPr>
        <p:blipFill>
          <a:blip r:embed="rId1"/>
          <a:stretch>
            <a:fillRect/>
          </a:stretch>
        </p:blipFill>
        <p:spPr>
          <a:xfrm>
            <a:off x="3091749" y="844425"/>
            <a:ext cx="6005476" cy="4299076"/>
          </a:xfrm>
          <a:prstGeom prst="rect">
            <a:avLst/>
          </a:prstGeom>
          <a:noFill/>
          <a:ln>
            <a:noFill/>
          </a:ln>
        </p:spPr>
      </p:pic>
      <p:sp>
        <p:nvSpPr>
          <p:cNvPr id="418" name="Google Shape;418;p33"/>
          <p:cNvSpPr txBox="1"/>
          <p:nvPr/>
        </p:nvSpPr>
        <p:spPr>
          <a:xfrm>
            <a:off x="0" y="0"/>
            <a:ext cx="9144000" cy="464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HeatMap</a:t>
            </a:r>
            <a:r>
              <a:rPr lang="en-GB" sz="1820" b="1">
                <a:solidFill>
                  <a:srgbClr val="C9DAF8"/>
                </a:solidFill>
                <a:latin typeface="Maven Pro"/>
                <a:ea typeface="Maven Pro"/>
                <a:cs typeface="Maven Pro"/>
                <a:sym typeface="Maven Pro"/>
              </a:rPr>
              <a:t>: Lead Source(X) vs Annual Revenue(Y) for top 10 lead sources</a:t>
            </a:r>
            <a:endParaRPr sz="1800" b="1">
              <a:solidFill>
                <a:srgbClr val="C9DAF8"/>
              </a:solidFill>
              <a:latin typeface="Maven Pro"/>
              <a:ea typeface="Maven Pro"/>
              <a:cs typeface="Maven Pro"/>
              <a:sym typeface="Maven Pro"/>
            </a:endParaRPr>
          </a:p>
        </p:txBody>
      </p:sp>
      <p:sp>
        <p:nvSpPr>
          <p:cNvPr id="419" name="Google Shape;419;p33"/>
          <p:cNvSpPr txBox="1"/>
          <p:nvPr>
            <p:ph type="subTitle" idx="1"/>
          </p:nvPr>
        </p:nvSpPr>
        <p:spPr>
          <a:xfrm>
            <a:off x="69550" y="660300"/>
            <a:ext cx="3022200" cy="44832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GB" sz="1300" b="1" u="sng">
                <a:solidFill>
                  <a:srgbClr val="CCCCCC"/>
                </a:solidFill>
              </a:rPr>
              <a:t>Conclusion: </a:t>
            </a:r>
            <a:endParaRPr sz="1300" b="1" u="sng">
              <a:solidFill>
                <a:srgbClr val="CCCCCC"/>
              </a:solidFill>
            </a:endParaRPr>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Agency</a:t>
            </a:r>
            <a:r>
              <a:rPr lang="en-GB" sz="1400"/>
              <a:t>, Magazines, CPAdirectory and Partners consistently exhibit a high conversion ratio across all revenue brackets.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In contrast, Lead List and </a:t>
            </a:r>
            <a:r>
              <a:rPr lang="en-GB" sz="1400"/>
              <a:t>Conference</a:t>
            </a:r>
            <a:r>
              <a:rPr lang="en-GB" sz="1400"/>
              <a:t> Attendee shows an almost negligible conversion ratio across all brackets.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Website displays a lower conversion ratio for leads with lower annual revenue, compared to the higher annual revenue.</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23" name="Shape 423"/>
        <p:cNvGrpSpPr/>
        <p:nvPr/>
      </p:nvGrpSpPr>
      <p:grpSpPr>
        <a:xfrm>
          <a:off x="0" y="0"/>
          <a:ext cx="0" cy="0"/>
          <a:chOff x="0" y="0"/>
          <a:chExt cx="0" cy="0"/>
        </a:xfrm>
      </p:grpSpPr>
      <p:sp>
        <p:nvSpPr>
          <p:cNvPr id="424" name="Google Shape;424;p34"/>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p>
        </p:txBody>
      </p:sp>
      <p:sp>
        <p:nvSpPr>
          <p:cNvPr id="425" name="Google Shape;425;p34"/>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pic>
        <p:nvPicPr>
          <p:cNvPr id="426" name="Google Shape;426;p34"/>
          <p:cNvPicPr preferRelativeResize="0"/>
          <p:nvPr/>
        </p:nvPicPr>
        <p:blipFill>
          <a:blip r:embed="rId1"/>
          <a:stretch>
            <a:fillRect/>
          </a:stretch>
        </p:blipFill>
        <p:spPr>
          <a:xfrm>
            <a:off x="0" y="2302400"/>
            <a:ext cx="9144000" cy="2794000"/>
          </a:xfrm>
          <a:prstGeom prst="rect">
            <a:avLst/>
          </a:prstGeom>
          <a:noFill/>
          <a:ln>
            <a:noFill/>
          </a:ln>
        </p:spPr>
      </p:pic>
      <p:sp>
        <p:nvSpPr>
          <p:cNvPr id="427" name="Google Shape;427;p34"/>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CR v/s firm is insured or not </a:t>
            </a:r>
            <a:endParaRPr sz="1800" b="1">
              <a:solidFill>
                <a:srgbClr val="C9DAF8"/>
              </a:solidFill>
              <a:latin typeface="Maven Pro"/>
              <a:ea typeface="Maven Pro"/>
              <a:cs typeface="Maven Pro"/>
              <a:sym typeface="Maven Pro"/>
            </a:endParaRPr>
          </a:p>
        </p:txBody>
      </p:sp>
      <p:sp>
        <p:nvSpPr>
          <p:cNvPr id="428" name="Google Shape;428;p34"/>
          <p:cNvSpPr txBox="1"/>
          <p:nvPr/>
        </p:nvSpPr>
        <p:spPr>
          <a:xfrm>
            <a:off x="94200" y="424700"/>
            <a:ext cx="88005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Uninsured firm leads have higher conversion percentage compared to Insured firms. Most of the leads are Insured firms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Lead list (external) is the most popular lead source for insured firms and have lowest conversion rate(~0%). </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Websites is the most popular lead source for uninsured firms and has a good conversion rate</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32" name="Shape 432"/>
        <p:cNvGrpSpPr/>
        <p:nvPr/>
      </p:nvGrpSpPr>
      <p:grpSpPr>
        <a:xfrm>
          <a:off x="0" y="0"/>
          <a:ext cx="0" cy="0"/>
          <a:chOff x="0" y="0"/>
          <a:chExt cx="0" cy="0"/>
        </a:xfrm>
      </p:grpSpPr>
      <p:sp>
        <p:nvSpPr>
          <p:cNvPr id="433" name="Google Shape;433;p35"/>
          <p:cNvSpPr txBox="1"/>
          <p:nvPr>
            <p:ph type="subTitle" idx="1"/>
          </p:nvPr>
        </p:nvSpPr>
        <p:spPr>
          <a:xfrm>
            <a:off x="890400" y="2224050"/>
            <a:ext cx="77340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latin typeface="Maven Pro"/>
                <a:ea typeface="Maven Pro"/>
                <a:cs typeface="Maven Pro"/>
                <a:sym typeface="Maven Pro"/>
              </a:rPr>
              <a:t>Analyzing sales variance across states</a:t>
            </a:r>
            <a:endParaRPr sz="3100" b="1">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37" name="Shape 437"/>
        <p:cNvGrpSpPr/>
        <p:nvPr/>
      </p:nvGrpSpPr>
      <p:grpSpPr>
        <a:xfrm>
          <a:off x="0" y="0"/>
          <a:ext cx="0" cy="0"/>
          <a:chOff x="0" y="0"/>
          <a:chExt cx="0" cy="0"/>
        </a:xfrm>
      </p:grpSpPr>
      <p:sp>
        <p:nvSpPr>
          <p:cNvPr id="438" name="Google Shape;438;p36"/>
          <p:cNvSpPr txBox="1"/>
          <p:nvPr>
            <p:ph type="ctrTitle"/>
          </p:nvPr>
        </p:nvSpPr>
        <p:spPr>
          <a:xfrm>
            <a:off x="0" y="0"/>
            <a:ext cx="5079600" cy="69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840">
                <a:solidFill>
                  <a:srgbClr val="C9DAF8"/>
                </a:solidFill>
              </a:rPr>
              <a:t>Conversion ratio </a:t>
            </a:r>
            <a:r>
              <a:rPr lang="en-GB" sz="1840">
                <a:solidFill>
                  <a:srgbClr val="C9DAF8"/>
                </a:solidFill>
              </a:rPr>
              <a:t>comparison between Virginia and North Carolina</a:t>
            </a:r>
            <a:endParaRPr sz="1840">
              <a:solidFill>
                <a:srgbClr val="C9DAF8"/>
              </a:solidFill>
            </a:endParaRPr>
          </a:p>
        </p:txBody>
      </p:sp>
      <p:pic>
        <p:nvPicPr>
          <p:cNvPr id="439" name="Google Shape;439;p36"/>
          <p:cNvPicPr preferRelativeResize="0"/>
          <p:nvPr/>
        </p:nvPicPr>
        <p:blipFill>
          <a:blip r:embed="rId1"/>
          <a:stretch>
            <a:fillRect/>
          </a:stretch>
        </p:blipFill>
        <p:spPr>
          <a:xfrm>
            <a:off x="1457800" y="1018025"/>
            <a:ext cx="6228400" cy="39163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43" name="Shape 443"/>
        <p:cNvGrpSpPr/>
        <p:nvPr/>
      </p:nvGrpSpPr>
      <p:grpSpPr>
        <a:xfrm>
          <a:off x="0" y="0"/>
          <a:ext cx="0" cy="0"/>
          <a:chOff x="0" y="0"/>
          <a:chExt cx="0" cy="0"/>
        </a:xfrm>
      </p:grpSpPr>
      <p:sp>
        <p:nvSpPr>
          <p:cNvPr id="444" name="Google Shape;444;p37"/>
          <p:cNvSpPr txBox="1"/>
          <p:nvPr>
            <p:ph type="ctrTitle"/>
          </p:nvPr>
        </p:nvSpPr>
        <p:spPr>
          <a:xfrm>
            <a:off x="0" y="0"/>
            <a:ext cx="4255500" cy="6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640">
                <a:solidFill>
                  <a:srgbClr val="C9DAF8"/>
                </a:solidFill>
              </a:rPr>
              <a:t>Average premium and average revenue </a:t>
            </a:r>
            <a:r>
              <a:rPr lang="en-GB" sz="1640">
                <a:solidFill>
                  <a:srgbClr val="C9DAF8"/>
                </a:solidFill>
              </a:rPr>
              <a:t>comparison</a:t>
            </a:r>
            <a:endParaRPr sz="1640">
              <a:solidFill>
                <a:srgbClr val="C9DAF8"/>
              </a:solidFill>
            </a:endParaRPr>
          </a:p>
        </p:txBody>
      </p:sp>
      <p:sp>
        <p:nvSpPr>
          <p:cNvPr id="445" name="Google Shape;445;p37"/>
          <p:cNvSpPr txBox="1"/>
          <p:nvPr>
            <p:ph type="subTitle" idx="1"/>
          </p:nvPr>
        </p:nvSpPr>
        <p:spPr>
          <a:xfrm>
            <a:off x="0" y="10779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Average premium in North </a:t>
            </a:r>
            <a:r>
              <a:rPr lang="en-GB" sz="1400"/>
              <a:t>Carolina is higher than Virginia.</a:t>
            </a:r>
            <a:endParaRPr lang="en-GB" sz="1400"/>
          </a:p>
        </p:txBody>
      </p:sp>
      <p:sp>
        <p:nvSpPr>
          <p:cNvPr id="446" name="Google Shape;446;p37"/>
          <p:cNvSpPr txBox="1"/>
          <p:nvPr/>
        </p:nvSpPr>
        <p:spPr>
          <a:xfrm>
            <a:off x="0" y="757250"/>
            <a:ext cx="300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a:t>
            </a:r>
            <a:endParaRPr lang="en-GB" sz="1300" b="1" u="sng">
              <a:solidFill>
                <a:srgbClr val="CCCCCC"/>
              </a:solidFill>
              <a:latin typeface="Nunito"/>
              <a:ea typeface="Nunito"/>
              <a:cs typeface="Nunito"/>
              <a:sym typeface="Nunito"/>
            </a:endParaRPr>
          </a:p>
        </p:txBody>
      </p:sp>
      <p:sp>
        <p:nvSpPr>
          <p:cNvPr id="447" name="Google Shape;447;p37"/>
          <p:cNvSpPr txBox="1"/>
          <p:nvPr>
            <p:ph type="subTitle" idx="1"/>
          </p:nvPr>
        </p:nvSpPr>
        <p:spPr>
          <a:xfrm>
            <a:off x="4474225" y="340742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Average revenue in </a:t>
            </a:r>
            <a:r>
              <a:rPr lang="en-GB" sz="1400"/>
              <a:t>Virginia</a:t>
            </a:r>
            <a:r>
              <a:rPr lang="en-GB"/>
              <a:t> </a:t>
            </a:r>
            <a:r>
              <a:rPr lang="en-GB" sz="1400"/>
              <a:t>is higher than </a:t>
            </a:r>
            <a:r>
              <a:rPr lang="en-GB"/>
              <a:t>North </a:t>
            </a:r>
            <a:r>
              <a:rPr lang="en-GB" sz="1400"/>
              <a:t>Carolina.</a:t>
            </a:r>
            <a:endParaRPr lang="en-GB" sz="1400"/>
          </a:p>
        </p:txBody>
      </p:sp>
      <p:sp>
        <p:nvSpPr>
          <p:cNvPr id="448" name="Google Shape;448;p37"/>
          <p:cNvSpPr txBox="1"/>
          <p:nvPr/>
        </p:nvSpPr>
        <p:spPr>
          <a:xfrm>
            <a:off x="4474225" y="3022525"/>
            <a:ext cx="300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a:t>
            </a:r>
            <a:endParaRPr lang="en-GB" sz="1300" b="1" u="sng">
              <a:solidFill>
                <a:srgbClr val="CCCCCC"/>
              </a:solidFill>
              <a:latin typeface="Nunito"/>
              <a:ea typeface="Nunito"/>
              <a:cs typeface="Nunito"/>
              <a:sym typeface="Nunito"/>
            </a:endParaRPr>
          </a:p>
        </p:txBody>
      </p:sp>
      <p:pic>
        <p:nvPicPr>
          <p:cNvPr id="449" name="Google Shape;449;p37"/>
          <p:cNvPicPr preferRelativeResize="0"/>
          <p:nvPr/>
        </p:nvPicPr>
        <p:blipFill>
          <a:blip r:embed="rId1"/>
          <a:stretch>
            <a:fillRect/>
          </a:stretch>
        </p:blipFill>
        <p:spPr>
          <a:xfrm>
            <a:off x="4474225" y="0"/>
            <a:ext cx="4669776" cy="2618700"/>
          </a:xfrm>
          <a:prstGeom prst="rect">
            <a:avLst/>
          </a:prstGeom>
          <a:noFill/>
          <a:ln>
            <a:noFill/>
          </a:ln>
        </p:spPr>
      </p:pic>
      <p:pic>
        <p:nvPicPr>
          <p:cNvPr id="450" name="Google Shape;450;p37"/>
          <p:cNvPicPr preferRelativeResize="0"/>
          <p:nvPr/>
        </p:nvPicPr>
        <p:blipFill>
          <a:blip r:embed="rId2"/>
          <a:stretch>
            <a:fillRect/>
          </a:stretch>
        </p:blipFill>
        <p:spPr>
          <a:xfrm>
            <a:off x="0" y="2618700"/>
            <a:ext cx="4409325" cy="252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38"/>
          <p:cNvSpPr txBox="1"/>
          <p:nvPr>
            <p:ph type="ctrTitle"/>
          </p:nvPr>
        </p:nvSpPr>
        <p:spPr>
          <a:xfrm>
            <a:off x="0" y="0"/>
            <a:ext cx="4255500" cy="6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1640">
                <a:solidFill>
                  <a:srgbClr val="C9DAF8"/>
                </a:solidFill>
              </a:rPr>
              <a:t>Conversion rates comparison of lead source</a:t>
            </a:r>
            <a:endParaRPr sz="1640">
              <a:solidFill>
                <a:srgbClr val="C9DAF8"/>
              </a:solidFill>
            </a:endParaRPr>
          </a:p>
        </p:txBody>
      </p:sp>
      <p:sp>
        <p:nvSpPr>
          <p:cNvPr id="456" name="Google Shape;456;p38"/>
          <p:cNvSpPr txBox="1"/>
          <p:nvPr/>
        </p:nvSpPr>
        <p:spPr>
          <a:xfrm>
            <a:off x="0" y="608088"/>
            <a:ext cx="3000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a:t>
            </a:r>
            <a:endParaRPr lang="en-GB" sz="1300" b="1" u="sng">
              <a:solidFill>
                <a:srgbClr val="CCCCCC"/>
              </a:solidFill>
              <a:latin typeface="Nunito"/>
              <a:ea typeface="Nunito"/>
              <a:cs typeface="Nunito"/>
              <a:sym typeface="Nunito"/>
            </a:endParaRPr>
          </a:p>
        </p:txBody>
      </p:sp>
      <p:sp>
        <p:nvSpPr>
          <p:cNvPr id="457" name="Google Shape;457;p38"/>
          <p:cNvSpPr txBox="1"/>
          <p:nvPr>
            <p:ph type="subTitle" idx="1"/>
          </p:nvPr>
        </p:nvSpPr>
        <p:spPr>
          <a:xfrm>
            <a:off x="0" y="888200"/>
            <a:ext cx="4255500" cy="69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t>The </a:t>
            </a:r>
            <a:r>
              <a:rPr lang="en-GB" b="1"/>
              <a:t>Agency, partner</a:t>
            </a:r>
            <a:r>
              <a:rPr lang="en-GB"/>
              <a:t>, and </a:t>
            </a:r>
            <a:r>
              <a:rPr lang="en-GB" b="1"/>
              <a:t>website </a:t>
            </a:r>
            <a:r>
              <a:rPr lang="en-GB"/>
              <a:t>have higher conversion rates in the </a:t>
            </a:r>
            <a:r>
              <a:rPr lang="en-GB"/>
              <a:t>Virginia but not in North Carolina</a:t>
            </a:r>
            <a:r>
              <a:rPr lang="en-GB"/>
              <a:t>.</a:t>
            </a:r>
            <a:endParaRPr lang="en-GB"/>
          </a:p>
        </p:txBody>
      </p:sp>
      <p:pic>
        <p:nvPicPr>
          <p:cNvPr id="458" name="Google Shape;458;p38"/>
          <p:cNvPicPr preferRelativeResize="0"/>
          <p:nvPr/>
        </p:nvPicPr>
        <p:blipFill>
          <a:blip r:embed="rId1"/>
          <a:stretch>
            <a:fillRect/>
          </a:stretch>
        </p:blipFill>
        <p:spPr>
          <a:xfrm>
            <a:off x="3152125" y="1583600"/>
            <a:ext cx="5991876" cy="35599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Google Shape;463;p39"/>
          <p:cNvSpPr txBox="1"/>
          <p:nvPr>
            <p:ph type="ctrTitle"/>
          </p:nvPr>
        </p:nvSpPr>
        <p:spPr>
          <a:xfrm>
            <a:off x="3075625" y="16993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Thank You</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467" name="Shape 467"/>
        <p:cNvGrpSpPr/>
        <p:nvPr/>
      </p:nvGrpSpPr>
      <p:grpSpPr>
        <a:xfrm>
          <a:off x="0" y="0"/>
          <a:ext cx="0" cy="0"/>
          <a:chOff x="0" y="0"/>
          <a:chExt cx="0" cy="0"/>
        </a:xfrm>
      </p:grpSpPr>
      <p:sp>
        <p:nvSpPr>
          <p:cNvPr id="468" name="Google Shape;468;p40"/>
          <p:cNvSpPr txBox="1"/>
          <p:nvPr>
            <p:ph type="ctrTitle"/>
          </p:nvPr>
        </p:nvSpPr>
        <p:spPr>
          <a:xfrm>
            <a:off x="2340675" y="1387738"/>
            <a:ext cx="4255500" cy="1872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4200">
                <a:latin typeface="Arial" panose="020B0604020202020204"/>
                <a:ea typeface="Arial" panose="020B0604020202020204"/>
                <a:cs typeface="Arial" panose="020B0604020202020204"/>
                <a:sym typeface="Arial" panose="020B0604020202020204"/>
              </a:rPr>
              <a:t>CAMICO DATASET</a:t>
            </a:r>
            <a:r>
              <a:rPr lang="en-GB"/>
              <a:t> </a:t>
            </a:r>
            <a:endParaRPr lang="en-GB"/>
          </a:p>
          <a:p>
            <a:pPr marL="0" lvl="0" indent="0" algn="ctr" rtl="0">
              <a:spcBef>
                <a:spcPts val="0"/>
              </a:spcBef>
              <a:spcAft>
                <a:spcPts val="0"/>
              </a:spcAft>
              <a:buNone/>
            </a:pPr>
            <a:r>
              <a:rPr lang="en-GB"/>
              <a:t>(28-09-2023)</a:t>
            </a:r>
            <a:endParaRPr lang="en-GB"/>
          </a:p>
        </p:txBody>
      </p:sp>
      <p:sp>
        <p:nvSpPr>
          <p:cNvPr id="469" name="Google Shape;469;p40"/>
          <p:cNvSpPr txBox="1"/>
          <p:nvPr>
            <p:ph type="subTitle" idx="1"/>
          </p:nvPr>
        </p:nvSpPr>
        <p:spPr>
          <a:xfrm>
            <a:off x="5877425" y="4331625"/>
            <a:ext cx="3065700" cy="693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b="1" u="sng"/>
              <a:t>Presented By :</a:t>
            </a:r>
            <a:r>
              <a:rPr lang="en-GB"/>
              <a:t> </a:t>
            </a:r>
            <a:endParaRPr lang="en-GB"/>
          </a:p>
          <a:p>
            <a:pPr marL="0" lvl="0" indent="0" algn="r" rtl="0">
              <a:spcBef>
                <a:spcPts val="0"/>
              </a:spcBef>
              <a:spcAft>
                <a:spcPts val="0"/>
              </a:spcAft>
              <a:buNone/>
            </a:pPr>
            <a:r>
              <a:rPr lang="en-GB"/>
              <a:t>Spectral Tech Analytics Team</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473" name="Shape 473"/>
        <p:cNvGrpSpPr/>
        <p:nvPr/>
      </p:nvGrpSpPr>
      <p:grpSpPr>
        <a:xfrm>
          <a:off x="0" y="0"/>
          <a:ext cx="0" cy="0"/>
          <a:chOff x="0" y="0"/>
          <a:chExt cx="0" cy="0"/>
        </a:xfrm>
      </p:grpSpPr>
      <p:sp>
        <p:nvSpPr>
          <p:cNvPr id="474" name="Google Shape;474;p41"/>
          <p:cNvSpPr txBox="1"/>
          <p:nvPr>
            <p:ph type="ctrTitle"/>
          </p:nvPr>
        </p:nvSpPr>
        <p:spPr>
          <a:xfrm>
            <a:off x="51525" y="-8"/>
            <a:ext cx="4255500" cy="695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Content</a:t>
            </a:r>
            <a:endParaRPr lang="en-GB"/>
          </a:p>
        </p:txBody>
      </p:sp>
      <p:sp>
        <p:nvSpPr>
          <p:cNvPr id="475" name="Google Shape;475;p41"/>
          <p:cNvSpPr txBox="1"/>
          <p:nvPr>
            <p:ph type="subTitle" idx="1"/>
          </p:nvPr>
        </p:nvSpPr>
        <p:spPr>
          <a:xfrm>
            <a:off x="155150" y="958600"/>
            <a:ext cx="4255500" cy="3425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a:t>Camico Dataset insights</a:t>
            </a:r>
            <a:endParaRPr lang="en-GB"/>
          </a:p>
          <a:p>
            <a:pPr marL="457200" lvl="0" indent="-330200" algn="l" rtl="0">
              <a:spcBef>
                <a:spcPts val="0"/>
              </a:spcBef>
              <a:spcAft>
                <a:spcPts val="0"/>
              </a:spcAft>
              <a:buSzPts val="1600"/>
              <a:buChar char="●"/>
            </a:pPr>
            <a:r>
              <a:rPr lang="en-GB"/>
              <a:t>Model training - Leads</a:t>
            </a:r>
            <a:endParaRPr lang="en-GB"/>
          </a:p>
          <a:p>
            <a:pPr marL="457200" lvl="0" indent="-330200" algn="l" rtl="0">
              <a:spcBef>
                <a:spcPts val="0"/>
              </a:spcBef>
              <a:spcAft>
                <a:spcPts val="0"/>
              </a:spcAft>
              <a:buSzPts val="1600"/>
              <a:buChar char="●"/>
            </a:pPr>
            <a:r>
              <a:rPr lang="en-GB"/>
              <a:t>Model training - opportunities</a:t>
            </a:r>
            <a:endParaRPr lang="en-GB"/>
          </a:p>
          <a:p>
            <a:pPr marL="457200" lvl="0" indent="-330200" algn="l" rtl="0">
              <a:spcBef>
                <a:spcPts val="0"/>
              </a:spcBef>
              <a:spcAft>
                <a:spcPts val="0"/>
              </a:spcAft>
              <a:buSzPts val="1600"/>
              <a:buChar char="●"/>
            </a:pPr>
            <a:r>
              <a:rPr lang="en-GB"/>
              <a:t>Model training - Lamb Worker Compensation dataset </a:t>
            </a:r>
            <a:endParaRPr lang="en-GB"/>
          </a:p>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101650" y="0"/>
            <a:ext cx="6467400" cy="65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solidFill>
                  <a:srgbClr val="C9DAF8"/>
                </a:solidFill>
              </a:rPr>
              <a:t>Lead Source Distribution</a:t>
            </a:r>
            <a:endParaRPr sz="1800">
              <a:solidFill>
                <a:srgbClr val="C9DAF8"/>
              </a:solidFill>
            </a:endParaRPr>
          </a:p>
        </p:txBody>
      </p:sp>
      <p:pic>
        <p:nvPicPr>
          <p:cNvPr id="289" name="Google Shape;289;p15"/>
          <p:cNvPicPr preferRelativeResize="0"/>
          <p:nvPr/>
        </p:nvPicPr>
        <p:blipFill>
          <a:blip r:embed="rId1"/>
          <a:stretch>
            <a:fillRect/>
          </a:stretch>
        </p:blipFill>
        <p:spPr>
          <a:xfrm>
            <a:off x="2863750" y="531875"/>
            <a:ext cx="6063174" cy="4290375"/>
          </a:xfrm>
          <a:prstGeom prst="rect">
            <a:avLst/>
          </a:prstGeom>
          <a:noFill/>
          <a:ln>
            <a:noFill/>
          </a:ln>
        </p:spPr>
      </p:pic>
      <p:sp>
        <p:nvSpPr>
          <p:cNvPr id="290" name="Google Shape;290;p15"/>
          <p:cNvSpPr txBox="1"/>
          <p:nvPr/>
        </p:nvSpPr>
        <p:spPr>
          <a:xfrm>
            <a:off x="101650" y="576925"/>
            <a:ext cx="2644800" cy="118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300" b="1" u="sng">
                <a:solidFill>
                  <a:srgbClr val="CCCCCC"/>
                </a:solidFill>
                <a:latin typeface="Nunito"/>
                <a:ea typeface="Nunito"/>
                <a:cs typeface="Nunito"/>
                <a:sym typeface="Nunito"/>
              </a:rPr>
              <a:t>Conclusion</a:t>
            </a:r>
            <a:r>
              <a:rPr lang="en-GB" sz="1300" b="1">
                <a:solidFill>
                  <a:srgbClr val="CCCCCC"/>
                </a:solidFill>
                <a:latin typeface="Nunito"/>
                <a:ea typeface="Nunito"/>
                <a:cs typeface="Nunito"/>
                <a:sym typeface="Nunito"/>
              </a:rPr>
              <a:t>: </a:t>
            </a:r>
            <a:endParaRPr sz="1300" b="1">
              <a:solidFill>
                <a:srgbClr val="CCCCCC"/>
              </a:solidFill>
              <a:latin typeface="Nunito"/>
              <a:ea typeface="Nunito"/>
              <a:cs typeface="Nunito"/>
              <a:sym typeface="Nunito"/>
            </a:endParaRPr>
          </a:p>
          <a:p>
            <a:pPr marL="0" lvl="0" indent="0" algn="l" rtl="0">
              <a:spcBef>
                <a:spcPts val="0"/>
              </a:spcBef>
              <a:spcAft>
                <a:spcPts val="0"/>
              </a:spcAft>
              <a:buNone/>
            </a:pPr>
            <a:endParaRPr sz="1300" b="1">
              <a:solidFill>
                <a:schemeClr val="lt1"/>
              </a:solidFill>
              <a:latin typeface="Nunito"/>
              <a:ea typeface="Nunito"/>
              <a:cs typeface="Nunito"/>
              <a:sym typeface="Nunito"/>
            </a:endParaRPr>
          </a:p>
          <a:p>
            <a:pPr marL="0" lvl="0" indent="0" algn="l" rtl="0">
              <a:spcBef>
                <a:spcPts val="0"/>
              </a:spcBef>
              <a:spcAft>
                <a:spcPts val="0"/>
              </a:spcAft>
              <a:buNone/>
            </a:pPr>
            <a:r>
              <a:rPr lang="en-GB" sz="1300">
                <a:solidFill>
                  <a:schemeClr val="lt1"/>
                </a:solidFill>
                <a:latin typeface="Nunito"/>
                <a:ea typeface="Nunito"/>
                <a:cs typeface="Nunito"/>
                <a:sym typeface="Nunito"/>
              </a:rPr>
              <a:t>Partner, Website, Agency, and </a:t>
            </a:r>
            <a:endParaRPr sz="1300">
              <a:solidFill>
                <a:schemeClr val="lt1"/>
              </a:solidFill>
              <a:latin typeface="Nunito"/>
              <a:ea typeface="Nunito"/>
              <a:cs typeface="Nunito"/>
              <a:sym typeface="Nunito"/>
            </a:endParaRPr>
          </a:p>
          <a:p>
            <a:pPr marL="0" lvl="0" indent="0" algn="l" rtl="0">
              <a:spcBef>
                <a:spcPts val="0"/>
              </a:spcBef>
              <a:spcAft>
                <a:spcPts val="0"/>
              </a:spcAft>
              <a:buNone/>
            </a:pPr>
            <a:r>
              <a:rPr lang="en-GB" sz="1300">
                <a:solidFill>
                  <a:schemeClr val="lt1"/>
                </a:solidFill>
                <a:latin typeface="Nunito"/>
                <a:ea typeface="Nunito"/>
                <a:cs typeface="Nunito"/>
                <a:sym typeface="Nunito"/>
              </a:rPr>
              <a:t>CPAdirectory are the leading </a:t>
            </a:r>
            <a:endParaRPr sz="1300">
              <a:solidFill>
                <a:schemeClr val="lt1"/>
              </a:solidFill>
              <a:latin typeface="Nunito"/>
              <a:ea typeface="Nunito"/>
              <a:cs typeface="Nunito"/>
              <a:sym typeface="Nunito"/>
            </a:endParaRPr>
          </a:p>
          <a:p>
            <a:pPr marL="0" lvl="0" indent="0" algn="l" rtl="0">
              <a:spcBef>
                <a:spcPts val="0"/>
              </a:spcBef>
              <a:spcAft>
                <a:spcPts val="0"/>
              </a:spcAft>
              <a:buNone/>
            </a:pPr>
            <a:r>
              <a:rPr lang="en-GB" sz="1300">
                <a:solidFill>
                  <a:schemeClr val="lt1"/>
                </a:solidFill>
                <a:latin typeface="Nunito"/>
                <a:ea typeface="Nunito"/>
                <a:cs typeface="Nunito"/>
                <a:sym typeface="Nunito"/>
              </a:rPr>
              <a:t>contributors of lead generation.</a:t>
            </a:r>
            <a:endParaRPr sz="1300">
              <a:solidFill>
                <a:schemeClr val="lt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42"/>
          <p:cNvSpPr txBox="1"/>
          <p:nvPr>
            <p:ph type="subTitle" idx="1"/>
          </p:nvPr>
        </p:nvSpPr>
        <p:spPr>
          <a:xfrm>
            <a:off x="202250" y="446525"/>
            <a:ext cx="8767800" cy="153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u="sng">
                <a:solidFill>
                  <a:srgbClr val="CCCCCC"/>
                </a:solidFill>
              </a:rPr>
              <a:t>Conclusion: </a:t>
            </a:r>
            <a:endParaRPr sz="1400" b="1" u="sng">
              <a:solidFill>
                <a:srgbClr val="CCCCCC"/>
              </a:solidFill>
            </a:endParaRPr>
          </a:p>
          <a:p>
            <a:pPr marL="0" lvl="0" indent="0" algn="l" rtl="0">
              <a:spcBef>
                <a:spcPts val="0"/>
              </a:spcBef>
              <a:spcAft>
                <a:spcPts val="0"/>
              </a:spcAft>
              <a:buNone/>
            </a:pPr>
            <a:endParaRPr sz="1400"/>
          </a:p>
          <a:p>
            <a:pPr marL="0" lvl="0" indent="0" algn="l" rtl="0">
              <a:spcBef>
                <a:spcPts val="0"/>
              </a:spcBef>
              <a:spcAft>
                <a:spcPts val="0"/>
              </a:spcAft>
              <a:buNone/>
            </a:pPr>
            <a:r>
              <a:rPr lang="en-GB" sz="1400"/>
              <a:t>As the Owner’s CPAs increases, Conversion percentage decreases.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20k missing values in 36k opportunities</a:t>
            </a:r>
            <a:endParaRPr sz="1400"/>
          </a:p>
        </p:txBody>
      </p:sp>
      <p:sp>
        <p:nvSpPr>
          <p:cNvPr id="481" name="Google Shape;481;p42"/>
          <p:cNvSpPr txBox="1"/>
          <p:nvPr/>
        </p:nvSpPr>
        <p:spPr>
          <a:xfrm>
            <a:off x="77250" y="0"/>
            <a:ext cx="8808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Opportunities - Owner’s CPAs</a:t>
            </a:r>
            <a:endParaRPr sz="1800" b="1">
              <a:solidFill>
                <a:schemeClr val="lt1"/>
              </a:solidFill>
              <a:latin typeface="Maven Pro"/>
              <a:ea typeface="Maven Pro"/>
              <a:cs typeface="Maven Pro"/>
              <a:sym typeface="Maven Pro"/>
            </a:endParaRPr>
          </a:p>
          <a:p>
            <a:pPr marL="0" lvl="0" indent="0" algn="l" rtl="0">
              <a:spcBef>
                <a:spcPts val="0"/>
              </a:spcBef>
              <a:spcAft>
                <a:spcPts val="0"/>
              </a:spcAft>
              <a:buNone/>
            </a:pPr>
            <a:endParaRPr sz="1800">
              <a:latin typeface="Nunito"/>
              <a:ea typeface="Nunito"/>
              <a:cs typeface="Nunito"/>
              <a:sym typeface="Nunito"/>
            </a:endParaRPr>
          </a:p>
        </p:txBody>
      </p:sp>
      <p:pic>
        <p:nvPicPr>
          <p:cNvPr id="482" name="Google Shape;482;p42"/>
          <p:cNvPicPr preferRelativeResize="0"/>
          <p:nvPr/>
        </p:nvPicPr>
        <p:blipFill>
          <a:blip r:embed="rId1"/>
          <a:stretch>
            <a:fillRect/>
          </a:stretch>
        </p:blipFill>
        <p:spPr>
          <a:xfrm>
            <a:off x="1507700" y="1830675"/>
            <a:ext cx="7330416" cy="286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43"/>
          <p:cNvSpPr txBox="1"/>
          <p:nvPr>
            <p:ph type="subTitle" idx="1"/>
          </p:nvPr>
        </p:nvSpPr>
        <p:spPr>
          <a:xfrm>
            <a:off x="0" y="672675"/>
            <a:ext cx="2861100" cy="440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b="1" u="sng">
                <a:solidFill>
                  <a:srgbClr val="CCCCCC"/>
                </a:solidFill>
              </a:rPr>
              <a:t>Conclusion: </a:t>
            </a:r>
            <a:endParaRPr sz="1300" b="1" u="sng">
              <a:solidFill>
                <a:srgbClr val="CCCCCC"/>
              </a:solidFill>
            </a:endParaRPr>
          </a:p>
          <a:p>
            <a:pPr marL="0" lvl="0" indent="0" algn="l" rtl="0">
              <a:spcBef>
                <a:spcPts val="0"/>
              </a:spcBef>
              <a:spcAft>
                <a:spcPts val="0"/>
              </a:spcAft>
              <a:buNone/>
            </a:pPr>
            <a:endParaRPr sz="1400"/>
          </a:p>
          <a:p>
            <a:pPr marL="0" lvl="0" indent="0" algn="l" rtl="0">
              <a:spcBef>
                <a:spcPts val="0"/>
              </a:spcBef>
              <a:spcAft>
                <a:spcPts val="0"/>
              </a:spcAft>
              <a:buNone/>
            </a:pPr>
            <a:r>
              <a:rPr lang="en-GB" sz="1400"/>
              <a:t>Amount and Annual Revenue are not linearly dependent</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Accounts with low Annual Revenue have higher (Account/Annual Revenue) ratio.</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Most of the accounts lie in lower Annual Revenue range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Conversion ratio inversely proportional to (Amount/Annual revenue) ratio</a:t>
            </a:r>
            <a:endParaRPr sz="1400"/>
          </a:p>
        </p:txBody>
      </p:sp>
      <p:pic>
        <p:nvPicPr>
          <p:cNvPr id="488" name="Google Shape;488;p43"/>
          <p:cNvPicPr preferRelativeResize="0"/>
          <p:nvPr/>
        </p:nvPicPr>
        <p:blipFill>
          <a:blip r:embed="rId1"/>
          <a:stretch>
            <a:fillRect/>
          </a:stretch>
        </p:blipFill>
        <p:spPr>
          <a:xfrm>
            <a:off x="2927050" y="1443864"/>
            <a:ext cx="6216949" cy="3247485"/>
          </a:xfrm>
          <a:prstGeom prst="rect">
            <a:avLst/>
          </a:prstGeom>
          <a:noFill/>
          <a:ln>
            <a:noFill/>
          </a:ln>
        </p:spPr>
      </p:pic>
      <p:sp>
        <p:nvSpPr>
          <p:cNvPr id="489" name="Google Shape;489;p43"/>
          <p:cNvSpPr txBox="1"/>
          <p:nvPr/>
        </p:nvSpPr>
        <p:spPr>
          <a:xfrm>
            <a:off x="77250" y="69600"/>
            <a:ext cx="880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Amount v/s Conversion</a:t>
            </a:r>
            <a:endParaRPr sz="18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pic>
        <p:nvPicPr>
          <p:cNvPr id="494" name="Google Shape;494;p44"/>
          <p:cNvPicPr preferRelativeResize="0"/>
          <p:nvPr/>
        </p:nvPicPr>
        <p:blipFill>
          <a:blip r:embed="rId1"/>
          <a:stretch>
            <a:fillRect/>
          </a:stretch>
        </p:blipFill>
        <p:spPr>
          <a:xfrm>
            <a:off x="3890400" y="748727"/>
            <a:ext cx="4724400" cy="2803926"/>
          </a:xfrm>
          <a:prstGeom prst="rect">
            <a:avLst/>
          </a:prstGeom>
          <a:noFill/>
          <a:ln>
            <a:noFill/>
          </a:ln>
        </p:spPr>
      </p:pic>
      <p:sp>
        <p:nvSpPr>
          <p:cNvPr id="495" name="Google Shape;495;p44"/>
          <p:cNvSpPr txBox="1"/>
          <p:nvPr/>
        </p:nvSpPr>
        <p:spPr>
          <a:xfrm>
            <a:off x="0" y="0"/>
            <a:ext cx="806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Business Type </a:t>
            </a:r>
            <a:endParaRPr sz="1800">
              <a:latin typeface="Nunito"/>
              <a:ea typeface="Nunito"/>
              <a:cs typeface="Nunito"/>
              <a:sym typeface="Nunito"/>
            </a:endParaRPr>
          </a:p>
        </p:txBody>
      </p:sp>
      <p:sp>
        <p:nvSpPr>
          <p:cNvPr id="496" name="Google Shape;496;p44"/>
          <p:cNvSpPr txBox="1"/>
          <p:nvPr/>
        </p:nvSpPr>
        <p:spPr>
          <a:xfrm>
            <a:off x="103625" y="800725"/>
            <a:ext cx="3129300" cy="260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Shows the annual revenue distribution for different business types.</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Bare Firm, No Prior Acts, PL and Prospect have lowest median revenues</a:t>
            </a:r>
            <a:endParaRPr>
              <a:solidFill>
                <a:schemeClr val="lt1"/>
              </a:solidFill>
              <a:latin typeface="Nunito"/>
              <a:ea typeface="Nunito"/>
              <a:cs typeface="Nunito"/>
              <a:sym typeface="Nunito"/>
            </a:endParaRPr>
          </a:p>
          <a:p>
            <a:pPr marL="0" lvl="0" indent="0" algn="l" rtl="0">
              <a:spcBef>
                <a:spcPts val="0"/>
              </a:spcBef>
              <a:spcAft>
                <a:spcPts val="0"/>
              </a:spcAft>
              <a:buNone/>
            </a:pPr>
            <a:endParaRPr sz="1600">
              <a:solidFill>
                <a:schemeClr val="lt1"/>
              </a:solidFill>
              <a:latin typeface="Nunito"/>
              <a:ea typeface="Nunito"/>
              <a:cs typeface="Nunito"/>
              <a:sym typeface="Nunito"/>
            </a:endParaRPr>
          </a:p>
          <a:p>
            <a:pPr marL="0" lvl="0" indent="0" algn="l" rtl="0">
              <a:spcBef>
                <a:spcPts val="0"/>
              </a:spcBef>
              <a:spcAft>
                <a:spcPts val="0"/>
              </a:spcAft>
              <a:buNone/>
            </a:pPr>
            <a:endParaRPr sz="1600">
              <a:solidFill>
                <a:schemeClr val="lt1"/>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00" name="Shape 500"/>
        <p:cNvGrpSpPr/>
        <p:nvPr/>
      </p:nvGrpSpPr>
      <p:grpSpPr>
        <a:xfrm>
          <a:off x="0" y="0"/>
          <a:ext cx="0" cy="0"/>
          <a:chOff x="0" y="0"/>
          <a:chExt cx="0" cy="0"/>
        </a:xfrm>
      </p:grpSpPr>
      <p:sp>
        <p:nvSpPr>
          <p:cNvPr id="501" name="Google Shape;501;p45"/>
          <p:cNvSpPr txBox="1"/>
          <p:nvPr>
            <p:ph type="ctrTitle"/>
          </p:nvPr>
        </p:nvSpPr>
        <p:spPr>
          <a:xfrm>
            <a:off x="164575" y="87750"/>
            <a:ext cx="8767800" cy="584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Actionable insights </a:t>
            </a:r>
            <a:endParaRPr sz="1800"/>
          </a:p>
        </p:txBody>
      </p:sp>
      <p:sp>
        <p:nvSpPr>
          <p:cNvPr id="502" name="Google Shape;502;p45"/>
          <p:cNvSpPr txBox="1"/>
          <p:nvPr>
            <p:ph type="subTitle" idx="1"/>
          </p:nvPr>
        </p:nvSpPr>
        <p:spPr>
          <a:xfrm>
            <a:off x="164575" y="672450"/>
            <a:ext cx="5065500" cy="43926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AutoNum type="arabicPeriod"/>
            </a:pPr>
            <a:r>
              <a:rPr lang="en-GB" sz="1200"/>
              <a:t>For Lead Sources v/s Revenue:</a:t>
            </a:r>
            <a:endParaRPr sz="1200"/>
          </a:p>
          <a:p>
            <a:pPr marL="914400" lvl="1" indent="-304800" algn="l" rtl="0">
              <a:spcBef>
                <a:spcPts val="0"/>
              </a:spcBef>
              <a:spcAft>
                <a:spcPts val="0"/>
              </a:spcAft>
              <a:buSzPts val="1200"/>
              <a:buAutoNum type="alphaLcPeriod"/>
            </a:pPr>
            <a:r>
              <a:rPr lang="en-GB" sz="1200"/>
              <a:t>High revenue opportunities - make product more premium/services for leads from sources such as Magazines, Agencies and partners</a:t>
            </a:r>
            <a:endParaRPr sz="1200"/>
          </a:p>
          <a:p>
            <a:pPr marL="914400" lvl="1" indent="-304800" algn="l" rtl="0">
              <a:spcBef>
                <a:spcPts val="0"/>
              </a:spcBef>
              <a:spcAft>
                <a:spcPts val="0"/>
              </a:spcAft>
              <a:buSzPts val="1200"/>
              <a:buAutoNum type="alphaLcPeriod"/>
            </a:pPr>
            <a:r>
              <a:rPr lang="en-GB" sz="1200"/>
              <a:t>Low premium opportunities - give discounts or make the insurance cheaper for opportunities from Websites, E-biz submissions</a:t>
            </a:r>
            <a:endParaRPr sz="1200"/>
          </a:p>
          <a:p>
            <a:pPr marL="914400" lvl="1" indent="-304800" algn="l" rtl="0">
              <a:spcBef>
                <a:spcPts val="0"/>
              </a:spcBef>
              <a:spcAft>
                <a:spcPts val="0"/>
              </a:spcAft>
              <a:buSzPts val="1200"/>
              <a:buAutoNum type="alphaLcPeriod"/>
            </a:pPr>
            <a:r>
              <a:rPr lang="en-GB" sz="1200"/>
              <a:t>CPA directory has 0% conversion for all slabs, can focus on other Lead sources</a:t>
            </a:r>
            <a:endParaRPr sz="1200"/>
          </a:p>
          <a:p>
            <a:pPr marL="457200" lvl="0" indent="-304800" algn="l" rtl="0">
              <a:spcBef>
                <a:spcPts val="0"/>
              </a:spcBef>
              <a:spcAft>
                <a:spcPts val="0"/>
              </a:spcAft>
              <a:buSzPts val="1200"/>
              <a:buAutoNum type="arabicPeriod"/>
            </a:pPr>
            <a:r>
              <a:rPr lang="en-GB" sz="1200"/>
              <a:t>For different  accounts/Business types : For lower Annual Revenue opportunities (Bare Firm, No prior Acts, New Business), lowering the Amount value might increase conversion percentage.</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503" name="Google Shape;503;p45"/>
          <p:cNvPicPr preferRelativeResize="0"/>
          <p:nvPr/>
        </p:nvPicPr>
        <p:blipFill>
          <a:blip r:embed="rId1"/>
          <a:stretch>
            <a:fillRect/>
          </a:stretch>
        </p:blipFill>
        <p:spPr>
          <a:xfrm>
            <a:off x="5269600" y="2429411"/>
            <a:ext cx="3874400" cy="263563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507" name="Shape 507"/>
        <p:cNvGrpSpPr/>
        <p:nvPr/>
      </p:nvGrpSpPr>
      <p:grpSpPr>
        <a:xfrm>
          <a:off x="0" y="0"/>
          <a:ext cx="0" cy="0"/>
          <a:chOff x="0" y="0"/>
          <a:chExt cx="0" cy="0"/>
        </a:xfrm>
      </p:grpSpPr>
      <p:sp>
        <p:nvSpPr>
          <p:cNvPr id="508" name="Google Shape;508;p46"/>
          <p:cNvSpPr txBox="1"/>
          <p:nvPr>
            <p:ph type="ctrTitle"/>
          </p:nvPr>
        </p:nvSpPr>
        <p:spPr>
          <a:xfrm>
            <a:off x="126875" y="-9"/>
            <a:ext cx="8946900" cy="522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Analysis for state CA</a:t>
            </a:r>
            <a:endParaRPr sz="1800"/>
          </a:p>
        </p:txBody>
      </p:sp>
      <p:sp>
        <p:nvSpPr>
          <p:cNvPr id="509" name="Google Shape;509;p46"/>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pic>
        <p:nvPicPr>
          <p:cNvPr id="510" name="Google Shape;510;p46"/>
          <p:cNvPicPr preferRelativeResize="0"/>
          <p:nvPr/>
        </p:nvPicPr>
        <p:blipFill>
          <a:blip r:embed="rId1"/>
          <a:stretch>
            <a:fillRect/>
          </a:stretch>
        </p:blipFill>
        <p:spPr>
          <a:xfrm>
            <a:off x="367350" y="2460375"/>
            <a:ext cx="3304800" cy="2465500"/>
          </a:xfrm>
          <a:prstGeom prst="rect">
            <a:avLst/>
          </a:prstGeom>
          <a:noFill/>
          <a:ln>
            <a:noFill/>
          </a:ln>
        </p:spPr>
      </p:pic>
      <p:pic>
        <p:nvPicPr>
          <p:cNvPr id="511" name="Google Shape;511;p46"/>
          <p:cNvPicPr preferRelativeResize="0"/>
          <p:nvPr/>
        </p:nvPicPr>
        <p:blipFill>
          <a:blip r:embed="rId2"/>
          <a:stretch>
            <a:fillRect/>
          </a:stretch>
        </p:blipFill>
        <p:spPr>
          <a:xfrm>
            <a:off x="4947575" y="2529000"/>
            <a:ext cx="3120850" cy="2328250"/>
          </a:xfrm>
          <a:prstGeom prst="rect">
            <a:avLst/>
          </a:prstGeom>
          <a:noFill/>
          <a:ln>
            <a:noFill/>
          </a:ln>
        </p:spPr>
      </p:pic>
      <p:sp>
        <p:nvSpPr>
          <p:cNvPr id="512" name="Google Shape;512;p46"/>
          <p:cNvSpPr txBox="1"/>
          <p:nvPr/>
        </p:nvSpPr>
        <p:spPr>
          <a:xfrm>
            <a:off x="126875" y="522000"/>
            <a:ext cx="8431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u="sng">
                <a:solidFill>
                  <a:srgbClr val="B7B7B7"/>
                </a:solidFill>
                <a:latin typeface="Nunito"/>
                <a:ea typeface="Nunito"/>
                <a:cs typeface="Nunito"/>
                <a:sym typeface="Nunito"/>
              </a:rPr>
              <a:t>Conclusion:</a:t>
            </a:r>
            <a:endParaRPr sz="1200" u="sng">
              <a:solidFill>
                <a:srgbClr val="B7B7B7"/>
              </a:solidFill>
              <a:latin typeface="Nunito"/>
              <a:ea typeface="Nunito"/>
              <a:cs typeface="Nunito"/>
              <a:sym typeface="Nunito"/>
            </a:endParaRPr>
          </a:p>
          <a:p>
            <a:pPr marL="0" lvl="0" indent="0" algn="l" rtl="0">
              <a:spcBef>
                <a:spcPts val="0"/>
              </a:spcBef>
              <a:spcAft>
                <a:spcPts val="0"/>
              </a:spcAft>
              <a:buNone/>
            </a:pPr>
            <a:r>
              <a:rPr lang="en-GB" sz="1200">
                <a:solidFill>
                  <a:schemeClr val="lt1"/>
                </a:solidFill>
                <a:latin typeface="Nunito"/>
                <a:ea typeface="Nunito"/>
                <a:cs typeface="Nunito"/>
                <a:sym typeface="Nunito"/>
              </a:rPr>
              <a:t>In state CA, websites creates highest opportunities, followed by State society, Agency, CPAdirectory and so on.</a:t>
            </a:r>
            <a:endParaRPr sz="1200">
              <a:solidFill>
                <a:schemeClr val="lt1"/>
              </a:solidFill>
              <a:latin typeface="Nunito"/>
              <a:ea typeface="Nunito"/>
              <a:cs typeface="Nunito"/>
              <a:sym typeface="Nunito"/>
            </a:endParaRPr>
          </a:p>
          <a:p>
            <a:pPr marL="0" lvl="0" indent="0" algn="l" rtl="0">
              <a:spcBef>
                <a:spcPts val="0"/>
              </a:spcBef>
              <a:spcAft>
                <a:spcPts val="0"/>
              </a:spcAft>
              <a:buNone/>
            </a:pPr>
            <a:r>
              <a:rPr lang="en-GB" sz="1200">
                <a:solidFill>
                  <a:schemeClr val="lt1"/>
                </a:solidFill>
                <a:latin typeface="Nunito"/>
                <a:ea typeface="Nunito"/>
                <a:cs typeface="Nunito"/>
                <a:sym typeface="Nunito"/>
              </a:rPr>
              <a:t>Agency, CPAdirectory, </a:t>
            </a:r>
            <a:r>
              <a:rPr lang="en-GB" sz="1200">
                <a:solidFill>
                  <a:schemeClr val="lt1"/>
                </a:solidFill>
                <a:latin typeface="Nunito"/>
                <a:ea typeface="Nunito"/>
                <a:cs typeface="Nunito"/>
                <a:sym typeface="Nunito"/>
              </a:rPr>
              <a:t>Engagement letters</a:t>
            </a:r>
            <a:r>
              <a:rPr lang="en-GB" sz="1200">
                <a:solidFill>
                  <a:schemeClr val="lt1"/>
                </a:solidFill>
                <a:latin typeface="Nunito"/>
                <a:ea typeface="Nunito"/>
                <a:cs typeface="Nunito"/>
                <a:sym typeface="Nunito"/>
              </a:rPr>
              <a:t> and partners have lower conversion rates. </a:t>
            </a:r>
            <a:endParaRPr sz="1200">
              <a:solidFill>
                <a:schemeClr val="lt1"/>
              </a:solidFill>
              <a:latin typeface="Nunito"/>
              <a:ea typeface="Nunito"/>
              <a:cs typeface="Nunito"/>
              <a:sym typeface="Nunito"/>
            </a:endParaRPr>
          </a:p>
          <a:p>
            <a:pPr marL="0" lvl="0" indent="0" algn="l" rtl="0">
              <a:spcBef>
                <a:spcPts val="0"/>
              </a:spcBef>
              <a:spcAft>
                <a:spcPts val="0"/>
              </a:spcAft>
              <a:buNone/>
            </a:pPr>
            <a:r>
              <a:rPr lang="en-GB" sz="1200">
                <a:solidFill>
                  <a:schemeClr val="lt1"/>
                </a:solidFill>
                <a:latin typeface="Nunito"/>
                <a:ea typeface="Nunito"/>
                <a:cs typeface="Nunito"/>
                <a:sym typeface="Nunito"/>
              </a:rPr>
              <a:t>Websites, state society, </a:t>
            </a:r>
            <a:r>
              <a:rPr lang="en-GB" sz="1200">
                <a:solidFill>
                  <a:schemeClr val="lt1"/>
                </a:solidFill>
                <a:latin typeface="Nunito"/>
                <a:ea typeface="Nunito"/>
                <a:cs typeface="Nunito"/>
                <a:sym typeface="Nunito"/>
              </a:rPr>
              <a:t>referral</a:t>
            </a:r>
            <a:r>
              <a:rPr lang="en-GB" sz="1200">
                <a:solidFill>
                  <a:schemeClr val="lt1"/>
                </a:solidFill>
                <a:latin typeface="Nunito"/>
                <a:ea typeface="Nunito"/>
                <a:cs typeface="Nunito"/>
                <a:sym typeface="Nunito"/>
              </a:rPr>
              <a:t> and cross sell have higher conversion rates.</a:t>
            </a:r>
            <a:endParaRPr sz="1200">
              <a:solidFill>
                <a:schemeClr val="lt1"/>
              </a:solidFill>
              <a:latin typeface="Nunito"/>
              <a:ea typeface="Nunito"/>
              <a:cs typeface="Nunito"/>
              <a:sym typeface="Nunito"/>
            </a:endParaRPr>
          </a:p>
          <a:p>
            <a:pPr marL="0" lvl="0" indent="0" algn="l" rtl="0">
              <a:spcBef>
                <a:spcPts val="0"/>
              </a:spcBef>
              <a:spcAft>
                <a:spcPts val="0"/>
              </a:spcAft>
              <a:buNone/>
            </a:pPr>
            <a:endParaRPr sz="1200">
              <a:solidFill>
                <a:schemeClr val="lt1"/>
              </a:solidFill>
              <a:latin typeface="Nunito"/>
              <a:ea typeface="Nunito"/>
              <a:cs typeface="Nunito"/>
              <a:sym typeface="Nunito"/>
            </a:endParaRPr>
          </a:p>
          <a:p>
            <a:pPr marL="0" lvl="0" indent="0" algn="l" rtl="0">
              <a:spcBef>
                <a:spcPts val="0"/>
              </a:spcBef>
              <a:spcAft>
                <a:spcPts val="0"/>
              </a:spcAft>
              <a:buNone/>
            </a:pPr>
            <a:r>
              <a:rPr lang="en-GB" sz="1200">
                <a:solidFill>
                  <a:schemeClr val="lt1"/>
                </a:solidFill>
                <a:latin typeface="Nunito"/>
                <a:ea typeface="Nunito"/>
                <a:cs typeface="Nunito"/>
                <a:sym typeface="Nunito"/>
              </a:rPr>
              <a:t>New Business, Existing customer and Bare firm creates most opportunities. </a:t>
            </a:r>
            <a:endParaRPr sz="1200">
              <a:solidFill>
                <a:schemeClr val="lt1"/>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16" name="Shape 516"/>
        <p:cNvGrpSpPr/>
        <p:nvPr/>
      </p:nvGrpSpPr>
      <p:grpSpPr>
        <a:xfrm>
          <a:off x="0" y="0"/>
          <a:ext cx="0" cy="0"/>
          <a:chOff x="0" y="0"/>
          <a:chExt cx="0" cy="0"/>
        </a:xfrm>
      </p:grpSpPr>
      <p:pic>
        <p:nvPicPr>
          <p:cNvPr id="517" name="Google Shape;517;p47"/>
          <p:cNvPicPr preferRelativeResize="0"/>
          <p:nvPr/>
        </p:nvPicPr>
        <p:blipFill>
          <a:blip r:embed="rId1"/>
          <a:stretch>
            <a:fillRect/>
          </a:stretch>
        </p:blipFill>
        <p:spPr>
          <a:xfrm>
            <a:off x="455138" y="2292925"/>
            <a:ext cx="3697599" cy="2153500"/>
          </a:xfrm>
          <a:prstGeom prst="rect">
            <a:avLst/>
          </a:prstGeom>
          <a:noFill/>
          <a:ln>
            <a:noFill/>
          </a:ln>
        </p:spPr>
      </p:pic>
      <p:pic>
        <p:nvPicPr>
          <p:cNvPr id="518" name="Google Shape;518;p47"/>
          <p:cNvPicPr preferRelativeResize="0"/>
          <p:nvPr/>
        </p:nvPicPr>
        <p:blipFill>
          <a:blip r:embed="rId2"/>
          <a:stretch>
            <a:fillRect/>
          </a:stretch>
        </p:blipFill>
        <p:spPr>
          <a:xfrm>
            <a:off x="4752439" y="2292925"/>
            <a:ext cx="3532660" cy="2153500"/>
          </a:xfrm>
          <a:prstGeom prst="rect">
            <a:avLst/>
          </a:prstGeom>
          <a:noFill/>
          <a:ln>
            <a:noFill/>
          </a:ln>
        </p:spPr>
      </p:pic>
      <p:sp>
        <p:nvSpPr>
          <p:cNvPr id="519" name="Google Shape;519;p47"/>
          <p:cNvSpPr txBox="1"/>
          <p:nvPr/>
        </p:nvSpPr>
        <p:spPr>
          <a:xfrm>
            <a:off x="0" y="392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latin typeface="Maven Pro"/>
                <a:ea typeface="Maven Pro"/>
                <a:cs typeface="Maven Pro"/>
                <a:sym typeface="Maven Pro"/>
              </a:rPr>
              <a:t>Analysis for state CA</a:t>
            </a:r>
            <a:endParaRPr sz="1800" b="1">
              <a:solidFill>
                <a:schemeClr val="lt1"/>
              </a:solidFill>
              <a:latin typeface="Maven Pro"/>
              <a:ea typeface="Maven Pro"/>
              <a:cs typeface="Maven Pro"/>
              <a:sym typeface="Maven Pro"/>
            </a:endParaRPr>
          </a:p>
        </p:txBody>
      </p:sp>
      <p:sp>
        <p:nvSpPr>
          <p:cNvPr id="520" name="Google Shape;520;p47"/>
          <p:cNvSpPr txBox="1"/>
          <p:nvPr/>
        </p:nvSpPr>
        <p:spPr>
          <a:xfrm>
            <a:off x="126875" y="522000"/>
            <a:ext cx="8431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u="sng">
                <a:solidFill>
                  <a:srgbClr val="B7B7B7"/>
                </a:solidFill>
                <a:latin typeface="Nunito"/>
                <a:ea typeface="Nunito"/>
                <a:cs typeface="Nunito"/>
                <a:sym typeface="Nunito"/>
              </a:rPr>
              <a:t>Conclusion:</a:t>
            </a:r>
            <a:endParaRPr sz="1200" u="sng">
              <a:solidFill>
                <a:srgbClr val="B7B7B7"/>
              </a:solidFill>
              <a:latin typeface="Nunito"/>
              <a:ea typeface="Nunito"/>
              <a:cs typeface="Nunito"/>
              <a:sym typeface="Nunito"/>
            </a:endParaRPr>
          </a:p>
          <a:p>
            <a:pPr marL="0" lvl="0" indent="0" algn="l" rtl="0">
              <a:spcBef>
                <a:spcPts val="0"/>
              </a:spcBef>
              <a:spcAft>
                <a:spcPts val="0"/>
              </a:spcAft>
              <a:buNone/>
            </a:pPr>
            <a:r>
              <a:rPr lang="en-GB" sz="1200">
                <a:solidFill>
                  <a:schemeClr val="lt1"/>
                </a:solidFill>
                <a:latin typeface="Nunito"/>
                <a:ea typeface="Nunito"/>
                <a:cs typeface="Nunito"/>
                <a:sym typeface="Nunito"/>
              </a:rPr>
              <a:t>For opportunities for New Business type, CPAdirectory, campaign and Agency does not work very well, State society, and former customers have good conversion rates though</a:t>
            </a:r>
            <a:endParaRPr sz="1200">
              <a:solidFill>
                <a:schemeClr val="lt1"/>
              </a:solidFill>
              <a:latin typeface="Nunito"/>
              <a:ea typeface="Nunito"/>
              <a:cs typeface="Nunito"/>
              <a:sym typeface="Nunito"/>
            </a:endParaRPr>
          </a:p>
          <a:p>
            <a:pPr marL="0" lvl="0" indent="0" algn="l" rtl="0">
              <a:spcBef>
                <a:spcPts val="0"/>
              </a:spcBef>
              <a:spcAft>
                <a:spcPts val="0"/>
              </a:spcAft>
              <a:buNone/>
            </a:pPr>
            <a:endParaRPr sz="1200">
              <a:solidFill>
                <a:schemeClr val="lt1"/>
              </a:solidFill>
              <a:latin typeface="Nunito"/>
              <a:ea typeface="Nunito"/>
              <a:cs typeface="Nunito"/>
              <a:sym typeface="Nunito"/>
            </a:endParaRPr>
          </a:p>
          <a:p>
            <a:pPr marL="0" lvl="0" indent="0" algn="l" rtl="0">
              <a:spcBef>
                <a:spcPts val="0"/>
              </a:spcBef>
              <a:spcAft>
                <a:spcPts val="0"/>
              </a:spcAft>
              <a:buNone/>
            </a:pPr>
            <a:r>
              <a:rPr lang="en-GB" sz="1200">
                <a:solidFill>
                  <a:schemeClr val="lt1"/>
                </a:solidFill>
                <a:latin typeface="Nunito"/>
                <a:ea typeface="Nunito"/>
                <a:cs typeface="Nunito"/>
                <a:sym typeface="Nunito"/>
              </a:rPr>
              <a:t>For opportunities for Bare Firm type, most of the opportunities comes through website and have good conversion rate.</a:t>
            </a:r>
            <a:endParaRPr sz="1200">
              <a:solidFill>
                <a:schemeClr val="lt1"/>
              </a:solidFill>
              <a:latin typeface="Nunito"/>
              <a:ea typeface="Nunito"/>
              <a:cs typeface="Nunito"/>
              <a:sym typeface="Nunito"/>
            </a:endParaRPr>
          </a:p>
          <a:p>
            <a:pPr marL="0" lvl="0" indent="0" algn="l" rtl="0">
              <a:spcBef>
                <a:spcPts val="0"/>
              </a:spcBef>
              <a:spcAft>
                <a:spcPts val="0"/>
              </a:spcAft>
              <a:buNone/>
            </a:pPr>
            <a:endParaRPr sz="1200">
              <a:solidFill>
                <a:schemeClr val="lt1"/>
              </a:solidFill>
              <a:latin typeface="Nunito"/>
              <a:ea typeface="Nunito"/>
              <a:cs typeface="Nunito"/>
              <a:sym typeface="Nunito"/>
            </a:endParaRPr>
          </a:p>
          <a:p>
            <a:pPr marL="0" lvl="0" indent="0" algn="l" rtl="0">
              <a:spcBef>
                <a:spcPts val="0"/>
              </a:spcBef>
              <a:spcAft>
                <a:spcPts val="0"/>
              </a:spcAft>
              <a:buNone/>
            </a:pPr>
            <a:endParaRPr sz="1200">
              <a:solidFill>
                <a:schemeClr val="lt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524" name="Shape 524"/>
        <p:cNvGrpSpPr/>
        <p:nvPr/>
      </p:nvGrpSpPr>
      <p:grpSpPr>
        <a:xfrm>
          <a:off x="0" y="0"/>
          <a:ext cx="0" cy="0"/>
          <a:chOff x="0" y="0"/>
          <a:chExt cx="0" cy="0"/>
        </a:xfrm>
      </p:grpSpPr>
      <p:sp>
        <p:nvSpPr>
          <p:cNvPr id="525" name="Google Shape;525;p48"/>
          <p:cNvSpPr txBox="1"/>
          <p:nvPr>
            <p:ph type="ctrTitle"/>
          </p:nvPr>
        </p:nvSpPr>
        <p:spPr>
          <a:xfrm>
            <a:off x="108050" y="97147"/>
            <a:ext cx="8946900" cy="424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1800"/>
              <a:t>Leads - Model Training results</a:t>
            </a:r>
            <a:endParaRPr sz="1800"/>
          </a:p>
        </p:txBody>
      </p:sp>
      <p:sp>
        <p:nvSpPr>
          <p:cNvPr id="526" name="Google Shape;526;p48"/>
          <p:cNvSpPr txBox="1"/>
          <p:nvPr>
            <p:ph type="subTitle" idx="1"/>
          </p:nvPr>
        </p:nvSpPr>
        <p:spPr>
          <a:xfrm>
            <a:off x="4526200" y="3195200"/>
            <a:ext cx="4114200" cy="1579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Model : Voting Ensemble, good on biased dataset, missing values</a:t>
            </a:r>
            <a:endParaRPr sz="1400"/>
          </a:p>
          <a:p>
            <a:pPr marL="457200" lvl="0" indent="-317500" algn="l" rtl="0">
              <a:spcBef>
                <a:spcPts val="0"/>
              </a:spcBef>
              <a:spcAft>
                <a:spcPts val="0"/>
              </a:spcAft>
              <a:buSzPts val="1400"/>
              <a:buChar char="●"/>
            </a:pPr>
            <a:r>
              <a:rPr lang="en-GB" sz="1400"/>
              <a:t>Trained on : Leads table (13k-Converted , 32k-Not converted)</a:t>
            </a:r>
            <a:endParaRPr sz="1400"/>
          </a:p>
          <a:p>
            <a:pPr marL="457200" lvl="0" indent="-317500" algn="l" rtl="0">
              <a:spcBef>
                <a:spcPts val="0"/>
              </a:spcBef>
              <a:spcAft>
                <a:spcPts val="0"/>
              </a:spcAft>
              <a:buSzPts val="1400"/>
              <a:buChar char="●"/>
            </a:pPr>
            <a:r>
              <a:rPr lang="en-GB" sz="1400"/>
              <a:t>Dataset split 90-10 for train and testing</a:t>
            </a:r>
            <a:endParaRPr sz="1400"/>
          </a:p>
          <a:p>
            <a:pPr marL="457200" lvl="0" indent="-317500" algn="l" rtl="0">
              <a:spcBef>
                <a:spcPts val="0"/>
              </a:spcBef>
              <a:spcAft>
                <a:spcPts val="0"/>
              </a:spcAft>
              <a:buSzPts val="1400"/>
              <a:buChar char="●"/>
            </a:pPr>
            <a:r>
              <a:rPr lang="en-GB" sz="1400"/>
              <a:t>Weighted AUC - 99% accuracy</a:t>
            </a:r>
            <a:endParaRPr sz="1400"/>
          </a:p>
        </p:txBody>
      </p:sp>
      <p:pic>
        <p:nvPicPr>
          <p:cNvPr id="527" name="Google Shape;527;p48"/>
          <p:cNvPicPr preferRelativeResize="0"/>
          <p:nvPr/>
        </p:nvPicPr>
        <p:blipFill>
          <a:blip r:embed="rId1"/>
          <a:stretch>
            <a:fillRect/>
          </a:stretch>
        </p:blipFill>
        <p:spPr>
          <a:xfrm>
            <a:off x="204925" y="2964950"/>
            <a:ext cx="4114201" cy="2039700"/>
          </a:xfrm>
          <a:prstGeom prst="rect">
            <a:avLst/>
          </a:prstGeom>
          <a:noFill/>
          <a:ln>
            <a:noFill/>
          </a:ln>
        </p:spPr>
      </p:pic>
      <p:pic>
        <p:nvPicPr>
          <p:cNvPr id="528" name="Google Shape;528;p48"/>
          <p:cNvPicPr preferRelativeResize="0"/>
          <p:nvPr/>
        </p:nvPicPr>
        <p:blipFill>
          <a:blip r:embed="rId2"/>
          <a:stretch>
            <a:fillRect/>
          </a:stretch>
        </p:blipFill>
        <p:spPr>
          <a:xfrm>
            <a:off x="4420025" y="217575"/>
            <a:ext cx="4121076" cy="2747376"/>
          </a:xfrm>
          <a:prstGeom prst="rect">
            <a:avLst/>
          </a:prstGeom>
          <a:noFill/>
          <a:ln>
            <a:noFill/>
          </a:ln>
        </p:spPr>
      </p:pic>
      <p:sp>
        <p:nvSpPr>
          <p:cNvPr id="529" name="Google Shape;529;p48"/>
          <p:cNvSpPr txBox="1"/>
          <p:nvPr>
            <p:ph type="subTitle" idx="1"/>
          </p:nvPr>
        </p:nvSpPr>
        <p:spPr>
          <a:xfrm>
            <a:off x="699575" y="650700"/>
            <a:ext cx="3204900" cy="218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b="1" u="sng">
                <a:solidFill>
                  <a:srgbClr val="CCCCCC"/>
                </a:solidFill>
              </a:rPr>
              <a:t>Conclusion: </a:t>
            </a:r>
            <a:endParaRPr sz="1300" b="1" u="sng">
              <a:solidFill>
                <a:srgbClr val="CCCCCC"/>
              </a:solidFill>
            </a:endParaRPr>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a:t>Lead Source and Number of Employees are the most important features to predict the Leads to Opportunities conversion</a:t>
            </a:r>
            <a:endParaRPr sz="1400"/>
          </a:p>
          <a:p>
            <a:pPr marL="0" lvl="0" indent="0" algn="l" rtl="0">
              <a:spcBef>
                <a:spcPts val="0"/>
              </a:spcBef>
              <a:spcAft>
                <a:spcPts val="0"/>
              </a:spcAft>
              <a:buNone/>
            </a:pP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33" name="Shape 533"/>
        <p:cNvGrpSpPr/>
        <p:nvPr/>
      </p:nvGrpSpPr>
      <p:grpSpPr>
        <a:xfrm>
          <a:off x="0" y="0"/>
          <a:ext cx="0" cy="0"/>
          <a:chOff x="0" y="0"/>
          <a:chExt cx="0" cy="0"/>
        </a:xfrm>
      </p:grpSpPr>
      <p:pic>
        <p:nvPicPr>
          <p:cNvPr id="534" name="Google Shape;534;p49"/>
          <p:cNvPicPr preferRelativeResize="0"/>
          <p:nvPr/>
        </p:nvPicPr>
        <p:blipFill>
          <a:blip r:embed="rId1"/>
          <a:stretch>
            <a:fillRect/>
          </a:stretch>
        </p:blipFill>
        <p:spPr>
          <a:xfrm>
            <a:off x="304225" y="3062187"/>
            <a:ext cx="3936908" cy="1981675"/>
          </a:xfrm>
          <a:prstGeom prst="rect">
            <a:avLst/>
          </a:prstGeom>
          <a:noFill/>
          <a:ln>
            <a:noFill/>
          </a:ln>
        </p:spPr>
      </p:pic>
      <p:sp>
        <p:nvSpPr>
          <p:cNvPr id="535" name="Google Shape;535;p49"/>
          <p:cNvSpPr txBox="1"/>
          <p:nvPr>
            <p:ph type="ctrTitle"/>
          </p:nvPr>
        </p:nvSpPr>
        <p:spPr>
          <a:xfrm>
            <a:off x="108050" y="97147"/>
            <a:ext cx="8946900" cy="51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Opportunities</a:t>
            </a:r>
            <a:r>
              <a:rPr lang="en-GB" sz="1800"/>
              <a:t> - Model Training results</a:t>
            </a:r>
            <a:endParaRPr sz="1800"/>
          </a:p>
        </p:txBody>
      </p:sp>
      <p:sp>
        <p:nvSpPr>
          <p:cNvPr id="536" name="Google Shape;536;p49"/>
          <p:cNvSpPr txBox="1"/>
          <p:nvPr/>
        </p:nvSpPr>
        <p:spPr>
          <a:xfrm>
            <a:off x="4644200" y="3314263"/>
            <a:ext cx="42411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Model : Voting Ensemble, good on biased dataset, missing values</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Trained on : Leads table (13k-Converted , 21k-Not converted)</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Dataset split 90-10 for train and testing</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Weighted AUC -90%</a:t>
            </a:r>
            <a:endParaRPr>
              <a:solidFill>
                <a:schemeClr val="lt1"/>
              </a:solidFill>
              <a:latin typeface="Nunito"/>
              <a:ea typeface="Nunito"/>
              <a:cs typeface="Nunito"/>
              <a:sym typeface="Nunito"/>
            </a:endParaRPr>
          </a:p>
        </p:txBody>
      </p:sp>
      <p:pic>
        <p:nvPicPr>
          <p:cNvPr id="537" name="Google Shape;537;p49"/>
          <p:cNvPicPr preferRelativeResize="0"/>
          <p:nvPr/>
        </p:nvPicPr>
        <p:blipFill>
          <a:blip r:embed="rId2"/>
          <a:stretch>
            <a:fillRect/>
          </a:stretch>
        </p:blipFill>
        <p:spPr>
          <a:xfrm>
            <a:off x="4503575" y="385925"/>
            <a:ext cx="4014426" cy="2676250"/>
          </a:xfrm>
          <a:prstGeom prst="rect">
            <a:avLst/>
          </a:prstGeom>
          <a:noFill/>
          <a:ln>
            <a:noFill/>
          </a:ln>
        </p:spPr>
      </p:pic>
      <p:sp>
        <p:nvSpPr>
          <p:cNvPr id="538" name="Google Shape;538;p49"/>
          <p:cNvSpPr txBox="1"/>
          <p:nvPr/>
        </p:nvSpPr>
        <p:spPr>
          <a:xfrm>
            <a:off x="736675" y="795100"/>
            <a:ext cx="3165300" cy="167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Amount, Owner’s CPA, Lead Source and Type are the most important features to predict the Leads to Opportunities conversion</a:t>
            </a:r>
            <a:endParaRPr sz="1600">
              <a:solidFill>
                <a:schemeClr val="lt1"/>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42" name="Shape 542"/>
        <p:cNvGrpSpPr/>
        <p:nvPr/>
      </p:nvGrpSpPr>
      <p:grpSpPr>
        <a:xfrm>
          <a:off x="0" y="0"/>
          <a:ext cx="0" cy="0"/>
          <a:chOff x="0" y="0"/>
          <a:chExt cx="0" cy="0"/>
        </a:xfrm>
      </p:grpSpPr>
      <p:sp>
        <p:nvSpPr>
          <p:cNvPr id="543" name="Google Shape;543;p50"/>
          <p:cNvSpPr txBox="1"/>
          <p:nvPr>
            <p:ph type="ctrTitle"/>
          </p:nvPr>
        </p:nvSpPr>
        <p:spPr>
          <a:xfrm>
            <a:off x="60950" y="68900"/>
            <a:ext cx="8984400" cy="773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t>Lamb Worker Compensation Dataset</a:t>
            </a:r>
            <a:endParaRPr sz="1800"/>
          </a:p>
        </p:txBody>
      </p:sp>
      <p:sp>
        <p:nvSpPr>
          <p:cNvPr id="544" name="Google Shape;544;p50"/>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pic>
        <p:nvPicPr>
          <p:cNvPr id="545" name="Google Shape;545;p50"/>
          <p:cNvPicPr preferRelativeResize="0"/>
          <p:nvPr/>
        </p:nvPicPr>
        <p:blipFill>
          <a:blip r:embed="rId1"/>
          <a:stretch>
            <a:fillRect/>
          </a:stretch>
        </p:blipFill>
        <p:spPr>
          <a:xfrm>
            <a:off x="5145200" y="749775"/>
            <a:ext cx="3673800" cy="2449200"/>
          </a:xfrm>
          <a:prstGeom prst="rect">
            <a:avLst/>
          </a:prstGeom>
          <a:noFill/>
          <a:ln>
            <a:noFill/>
          </a:ln>
        </p:spPr>
      </p:pic>
      <p:pic>
        <p:nvPicPr>
          <p:cNvPr id="546" name="Google Shape;546;p50"/>
          <p:cNvPicPr preferRelativeResize="0"/>
          <p:nvPr/>
        </p:nvPicPr>
        <p:blipFill>
          <a:blip r:embed="rId2"/>
          <a:stretch>
            <a:fillRect/>
          </a:stretch>
        </p:blipFill>
        <p:spPr>
          <a:xfrm>
            <a:off x="341994" y="3198975"/>
            <a:ext cx="3850105" cy="1889600"/>
          </a:xfrm>
          <a:prstGeom prst="rect">
            <a:avLst/>
          </a:prstGeom>
          <a:noFill/>
          <a:ln>
            <a:noFill/>
          </a:ln>
        </p:spPr>
      </p:pic>
      <p:sp>
        <p:nvSpPr>
          <p:cNvPr id="547" name="Google Shape;547;p50"/>
          <p:cNvSpPr txBox="1"/>
          <p:nvPr/>
        </p:nvSpPr>
        <p:spPr>
          <a:xfrm>
            <a:off x="4644200" y="3314278"/>
            <a:ext cx="42411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Model :</a:t>
            </a:r>
            <a:r>
              <a:rPr lang="en-GB">
                <a:solidFill>
                  <a:schemeClr val="lt1"/>
                </a:solidFill>
                <a:latin typeface="Roboto" panose="02000000000000000000"/>
                <a:ea typeface="Roboto" panose="02000000000000000000"/>
                <a:cs typeface="Roboto" panose="02000000000000000000"/>
                <a:sym typeface="Roboto" panose="02000000000000000000"/>
              </a:rPr>
              <a:t>Random Forest</a:t>
            </a:r>
            <a:r>
              <a:rPr lang="en-GB">
                <a:solidFill>
                  <a:schemeClr val="lt1"/>
                </a:solidFill>
                <a:latin typeface="Nunito"/>
                <a:ea typeface="Nunito"/>
                <a:cs typeface="Nunito"/>
                <a:sym typeface="Nunito"/>
              </a:rPr>
              <a:t>, good biased dataset</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Trained on : Lamb table (16k-Clients, 8kk-Lost clients)</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Dataset split 90-10 for train and testing</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Accuracy -96%(91-Lost, 98.9-Won)</a:t>
            </a:r>
            <a:endParaRPr>
              <a:solidFill>
                <a:schemeClr val="lt1"/>
              </a:solidFill>
              <a:latin typeface="Nunito"/>
              <a:ea typeface="Nunito"/>
              <a:cs typeface="Nunito"/>
              <a:sym typeface="Nunito"/>
            </a:endParaRPr>
          </a:p>
        </p:txBody>
      </p:sp>
      <p:sp>
        <p:nvSpPr>
          <p:cNvPr id="548" name="Google Shape;548;p50"/>
          <p:cNvSpPr txBox="1"/>
          <p:nvPr/>
        </p:nvSpPr>
        <p:spPr>
          <a:xfrm>
            <a:off x="746100" y="1002350"/>
            <a:ext cx="3165300" cy="146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Expiration date, </a:t>
            </a:r>
            <a:r>
              <a:rPr lang="en-GB">
                <a:solidFill>
                  <a:schemeClr val="lt1"/>
                </a:solidFill>
                <a:latin typeface="Nunito"/>
                <a:ea typeface="Nunito"/>
                <a:cs typeface="Nunito"/>
                <a:sym typeface="Nunito"/>
              </a:rPr>
              <a:t>policy</a:t>
            </a:r>
            <a:r>
              <a:rPr lang="en-GB">
                <a:solidFill>
                  <a:schemeClr val="lt1"/>
                </a:solidFill>
                <a:latin typeface="Nunito"/>
                <a:ea typeface="Nunito"/>
                <a:cs typeface="Nunito"/>
                <a:sym typeface="Nunito"/>
              </a:rPr>
              <a:t> created data and policy premium are the most important features to predict the wins and losses</a:t>
            </a:r>
            <a:endParaRPr sz="1600">
              <a:solidFill>
                <a:schemeClr val="lt1"/>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52" name="Shape 552"/>
        <p:cNvGrpSpPr/>
        <p:nvPr/>
      </p:nvGrpSpPr>
      <p:grpSpPr>
        <a:xfrm>
          <a:off x="0" y="0"/>
          <a:ext cx="0" cy="0"/>
          <a:chOff x="0" y="0"/>
          <a:chExt cx="0" cy="0"/>
        </a:xfrm>
      </p:grpSpPr>
      <p:sp>
        <p:nvSpPr>
          <p:cNvPr id="553" name="Google Shape;553;p51"/>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554" name="Google Shape;554;p51"/>
          <p:cNvSpPr txBox="1"/>
          <p:nvPr>
            <p:ph type="ctrTitle"/>
          </p:nvPr>
        </p:nvSpPr>
        <p:spPr>
          <a:xfrm>
            <a:off x="2858775" y="127468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Camico :  Opportunity </a:t>
            </a:r>
            <a:r>
              <a:rPr lang="en-GB"/>
              <a:t>Insights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154825" y="88400"/>
            <a:ext cx="7688100" cy="3957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a:solidFill>
                  <a:srgbClr val="C9DAF8"/>
                </a:solidFill>
              </a:rPr>
              <a:t>Lead</a:t>
            </a:r>
            <a:r>
              <a:rPr lang="en-GB" sz="1820">
                <a:solidFill>
                  <a:srgbClr val="C9DAF8"/>
                </a:solidFill>
              </a:rPr>
              <a:t> Source v/s Annual Revenue</a:t>
            </a:r>
            <a:endParaRPr sz="1820">
              <a:solidFill>
                <a:srgbClr val="C9DAF8"/>
              </a:solidFill>
            </a:endParaRPr>
          </a:p>
        </p:txBody>
      </p:sp>
      <p:sp>
        <p:nvSpPr>
          <p:cNvPr id="296" name="Google Shape;296;p16"/>
          <p:cNvSpPr txBox="1"/>
          <p:nvPr/>
        </p:nvSpPr>
        <p:spPr>
          <a:xfrm>
            <a:off x="104100" y="429950"/>
            <a:ext cx="25599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a:t>
            </a:r>
            <a:r>
              <a:rPr lang="en-GB" sz="1300" b="1" u="sng">
                <a:solidFill>
                  <a:srgbClr val="CCCCCC"/>
                </a:solidFill>
                <a:latin typeface="Nunito"/>
                <a:ea typeface="Nunito"/>
                <a:cs typeface="Nunito"/>
                <a:sym typeface="Nunito"/>
              </a:rPr>
              <a:t>: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marR="0" lvl="0" indent="0" algn="l" rtl="0">
              <a:lnSpc>
                <a:spcPct val="100000"/>
              </a:lnSpc>
              <a:spcBef>
                <a:spcPts val="0"/>
              </a:spcBef>
              <a:spcAft>
                <a:spcPts val="0"/>
              </a:spcAft>
              <a:buNone/>
            </a:pPr>
            <a:r>
              <a:rPr lang="en-GB">
                <a:solidFill>
                  <a:schemeClr val="lt1"/>
                </a:solidFill>
                <a:latin typeface="Nunito"/>
                <a:ea typeface="Nunito"/>
                <a:cs typeface="Nunito"/>
                <a:sym typeface="Nunito"/>
              </a:rPr>
              <a:t>Agency and Partner are the key contributors to generating opportunities with high annual revenues.</a:t>
            </a:r>
            <a:endParaRPr>
              <a:solidFill>
                <a:schemeClr val="lt1"/>
              </a:solidFill>
              <a:latin typeface="Nunito"/>
              <a:ea typeface="Nunito"/>
              <a:cs typeface="Nunito"/>
              <a:sym typeface="Nunito"/>
            </a:endParaRPr>
          </a:p>
          <a:p>
            <a:pPr marL="0" marR="0" lvl="0" indent="0" algn="l" rtl="0">
              <a:lnSpc>
                <a:spcPct val="100000"/>
              </a:lnSpc>
              <a:spcBef>
                <a:spcPts val="0"/>
              </a:spcBef>
              <a:spcAft>
                <a:spcPts val="0"/>
              </a:spcAft>
              <a:buNone/>
            </a:pPr>
            <a:endParaRPr>
              <a:solidFill>
                <a:schemeClr val="lt1"/>
              </a:solidFill>
              <a:latin typeface="Nunito"/>
              <a:ea typeface="Nunito"/>
              <a:cs typeface="Nunito"/>
              <a:sym typeface="Nunito"/>
            </a:endParaRPr>
          </a:p>
          <a:p>
            <a:pPr marL="0" marR="0" lvl="0" indent="0" algn="l" rtl="0">
              <a:lnSpc>
                <a:spcPct val="100000"/>
              </a:lnSpc>
              <a:spcBef>
                <a:spcPts val="0"/>
              </a:spcBef>
              <a:spcAft>
                <a:spcPts val="0"/>
              </a:spcAft>
              <a:buNone/>
            </a:pPr>
            <a:r>
              <a:rPr lang="en-GB">
                <a:solidFill>
                  <a:schemeClr val="lt1"/>
                </a:solidFill>
                <a:latin typeface="Nunito"/>
                <a:ea typeface="Nunito"/>
                <a:cs typeface="Nunito"/>
                <a:sym typeface="Nunito"/>
              </a:rPr>
              <a:t>Website and CPAdirectory are the primary contributors to generating opportunities with low annual revenues.</a:t>
            </a:r>
            <a:endParaRPr>
              <a:solidFill>
                <a:schemeClr val="lt1"/>
              </a:solidFill>
              <a:latin typeface="Nunito"/>
              <a:ea typeface="Nunito"/>
              <a:cs typeface="Nunito"/>
              <a:sym typeface="Nunito"/>
            </a:endParaRPr>
          </a:p>
        </p:txBody>
      </p:sp>
      <p:pic>
        <p:nvPicPr>
          <p:cNvPr id="297" name="Google Shape;297;p16"/>
          <p:cNvPicPr preferRelativeResize="0"/>
          <p:nvPr/>
        </p:nvPicPr>
        <p:blipFill>
          <a:blip r:embed="rId1"/>
          <a:stretch>
            <a:fillRect/>
          </a:stretch>
        </p:blipFill>
        <p:spPr>
          <a:xfrm>
            <a:off x="2595225" y="623325"/>
            <a:ext cx="6321525" cy="43003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58" name="Shape 558"/>
        <p:cNvGrpSpPr/>
        <p:nvPr/>
      </p:nvGrpSpPr>
      <p:grpSpPr>
        <a:xfrm>
          <a:off x="0" y="0"/>
          <a:ext cx="0" cy="0"/>
          <a:chOff x="0" y="0"/>
          <a:chExt cx="0" cy="0"/>
        </a:xfrm>
      </p:grpSpPr>
      <p:sp>
        <p:nvSpPr>
          <p:cNvPr id="559" name="Google Shape;559;p52"/>
          <p:cNvSpPr txBox="1"/>
          <p:nvPr>
            <p:ph type="ctrTitle"/>
          </p:nvPr>
        </p:nvSpPr>
        <p:spPr>
          <a:xfrm>
            <a:off x="101650" y="0"/>
            <a:ext cx="6467400" cy="651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800">
                <a:solidFill>
                  <a:srgbClr val="C9DAF8"/>
                </a:solidFill>
              </a:rPr>
              <a:t>Insights : </a:t>
            </a:r>
            <a:r>
              <a:rPr lang="en-GB" sz="1800">
                <a:solidFill>
                  <a:srgbClr val="C9DAF8"/>
                </a:solidFill>
              </a:rPr>
              <a:t>Lead Source Distribution </a:t>
            </a:r>
            <a:endParaRPr sz="1800">
              <a:solidFill>
                <a:srgbClr val="C9DAF8"/>
              </a:solidFill>
            </a:endParaRPr>
          </a:p>
        </p:txBody>
      </p:sp>
      <p:sp>
        <p:nvSpPr>
          <p:cNvPr id="560" name="Google Shape;560;p52"/>
          <p:cNvSpPr txBox="1"/>
          <p:nvPr/>
        </p:nvSpPr>
        <p:spPr>
          <a:xfrm>
            <a:off x="101650" y="576925"/>
            <a:ext cx="2644800" cy="2778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300" b="1" u="sng">
                <a:solidFill>
                  <a:srgbClr val="CCCCCC"/>
                </a:solidFill>
                <a:latin typeface="Nunito"/>
                <a:ea typeface="Nunito"/>
                <a:cs typeface="Nunito"/>
                <a:sym typeface="Nunito"/>
              </a:rPr>
              <a:t>Conclusion</a:t>
            </a:r>
            <a:r>
              <a:rPr lang="en-GB" sz="1300" b="1">
                <a:solidFill>
                  <a:srgbClr val="CCCCCC"/>
                </a:solidFill>
                <a:latin typeface="Nunito"/>
                <a:ea typeface="Nunito"/>
                <a:cs typeface="Nunito"/>
                <a:sym typeface="Nunito"/>
              </a:rPr>
              <a:t>: </a:t>
            </a:r>
            <a:endParaRPr sz="1300" b="1">
              <a:solidFill>
                <a:srgbClr val="CCCCCC"/>
              </a:solidFill>
              <a:latin typeface="Nunito"/>
              <a:ea typeface="Nunito"/>
              <a:cs typeface="Nunito"/>
              <a:sym typeface="Nunito"/>
            </a:endParaRPr>
          </a:p>
          <a:p>
            <a:pPr marL="0" lvl="0" indent="0" algn="l" rtl="0">
              <a:spcBef>
                <a:spcPts val="0"/>
              </a:spcBef>
              <a:spcAft>
                <a:spcPts val="0"/>
              </a:spcAft>
              <a:buNone/>
            </a:pPr>
            <a:endParaRPr sz="1300" b="1">
              <a:solidFill>
                <a:schemeClr val="lt1"/>
              </a:solidFill>
              <a:latin typeface="Nunito"/>
              <a:ea typeface="Nunito"/>
              <a:cs typeface="Nunito"/>
              <a:sym typeface="Nunito"/>
            </a:endParaRPr>
          </a:p>
          <a:p>
            <a:pPr marL="0" lvl="0" indent="0" algn="just" rtl="0">
              <a:lnSpc>
                <a:spcPct val="115000"/>
              </a:lnSpc>
              <a:spcBef>
                <a:spcPts val="1500"/>
              </a:spcBef>
              <a:spcAft>
                <a:spcPts val="0"/>
              </a:spcAft>
              <a:buNone/>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The leading contributors of lead generation are:</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1500"/>
              </a:spcBef>
              <a:spcAft>
                <a:spcPts val="0"/>
              </a:spcAft>
              <a:buClr>
                <a:schemeClr val="lt1"/>
              </a:buClr>
              <a:buSzPts val="1000"/>
              <a:buFont typeface="Roboto" panose="02000000000000000000"/>
              <a:buAutoNum type="arabicPeriod"/>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Partner</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AutoNum type="arabicPeriod"/>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Website</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AutoNum type="arabicPeriod"/>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Agency</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AutoNum type="arabicPeriod"/>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CPAdirectory</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0" lvl="0" indent="0" algn="just" rtl="0">
              <a:lnSpc>
                <a:spcPct val="115000"/>
              </a:lnSpc>
              <a:spcBef>
                <a:spcPts val="1500"/>
              </a:spcBef>
              <a:spcAft>
                <a:spcPts val="0"/>
              </a:spcAft>
              <a:buNone/>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These sources stand out as the primary contributors to generating opportunities.</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300">
              <a:solidFill>
                <a:schemeClr val="lt1"/>
              </a:solidFill>
              <a:latin typeface="Nunito"/>
              <a:ea typeface="Nunito"/>
              <a:cs typeface="Nunito"/>
              <a:sym typeface="Nunito"/>
            </a:endParaRPr>
          </a:p>
        </p:txBody>
      </p:sp>
      <p:pic>
        <p:nvPicPr>
          <p:cNvPr id="561" name="Google Shape;561;p52"/>
          <p:cNvPicPr preferRelativeResize="0"/>
          <p:nvPr/>
        </p:nvPicPr>
        <p:blipFill>
          <a:blip r:embed="rId1"/>
          <a:stretch>
            <a:fillRect/>
          </a:stretch>
        </p:blipFill>
        <p:spPr>
          <a:xfrm>
            <a:off x="3220350" y="651600"/>
            <a:ext cx="5813700" cy="3295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53"/>
          <p:cNvSpPr txBox="1"/>
          <p:nvPr>
            <p:ph type="ctrTitle"/>
          </p:nvPr>
        </p:nvSpPr>
        <p:spPr>
          <a:xfrm>
            <a:off x="154825" y="88400"/>
            <a:ext cx="7688100" cy="3957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20">
                <a:solidFill>
                  <a:srgbClr val="C9DAF8"/>
                </a:solidFill>
              </a:rPr>
              <a:t>Insights : </a:t>
            </a:r>
            <a:r>
              <a:rPr lang="en-GB" sz="1800">
                <a:solidFill>
                  <a:srgbClr val="C9DAF8"/>
                </a:solidFill>
              </a:rPr>
              <a:t>Lead</a:t>
            </a:r>
            <a:r>
              <a:rPr lang="en-GB" sz="1820">
                <a:solidFill>
                  <a:srgbClr val="C9DAF8"/>
                </a:solidFill>
              </a:rPr>
              <a:t> Source v/s Annual Revenue </a:t>
            </a:r>
            <a:endParaRPr sz="1820">
              <a:solidFill>
                <a:srgbClr val="C9DAF8"/>
              </a:solidFill>
            </a:endParaRPr>
          </a:p>
        </p:txBody>
      </p:sp>
      <p:sp>
        <p:nvSpPr>
          <p:cNvPr id="567" name="Google Shape;567;p53"/>
          <p:cNvSpPr txBox="1"/>
          <p:nvPr/>
        </p:nvSpPr>
        <p:spPr>
          <a:xfrm>
            <a:off x="154825" y="484100"/>
            <a:ext cx="2559900" cy="15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marR="0" lvl="0" indent="0" algn="just" rtl="0">
              <a:lnSpc>
                <a:spcPct val="100000"/>
              </a:lnSpc>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Elevate annual revenues with Agency and Partner for high annual revenue</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marR="0" lvl="0" indent="0" algn="just" rtl="0">
              <a:lnSpc>
                <a:spcPct val="100000"/>
              </a:lnSpc>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Website and CPAdirectory drive opportunities for low annual revenue </a:t>
            </a:r>
            <a:endParaRPr sz="1000">
              <a:solidFill>
                <a:schemeClr val="lt1"/>
              </a:solidFill>
              <a:latin typeface="Nunito"/>
              <a:ea typeface="Nunito"/>
              <a:cs typeface="Nunito"/>
              <a:sym typeface="Nunito"/>
            </a:endParaRPr>
          </a:p>
        </p:txBody>
      </p:sp>
      <p:pic>
        <p:nvPicPr>
          <p:cNvPr id="568" name="Google Shape;568;p53"/>
          <p:cNvPicPr preferRelativeResize="0"/>
          <p:nvPr/>
        </p:nvPicPr>
        <p:blipFill>
          <a:blip r:embed="rId1"/>
          <a:stretch>
            <a:fillRect/>
          </a:stretch>
        </p:blipFill>
        <p:spPr>
          <a:xfrm>
            <a:off x="2816400" y="636500"/>
            <a:ext cx="6175198" cy="38283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72" name="Shape 572"/>
        <p:cNvGrpSpPr/>
        <p:nvPr/>
      </p:nvGrpSpPr>
      <p:grpSpPr>
        <a:xfrm>
          <a:off x="0" y="0"/>
          <a:ext cx="0" cy="0"/>
          <a:chOff x="0" y="0"/>
          <a:chExt cx="0" cy="0"/>
        </a:xfrm>
      </p:grpSpPr>
      <p:sp>
        <p:nvSpPr>
          <p:cNvPr id="573" name="Google Shape;573;p54"/>
          <p:cNvSpPr txBox="1"/>
          <p:nvPr>
            <p:ph type="ctrTitle"/>
          </p:nvPr>
        </p:nvSpPr>
        <p:spPr>
          <a:xfrm>
            <a:off x="0" y="0"/>
            <a:ext cx="9144000" cy="390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a:solidFill>
                  <a:srgbClr val="C9DAF8"/>
                </a:solidFill>
              </a:rPr>
              <a:t>Insights : </a:t>
            </a:r>
            <a:r>
              <a:rPr lang="en-GB" sz="1800">
                <a:solidFill>
                  <a:srgbClr val="C9DAF8"/>
                </a:solidFill>
              </a:rPr>
              <a:t>HeatMap</a:t>
            </a:r>
            <a:r>
              <a:rPr lang="en-GB" sz="1820">
                <a:solidFill>
                  <a:srgbClr val="C9DAF8"/>
                </a:solidFill>
              </a:rPr>
              <a:t> for</a:t>
            </a:r>
            <a:r>
              <a:rPr lang="en-GB" sz="1820">
                <a:solidFill>
                  <a:srgbClr val="C9DAF8"/>
                </a:solidFill>
              </a:rPr>
              <a:t> Lead Source(X) vs Annual Revenue(Y)</a:t>
            </a:r>
            <a:endParaRPr sz="1820">
              <a:solidFill>
                <a:srgbClr val="C9DAF8"/>
              </a:solidFill>
            </a:endParaRPr>
          </a:p>
        </p:txBody>
      </p:sp>
      <p:pic>
        <p:nvPicPr>
          <p:cNvPr id="574" name="Google Shape;574;p54"/>
          <p:cNvPicPr preferRelativeResize="0"/>
          <p:nvPr/>
        </p:nvPicPr>
        <p:blipFill>
          <a:blip r:embed="rId1"/>
          <a:stretch>
            <a:fillRect/>
          </a:stretch>
        </p:blipFill>
        <p:spPr>
          <a:xfrm>
            <a:off x="3741750" y="1021175"/>
            <a:ext cx="5325351" cy="3542926"/>
          </a:xfrm>
          <a:prstGeom prst="rect">
            <a:avLst/>
          </a:prstGeom>
          <a:noFill/>
          <a:ln>
            <a:noFill/>
          </a:ln>
        </p:spPr>
      </p:pic>
      <p:sp>
        <p:nvSpPr>
          <p:cNvPr id="575" name="Google Shape;575;p54"/>
          <p:cNvSpPr txBox="1"/>
          <p:nvPr/>
        </p:nvSpPr>
        <p:spPr>
          <a:xfrm>
            <a:off x="77250" y="776225"/>
            <a:ext cx="3664500" cy="42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50" b="1" u="sng">
                <a:solidFill>
                  <a:srgbClr val="D9D9D9"/>
                </a:solidFill>
                <a:highlight>
                  <a:schemeClr val="accent3"/>
                </a:highlight>
                <a:latin typeface="Roboto" panose="02000000000000000000"/>
                <a:ea typeface="Roboto" panose="02000000000000000000"/>
                <a:cs typeface="Roboto" panose="02000000000000000000"/>
                <a:sym typeface="Roboto" panose="02000000000000000000"/>
              </a:rPr>
              <a:t>Conclusion:</a:t>
            </a:r>
            <a:endParaRPr sz="1050" b="1" u="sng">
              <a:solidFill>
                <a:srgbClr val="D9D9D9"/>
              </a:solidFill>
              <a:highlight>
                <a:schemeClr val="accent3"/>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spcBef>
                <a:spcPts val="0"/>
              </a:spcBef>
              <a:spcAft>
                <a:spcPts val="0"/>
              </a:spcAft>
              <a:buClr>
                <a:schemeClr val="lt1"/>
              </a:buClr>
              <a:buSzPts val="1000"/>
              <a:buFont typeface="Roboto" panose="02000000000000000000"/>
              <a:buChar char="●"/>
            </a:pPr>
            <a:r>
              <a:rPr lang="en-GB" sz="1000" b="1">
                <a:solidFill>
                  <a:srgbClr val="EFEFEF"/>
                </a:solidFill>
                <a:highlight>
                  <a:schemeClr val="accent3"/>
                </a:highlight>
                <a:latin typeface="Roboto" panose="02000000000000000000"/>
                <a:ea typeface="Roboto" panose="02000000000000000000"/>
                <a:cs typeface="Roboto" panose="02000000000000000000"/>
                <a:sym typeface="Roboto" panose="02000000000000000000"/>
              </a:rPr>
              <a:t>Prioritize</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 efforts on leveraging Referrals and Book of Business Purchase</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spcBef>
                <a:spcPts val="0"/>
              </a:spcBef>
              <a:spcAft>
                <a:spcPts val="0"/>
              </a:spcAft>
              <a:buClr>
                <a:schemeClr val="lt1"/>
              </a:buClr>
              <a:buSzPts val="1000"/>
              <a:buFont typeface="Roboto" panose="02000000000000000000"/>
              <a:buChar char="●"/>
            </a:pPr>
            <a:r>
              <a:rPr lang="en-GB" sz="1000" b="1">
                <a:solidFill>
                  <a:srgbClr val="EFEFEF"/>
                </a:solidFill>
                <a:highlight>
                  <a:schemeClr val="accent3"/>
                </a:highlight>
                <a:latin typeface="Roboto" panose="02000000000000000000"/>
                <a:ea typeface="Roboto" panose="02000000000000000000"/>
                <a:cs typeface="Roboto" panose="02000000000000000000"/>
                <a:sym typeface="Roboto" panose="02000000000000000000"/>
              </a:rPr>
              <a:t>Optimize</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 the website for both high and low revenue leads </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spcBef>
                <a:spcPts val="0"/>
              </a:spcBef>
              <a:spcAft>
                <a:spcPts val="0"/>
              </a:spcAft>
              <a:buClr>
                <a:schemeClr val="lt1"/>
              </a:buClr>
              <a:buSzPts val="1000"/>
              <a:buFont typeface="Roboto" panose="02000000000000000000"/>
              <a:buChar char="●"/>
            </a:pPr>
            <a:r>
              <a:rPr lang="en-GB" sz="1000" b="1">
                <a:solidFill>
                  <a:srgbClr val="EFEFEF"/>
                </a:solidFill>
                <a:highlight>
                  <a:schemeClr val="accent3"/>
                </a:highlight>
                <a:latin typeface="Roboto" panose="02000000000000000000"/>
                <a:ea typeface="Roboto" panose="02000000000000000000"/>
                <a:cs typeface="Roboto" panose="02000000000000000000"/>
                <a:sym typeface="Roboto" panose="02000000000000000000"/>
              </a:rPr>
              <a:t>Approach</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 CPAdirectory cautiously as it registers lowest conversion rates</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spcBef>
                <a:spcPts val="0"/>
              </a:spcBef>
              <a:spcAft>
                <a:spcPts val="0"/>
              </a:spcAft>
              <a:buClr>
                <a:schemeClr val="lt1"/>
              </a:buClr>
              <a:buSzPts val="1000"/>
              <a:buFont typeface="Roboto" panose="02000000000000000000"/>
              <a:buChar char="●"/>
            </a:pPr>
            <a:r>
              <a:rPr lang="en-GB" sz="1000" b="1">
                <a:solidFill>
                  <a:srgbClr val="EFEFEF"/>
                </a:solidFill>
                <a:highlight>
                  <a:schemeClr val="accent3"/>
                </a:highlight>
                <a:latin typeface="Roboto" panose="02000000000000000000"/>
                <a:ea typeface="Roboto" panose="02000000000000000000"/>
                <a:cs typeface="Roboto" panose="02000000000000000000"/>
                <a:sym typeface="Roboto" panose="02000000000000000000"/>
              </a:rPr>
              <a:t>Consider</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 a balanced approach for Other Lead Sources, Agencies, and </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Unspecified </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Sources based on further analysis to maximize sales conversions</a:t>
            </a:r>
            <a:endParaRPr sz="1000">
              <a:solidFill>
                <a:schemeClr val="lt1"/>
              </a:solidFill>
              <a:highlight>
                <a:schemeClr val="accent3"/>
              </a:highlight>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79" name="Shape 579"/>
        <p:cNvGrpSpPr/>
        <p:nvPr/>
      </p:nvGrpSpPr>
      <p:grpSpPr>
        <a:xfrm>
          <a:off x="0" y="0"/>
          <a:ext cx="0" cy="0"/>
          <a:chOff x="0" y="0"/>
          <a:chExt cx="0" cy="0"/>
        </a:xfrm>
      </p:grpSpPr>
      <p:sp>
        <p:nvSpPr>
          <p:cNvPr id="580" name="Google Shape;580;p55"/>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Comparison in CA Cities</a:t>
            </a:r>
            <a:endParaRPr sz="1800" b="1">
              <a:solidFill>
                <a:srgbClr val="C9DAF8"/>
              </a:solidFill>
              <a:latin typeface="Maven Pro"/>
              <a:ea typeface="Maven Pro"/>
              <a:cs typeface="Maven Pro"/>
              <a:sym typeface="Maven Pro"/>
            </a:endParaRPr>
          </a:p>
        </p:txBody>
      </p:sp>
      <p:sp>
        <p:nvSpPr>
          <p:cNvPr id="581" name="Google Shape;581;p55"/>
          <p:cNvSpPr txBox="1"/>
          <p:nvPr/>
        </p:nvSpPr>
        <p:spPr>
          <a:xfrm>
            <a:off x="104100" y="429950"/>
            <a:ext cx="2559900" cy="192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000" b="1" u="sng">
              <a:solidFill>
                <a:srgbClr val="CCCCCC"/>
              </a:solidFill>
              <a:latin typeface="Nunito"/>
              <a:ea typeface="Nunito"/>
              <a:cs typeface="Nunito"/>
              <a:sym typeface="Nunito"/>
            </a:endParaRPr>
          </a:p>
          <a:p>
            <a:pPr marL="457200" lvl="0" indent="-292100" algn="just" rtl="0">
              <a:spcBef>
                <a:spcPts val="0"/>
              </a:spcBef>
              <a:spcAft>
                <a:spcPts val="0"/>
              </a:spcAft>
              <a:buClr>
                <a:schemeClr val="lt1"/>
              </a:buClr>
              <a:buSzPts val="1000"/>
              <a:buFont typeface="Nunito"/>
              <a:buChar char="●"/>
            </a:pPr>
            <a:r>
              <a:rPr lang="en-GB" sz="1000">
                <a:solidFill>
                  <a:schemeClr val="lt1"/>
                </a:solidFill>
                <a:latin typeface="Nunito"/>
                <a:ea typeface="Nunito"/>
                <a:cs typeface="Nunito"/>
                <a:sym typeface="Nunito"/>
              </a:rPr>
              <a:t>No significant variation or trend was observed in the Conversion Ratio across different cities. </a:t>
            </a:r>
            <a:endParaRPr sz="1000">
              <a:solidFill>
                <a:schemeClr val="lt1"/>
              </a:solidFill>
              <a:latin typeface="Nunito"/>
              <a:ea typeface="Nunito"/>
              <a:cs typeface="Nunito"/>
              <a:sym typeface="Nunito"/>
            </a:endParaRPr>
          </a:p>
          <a:p>
            <a:pPr marL="0" lvl="0" indent="0" algn="just" rtl="0">
              <a:spcBef>
                <a:spcPts val="0"/>
              </a:spcBef>
              <a:spcAft>
                <a:spcPts val="0"/>
              </a:spcAft>
              <a:buNone/>
            </a:pPr>
            <a:endParaRPr sz="1000">
              <a:solidFill>
                <a:schemeClr val="lt1"/>
              </a:solidFill>
              <a:latin typeface="Nunito"/>
              <a:ea typeface="Nunito"/>
              <a:cs typeface="Nunito"/>
              <a:sym typeface="Nunito"/>
            </a:endParaRPr>
          </a:p>
          <a:p>
            <a:pPr marL="457200" lvl="0" indent="-292100" algn="just" rtl="0">
              <a:spcBef>
                <a:spcPts val="0"/>
              </a:spcBef>
              <a:spcAft>
                <a:spcPts val="0"/>
              </a:spcAft>
              <a:buClr>
                <a:schemeClr val="lt1"/>
              </a:buClr>
              <a:buSzPts val="1000"/>
              <a:buFont typeface="Nunito"/>
              <a:buChar char="●"/>
            </a:pPr>
            <a:r>
              <a:rPr lang="en-GB" sz="1000">
                <a:solidFill>
                  <a:schemeClr val="lt1"/>
                </a:solidFill>
                <a:latin typeface="Nunito"/>
                <a:ea typeface="Nunito"/>
                <a:cs typeface="Nunito"/>
                <a:sym typeface="Nunito"/>
              </a:rPr>
              <a:t>Across almost all cities, approximately 35% of leads are successfully closed as 'won,' while the others are marked as 'lost'.</a:t>
            </a:r>
            <a:endParaRPr sz="1000">
              <a:solidFill>
                <a:schemeClr val="lt1"/>
              </a:solidFill>
              <a:latin typeface="Nunito"/>
              <a:ea typeface="Nunito"/>
              <a:cs typeface="Nunito"/>
              <a:sym typeface="Nunito"/>
            </a:endParaRPr>
          </a:p>
        </p:txBody>
      </p:sp>
      <p:pic>
        <p:nvPicPr>
          <p:cNvPr id="582" name="Google Shape;582;p55"/>
          <p:cNvPicPr preferRelativeResize="0"/>
          <p:nvPr/>
        </p:nvPicPr>
        <p:blipFill>
          <a:blip r:embed="rId1"/>
          <a:stretch>
            <a:fillRect/>
          </a:stretch>
        </p:blipFill>
        <p:spPr>
          <a:xfrm>
            <a:off x="2816400" y="793925"/>
            <a:ext cx="6175200" cy="3745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p56"/>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v/s Number of Employees</a:t>
            </a:r>
            <a:endParaRPr sz="1800" b="1">
              <a:solidFill>
                <a:srgbClr val="C9DAF8"/>
              </a:solidFill>
              <a:latin typeface="Maven Pro"/>
              <a:ea typeface="Maven Pro"/>
              <a:cs typeface="Maven Pro"/>
              <a:sym typeface="Maven Pro"/>
            </a:endParaRPr>
          </a:p>
        </p:txBody>
      </p:sp>
      <p:sp>
        <p:nvSpPr>
          <p:cNvPr id="588" name="Google Shape;588;p56"/>
          <p:cNvSpPr txBox="1"/>
          <p:nvPr/>
        </p:nvSpPr>
        <p:spPr>
          <a:xfrm>
            <a:off x="104100" y="429950"/>
            <a:ext cx="2559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just" rtl="0">
              <a:spcBef>
                <a:spcPts val="0"/>
              </a:spcBef>
              <a:spcAft>
                <a:spcPts val="0"/>
              </a:spcAft>
              <a:buNone/>
            </a:pPr>
            <a:endParaRPr sz="1300" b="1" u="sng">
              <a:solidFill>
                <a:srgbClr val="CCCCCC"/>
              </a:solidFill>
              <a:latin typeface="Nunito"/>
              <a:ea typeface="Nunito"/>
              <a:cs typeface="Nunito"/>
              <a:sym typeface="Nunito"/>
            </a:endParaRPr>
          </a:p>
          <a:p>
            <a:pPr marL="0" lvl="0" indent="0" algn="just" rtl="0">
              <a:spcBef>
                <a:spcPts val="0"/>
              </a:spcBef>
              <a:spcAft>
                <a:spcPts val="0"/>
              </a:spcAft>
              <a:buNone/>
            </a:pPr>
            <a:r>
              <a:rPr lang="en-GB" sz="1000">
                <a:solidFill>
                  <a:srgbClr val="ECECF1"/>
                </a:solidFill>
                <a:highlight>
                  <a:schemeClr val="accent3"/>
                </a:highlight>
                <a:latin typeface="Roboto" panose="02000000000000000000"/>
                <a:ea typeface="Roboto" panose="02000000000000000000"/>
                <a:cs typeface="Roboto" panose="02000000000000000000"/>
                <a:sym typeface="Roboto" panose="02000000000000000000"/>
              </a:rPr>
              <a:t>The available data on the number of employees of the lead did not reveal any significant trend in the conversion ratio.</a:t>
            </a:r>
            <a:endParaRPr sz="1000">
              <a:solidFill>
                <a:schemeClr val="lt1"/>
              </a:solidFill>
              <a:highlight>
                <a:schemeClr val="accent3"/>
              </a:highlight>
              <a:latin typeface="Nunito"/>
              <a:ea typeface="Nunito"/>
              <a:cs typeface="Nunito"/>
              <a:sym typeface="Nunito"/>
            </a:endParaRPr>
          </a:p>
        </p:txBody>
      </p:sp>
      <p:pic>
        <p:nvPicPr>
          <p:cNvPr id="589" name="Google Shape;589;p56"/>
          <p:cNvPicPr preferRelativeResize="0"/>
          <p:nvPr/>
        </p:nvPicPr>
        <p:blipFill>
          <a:blip r:embed="rId1"/>
          <a:stretch>
            <a:fillRect/>
          </a:stretch>
        </p:blipFill>
        <p:spPr>
          <a:xfrm>
            <a:off x="3214200" y="728975"/>
            <a:ext cx="5723425" cy="4073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93" name="Shape 593"/>
        <p:cNvGrpSpPr/>
        <p:nvPr/>
      </p:nvGrpSpPr>
      <p:grpSpPr>
        <a:xfrm>
          <a:off x="0" y="0"/>
          <a:ext cx="0" cy="0"/>
          <a:chOff x="0" y="0"/>
          <a:chExt cx="0" cy="0"/>
        </a:xfrm>
      </p:grpSpPr>
      <p:sp>
        <p:nvSpPr>
          <p:cNvPr id="594" name="Google Shape;594;p57"/>
          <p:cNvSpPr txBox="1"/>
          <p:nvPr/>
        </p:nvSpPr>
        <p:spPr>
          <a:xfrm>
            <a:off x="124350" y="1511025"/>
            <a:ext cx="2666100" cy="369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a:latin typeface="Nunito"/>
              <a:ea typeface="Nunito"/>
              <a:cs typeface="Nunito"/>
              <a:sym typeface="Nunito"/>
            </a:endParaRPr>
          </a:p>
        </p:txBody>
      </p:sp>
      <p:sp>
        <p:nvSpPr>
          <p:cNvPr id="595" name="Google Shape;595;p57"/>
          <p:cNvSpPr txBox="1"/>
          <p:nvPr/>
        </p:nvSpPr>
        <p:spPr>
          <a:xfrm>
            <a:off x="199725" y="423900"/>
            <a:ext cx="2355000" cy="42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596" name="Google Shape;596;p57"/>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a:t>
            </a:r>
            <a:r>
              <a:rPr lang="en-GB" sz="1800" b="1">
                <a:solidFill>
                  <a:srgbClr val="C9DAF8"/>
                </a:solidFill>
                <a:latin typeface="Maven Pro"/>
                <a:ea typeface="Maven Pro"/>
                <a:cs typeface="Maven Pro"/>
                <a:sym typeface="Maven Pro"/>
              </a:rPr>
              <a:t>Entity Type Distribution</a:t>
            </a:r>
            <a:endParaRPr sz="1800" b="1">
              <a:solidFill>
                <a:srgbClr val="C9DAF8"/>
              </a:solidFill>
              <a:latin typeface="Maven Pro"/>
              <a:ea typeface="Maven Pro"/>
              <a:cs typeface="Maven Pro"/>
              <a:sym typeface="Maven Pro"/>
            </a:endParaRPr>
          </a:p>
        </p:txBody>
      </p:sp>
      <p:sp>
        <p:nvSpPr>
          <p:cNvPr id="597" name="Google Shape;597;p57"/>
          <p:cNvSpPr txBox="1"/>
          <p:nvPr/>
        </p:nvSpPr>
        <p:spPr>
          <a:xfrm>
            <a:off x="104100" y="429950"/>
            <a:ext cx="2559900" cy="18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457200" lvl="0" indent="-292100" algn="just" rtl="0">
              <a:spcBef>
                <a:spcPts val="0"/>
              </a:spcBef>
              <a:spcAft>
                <a:spcPts val="0"/>
              </a:spcAft>
              <a:buClr>
                <a:schemeClr val="lt1"/>
              </a:buClr>
              <a:buSzPts val="1000"/>
              <a:buFont typeface="Nunito"/>
              <a:buChar char="-"/>
            </a:pPr>
            <a:r>
              <a:rPr lang="en-GB" sz="1000">
                <a:solidFill>
                  <a:schemeClr val="lt1"/>
                </a:solidFill>
                <a:latin typeface="Roboto" panose="02000000000000000000"/>
                <a:ea typeface="Roboto" panose="02000000000000000000"/>
                <a:cs typeface="Roboto" panose="02000000000000000000"/>
                <a:sym typeface="Roboto" panose="02000000000000000000"/>
              </a:rPr>
              <a:t>The data reveals that a significant portion of opportunities stem from the following business entities:                 </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                 a)LLCs</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                 b) S-Corporations</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                 c) Sole Proprietor</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                 d) Corporation</a:t>
            </a:r>
            <a:endParaRPr sz="1000">
              <a:solidFill>
                <a:schemeClr val="lt1"/>
              </a:solidFill>
              <a:latin typeface="Nunito"/>
              <a:ea typeface="Nunito"/>
              <a:cs typeface="Nunito"/>
              <a:sym typeface="Nunito"/>
            </a:endParaRPr>
          </a:p>
        </p:txBody>
      </p:sp>
      <p:pic>
        <p:nvPicPr>
          <p:cNvPr id="598" name="Google Shape;598;p57"/>
          <p:cNvPicPr preferRelativeResize="0"/>
          <p:nvPr/>
        </p:nvPicPr>
        <p:blipFill>
          <a:blip r:embed="rId1"/>
          <a:stretch>
            <a:fillRect/>
          </a:stretch>
        </p:blipFill>
        <p:spPr>
          <a:xfrm>
            <a:off x="3769051" y="342600"/>
            <a:ext cx="5231851" cy="4377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602" name="Shape 602"/>
        <p:cNvGrpSpPr/>
        <p:nvPr/>
      </p:nvGrpSpPr>
      <p:grpSpPr>
        <a:xfrm>
          <a:off x="0" y="0"/>
          <a:ext cx="0" cy="0"/>
          <a:chOff x="0" y="0"/>
          <a:chExt cx="0" cy="0"/>
        </a:xfrm>
      </p:grpSpPr>
      <p:sp>
        <p:nvSpPr>
          <p:cNvPr id="603" name="Google Shape;603;p58"/>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D</a:t>
            </a:r>
            <a:r>
              <a:rPr lang="en-GB" sz="1800" b="1">
                <a:solidFill>
                  <a:srgbClr val="C9DAF8"/>
                </a:solidFill>
                <a:latin typeface="Maven Pro"/>
                <a:ea typeface="Maven Pro"/>
                <a:cs typeface="Maven Pro"/>
                <a:sym typeface="Maven Pro"/>
              </a:rPr>
              <a:t>ifferent entity types</a:t>
            </a:r>
            <a:endParaRPr sz="1800" b="1">
              <a:solidFill>
                <a:srgbClr val="C9DAF8"/>
              </a:solidFill>
              <a:latin typeface="Maven Pro"/>
              <a:ea typeface="Maven Pro"/>
              <a:cs typeface="Maven Pro"/>
              <a:sym typeface="Maven Pro"/>
            </a:endParaRPr>
          </a:p>
        </p:txBody>
      </p:sp>
      <p:sp>
        <p:nvSpPr>
          <p:cNvPr id="604" name="Google Shape;604;p58"/>
          <p:cNvSpPr txBox="1"/>
          <p:nvPr/>
        </p:nvSpPr>
        <p:spPr>
          <a:xfrm>
            <a:off x="85375" y="515050"/>
            <a:ext cx="2531100" cy="420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just" rtl="0">
              <a:spcBef>
                <a:spcPts val="0"/>
              </a:spcBef>
              <a:spcAft>
                <a:spcPts val="0"/>
              </a:spcAft>
              <a:buNone/>
            </a:pPr>
            <a:endParaRPr sz="1000" b="1" u="sng">
              <a:solidFill>
                <a:schemeClr val="lt1"/>
              </a:solidFill>
              <a:latin typeface="Nunito"/>
              <a:ea typeface="Nunito"/>
              <a:cs typeface="Nunito"/>
              <a:sym typeface="Nunito"/>
            </a:endParaRPr>
          </a:p>
          <a:p>
            <a:pPr marL="0" lvl="0" indent="0" algn="just" rtl="0">
              <a:lnSpc>
                <a:spcPct val="100000"/>
              </a:lnSpc>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Corporations Impact:</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endParaRPr sz="1000">
              <a:solidFill>
                <a:schemeClr val="lt1"/>
              </a:solidFill>
              <a:latin typeface="Roboto" panose="02000000000000000000"/>
              <a:ea typeface="Roboto" panose="02000000000000000000"/>
              <a:cs typeface="Roboto" panose="02000000000000000000"/>
              <a:sym typeface="Roboto" panose="02000000000000000000"/>
            </a:endParaRPr>
          </a:p>
          <a:p>
            <a:pPr marL="457200" lvl="0" indent="-292100" algn="just" rtl="0">
              <a:lnSpc>
                <a:spcPct val="100000"/>
              </a:lnSpc>
              <a:spcBef>
                <a:spcPts val="0"/>
              </a:spcBef>
              <a:spcAft>
                <a:spcPts val="0"/>
              </a:spcAft>
              <a:buClr>
                <a:schemeClr val="lt1"/>
              </a:buClr>
              <a:buSzPts val="1000"/>
              <a:buFont typeface="Roboto" panose="02000000000000000000"/>
              <a:buAutoNum type="arabicPeriod"/>
            </a:pPr>
            <a:r>
              <a:rPr lang="en-GB" sz="1000">
                <a:solidFill>
                  <a:schemeClr val="lt1"/>
                </a:solidFill>
                <a:latin typeface="Roboto" panose="02000000000000000000"/>
                <a:ea typeface="Roboto" panose="02000000000000000000"/>
                <a:cs typeface="Roboto" panose="02000000000000000000"/>
                <a:sym typeface="Roboto" panose="02000000000000000000"/>
              </a:rPr>
              <a:t>Major role in opportunities.</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457200" lvl="0" indent="-292100" algn="just" rtl="0">
              <a:lnSpc>
                <a:spcPct val="100000"/>
              </a:lnSpc>
              <a:spcBef>
                <a:spcPts val="0"/>
              </a:spcBef>
              <a:spcAft>
                <a:spcPts val="0"/>
              </a:spcAft>
              <a:buClr>
                <a:schemeClr val="lt1"/>
              </a:buClr>
              <a:buSzPts val="1000"/>
              <a:buFont typeface="Roboto" panose="02000000000000000000"/>
              <a:buAutoNum type="arabicPeriod"/>
            </a:pPr>
            <a:r>
              <a:rPr lang="en-GB" sz="1000">
                <a:solidFill>
                  <a:schemeClr val="lt1"/>
                </a:solidFill>
                <a:latin typeface="Roboto" panose="02000000000000000000"/>
                <a:ea typeface="Roboto" panose="02000000000000000000"/>
                <a:cs typeface="Roboto" panose="02000000000000000000"/>
                <a:sym typeface="Roboto" panose="02000000000000000000"/>
              </a:rPr>
              <a:t>Lower conversion rate.</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r>
              <a:rPr lang="en-GB" sz="1000" b="1">
                <a:solidFill>
                  <a:srgbClr val="343541"/>
                </a:solidFill>
                <a:latin typeface="Roboto" panose="02000000000000000000"/>
                <a:ea typeface="Roboto" panose="02000000000000000000"/>
                <a:cs typeface="Roboto" panose="02000000000000000000"/>
                <a:sym typeface="Roboto" panose="02000000000000000000"/>
              </a:rPr>
              <a:t>Top Performers:</a:t>
            </a:r>
            <a:endParaRPr sz="1000" b="1">
              <a:solidFill>
                <a:srgbClr val="34354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endParaRPr sz="1000" b="1">
              <a:solidFill>
                <a:srgbClr val="34354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1)Sole Proprietor,PLLC:Strong contributor and solid conversion.</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2)LLC:Notable presence and commendable conversion.</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150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3)LLP:Significant contribution and impressive conversions.</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just" rtl="0">
              <a:lnSpc>
                <a:spcPct val="100000"/>
              </a:lnSpc>
              <a:spcBef>
                <a:spcPts val="1500"/>
              </a:spcBef>
              <a:spcAft>
                <a:spcPts val="0"/>
              </a:spcAft>
              <a:buNone/>
            </a:pPr>
            <a:r>
              <a:rPr lang="en-GB" sz="1000">
                <a:solidFill>
                  <a:schemeClr val="lt1"/>
                </a:solidFill>
                <a:latin typeface="Roboto" panose="02000000000000000000"/>
                <a:ea typeface="Roboto" panose="02000000000000000000"/>
                <a:cs typeface="Roboto" panose="02000000000000000000"/>
                <a:sym typeface="Roboto" panose="02000000000000000000"/>
              </a:rPr>
              <a:t>In essence, Corporations lead in opportunities but lag in conversion, while LLCs, Sole Proprietor, and PLLC excel in both generation and conversion.</a:t>
            </a:r>
            <a:endParaRPr sz="1000">
              <a:solidFill>
                <a:schemeClr val="lt1"/>
              </a:solidFill>
              <a:latin typeface="Roboto" panose="02000000000000000000"/>
              <a:ea typeface="Roboto" panose="02000000000000000000"/>
              <a:cs typeface="Roboto" panose="02000000000000000000"/>
              <a:sym typeface="Roboto" panose="02000000000000000000"/>
            </a:endParaRPr>
          </a:p>
          <a:p>
            <a:pPr marL="0" lvl="0" indent="0" algn="l" rtl="0">
              <a:lnSpc>
                <a:spcPct val="100000"/>
              </a:lnSpc>
              <a:spcBef>
                <a:spcPts val="0"/>
              </a:spcBef>
              <a:spcAft>
                <a:spcPts val="0"/>
              </a:spcAft>
              <a:buNone/>
            </a:pPr>
            <a:endParaRPr>
              <a:solidFill>
                <a:schemeClr val="lt1"/>
              </a:solidFill>
              <a:latin typeface="Nunito"/>
              <a:ea typeface="Nunito"/>
              <a:cs typeface="Nunito"/>
              <a:sym typeface="Nunito"/>
            </a:endParaRPr>
          </a:p>
        </p:txBody>
      </p:sp>
      <p:pic>
        <p:nvPicPr>
          <p:cNvPr id="605" name="Google Shape;605;p58"/>
          <p:cNvPicPr preferRelativeResize="0"/>
          <p:nvPr/>
        </p:nvPicPr>
        <p:blipFill>
          <a:blip r:embed="rId1"/>
          <a:stretch>
            <a:fillRect/>
          </a:stretch>
        </p:blipFill>
        <p:spPr>
          <a:xfrm>
            <a:off x="3416899" y="646100"/>
            <a:ext cx="5542599" cy="4377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609" name="Shape 609"/>
        <p:cNvGrpSpPr/>
        <p:nvPr/>
      </p:nvGrpSpPr>
      <p:grpSpPr>
        <a:xfrm>
          <a:off x="0" y="0"/>
          <a:ext cx="0" cy="0"/>
          <a:chOff x="0" y="0"/>
          <a:chExt cx="0" cy="0"/>
        </a:xfrm>
      </p:grpSpPr>
      <p:sp>
        <p:nvSpPr>
          <p:cNvPr id="610" name="Google Shape;610;p59"/>
          <p:cNvSpPr txBox="1"/>
          <p:nvPr/>
        </p:nvSpPr>
        <p:spPr>
          <a:xfrm>
            <a:off x="53350" y="0"/>
            <a:ext cx="9030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Different business types</a:t>
            </a:r>
            <a:endParaRPr sz="1800" b="1">
              <a:solidFill>
                <a:srgbClr val="C9DAF8"/>
              </a:solidFill>
              <a:latin typeface="Maven Pro"/>
              <a:ea typeface="Maven Pro"/>
              <a:cs typeface="Maven Pro"/>
              <a:sym typeface="Maven Pro"/>
            </a:endParaRPr>
          </a:p>
        </p:txBody>
      </p:sp>
      <p:sp>
        <p:nvSpPr>
          <p:cNvPr id="611" name="Google Shape;611;p59"/>
          <p:cNvSpPr txBox="1"/>
          <p:nvPr/>
        </p:nvSpPr>
        <p:spPr>
          <a:xfrm>
            <a:off x="0" y="429950"/>
            <a:ext cx="2968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457200" lvl="0" indent="-292100" algn="just" rtl="0">
              <a:spcBef>
                <a:spcPts val="0"/>
              </a:spcBef>
              <a:spcAft>
                <a:spcPts val="0"/>
              </a:spcAft>
              <a:buClr>
                <a:schemeClr val="lt1"/>
              </a:buClr>
              <a:buSzPts val="1000"/>
              <a:buFont typeface="Roboto" panose="02000000000000000000"/>
              <a:buChar char="●"/>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Bare Firms and New Businesses play a substantial role in lead generation but exhibit a lower conversion rate. </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spcBef>
                <a:spcPts val="0"/>
              </a:spcBef>
              <a:spcAft>
                <a:spcPts val="0"/>
              </a:spcAft>
              <a:buClr>
                <a:schemeClr val="lt1"/>
              </a:buClr>
              <a:buSzPts val="1000"/>
              <a:buFont typeface="Roboto" panose="02000000000000000000"/>
              <a:buChar char="●"/>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Focusing on improving the conversion strategies specifically for these segments could potentially enhance overall sales effectiveness.</a:t>
            </a:r>
            <a:endParaRPr sz="1000">
              <a:solidFill>
                <a:schemeClr val="lt1"/>
              </a:solidFill>
              <a:highlight>
                <a:schemeClr val="accent3"/>
              </a:highlight>
              <a:latin typeface="Nunito"/>
              <a:ea typeface="Nunito"/>
              <a:cs typeface="Nunito"/>
              <a:sym typeface="Nunito"/>
            </a:endParaRPr>
          </a:p>
        </p:txBody>
      </p:sp>
      <p:pic>
        <p:nvPicPr>
          <p:cNvPr id="612" name="Google Shape;612;p59"/>
          <p:cNvPicPr preferRelativeResize="0"/>
          <p:nvPr/>
        </p:nvPicPr>
        <p:blipFill>
          <a:blip r:embed="rId1"/>
          <a:stretch>
            <a:fillRect/>
          </a:stretch>
        </p:blipFill>
        <p:spPr>
          <a:xfrm>
            <a:off x="2968800" y="585850"/>
            <a:ext cx="6175199" cy="360814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616" name="Shape 616"/>
        <p:cNvGrpSpPr/>
        <p:nvPr/>
      </p:nvGrpSpPr>
      <p:grpSpPr>
        <a:xfrm>
          <a:off x="0" y="0"/>
          <a:ext cx="0" cy="0"/>
          <a:chOff x="0" y="0"/>
          <a:chExt cx="0" cy="0"/>
        </a:xfrm>
      </p:grpSpPr>
      <p:sp>
        <p:nvSpPr>
          <p:cNvPr id="617" name="Google Shape;617;p60"/>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a:t>
            </a:r>
            <a:r>
              <a:rPr lang="en-GB" sz="1800" b="1">
                <a:solidFill>
                  <a:srgbClr val="C9DAF8"/>
                </a:solidFill>
                <a:latin typeface="Maven Pro"/>
                <a:ea typeface="Maven Pro"/>
                <a:cs typeface="Maven Pro"/>
                <a:sym typeface="Maven Pro"/>
              </a:rPr>
              <a:t>New Businesses</a:t>
            </a:r>
            <a:endParaRPr sz="1800" b="1">
              <a:solidFill>
                <a:srgbClr val="C9DAF8"/>
              </a:solidFill>
              <a:latin typeface="Maven Pro"/>
              <a:ea typeface="Maven Pro"/>
              <a:cs typeface="Maven Pro"/>
              <a:sym typeface="Maven Pro"/>
            </a:endParaRPr>
          </a:p>
        </p:txBody>
      </p:sp>
      <p:sp>
        <p:nvSpPr>
          <p:cNvPr id="618" name="Google Shape;618;p60"/>
          <p:cNvSpPr txBox="1"/>
          <p:nvPr/>
        </p:nvSpPr>
        <p:spPr>
          <a:xfrm>
            <a:off x="-139575" y="816200"/>
            <a:ext cx="3770700" cy="1800900"/>
          </a:xfrm>
          <a:prstGeom prst="rect">
            <a:avLst/>
          </a:prstGeom>
          <a:noFill/>
          <a:ln>
            <a:noFill/>
          </a:ln>
        </p:spPr>
        <p:txBody>
          <a:bodyPr spcFirstLastPara="1" wrap="square" lIns="91425" tIns="91425" rIns="91425" bIns="91425" anchor="t" anchorCtr="0">
            <a:spAutoFit/>
          </a:bodyPr>
          <a:lstStyle/>
          <a:p>
            <a:pPr marL="457200" lvl="0" indent="-292100" algn="just" rtl="0">
              <a:lnSpc>
                <a:spcPct val="115000"/>
              </a:lnSpc>
              <a:spcBef>
                <a:spcPts val="1500"/>
              </a:spcBef>
              <a:spcAft>
                <a:spcPts val="0"/>
              </a:spcAft>
              <a:buClr>
                <a:schemeClr val="lt1"/>
              </a:buClr>
              <a:buSzPts val="1000"/>
              <a:buFont typeface="Roboto" panose="02000000000000000000"/>
              <a:buChar char="●"/>
            </a:pPr>
            <a:r>
              <a:rPr lang="en-GB" sz="1000" b="1">
                <a:solidFill>
                  <a:srgbClr val="CCCCCC"/>
                </a:solidFill>
                <a:highlight>
                  <a:schemeClr val="accent3"/>
                </a:highlight>
                <a:latin typeface="Roboto" panose="02000000000000000000"/>
                <a:ea typeface="Roboto" panose="02000000000000000000"/>
                <a:cs typeface="Roboto" panose="02000000000000000000"/>
                <a:sym typeface="Roboto" panose="02000000000000000000"/>
              </a:rPr>
              <a:t>Prioritize</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 efforts towards sources like Books of Business Purchases, Websites, and State Society due to their higher conversion ratios, despite lower account volumes.</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Char char="●"/>
            </a:pPr>
            <a:r>
              <a:rPr lang="en-GB" sz="1000">
                <a:solidFill>
                  <a:srgbClr val="CCCCCC"/>
                </a:solidFill>
                <a:highlight>
                  <a:schemeClr val="accent3"/>
                </a:highlight>
                <a:latin typeface="Roboto" panose="02000000000000000000"/>
                <a:ea typeface="Roboto" panose="02000000000000000000"/>
                <a:cs typeface="Roboto" panose="02000000000000000000"/>
                <a:sym typeface="Roboto" panose="02000000000000000000"/>
              </a:rPr>
              <a:t>Evaluate</a:t>
            </a: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 strategies for Agency, Partner, and CPAdirectory to enhance their conversion rates despite their higher account numbers, emphasizing the need to improve lead quality or revise sales approaches.</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p:txBody>
      </p:sp>
      <p:pic>
        <p:nvPicPr>
          <p:cNvPr id="619" name="Google Shape;619;p60"/>
          <p:cNvPicPr preferRelativeResize="0"/>
          <p:nvPr/>
        </p:nvPicPr>
        <p:blipFill>
          <a:blip r:embed="rId1"/>
          <a:stretch>
            <a:fillRect/>
          </a:stretch>
        </p:blipFill>
        <p:spPr>
          <a:xfrm>
            <a:off x="3631125" y="614100"/>
            <a:ext cx="5360476" cy="3057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23" name="Shape 623"/>
        <p:cNvGrpSpPr/>
        <p:nvPr/>
      </p:nvGrpSpPr>
      <p:grpSpPr>
        <a:xfrm>
          <a:off x="0" y="0"/>
          <a:ext cx="0" cy="0"/>
          <a:chOff x="0" y="0"/>
          <a:chExt cx="0" cy="0"/>
        </a:xfrm>
      </p:grpSpPr>
      <p:sp>
        <p:nvSpPr>
          <p:cNvPr id="624" name="Google Shape;624;p61"/>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a:t>
            </a:r>
            <a:r>
              <a:rPr lang="en-GB" sz="1800" b="1">
                <a:solidFill>
                  <a:srgbClr val="C9DAF8"/>
                </a:solidFill>
                <a:latin typeface="Maven Pro"/>
                <a:ea typeface="Maven Pro"/>
                <a:cs typeface="Maven Pro"/>
                <a:sym typeface="Maven Pro"/>
              </a:rPr>
              <a:t>Bare Firms</a:t>
            </a:r>
            <a:endParaRPr sz="1800" b="1">
              <a:solidFill>
                <a:srgbClr val="C9DAF8"/>
              </a:solidFill>
              <a:latin typeface="Maven Pro"/>
              <a:ea typeface="Maven Pro"/>
              <a:cs typeface="Maven Pro"/>
              <a:sym typeface="Maven Pro"/>
            </a:endParaRPr>
          </a:p>
        </p:txBody>
      </p:sp>
      <p:sp>
        <p:nvSpPr>
          <p:cNvPr id="625" name="Google Shape;625;p61"/>
          <p:cNvSpPr txBox="1"/>
          <p:nvPr/>
        </p:nvSpPr>
        <p:spPr>
          <a:xfrm>
            <a:off x="104100" y="429950"/>
            <a:ext cx="25599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457200" lvl="0" indent="-292100" algn="just" rtl="0">
              <a:spcBef>
                <a:spcPts val="0"/>
              </a:spcBef>
              <a:spcAft>
                <a:spcPts val="0"/>
              </a:spcAft>
              <a:buClr>
                <a:schemeClr val="lt1"/>
              </a:buClr>
              <a:buSzPts val="1000"/>
              <a:buFont typeface="Roboto" panose="02000000000000000000"/>
              <a:buChar char="●"/>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While CPAdirectory shows a low conversion ratio despite being the second-highest contributor, the Website stands out with both the highest conversion ratio and highest contribution. </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spcBef>
                <a:spcPts val="0"/>
              </a:spcBef>
              <a:spcAft>
                <a:spcPts val="0"/>
              </a:spcAft>
              <a:buClr>
                <a:schemeClr val="lt1"/>
              </a:buClr>
              <a:buSzPts val="1000"/>
              <a:buFont typeface="Roboto" panose="02000000000000000000"/>
              <a:buChar char="●"/>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Prioritizing strategies to optimize CPAdirectory conversion rate while maintaining and enhancing the Website's performance can significantly impact overall sales effectiveness.</a:t>
            </a:r>
            <a:endParaRPr sz="1000">
              <a:solidFill>
                <a:schemeClr val="lt1"/>
              </a:solidFill>
              <a:highlight>
                <a:schemeClr val="accent3"/>
              </a:highlight>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pic>
        <p:nvPicPr>
          <p:cNvPr id="626" name="Google Shape;626;p61"/>
          <p:cNvPicPr preferRelativeResize="0"/>
          <p:nvPr/>
        </p:nvPicPr>
        <p:blipFill>
          <a:blip r:embed="rId1"/>
          <a:stretch>
            <a:fillRect/>
          </a:stretch>
        </p:blipFill>
        <p:spPr>
          <a:xfrm>
            <a:off x="2816400" y="614100"/>
            <a:ext cx="6175200" cy="400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0" y="0"/>
            <a:ext cx="9144000" cy="390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800">
                <a:solidFill>
                  <a:srgbClr val="C9DAF8"/>
                </a:solidFill>
              </a:rPr>
              <a:t>HeatMap</a:t>
            </a:r>
            <a:r>
              <a:rPr lang="en-GB" sz="1820">
                <a:solidFill>
                  <a:srgbClr val="C9DAF8"/>
                </a:solidFill>
              </a:rPr>
              <a:t>: Lead Source(X) vs Annual Revenue(Y)</a:t>
            </a:r>
            <a:endParaRPr sz="1820">
              <a:solidFill>
                <a:srgbClr val="C9DAF8"/>
              </a:solidFill>
            </a:endParaRPr>
          </a:p>
        </p:txBody>
      </p:sp>
      <p:sp>
        <p:nvSpPr>
          <p:cNvPr id="303" name="Google Shape;303;p17"/>
          <p:cNvSpPr txBox="1"/>
          <p:nvPr>
            <p:ph type="subTitle" idx="1"/>
          </p:nvPr>
        </p:nvSpPr>
        <p:spPr>
          <a:xfrm>
            <a:off x="97675" y="390000"/>
            <a:ext cx="3022200" cy="4483200"/>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00000"/>
              </a:lnSpc>
              <a:spcBef>
                <a:spcPts val="0"/>
              </a:spcBef>
              <a:spcAft>
                <a:spcPts val="0"/>
              </a:spcAft>
              <a:buNone/>
            </a:pPr>
            <a:r>
              <a:rPr lang="en-GB" sz="1300" b="1" u="sng">
                <a:solidFill>
                  <a:srgbClr val="CCCCCC"/>
                </a:solidFill>
              </a:rPr>
              <a:t>Conclusion: </a:t>
            </a:r>
            <a:endParaRPr sz="1300" b="1" u="sng">
              <a:solidFill>
                <a:srgbClr val="CCCCCC"/>
              </a:solidFill>
            </a:endParaRPr>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Book of Business Purchase and Referrals consistently exhibit a high conversion ratio across all revenue brackets.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In contrast, CPAdirectory shows an almost negligible conversion ratio across all brackets.</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Other lead sources tend to have a lower conversion ratio for leads with higher annual revenue.</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Agencies demonstrate a lower conversion ratio for leads with higher annual revenue in comparison to those with lower annual revenue.</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While CPAdirectory stands out as a major lead source, it registers the lowest conversion rate.</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Website displays a lower conversion ratio for leads with lower annual revenue, compared to the higher annual revenue.</a:t>
            </a:r>
            <a:endParaRPr sz="1400"/>
          </a:p>
          <a:p>
            <a:pPr marL="0" marR="0" lvl="0" indent="0" algn="l" rtl="0">
              <a:lnSpc>
                <a:spcPct val="100000"/>
              </a:lnSpc>
              <a:spcBef>
                <a:spcPts val="0"/>
              </a:spcBef>
              <a:spcAft>
                <a:spcPts val="0"/>
              </a:spcAft>
              <a:buNone/>
            </a:pPr>
            <a:endParaRPr sz="1400"/>
          </a:p>
          <a:p>
            <a:pPr marL="0" marR="0" lvl="0" indent="0" algn="l" rtl="0">
              <a:lnSpc>
                <a:spcPct val="100000"/>
              </a:lnSpc>
              <a:spcBef>
                <a:spcPts val="0"/>
              </a:spcBef>
              <a:spcAft>
                <a:spcPts val="0"/>
              </a:spcAft>
              <a:buNone/>
            </a:pPr>
            <a:r>
              <a:rPr lang="en-GB" sz="1400"/>
              <a:t>Across various lead sources, there is a consistent trend of decreasing conversion rates as the annual revenue increases.</a:t>
            </a:r>
            <a:endParaRPr sz="1400"/>
          </a:p>
        </p:txBody>
      </p:sp>
      <p:pic>
        <p:nvPicPr>
          <p:cNvPr id="304" name="Google Shape;304;p17"/>
          <p:cNvPicPr preferRelativeResize="0"/>
          <p:nvPr/>
        </p:nvPicPr>
        <p:blipFill>
          <a:blip r:embed="rId1"/>
          <a:stretch>
            <a:fillRect/>
          </a:stretch>
        </p:blipFill>
        <p:spPr>
          <a:xfrm>
            <a:off x="3119875" y="532931"/>
            <a:ext cx="5834875" cy="407763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30" name="Shape 630"/>
        <p:cNvGrpSpPr/>
        <p:nvPr/>
      </p:nvGrpSpPr>
      <p:grpSpPr>
        <a:xfrm>
          <a:off x="0" y="0"/>
          <a:ext cx="0" cy="0"/>
          <a:chOff x="0" y="0"/>
          <a:chExt cx="0" cy="0"/>
        </a:xfrm>
      </p:grpSpPr>
      <p:pic>
        <p:nvPicPr>
          <p:cNvPr id="631" name="Google Shape;631;p62"/>
          <p:cNvPicPr preferRelativeResize="0"/>
          <p:nvPr/>
        </p:nvPicPr>
        <p:blipFill>
          <a:blip r:embed="rId1"/>
          <a:stretch>
            <a:fillRect/>
          </a:stretch>
        </p:blipFill>
        <p:spPr>
          <a:xfrm>
            <a:off x="3491600" y="1137550"/>
            <a:ext cx="5308875" cy="3743000"/>
          </a:xfrm>
          <a:prstGeom prst="rect">
            <a:avLst/>
          </a:prstGeom>
          <a:noFill/>
          <a:ln>
            <a:noFill/>
          </a:ln>
        </p:spPr>
      </p:pic>
      <p:sp>
        <p:nvSpPr>
          <p:cNvPr id="632" name="Google Shape;632;p62"/>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Insights : Top </a:t>
            </a:r>
            <a:r>
              <a:rPr lang="en-GB" sz="1800" b="1">
                <a:solidFill>
                  <a:srgbClr val="C9DAF8"/>
                </a:solidFill>
                <a:latin typeface="Maven Pro"/>
                <a:ea typeface="Maven Pro"/>
                <a:cs typeface="Maven Pro"/>
                <a:sym typeface="Maven Pro"/>
              </a:rPr>
              <a:t>10 popular states</a:t>
            </a:r>
            <a:endParaRPr sz="1800" b="1">
              <a:solidFill>
                <a:srgbClr val="C9DAF8"/>
              </a:solidFill>
              <a:latin typeface="Maven Pro"/>
              <a:ea typeface="Maven Pro"/>
              <a:cs typeface="Maven Pro"/>
              <a:sym typeface="Maven Pro"/>
            </a:endParaRPr>
          </a:p>
        </p:txBody>
      </p:sp>
      <p:sp>
        <p:nvSpPr>
          <p:cNvPr id="633" name="Google Shape;633;p62"/>
          <p:cNvSpPr txBox="1"/>
          <p:nvPr/>
        </p:nvSpPr>
        <p:spPr>
          <a:xfrm>
            <a:off x="103625" y="763050"/>
            <a:ext cx="3000000" cy="262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457200" lvl="0" indent="-292100" algn="just" rtl="0">
              <a:lnSpc>
                <a:spcPct val="115000"/>
              </a:lnSpc>
              <a:spcBef>
                <a:spcPts val="1500"/>
              </a:spcBef>
              <a:spcAft>
                <a:spcPts val="0"/>
              </a:spcAft>
              <a:buClr>
                <a:schemeClr val="lt1"/>
              </a:buClr>
              <a:buSzPts val="1000"/>
              <a:buFont typeface="Roboto" panose="02000000000000000000"/>
              <a:buChar char="●"/>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States such as California, Texas, and New York boast the highest volume of leads and consequently present the most opportunities. </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Char char="●"/>
            </a:pPr>
            <a:r>
              <a:rPr lang="en-GB"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rPr>
              <a:t>Focusing sales efforts and strategies towards these regions might yield significant potential for lead conversions and business growth.</a:t>
            </a:r>
            <a:endParaRPr sz="1000">
              <a:solidFill>
                <a:schemeClr val="lt1"/>
              </a:solidFill>
              <a:highlight>
                <a:schemeClr val="accent3"/>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37" name="Shape 637"/>
        <p:cNvGrpSpPr/>
        <p:nvPr/>
      </p:nvGrpSpPr>
      <p:grpSpPr>
        <a:xfrm>
          <a:off x="0" y="0"/>
          <a:ext cx="0" cy="0"/>
          <a:chOff x="0" y="0"/>
          <a:chExt cx="0" cy="0"/>
        </a:xfrm>
      </p:grpSpPr>
      <p:pic>
        <p:nvPicPr>
          <p:cNvPr id="638" name="Google Shape;638;p63"/>
          <p:cNvPicPr preferRelativeResize="0"/>
          <p:nvPr/>
        </p:nvPicPr>
        <p:blipFill>
          <a:blip r:embed="rId1"/>
          <a:stretch>
            <a:fillRect/>
          </a:stretch>
        </p:blipFill>
        <p:spPr>
          <a:xfrm>
            <a:off x="2731300" y="856700"/>
            <a:ext cx="6238976" cy="3308625"/>
          </a:xfrm>
          <a:prstGeom prst="rect">
            <a:avLst/>
          </a:prstGeom>
          <a:noFill/>
          <a:ln>
            <a:noFill/>
          </a:ln>
        </p:spPr>
      </p:pic>
      <p:sp>
        <p:nvSpPr>
          <p:cNvPr id="639" name="Google Shape;639;p63"/>
          <p:cNvSpPr txBox="1"/>
          <p:nvPr>
            <p:ph type="subTitle" idx="1"/>
          </p:nvPr>
        </p:nvSpPr>
        <p:spPr>
          <a:xfrm>
            <a:off x="89225" y="461700"/>
            <a:ext cx="2550300" cy="46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b="1" u="sng">
                <a:solidFill>
                  <a:srgbClr val="CCCCCC"/>
                </a:solidFill>
              </a:rPr>
              <a:t>Conclusion: </a:t>
            </a:r>
            <a:endParaRPr lang="en-GB" sz="1300" b="1" u="sng">
              <a:solidFill>
                <a:srgbClr val="CCCCCC"/>
              </a:solidFill>
            </a:endParaRPr>
          </a:p>
          <a:p>
            <a:pPr marL="457200" lvl="0" indent="-292100" algn="just" rtl="0">
              <a:lnSpc>
                <a:spcPct val="115000"/>
              </a:lnSpc>
              <a:spcBef>
                <a:spcPts val="1500"/>
              </a:spcBef>
              <a:spcAft>
                <a:spcPts val="0"/>
              </a:spcAft>
              <a:buClr>
                <a:schemeClr val="lt1"/>
              </a:buClr>
              <a:buSzPts val="1000"/>
              <a:buFont typeface="Roboto" panose="02000000000000000000"/>
              <a:buChar char="●"/>
            </a:pPr>
            <a:r>
              <a:rPr lang="en-GB" sz="1000">
                <a:highlight>
                  <a:schemeClr val="accent3"/>
                </a:highlight>
                <a:latin typeface="Roboto" panose="02000000000000000000"/>
                <a:ea typeface="Roboto" panose="02000000000000000000"/>
                <a:cs typeface="Roboto" panose="02000000000000000000"/>
                <a:sym typeface="Roboto" panose="02000000000000000000"/>
              </a:rPr>
              <a:t>Certain titles like Owner, Mr., President, Partner, and CPA receive the most contacts, highlighting their relevance or visibility.</a:t>
            </a:r>
            <a:endParaRPr sz="1000">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Char char="●"/>
            </a:pPr>
            <a:r>
              <a:rPr lang="en-GB" sz="1000">
                <a:highlight>
                  <a:schemeClr val="accent3"/>
                </a:highlight>
                <a:latin typeface="Roboto" panose="02000000000000000000"/>
                <a:ea typeface="Roboto" panose="02000000000000000000"/>
                <a:cs typeface="Roboto" panose="02000000000000000000"/>
                <a:sym typeface="Roboto" panose="02000000000000000000"/>
              </a:rPr>
              <a:t>Conversely, titles such as CEO, Managing Manager, and Sole Proprietor exhibit higher conversion percentages, indicating a higher likelihood of successful closures.</a:t>
            </a:r>
            <a:endParaRPr sz="1000">
              <a:highlight>
                <a:schemeClr val="accent3"/>
              </a:highlight>
              <a:latin typeface="Roboto" panose="02000000000000000000"/>
              <a:ea typeface="Roboto" panose="02000000000000000000"/>
              <a:cs typeface="Roboto" panose="02000000000000000000"/>
              <a:sym typeface="Roboto" panose="02000000000000000000"/>
            </a:endParaRPr>
          </a:p>
          <a:p>
            <a:pPr marL="457200" lvl="0" indent="-292100" algn="just" rtl="0">
              <a:lnSpc>
                <a:spcPct val="115000"/>
              </a:lnSpc>
              <a:spcBef>
                <a:spcPts val="0"/>
              </a:spcBef>
              <a:spcAft>
                <a:spcPts val="0"/>
              </a:spcAft>
              <a:buClr>
                <a:schemeClr val="lt1"/>
              </a:buClr>
              <a:buSzPts val="1000"/>
              <a:buFont typeface="Roboto" panose="02000000000000000000"/>
              <a:buChar char="●"/>
            </a:pPr>
            <a:r>
              <a:rPr lang="en-GB" sz="1000">
                <a:highlight>
                  <a:schemeClr val="accent3"/>
                </a:highlight>
                <a:latin typeface="Roboto" panose="02000000000000000000"/>
                <a:ea typeface="Roboto" panose="02000000000000000000"/>
                <a:cs typeface="Roboto" panose="02000000000000000000"/>
                <a:sym typeface="Roboto" panose="02000000000000000000"/>
              </a:rPr>
              <a:t>Notably, there's an inverse relationship between the time taken and conversion chances, with an average time of 174 days taken to convert leads into successful closures. Streamlining processes to reduce conversion time might improve overall sales outcomes.</a:t>
            </a:r>
            <a:endParaRPr sz="1400"/>
          </a:p>
        </p:txBody>
      </p:sp>
      <p:sp>
        <p:nvSpPr>
          <p:cNvPr id="640" name="Google Shape;640;p63"/>
          <p:cNvSpPr txBox="1"/>
          <p:nvPr/>
        </p:nvSpPr>
        <p:spPr>
          <a:xfrm>
            <a:off x="0" y="0"/>
            <a:ext cx="908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C9DAF8"/>
                </a:solidFill>
                <a:latin typeface="Maven Pro"/>
                <a:ea typeface="Maven Pro"/>
                <a:cs typeface="Maven Pro"/>
                <a:sym typeface="Maven Pro"/>
              </a:rPr>
              <a:t>Insights : Contact title v/s </a:t>
            </a:r>
            <a:r>
              <a:rPr lang="en-GB" sz="1800" b="1">
                <a:solidFill>
                  <a:srgbClr val="C9DAF8"/>
                </a:solidFill>
                <a:latin typeface="Maven Pro"/>
                <a:ea typeface="Maven Pro"/>
                <a:cs typeface="Maven Pro"/>
                <a:sym typeface="Maven Pro"/>
              </a:rPr>
              <a:t>time </a:t>
            </a:r>
            <a:endParaRPr sz="1800" b="1">
              <a:solidFill>
                <a:srgbClr val="C9DAF8"/>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18"/>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Comparison in CA Cities</a:t>
            </a:r>
            <a:endParaRPr sz="1800" b="1">
              <a:solidFill>
                <a:srgbClr val="C9DAF8"/>
              </a:solidFill>
              <a:latin typeface="Maven Pro"/>
              <a:ea typeface="Maven Pro"/>
              <a:cs typeface="Maven Pro"/>
              <a:sym typeface="Maven Pro"/>
            </a:endParaRPr>
          </a:p>
        </p:txBody>
      </p:sp>
      <p:pic>
        <p:nvPicPr>
          <p:cNvPr id="310" name="Google Shape;310;p18"/>
          <p:cNvPicPr preferRelativeResize="0"/>
          <p:nvPr/>
        </p:nvPicPr>
        <p:blipFill>
          <a:blip r:embed="rId1"/>
          <a:stretch>
            <a:fillRect/>
          </a:stretch>
        </p:blipFill>
        <p:spPr>
          <a:xfrm>
            <a:off x="2513287" y="540863"/>
            <a:ext cx="6477375" cy="4061775"/>
          </a:xfrm>
          <a:prstGeom prst="rect">
            <a:avLst/>
          </a:prstGeom>
          <a:noFill/>
          <a:ln>
            <a:noFill/>
          </a:ln>
        </p:spPr>
      </p:pic>
      <p:sp>
        <p:nvSpPr>
          <p:cNvPr id="311" name="Google Shape;311;p18"/>
          <p:cNvSpPr txBox="1"/>
          <p:nvPr/>
        </p:nvSpPr>
        <p:spPr>
          <a:xfrm>
            <a:off x="104100" y="429950"/>
            <a:ext cx="2559900" cy="273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No significant variation or trend was observed in the Conversion Ratio across different cities. </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Across almost all cities, approximately 35% of leads are successfully closed as 'won,' while the others are marked as 'lost'.</a:t>
            </a:r>
            <a:endParaRPr>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19"/>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Conversion Ratio v/s Number of Employees</a:t>
            </a:r>
            <a:endParaRPr sz="1800" b="1">
              <a:solidFill>
                <a:srgbClr val="C9DAF8"/>
              </a:solidFill>
              <a:latin typeface="Maven Pro"/>
              <a:ea typeface="Maven Pro"/>
              <a:cs typeface="Maven Pro"/>
              <a:sym typeface="Maven Pro"/>
            </a:endParaRPr>
          </a:p>
        </p:txBody>
      </p:sp>
      <p:pic>
        <p:nvPicPr>
          <p:cNvPr id="317" name="Google Shape;317;p19"/>
          <p:cNvPicPr preferRelativeResize="0"/>
          <p:nvPr/>
        </p:nvPicPr>
        <p:blipFill>
          <a:blip r:embed="rId1"/>
          <a:stretch>
            <a:fillRect/>
          </a:stretch>
        </p:blipFill>
        <p:spPr>
          <a:xfrm>
            <a:off x="2520325" y="461700"/>
            <a:ext cx="6406049" cy="4106450"/>
          </a:xfrm>
          <a:prstGeom prst="rect">
            <a:avLst/>
          </a:prstGeom>
          <a:noFill/>
          <a:ln>
            <a:noFill/>
          </a:ln>
        </p:spPr>
      </p:pic>
      <p:sp>
        <p:nvSpPr>
          <p:cNvPr id="318" name="Google Shape;318;p19"/>
          <p:cNvSpPr txBox="1"/>
          <p:nvPr/>
        </p:nvSpPr>
        <p:spPr>
          <a:xfrm>
            <a:off x="104100" y="429950"/>
            <a:ext cx="25599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No major </a:t>
            </a:r>
            <a:r>
              <a:rPr lang="en-GB">
                <a:solidFill>
                  <a:schemeClr val="lt1"/>
                </a:solidFill>
                <a:latin typeface="Nunito"/>
                <a:ea typeface="Nunito"/>
                <a:cs typeface="Nunito"/>
                <a:sym typeface="Nunito"/>
              </a:rPr>
              <a:t>trend was </a:t>
            </a: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identified in the conversion ratio considering the </a:t>
            </a: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available data on the</a:t>
            </a: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number of employees of the lead.</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pic>
        <p:nvPicPr>
          <p:cNvPr id="323" name="Google Shape;323;p20"/>
          <p:cNvPicPr preferRelativeResize="0"/>
          <p:nvPr/>
        </p:nvPicPr>
        <p:blipFill>
          <a:blip r:embed="rId1"/>
          <a:stretch>
            <a:fillRect/>
          </a:stretch>
        </p:blipFill>
        <p:spPr>
          <a:xfrm>
            <a:off x="259600" y="2602675"/>
            <a:ext cx="4116401" cy="2362350"/>
          </a:xfrm>
          <a:prstGeom prst="rect">
            <a:avLst/>
          </a:prstGeom>
          <a:noFill/>
          <a:ln>
            <a:noFill/>
          </a:ln>
        </p:spPr>
      </p:pic>
      <p:sp>
        <p:nvSpPr>
          <p:cNvPr id="324" name="Google Shape;324;p20"/>
          <p:cNvSpPr txBox="1"/>
          <p:nvPr/>
        </p:nvSpPr>
        <p:spPr>
          <a:xfrm>
            <a:off x="0" y="0"/>
            <a:ext cx="9144000" cy="4464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700" b="1">
                <a:solidFill>
                  <a:srgbClr val="C9DAF8"/>
                </a:solidFill>
                <a:latin typeface="Maven Pro"/>
                <a:ea typeface="Maven Pro"/>
                <a:cs typeface="Maven Pro"/>
                <a:sym typeface="Maven Pro"/>
              </a:rPr>
              <a:t>CR with insurance and claims in last 5 years</a:t>
            </a:r>
            <a:endParaRPr sz="1700" b="1">
              <a:solidFill>
                <a:srgbClr val="C9DAF8"/>
              </a:solidFill>
              <a:latin typeface="Maven Pro"/>
              <a:ea typeface="Maven Pro"/>
              <a:cs typeface="Maven Pro"/>
              <a:sym typeface="Maven Pro"/>
            </a:endParaRPr>
          </a:p>
        </p:txBody>
      </p:sp>
      <p:pic>
        <p:nvPicPr>
          <p:cNvPr id="325" name="Google Shape;325;p20"/>
          <p:cNvPicPr preferRelativeResize="0"/>
          <p:nvPr/>
        </p:nvPicPr>
        <p:blipFill>
          <a:blip r:embed="rId2"/>
          <a:stretch>
            <a:fillRect/>
          </a:stretch>
        </p:blipFill>
        <p:spPr>
          <a:xfrm>
            <a:off x="4716600" y="87925"/>
            <a:ext cx="4268528" cy="2362350"/>
          </a:xfrm>
          <a:prstGeom prst="rect">
            <a:avLst/>
          </a:prstGeom>
          <a:noFill/>
          <a:ln>
            <a:noFill/>
          </a:ln>
        </p:spPr>
      </p:pic>
      <p:sp>
        <p:nvSpPr>
          <p:cNvPr id="326" name="Google Shape;326;p20"/>
          <p:cNvSpPr txBox="1"/>
          <p:nvPr/>
        </p:nvSpPr>
        <p:spPr>
          <a:xfrm>
            <a:off x="104100" y="429950"/>
            <a:ext cx="40248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Conversion rates are higher for entities with no insurance history in the last 5 years. </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The data represents that majority of the entities purchasing insurance for the first time and could be new to the business.</a:t>
            </a:r>
            <a:endParaRPr>
              <a:solidFill>
                <a:schemeClr val="lt1"/>
              </a:solidFill>
              <a:latin typeface="Nunito"/>
              <a:ea typeface="Nunito"/>
              <a:cs typeface="Nunito"/>
              <a:sym typeface="Nunito"/>
            </a:endParaRPr>
          </a:p>
        </p:txBody>
      </p:sp>
      <p:sp>
        <p:nvSpPr>
          <p:cNvPr id="327" name="Google Shape;327;p20"/>
          <p:cNvSpPr txBox="1"/>
          <p:nvPr/>
        </p:nvSpPr>
        <p:spPr>
          <a:xfrm>
            <a:off x="4838450" y="2737150"/>
            <a:ext cx="40248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Conversion rates are elevated for entities with a clean claims history in the last 5 years. </a:t>
            </a:r>
            <a:endParaRPr>
              <a:solidFill>
                <a:schemeClr val="lt1"/>
              </a:solidFill>
              <a:latin typeface="Nunito"/>
              <a:ea typeface="Nunito"/>
              <a:cs typeface="Nunito"/>
              <a:sym typeface="Nunito"/>
            </a:endParaRPr>
          </a:p>
          <a:p>
            <a:pPr marL="0" lvl="0" indent="0" algn="l" rtl="0">
              <a:spcBef>
                <a:spcPts val="0"/>
              </a:spcBef>
              <a:spcAft>
                <a:spcPts val="0"/>
              </a:spcAft>
              <a:buNone/>
            </a:pPr>
            <a:endParaRPr>
              <a:solidFill>
                <a:schemeClr val="lt1"/>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This indicates that the greatest business opportunities come from entities with a secure and promising track record in terms of loss history.</a:t>
            </a:r>
            <a:endParaRPr>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21"/>
          <p:cNvSpPr txBox="1"/>
          <p:nvPr/>
        </p:nvSpPr>
        <p:spPr>
          <a:xfrm>
            <a:off x="124350" y="1511025"/>
            <a:ext cx="2666100" cy="369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200">
              <a:latin typeface="Nunito"/>
              <a:ea typeface="Nunito"/>
              <a:cs typeface="Nunito"/>
              <a:sym typeface="Nunito"/>
            </a:endParaRPr>
          </a:p>
        </p:txBody>
      </p:sp>
      <p:sp>
        <p:nvSpPr>
          <p:cNvPr id="333" name="Google Shape;333;p21"/>
          <p:cNvSpPr txBox="1"/>
          <p:nvPr/>
        </p:nvSpPr>
        <p:spPr>
          <a:xfrm>
            <a:off x="199725" y="423900"/>
            <a:ext cx="2355000" cy="429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latin typeface="Nunito"/>
              <a:ea typeface="Nunito"/>
              <a:cs typeface="Nunito"/>
              <a:sym typeface="Nunito"/>
            </a:endParaRPr>
          </a:p>
        </p:txBody>
      </p:sp>
      <p:sp>
        <p:nvSpPr>
          <p:cNvPr id="334" name="Google Shape;334;p21"/>
          <p:cNvSpPr txBox="1"/>
          <p:nvPr/>
        </p:nvSpPr>
        <p:spPr>
          <a:xfrm>
            <a:off x="0" y="0"/>
            <a:ext cx="9144000" cy="4617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GB" sz="1800" b="1">
                <a:solidFill>
                  <a:srgbClr val="C9DAF8"/>
                </a:solidFill>
                <a:latin typeface="Maven Pro"/>
                <a:ea typeface="Maven Pro"/>
                <a:cs typeface="Maven Pro"/>
                <a:sym typeface="Maven Pro"/>
              </a:rPr>
              <a:t>Entity Type Distribution</a:t>
            </a:r>
            <a:endParaRPr sz="1800" b="1">
              <a:solidFill>
                <a:srgbClr val="C9DAF8"/>
              </a:solidFill>
              <a:latin typeface="Maven Pro"/>
              <a:ea typeface="Maven Pro"/>
              <a:cs typeface="Maven Pro"/>
              <a:sym typeface="Maven Pro"/>
            </a:endParaRPr>
          </a:p>
        </p:txBody>
      </p:sp>
      <p:sp>
        <p:nvSpPr>
          <p:cNvPr id="335" name="Google Shape;335;p21"/>
          <p:cNvSpPr txBox="1"/>
          <p:nvPr/>
        </p:nvSpPr>
        <p:spPr>
          <a:xfrm>
            <a:off x="104100" y="429950"/>
            <a:ext cx="25599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u="sng">
                <a:solidFill>
                  <a:srgbClr val="CCCCCC"/>
                </a:solidFill>
                <a:latin typeface="Nunito"/>
                <a:ea typeface="Nunito"/>
                <a:cs typeface="Nunito"/>
                <a:sym typeface="Nunito"/>
              </a:rPr>
              <a:t>Conclusion: </a:t>
            </a:r>
            <a:endParaRPr sz="1300" b="1" u="sng">
              <a:solidFill>
                <a:srgbClr val="CCCCCC"/>
              </a:solidFill>
              <a:latin typeface="Nunito"/>
              <a:ea typeface="Nunito"/>
              <a:cs typeface="Nunito"/>
              <a:sym typeface="Nunito"/>
            </a:endParaRPr>
          </a:p>
          <a:p>
            <a:pPr marL="0" lvl="0" indent="0" algn="l" rtl="0">
              <a:spcBef>
                <a:spcPts val="0"/>
              </a:spcBef>
              <a:spcAft>
                <a:spcPts val="0"/>
              </a:spcAft>
              <a:buNone/>
            </a:pPr>
            <a:endParaRPr sz="1300" b="1" u="sng">
              <a:solidFill>
                <a:srgbClr val="CCCCCC"/>
              </a:solidFill>
              <a:latin typeface="Nunito"/>
              <a:ea typeface="Nunito"/>
              <a:cs typeface="Nunito"/>
              <a:sym typeface="Nunito"/>
            </a:endParaRPr>
          </a:p>
          <a:p>
            <a:pPr marL="0" lvl="0" indent="0" algn="l" rtl="0">
              <a:spcBef>
                <a:spcPts val="0"/>
              </a:spcBef>
              <a:spcAft>
                <a:spcPts val="0"/>
              </a:spcAft>
              <a:buNone/>
            </a:pPr>
            <a:r>
              <a:rPr lang="en-GB">
                <a:solidFill>
                  <a:schemeClr val="lt1"/>
                </a:solidFill>
                <a:latin typeface="Nunito"/>
                <a:ea typeface="Nunito"/>
                <a:cs typeface="Nunito"/>
                <a:sym typeface="Nunito"/>
              </a:rPr>
              <a:t>The available lead data indicates that the majority of the opportunities are generated of the following entity types: </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LLC</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Corporation</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Sole Proprietorship</a:t>
            </a:r>
            <a:endParaRPr>
              <a:solidFill>
                <a:schemeClr val="lt1"/>
              </a:solidFill>
              <a:latin typeface="Nunito"/>
              <a:ea typeface="Nunito"/>
              <a:cs typeface="Nunito"/>
              <a:sym typeface="Nunito"/>
            </a:endParaRPr>
          </a:p>
          <a:p>
            <a:pPr marL="457200" lvl="0" indent="-317500" algn="l" rtl="0">
              <a:spcBef>
                <a:spcPts val="0"/>
              </a:spcBef>
              <a:spcAft>
                <a:spcPts val="0"/>
              </a:spcAft>
              <a:buClr>
                <a:schemeClr val="lt1"/>
              </a:buClr>
              <a:buSzPts val="1400"/>
              <a:buFont typeface="Nunito"/>
              <a:buChar char="-"/>
            </a:pPr>
            <a:r>
              <a:rPr lang="en-GB">
                <a:solidFill>
                  <a:schemeClr val="lt1"/>
                </a:solidFill>
                <a:latin typeface="Nunito"/>
                <a:ea typeface="Nunito"/>
                <a:cs typeface="Nunito"/>
                <a:sym typeface="Nunito"/>
              </a:rPr>
              <a:t>Partnership.</a:t>
            </a:r>
            <a:endParaRPr>
              <a:solidFill>
                <a:srgbClr val="FF0000"/>
              </a:solidFill>
              <a:latin typeface="Nunito"/>
              <a:ea typeface="Nunito"/>
              <a:cs typeface="Nunito"/>
              <a:sym typeface="Nunito"/>
            </a:endParaRPr>
          </a:p>
        </p:txBody>
      </p:sp>
      <p:pic>
        <p:nvPicPr>
          <p:cNvPr id="336" name="Google Shape;336;p21"/>
          <p:cNvPicPr preferRelativeResize="0"/>
          <p:nvPr/>
        </p:nvPicPr>
        <p:blipFill>
          <a:blip r:embed="rId1"/>
          <a:stretch>
            <a:fillRect/>
          </a:stretch>
        </p:blipFill>
        <p:spPr>
          <a:xfrm>
            <a:off x="2861600" y="423900"/>
            <a:ext cx="6058076" cy="45032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12591</Words>
  <Application>WPS Presentation</Application>
  <PresentationFormat/>
  <Paragraphs>423</Paragraphs>
  <Slides>51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Arial</vt:lpstr>
      <vt:lpstr>SimSun</vt:lpstr>
      <vt:lpstr>Wingdings</vt:lpstr>
      <vt:lpstr>Arial</vt:lpstr>
      <vt:lpstr>Maven Pro</vt:lpstr>
      <vt:lpstr>Nunito</vt:lpstr>
      <vt:lpstr>Microsoft YaHei</vt:lpstr>
      <vt:lpstr>Arial Unicode MS</vt:lpstr>
      <vt:lpstr>Roboto</vt:lpstr>
      <vt:lpstr>Momentum</vt:lpstr>
      <vt:lpstr>Camico Sales Data Insights </vt:lpstr>
      <vt:lpstr>Accounts and Opportunities</vt:lpstr>
      <vt:lpstr>Lead Source Distribution</vt:lpstr>
      <vt:lpstr>Lead Source v/s Annual Revenue</vt:lpstr>
      <vt:lpstr>HeatMap: Lead Source(X) vs Annual Revenue(Y)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Leads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Conversion ratio comparison between Virginia and North Carolina</vt:lpstr>
      <vt:lpstr>Average premium and average revenue comparison</vt:lpstr>
      <vt:lpstr>Conversion rates comparison of lead source</vt:lpstr>
      <vt:lpstr>Thank You</vt:lpstr>
      <vt:lpstr>(28-09-2023)</vt:lpstr>
      <vt:lpstr>Content</vt:lpstr>
      <vt:lpstr>PowerPoint 演示文稿</vt:lpstr>
      <vt:lpstr>PowerPoint 演示文稿</vt:lpstr>
      <vt:lpstr>PowerPoint 演示文稿</vt:lpstr>
      <vt:lpstr>Actionable insights </vt:lpstr>
      <vt:lpstr>Analysis for state CA</vt:lpstr>
      <vt:lpstr>PowerPoint 演示文稿</vt:lpstr>
      <vt:lpstr>Leads - Model Training results</vt:lpstr>
      <vt:lpstr>Opportunities - Model Training results</vt:lpstr>
      <vt:lpstr>Lamb Worker Compensation Dataset</vt:lpstr>
      <vt:lpstr>Camico :  Opportunity Insights</vt:lpstr>
      <vt:lpstr>Insights : Lead Source Distribution </vt:lpstr>
      <vt:lpstr>Insights : Lead Source v/s Annual Revenue </vt:lpstr>
      <vt:lpstr>Insights : HeatMap for Lead Source(X) vs Annual Revenue(Y)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Camico Sales Data Insights </dc:title>
  <dc:creator/>
  <cp:lastModifiedBy>Chirag Gupta</cp:lastModifiedBy>
  <cp:revision>1</cp:revision>
  <dcterms:created xsi:type="dcterms:W3CDTF">2024-01-07T07:39:59Z</dcterms:created>
  <dcterms:modified xsi:type="dcterms:W3CDTF">2024-01-07T07:39:59Z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6D3AE3DE4DCC4C6986C32FB44462AB56_12</vt:lpwstr>
  </property>
  <property fmtid="{D5CDD505-2E9C-101B-9397-08002B2CF9AE}" pid="3" name="KSOProductBuildVer">
    <vt:lpwstr>1033-12.2.0.13359</vt:lpwstr>
  </property>
</Properties>
</file>