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58"/>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11" r:id="rId55"/>
    <p:sldId id="310" r:id="rId56"/>
    <p:sldId id="312" r:id="rId57"/>
  </p:sldIdLst>
  <p:sldSz cx="9144000" cy="5143500"/>
  <p:notesSz cx="6858000" cy="9144000"/>
  <p:embeddedFontLst>
    <p:embeddedFont>
      <p:font typeface="Maven Pro"/>
      <p:regular r:id="rId62"/>
    </p:embeddedFont>
    <p:embeddedFont>
      <p:font typeface="Nunito"/>
      <p:regular r:id="rId63"/>
    </p:embeddedFont>
    <p:embeddedFont>
      <p:font typeface="Calibri" panose="020F0502020204030204" charset="0"/>
      <p:regular r:id="rId64"/>
      <p:bold r:id="rId65"/>
      <p:italic r:id="rId66"/>
      <p:boldItalic r:id="rId67"/>
    </p:embeddedFont>
    <p:embeddedFont>
      <p:font typeface="Roboto" panose="0200000000000000000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font" Target="fonts/font10.fntdata"/><Relationship Id="rId70" Type="http://schemas.openxmlformats.org/officeDocument/2006/relationships/font" Target="fonts/font9.fntdata"/><Relationship Id="rId7" Type="http://schemas.openxmlformats.org/officeDocument/2006/relationships/slide" Target="slides/slide4.xml"/><Relationship Id="rId69" Type="http://schemas.openxmlformats.org/officeDocument/2006/relationships/font" Target="fonts/font8.fntdata"/><Relationship Id="rId68" Type="http://schemas.openxmlformats.org/officeDocument/2006/relationships/font" Target="fonts/font7.fntdata"/><Relationship Id="rId67" Type="http://schemas.openxmlformats.org/officeDocument/2006/relationships/font" Target="fonts/font6.fntdata"/><Relationship Id="rId66" Type="http://schemas.openxmlformats.org/officeDocument/2006/relationships/font" Target="fonts/font5.fntdata"/><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243dffec7c0_3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3dffec7c0_3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243dffec7c0_3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43dffec7c0_3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243dffec7c0_3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43dffec7c0_3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243dffec7c0_3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3dffec7c0_3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243dffec7c0_3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43dffec7c0_3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27f16e758b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7f16e758b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g28080ea84b4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8080ea84b4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28080ea84b4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8080ea84b4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28080ea84b4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8080ea84b4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28080ea84b4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8080ea84b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8080ea84b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080ea84b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28080ea84b4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8080ea84b4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g28080ea84b4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8080ea84b4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28080ea84b4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8080ea84b4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g245846ad32d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45846ad32d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Google Shape;435;g245846ad32d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5846ad32d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245846ad32d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45846ad32d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g245846ad32d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45846ad32d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g28080ea84b4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080ea84b4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2840eb43c0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840eb43c0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0" name="Shape 470"/>
        <p:cNvGrpSpPr/>
        <p:nvPr/>
      </p:nvGrpSpPr>
      <p:grpSpPr>
        <a:xfrm>
          <a:off x="0" y="0"/>
          <a:ext cx="0" cy="0"/>
          <a:chOff x="0" y="0"/>
          <a:chExt cx="0" cy="0"/>
        </a:xfrm>
      </p:grpSpPr>
      <p:sp>
        <p:nvSpPr>
          <p:cNvPr id="471" name="Google Shape;471;g28dccbb9a3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8dccbb9a3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243dffec7c0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43dffec7c0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2840eb43c06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840eb43c06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g2840eb43c06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840eb43c06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2840eb43c06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840eb43c06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7" name="Shape 497"/>
        <p:cNvGrpSpPr/>
        <p:nvPr/>
      </p:nvGrpSpPr>
      <p:grpSpPr>
        <a:xfrm>
          <a:off x="0" y="0"/>
          <a:ext cx="0" cy="0"/>
          <a:chOff x="0" y="0"/>
          <a:chExt cx="0" cy="0"/>
        </a:xfrm>
      </p:grpSpPr>
      <p:sp>
        <p:nvSpPr>
          <p:cNvPr id="498" name="Google Shape;498;g2840eb43c06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40eb43c06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28dccbb9a3c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8dccbb9a3c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3" name="Shape 513"/>
        <p:cNvGrpSpPr/>
        <p:nvPr/>
      </p:nvGrpSpPr>
      <p:grpSpPr>
        <a:xfrm>
          <a:off x="0" y="0"/>
          <a:ext cx="0" cy="0"/>
          <a:chOff x="0" y="0"/>
          <a:chExt cx="0" cy="0"/>
        </a:xfrm>
      </p:grpSpPr>
      <p:sp>
        <p:nvSpPr>
          <p:cNvPr id="514" name="Google Shape;514;g28dccbb9a3c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8dccbb9a3c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2840eb43c06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840eb43c06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2840eb43c06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840eb43c06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 name="Shape 539"/>
        <p:cNvGrpSpPr/>
        <p:nvPr/>
      </p:nvGrpSpPr>
      <p:grpSpPr>
        <a:xfrm>
          <a:off x="0" y="0"/>
          <a:ext cx="0" cy="0"/>
          <a:chOff x="0" y="0"/>
          <a:chExt cx="0" cy="0"/>
        </a:xfrm>
      </p:grpSpPr>
      <p:sp>
        <p:nvSpPr>
          <p:cNvPr id="540" name="Google Shape;540;g28dccbb9a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8dccbb9a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549"/>
        <p:cNvGrpSpPr/>
        <p:nvPr/>
      </p:nvGrpSpPr>
      <p:grpSpPr>
        <a:xfrm>
          <a:off x="0" y="0"/>
          <a:ext cx="0" cy="0"/>
          <a:chOff x="0" y="0"/>
          <a:chExt cx="0" cy="0"/>
        </a:xfrm>
      </p:grpSpPr>
      <p:sp>
        <p:nvSpPr>
          <p:cNvPr id="550" name="Google Shape;550;g29dae70df32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9dae70df32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243dffec7c0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43dffec7c0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5" name="Shape 555"/>
        <p:cNvGrpSpPr/>
        <p:nvPr/>
      </p:nvGrpSpPr>
      <p:grpSpPr>
        <a:xfrm>
          <a:off x="0" y="0"/>
          <a:ext cx="0" cy="0"/>
          <a:chOff x="0" y="0"/>
          <a:chExt cx="0" cy="0"/>
        </a:xfrm>
      </p:grpSpPr>
      <p:sp>
        <p:nvSpPr>
          <p:cNvPr id="556" name="Google Shape;556;g29c68a4a24e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9c68a4a24e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g29c68a4a24e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9c68a4a24e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9" name="Shape 569"/>
        <p:cNvGrpSpPr/>
        <p:nvPr/>
      </p:nvGrpSpPr>
      <p:grpSpPr>
        <a:xfrm>
          <a:off x="0" y="0"/>
          <a:ext cx="0" cy="0"/>
          <a:chOff x="0" y="0"/>
          <a:chExt cx="0" cy="0"/>
        </a:xfrm>
      </p:grpSpPr>
      <p:sp>
        <p:nvSpPr>
          <p:cNvPr id="570" name="Google Shape;570;g29c68a4a24e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9c68a4a24e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 name="Shape 576"/>
        <p:cNvGrpSpPr/>
        <p:nvPr/>
      </p:nvGrpSpPr>
      <p:grpSpPr>
        <a:xfrm>
          <a:off x="0" y="0"/>
          <a:ext cx="0" cy="0"/>
          <a:chOff x="0" y="0"/>
          <a:chExt cx="0" cy="0"/>
        </a:xfrm>
      </p:grpSpPr>
      <p:sp>
        <p:nvSpPr>
          <p:cNvPr id="577" name="Google Shape;577;g29c68a4a24e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9c68a4a24e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g29c68a4a24e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9c68a4a24e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 name="Shape 590"/>
        <p:cNvGrpSpPr/>
        <p:nvPr/>
      </p:nvGrpSpPr>
      <p:grpSpPr>
        <a:xfrm>
          <a:off x="0" y="0"/>
          <a:ext cx="0" cy="0"/>
          <a:chOff x="0" y="0"/>
          <a:chExt cx="0" cy="0"/>
        </a:xfrm>
      </p:grpSpPr>
      <p:sp>
        <p:nvSpPr>
          <p:cNvPr id="591" name="Google Shape;591;g29c68a4a24e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9c68a4a24e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 name="Shape 599"/>
        <p:cNvGrpSpPr/>
        <p:nvPr/>
      </p:nvGrpSpPr>
      <p:grpSpPr>
        <a:xfrm>
          <a:off x="0" y="0"/>
          <a:ext cx="0" cy="0"/>
          <a:chOff x="0" y="0"/>
          <a:chExt cx="0" cy="0"/>
        </a:xfrm>
      </p:grpSpPr>
      <p:sp>
        <p:nvSpPr>
          <p:cNvPr id="600" name="Google Shape;600;g29c68a4a24e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9c68a4a24e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Google Shape;607;g29c68a4a24e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9c68a4a24e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29c68a4a24e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9c68a4a24e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0" name="Shape 620"/>
        <p:cNvGrpSpPr/>
        <p:nvPr/>
      </p:nvGrpSpPr>
      <p:grpSpPr>
        <a:xfrm>
          <a:off x="0" y="0"/>
          <a:ext cx="0" cy="0"/>
          <a:chOff x="0" y="0"/>
          <a:chExt cx="0" cy="0"/>
        </a:xfrm>
      </p:grpSpPr>
      <p:sp>
        <p:nvSpPr>
          <p:cNvPr id="621" name="Google Shape;621;g29c68a4a24e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9c68a4a24e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243e4eb2bf3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3e4eb2bf3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9c68a4a24e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9c68a4a24e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29d38bdd6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9d38bdd6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29d38bdd6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9d38bdd6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29d38bdd6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9d38bdd6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29d38bdd6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9d38bdd6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243dffec7c0_3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43dffec7c0_3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243dffec7c0_3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43dffec7c0_3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243dffec7c0_3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3dffec7c0_3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243dffec7c0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43dffec7c0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40675" y="1387750"/>
            <a:ext cx="47151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200">
                <a:latin typeface="Arial" panose="020B0604020202020204"/>
                <a:ea typeface="Arial" panose="020B0604020202020204"/>
                <a:cs typeface="Arial" panose="020B0604020202020204"/>
                <a:sym typeface="Arial" panose="020B0604020202020204"/>
              </a:rPr>
              <a:t>Camico Sales Data Insights</a:t>
            </a:r>
            <a:r>
              <a:rPr lang="en-GB"/>
              <a:t> </a:t>
            </a:r>
            <a:endParaRPr lang="en-GB"/>
          </a:p>
        </p:txBody>
      </p:sp>
      <p:sp>
        <p:nvSpPr>
          <p:cNvPr id="278" name="Google Shape;278;p13"/>
          <p:cNvSpPr txBox="1"/>
          <p:nvPr>
            <p:ph type="subTitle" idx="1"/>
          </p:nvPr>
        </p:nvSpPr>
        <p:spPr>
          <a:xfrm>
            <a:off x="5877425" y="4331625"/>
            <a:ext cx="3065700" cy="693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b="1" u="sng"/>
              <a:t>Presented By :</a:t>
            </a:r>
            <a:r>
              <a:rPr lang="en-GB"/>
              <a:t> </a:t>
            </a:r>
            <a:endParaRPr lang="en-GB"/>
          </a:p>
          <a:p>
            <a:pPr marL="0" lvl="0" indent="0" algn="r" rtl="0">
              <a:spcBef>
                <a:spcPts val="0"/>
              </a:spcBef>
              <a:spcAft>
                <a:spcPts val="0"/>
              </a:spcAft>
              <a:buNone/>
            </a:pPr>
            <a:r>
              <a:rPr lang="en-GB"/>
              <a:t>Spectral Tech</a:t>
            </a:r>
            <a:r>
              <a:rPr lang="en-GB"/>
              <a:t> Analytics Team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22"/>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for different Entity types</a:t>
            </a:r>
            <a:endParaRPr sz="1800" b="1">
              <a:solidFill>
                <a:srgbClr val="C9DAF8"/>
              </a:solidFill>
              <a:latin typeface="Maven Pro"/>
              <a:ea typeface="Maven Pro"/>
              <a:cs typeface="Maven Pro"/>
              <a:sym typeface="Maven Pro"/>
            </a:endParaRPr>
          </a:p>
        </p:txBody>
      </p:sp>
      <p:sp>
        <p:nvSpPr>
          <p:cNvPr id="342" name="Google Shape;342;p22"/>
          <p:cNvSpPr txBox="1"/>
          <p:nvPr/>
        </p:nvSpPr>
        <p:spPr>
          <a:xfrm>
            <a:off x="1905" y="429895"/>
            <a:ext cx="3658235" cy="471233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a:solidFill>
                  <a:schemeClr val="bg1"/>
                </a:solidFill>
                <a:latin typeface="Calibri" panose="020F0502020204030204" charset="0"/>
                <a:ea typeface="Nunito"/>
                <a:cs typeface="Calibri" panose="020F0502020204030204" charset="0"/>
                <a:sym typeface="Nunito"/>
              </a:rPr>
              <a:t>T</a:t>
            </a:r>
            <a:r>
              <a:rPr>
                <a:solidFill>
                  <a:schemeClr val="bg1"/>
                </a:solidFill>
                <a:latin typeface="Calibri" panose="020F0502020204030204" charset="0"/>
                <a:ea typeface="Nunito"/>
                <a:cs typeface="Calibri" panose="020F0502020204030204" charset="0"/>
                <a:sym typeface="Nunito"/>
              </a:rPr>
              <a:t>he graph dives into the conversion ratio based on entity types for the top 10 entities. Conversion ratio is just the percentage of leads that turn into actual customers. Here's the </a:t>
            </a:r>
            <a:r>
              <a:rPr lang="en-IN">
                <a:solidFill>
                  <a:schemeClr val="bg1"/>
                </a:solidFill>
                <a:latin typeface="Calibri" panose="020F0502020204030204" charset="0"/>
                <a:ea typeface="Nunito"/>
                <a:cs typeface="Calibri" panose="020F0502020204030204" charset="0"/>
                <a:sym typeface="Nunito"/>
              </a:rPr>
              <a:t>breakdown</a:t>
            </a:r>
            <a:r>
              <a:rPr>
                <a:solidFill>
                  <a:schemeClr val="bg1"/>
                </a:solidFill>
                <a:latin typeface="Calibri" panose="020F0502020204030204" charset="0"/>
                <a:ea typeface="Nunito"/>
                <a:cs typeface="Calibri" panose="020F0502020204030204" charset="0"/>
                <a:sym typeface="Nunito"/>
              </a:rPr>
              <a:t>:</a:t>
            </a: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r>
              <a:rPr>
                <a:solidFill>
                  <a:schemeClr val="bg1"/>
                </a:solidFill>
                <a:latin typeface="Calibri" panose="020F0502020204030204" charset="0"/>
                <a:ea typeface="Nunito"/>
                <a:cs typeface="Calibri" panose="020F0502020204030204" charset="0"/>
                <a:sym typeface="Nunito"/>
              </a:rPr>
              <a:t> Sole Proprietorship </a:t>
            </a:r>
            <a:r>
              <a:rPr lang="en-IN">
                <a:solidFill>
                  <a:schemeClr val="bg1"/>
                </a:solidFill>
                <a:latin typeface="Calibri" panose="020F0502020204030204" charset="0"/>
                <a:ea typeface="Nunito"/>
                <a:cs typeface="Calibri" panose="020F0502020204030204" charset="0"/>
                <a:sym typeface="Nunito"/>
              </a:rPr>
              <a:t>contributes to major conversion </a:t>
            </a:r>
            <a:r>
              <a:rPr>
                <a:solidFill>
                  <a:schemeClr val="bg1"/>
                </a:solidFill>
                <a:latin typeface="Calibri" panose="020F0502020204030204" charset="0"/>
                <a:ea typeface="Nunito"/>
                <a:cs typeface="Calibri" panose="020F0502020204030204" charset="0"/>
                <a:sym typeface="Nunito"/>
              </a:rPr>
              <a:t>with </a:t>
            </a:r>
            <a:r>
              <a:rPr lang="en-IN">
                <a:solidFill>
                  <a:schemeClr val="bg1"/>
                </a:solidFill>
                <a:latin typeface="Calibri" panose="020F0502020204030204" charset="0"/>
                <a:ea typeface="Nunito"/>
                <a:cs typeface="Calibri" panose="020F0502020204030204" charset="0"/>
                <a:sym typeface="Nunito"/>
              </a:rPr>
              <a:t>more than</a:t>
            </a:r>
            <a:r>
              <a:rPr>
                <a:solidFill>
                  <a:schemeClr val="bg1"/>
                </a:solidFill>
                <a:latin typeface="Calibri" panose="020F0502020204030204" charset="0"/>
                <a:ea typeface="Nunito"/>
                <a:cs typeface="Calibri" panose="020F0502020204030204" charset="0"/>
                <a:sym typeface="Nunito"/>
              </a:rPr>
              <a:t> </a:t>
            </a:r>
            <a:r>
              <a:rPr lang="en-IN">
                <a:solidFill>
                  <a:schemeClr val="bg1"/>
                </a:solidFill>
                <a:latin typeface="Calibri" panose="020F0502020204030204" charset="0"/>
                <a:ea typeface="Nunito"/>
                <a:cs typeface="Calibri" panose="020F0502020204030204" charset="0"/>
                <a:sym typeface="Nunito"/>
              </a:rPr>
              <a:t>6</a:t>
            </a:r>
            <a:r>
              <a:rPr>
                <a:solidFill>
                  <a:schemeClr val="bg1"/>
                </a:solidFill>
                <a:latin typeface="Calibri" panose="020F0502020204030204" charset="0"/>
                <a:ea typeface="Nunito"/>
                <a:cs typeface="Calibri" panose="020F0502020204030204" charset="0"/>
                <a:sym typeface="Nunito"/>
              </a:rPr>
              <a:t>0% conversion ratio. </a:t>
            </a:r>
            <a:r>
              <a:rPr lang="en-IN">
                <a:solidFill>
                  <a:schemeClr val="bg1"/>
                </a:solidFill>
                <a:latin typeface="Calibri" panose="020F0502020204030204" charset="0"/>
                <a:ea typeface="Nunito"/>
                <a:cs typeface="Calibri" panose="020F0502020204030204" charset="0"/>
                <a:sym typeface="Nunito"/>
              </a:rPr>
              <a:t>that is</a:t>
            </a:r>
            <a:r>
              <a:rPr>
                <a:solidFill>
                  <a:schemeClr val="bg1"/>
                </a:solidFill>
                <a:latin typeface="Calibri" panose="020F0502020204030204" charset="0"/>
                <a:ea typeface="Nunito"/>
                <a:cs typeface="Calibri" panose="020F0502020204030204" charset="0"/>
                <a:sym typeface="Nunito"/>
              </a:rPr>
              <a:t> Half of the leads from sole proprietorships become customers.</a:t>
            </a: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r>
              <a:rPr>
                <a:solidFill>
                  <a:schemeClr val="bg1"/>
                </a:solidFill>
                <a:latin typeface="Calibri" panose="020F0502020204030204" charset="0"/>
                <a:ea typeface="Nunito"/>
                <a:cs typeface="Calibri" panose="020F0502020204030204" charset="0"/>
                <a:sym typeface="Nunito"/>
              </a:rPr>
              <a:t>  </a:t>
            </a: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r>
              <a:rPr>
                <a:solidFill>
                  <a:schemeClr val="bg1"/>
                </a:solidFill>
                <a:latin typeface="Calibri" panose="020F0502020204030204" charset="0"/>
                <a:ea typeface="Nunito"/>
                <a:cs typeface="Calibri" panose="020F0502020204030204" charset="0"/>
                <a:sym typeface="Nunito"/>
              </a:rPr>
              <a:t> </a:t>
            </a:r>
            <a:r>
              <a:rPr lang="en-IN">
                <a:solidFill>
                  <a:schemeClr val="bg1"/>
                </a:solidFill>
                <a:latin typeface="Calibri" panose="020F0502020204030204" charset="0"/>
                <a:ea typeface="Nunito"/>
                <a:cs typeface="Calibri" panose="020F0502020204030204" charset="0"/>
                <a:sym typeface="Nunito"/>
              </a:rPr>
              <a:t>P</a:t>
            </a:r>
            <a:r>
              <a:rPr>
                <a:solidFill>
                  <a:schemeClr val="bg1"/>
                </a:solidFill>
                <a:latin typeface="Calibri" panose="020F0502020204030204" charset="0"/>
                <a:ea typeface="Nunito"/>
                <a:cs typeface="Calibri" panose="020F0502020204030204" charset="0"/>
                <a:sym typeface="Nunito"/>
              </a:rPr>
              <a:t>LLC is next in line, hitting a solid conversion ratio</a:t>
            </a:r>
            <a:r>
              <a:rPr lang="en-IN">
                <a:solidFill>
                  <a:schemeClr val="bg1"/>
                </a:solidFill>
                <a:latin typeface="Calibri" panose="020F0502020204030204" charset="0"/>
                <a:ea typeface="Nunito"/>
                <a:cs typeface="Calibri" panose="020F0502020204030204" charset="0"/>
                <a:sym typeface="Nunito"/>
              </a:rPr>
              <a:t> (more than 50 %)</a:t>
            </a:r>
            <a:r>
              <a:rPr>
                <a:solidFill>
                  <a:schemeClr val="bg1"/>
                </a:solidFill>
                <a:latin typeface="Calibri" panose="020F0502020204030204" charset="0"/>
                <a:ea typeface="Nunito"/>
                <a:cs typeface="Calibri" panose="020F0502020204030204" charset="0"/>
                <a:sym typeface="Nunito"/>
              </a:rPr>
              <a:t>. </a:t>
            </a: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endParaRPr>
              <a:solidFill>
                <a:schemeClr val="bg1"/>
              </a:solidFill>
              <a:latin typeface="Calibri" panose="020F0502020204030204" charset="0"/>
              <a:ea typeface="Nunito"/>
              <a:cs typeface="Calibri" panose="020F0502020204030204" charset="0"/>
              <a:sym typeface="Nunito"/>
            </a:endParaRPr>
          </a:p>
          <a:p>
            <a:pPr marL="0" lvl="0" indent="0" algn="just" rtl="0">
              <a:spcBef>
                <a:spcPts val="0"/>
              </a:spcBef>
              <a:spcAft>
                <a:spcPts val="0"/>
              </a:spcAft>
              <a:buNone/>
            </a:pPr>
            <a:r>
              <a:rPr>
                <a:solidFill>
                  <a:schemeClr val="bg1"/>
                </a:solidFill>
                <a:latin typeface="Calibri" panose="020F0502020204030204" charset="0"/>
                <a:ea typeface="Nunito"/>
                <a:cs typeface="Calibri" panose="020F0502020204030204" charset="0"/>
                <a:sym typeface="Nunito"/>
              </a:rPr>
              <a:t> On the flip side, Partnership has the lowest conversion ratio at </a:t>
            </a:r>
            <a:r>
              <a:rPr lang="en-IN">
                <a:solidFill>
                  <a:schemeClr val="bg1"/>
                </a:solidFill>
                <a:latin typeface="Calibri" panose="020F0502020204030204" charset="0"/>
                <a:ea typeface="Nunito"/>
                <a:cs typeface="Calibri" panose="020F0502020204030204" charset="0"/>
                <a:sym typeface="Nunito"/>
              </a:rPr>
              <a:t>35</a:t>
            </a:r>
            <a:r>
              <a:rPr>
                <a:solidFill>
                  <a:schemeClr val="bg1"/>
                </a:solidFill>
                <a:latin typeface="Calibri" panose="020F0502020204030204" charset="0"/>
                <a:ea typeface="Nunito"/>
                <a:cs typeface="Calibri" panose="020F0502020204030204" charset="0"/>
                <a:sym typeface="Nunito"/>
              </a:rPr>
              <a:t>%. for every 100 leads, only </a:t>
            </a:r>
            <a:r>
              <a:rPr lang="en-IN">
                <a:solidFill>
                  <a:schemeClr val="bg1"/>
                </a:solidFill>
                <a:latin typeface="Calibri" panose="020F0502020204030204" charset="0"/>
                <a:ea typeface="Nunito"/>
                <a:cs typeface="Calibri" panose="020F0502020204030204" charset="0"/>
                <a:sym typeface="Nunito"/>
              </a:rPr>
              <a:t>35</a:t>
            </a:r>
            <a:r>
              <a:rPr>
                <a:solidFill>
                  <a:schemeClr val="bg1"/>
                </a:solidFill>
                <a:latin typeface="Calibri" panose="020F0502020204030204" charset="0"/>
                <a:ea typeface="Nunito"/>
                <a:cs typeface="Calibri" panose="020F0502020204030204" charset="0"/>
                <a:sym typeface="Nunito"/>
              </a:rPr>
              <a:t> of them from partnerships turn into customers.</a:t>
            </a:r>
            <a:endParaRPr>
              <a:solidFill>
                <a:schemeClr val="bg1"/>
              </a:solidFill>
              <a:latin typeface="Calibri" panose="020F0502020204030204" charset="0"/>
              <a:ea typeface="Nunito"/>
              <a:cs typeface="Calibri" panose="020F0502020204030204" charset="0"/>
              <a:sym typeface="Nunito"/>
            </a:endParaRPr>
          </a:p>
        </p:txBody>
      </p:sp>
      <p:pic>
        <p:nvPicPr>
          <p:cNvPr id="343" name="Google Shape;343;p22"/>
          <p:cNvPicPr preferRelativeResize="0"/>
          <p:nvPr/>
        </p:nvPicPr>
        <p:blipFill>
          <a:blip r:embed="rId1"/>
          <a:stretch>
            <a:fillRect/>
          </a:stretch>
        </p:blipFill>
        <p:spPr>
          <a:xfrm>
            <a:off x="3659505" y="523875"/>
            <a:ext cx="5484495" cy="42475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23"/>
          <p:cNvSpPr txBox="1"/>
          <p:nvPr/>
        </p:nvSpPr>
        <p:spPr>
          <a:xfrm>
            <a:off x="0" y="0"/>
            <a:ext cx="9144000" cy="4292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Number of accounts for different Business types</a:t>
            </a:r>
            <a:endParaRPr sz="1800" b="1">
              <a:solidFill>
                <a:srgbClr val="C9DAF8"/>
              </a:solidFill>
              <a:latin typeface="Maven Pro"/>
              <a:ea typeface="Maven Pro"/>
              <a:cs typeface="Maven Pro"/>
              <a:sym typeface="Maven Pro"/>
            </a:endParaRPr>
          </a:p>
          <a:p>
            <a:pPr marL="0" marR="0" lvl="0" indent="0" algn="l" rtl="0">
              <a:lnSpc>
                <a:spcPct val="100000"/>
              </a:lnSpc>
              <a:spcBef>
                <a:spcPts val="0"/>
              </a:spcBef>
              <a:spcAft>
                <a:spcPts val="0"/>
              </a:spcAft>
              <a:buNone/>
            </a:pPr>
            <a:endParaRPr sz="1800" b="1">
              <a:solidFill>
                <a:srgbClr val="C9DAF8"/>
              </a:solidFill>
              <a:latin typeface="Maven Pro"/>
              <a:ea typeface="Maven Pro"/>
              <a:cs typeface="Maven Pro"/>
              <a:sym typeface="Maven Pro"/>
            </a:endParaRPr>
          </a:p>
        </p:txBody>
      </p:sp>
      <p:sp>
        <p:nvSpPr>
          <p:cNvPr id="349" name="Google Shape;349;p23"/>
          <p:cNvSpPr txBox="1"/>
          <p:nvPr/>
        </p:nvSpPr>
        <p:spPr>
          <a:xfrm>
            <a:off x="3810" y="270510"/>
            <a:ext cx="3054985" cy="4872990"/>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The top 3 business types with the most accounts are existing customers, new businesses, and</a:t>
            </a:r>
            <a:r>
              <a:rPr lang="en-IN" altLang="en-GB" sz="1200">
                <a:solidFill>
                  <a:schemeClr val="lt1"/>
                </a:solidFill>
                <a:latin typeface="Nunito"/>
                <a:ea typeface="Nunito"/>
                <a:cs typeface="Nunito"/>
                <a:sym typeface="Nunito"/>
              </a:rPr>
              <a:t> Bare firm.</a:t>
            </a:r>
            <a:r>
              <a:rPr 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new businesses</a:t>
            </a:r>
            <a:r>
              <a:rPr lang="en-IN" alt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have the most accounts, with </a:t>
            </a:r>
            <a:r>
              <a:rPr lang="en-IN" altLang="en-GB" sz="1200">
                <a:solidFill>
                  <a:schemeClr val="lt1"/>
                </a:solidFill>
                <a:latin typeface="Nunito"/>
                <a:ea typeface="Nunito"/>
                <a:cs typeface="Nunito"/>
                <a:sym typeface="Nunito"/>
              </a:rPr>
              <a:t>more than</a:t>
            </a:r>
            <a:r>
              <a:rPr lang="en-GB" sz="1200">
                <a:solidFill>
                  <a:schemeClr val="lt1"/>
                </a:solidFill>
                <a:latin typeface="Nunito"/>
                <a:ea typeface="Nunito"/>
                <a:cs typeface="Nunito"/>
                <a:sym typeface="Nunito"/>
              </a:rPr>
              <a:t> 1</a:t>
            </a:r>
            <a:r>
              <a:rPr lang="en-IN" altLang="en-GB" sz="1200">
                <a:solidFill>
                  <a:schemeClr val="lt1"/>
                </a:solidFill>
                <a:latin typeface="Nunito"/>
                <a:ea typeface="Nunito"/>
                <a:cs typeface="Nunito"/>
                <a:sym typeface="Nunito"/>
              </a:rPr>
              <a:t>6</a:t>
            </a:r>
            <a:r>
              <a:rPr lang="en-GB" sz="1200">
                <a:solidFill>
                  <a:schemeClr val="lt1"/>
                </a:solidFill>
                <a:latin typeface="Nunito"/>
                <a:ea typeface="Nunito"/>
                <a:cs typeface="Nunito"/>
                <a:sym typeface="Nunito"/>
              </a:rPr>
              <a:t>,000 accounts.</a:t>
            </a:r>
            <a:r>
              <a:rPr lang="en-IN" altLang="en-GB" sz="1200">
                <a:solidFill>
                  <a:schemeClr val="lt1"/>
                </a:solidFill>
                <a:latin typeface="Nunito"/>
                <a:ea typeface="Nunito"/>
                <a:cs typeface="Nunito"/>
                <a:sym typeface="Nunito"/>
              </a:rPr>
              <a:t> E</a:t>
            </a:r>
            <a:r>
              <a:rPr lang="en-GB" sz="1200">
                <a:solidFill>
                  <a:schemeClr val="lt1"/>
                </a:solidFill>
                <a:latin typeface="Nunito"/>
                <a:ea typeface="Nunito"/>
                <a:cs typeface="Nunito"/>
                <a:sym typeface="Nunito"/>
              </a:rPr>
              <a:t>xisting customers</a:t>
            </a:r>
            <a:r>
              <a:rPr lang="en-IN" alt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have over </a:t>
            </a:r>
            <a:r>
              <a:rPr lang="en-IN" altLang="en-GB" sz="1200">
                <a:solidFill>
                  <a:schemeClr val="lt1"/>
                </a:solidFill>
                <a:latin typeface="Nunito"/>
                <a:ea typeface="Nunito"/>
                <a:cs typeface="Nunito"/>
                <a:sym typeface="Nunito"/>
              </a:rPr>
              <a:t>9</a:t>
            </a:r>
            <a:r>
              <a:rPr lang="en-GB" sz="1200">
                <a:solidFill>
                  <a:schemeClr val="lt1"/>
                </a:solidFill>
                <a:latin typeface="Nunito"/>
                <a:ea typeface="Nunito"/>
                <a:cs typeface="Nunito"/>
                <a:sym typeface="Nunito"/>
              </a:rPr>
              <a:t>,000 accounts, and </a:t>
            </a:r>
            <a:r>
              <a:rPr lang="en-IN" altLang="en-GB" sz="1200">
                <a:solidFill>
                  <a:schemeClr val="lt1"/>
                </a:solidFill>
                <a:latin typeface="Nunito"/>
                <a:ea typeface="Nunito"/>
                <a:cs typeface="Nunito"/>
                <a:sym typeface="Nunito"/>
              </a:rPr>
              <a:t>Bare firm </a:t>
            </a:r>
            <a:r>
              <a:rPr lang="en-GB" sz="1200">
                <a:solidFill>
                  <a:schemeClr val="lt1"/>
                </a:solidFill>
                <a:latin typeface="Nunito"/>
                <a:ea typeface="Nunito"/>
                <a:cs typeface="Nunito"/>
                <a:sym typeface="Nunito"/>
              </a:rPr>
              <a:t>have over </a:t>
            </a:r>
            <a:r>
              <a:rPr lang="en-IN" altLang="en-GB" sz="1200">
                <a:solidFill>
                  <a:schemeClr val="lt1"/>
                </a:solidFill>
                <a:latin typeface="Nunito"/>
                <a:ea typeface="Nunito"/>
                <a:cs typeface="Nunito"/>
                <a:sym typeface="Nunito"/>
              </a:rPr>
              <a:t>5000</a:t>
            </a:r>
            <a:r>
              <a:rPr lang="en-GB" sz="1200">
                <a:solidFill>
                  <a:schemeClr val="lt1"/>
                </a:solidFill>
                <a:latin typeface="Nunito"/>
                <a:ea typeface="Nunito"/>
                <a:cs typeface="Nunito"/>
                <a:sym typeface="Nunito"/>
              </a:rPr>
              <a:t> accounts.</a:t>
            </a:r>
            <a:endParaRPr lang="en-GB" sz="1200">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The other business types with a significant number of accounts are cross sellers, returning customers, and </a:t>
            </a:r>
            <a:r>
              <a:rPr lang="en-IN" altLang="en-GB" sz="1200">
                <a:solidFill>
                  <a:schemeClr val="lt1"/>
                </a:solidFill>
                <a:latin typeface="Nunito"/>
                <a:ea typeface="Nunito"/>
                <a:cs typeface="Nunito"/>
                <a:sym typeface="Nunito"/>
              </a:rPr>
              <a:t>PL</a:t>
            </a:r>
            <a:r>
              <a:rPr lang="en-GB" sz="1200">
                <a:solidFill>
                  <a:schemeClr val="lt1"/>
                </a:solidFill>
                <a:latin typeface="Nunito"/>
                <a:ea typeface="Nunito"/>
                <a:cs typeface="Nunito"/>
                <a:sym typeface="Nunito"/>
              </a:rPr>
              <a:t>. </a:t>
            </a:r>
            <a:r>
              <a:rPr lang="en-IN" altLang="en-GB" sz="1200">
                <a:solidFill>
                  <a:schemeClr val="lt1"/>
                </a:solidFill>
                <a:latin typeface="Nunito"/>
                <a:ea typeface="Nunito"/>
                <a:cs typeface="Nunito"/>
                <a:sym typeface="Nunito"/>
              </a:rPr>
              <a:t> PL</a:t>
            </a:r>
            <a:r>
              <a:rPr lang="en-GB" sz="1200">
                <a:solidFill>
                  <a:schemeClr val="lt1"/>
                </a:solidFill>
                <a:latin typeface="Nunito"/>
                <a:ea typeface="Nunito"/>
                <a:cs typeface="Nunito"/>
                <a:sym typeface="Nunito"/>
              </a:rPr>
              <a:t> have over </a:t>
            </a:r>
            <a:r>
              <a:rPr lang="en-IN" altLang="en-GB" sz="1200">
                <a:solidFill>
                  <a:schemeClr val="lt1"/>
                </a:solidFill>
                <a:latin typeface="Nunito"/>
                <a:ea typeface="Nunito"/>
                <a:cs typeface="Nunito"/>
                <a:sym typeface="Nunito"/>
              </a:rPr>
              <a:t>1000</a:t>
            </a:r>
            <a:r>
              <a:rPr lang="en-GB" sz="1200">
                <a:solidFill>
                  <a:schemeClr val="lt1"/>
                </a:solidFill>
                <a:latin typeface="Nunito"/>
                <a:ea typeface="Nunito"/>
                <a:cs typeface="Nunito"/>
                <a:sym typeface="Nunito"/>
              </a:rPr>
              <a:t> accounts, cross sellers have over </a:t>
            </a:r>
            <a:r>
              <a:rPr lang="en-IN" altLang="en-GB" sz="1200">
                <a:solidFill>
                  <a:schemeClr val="lt1"/>
                </a:solidFill>
                <a:latin typeface="Nunito"/>
                <a:ea typeface="Nunito"/>
                <a:cs typeface="Nunito"/>
                <a:sym typeface="Nunito"/>
              </a:rPr>
              <a:t>15</a:t>
            </a:r>
            <a:r>
              <a:rPr lang="en-GB" sz="1200">
                <a:solidFill>
                  <a:schemeClr val="lt1"/>
                </a:solidFill>
                <a:latin typeface="Nunito"/>
                <a:ea typeface="Nunito"/>
                <a:cs typeface="Nunito"/>
                <a:sym typeface="Nunito"/>
              </a:rPr>
              <a:t>00 accounts, returning customers</a:t>
            </a:r>
            <a:r>
              <a:rPr lang="en-IN" alt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and prospects ha</a:t>
            </a:r>
            <a:r>
              <a:rPr lang="en-IN" altLang="en-GB" sz="1200">
                <a:solidFill>
                  <a:schemeClr val="lt1"/>
                </a:solidFill>
                <a:latin typeface="Nunito"/>
                <a:ea typeface="Nunito"/>
                <a:cs typeface="Nunito"/>
                <a:sym typeface="Nunito"/>
              </a:rPr>
              <a:t>s least account.</a:t>
            </a:r>
            <a:endParaRPr lang="en-GB" sz="1200">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Overall, the graph shows that the majority of customer accounts in the United States are for existing customers, new businesses, and </a:t>
            </a:r>
            <a:r>
              <a:rPr lang="en-IN" altLang="en-GB" sz="1200">
                <a:solidFill>
                  <a:schemeClr val="lt1"/>
                </a:solidFill>
                <a:latin typeface="Nunito"/>
                <a:ea typeface="Nunito"/>
                <a:cs typeface="Nunito"/>
                <a:sym typeface="Nunito"/>
              </a:rPr>
              <a:t>Bare firm</a:t>
            </a:r>
            <a:r>
              <a:rPr lang="en-GB" sz="1200">
                <a:solidFill>
                  <a:schemeClr val="lt1"/>
                </a:solidFill>
                <a:latin typeface="Nunito"/>
                <a:ea typeface="Nunito"/>
                <a:cs typeface="Nunito"/>
                <a:sym typeface="Nunito"/>
              </a:rPr>
              <a:t>. The other business types also have a significant number of accounts, but not as many as the top 3.</a:t>
            </a:r>
            <a:endParaRPr lang="en-GB" sz="1200">
              <a:solidFill>
                <a:schemeClr val="lt1"/>
              </a:solidFill>
              <a:latin typeface="Nunito"/>
              <a:ea typeface="Nunito"/>
              <a:cs typeface="Nunito"/>
              <a:sym typeface="Nunito"/>
            </a:endParaRPr>
          </a:p>
        </p:txBody>
      </p:sp>
      <p:pic>
        <p:nvPicPr>
          <p:cNvPr id="350" name="Google Shape;350;p23"/>
          <p:cNvPicPr preferRelativeResize="0"/>
          <p:nvPr/>
        </p:nvPicPr>
        <p:blipFill>
          <a:blip r:embed="rId1"/>
          <a:stretch>
            <a:fillRect/>
          </a:stretch>
        </p:blipFill>
        <p:spPr>
          <a:xfrm>
            <a:off x="3059490" y="589788"/>
            <a:ext cx="6093253" cy="3810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24"/>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different business types</a:t>
            </a:r>
            <a:endParaRPr sz="1800" b="1">
              <a:solidFill>
                <a:srgbClr val="C9DAF8"/>
              </a:solidFill>
              <a:latin typeface="Maven Pro"/>
              <a:ea typeface="Maven Pro"/>
              <a:cs typeface="Maven Pro"/>
              <a:sym typeface="Maven Pro"/>
            </a:endParaRPr>
          </a:p>
        </p:txBody>
      </p:sp>
      <p:sp>
        <p:nvSpPr>
          <p:cNvPr id="356" name="Google Shape;356;p24"/>
          <p:cNvSpPr txBox="1"/>
          <p:nvPr/>
        </p:nvSpPr>
        <p:spPr>
          <a:xfrm>
            <a:off x="104140" y="429895"/>
            <a:ext cx="3358515" cy="4490085"/>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n-GB">
                <a:solidFill>
                  <a:schemeClr val="lt1"/>
                </a:solidFill>
                <a:latin typeface="Nunito"/>
                <a:ea typeface="Nunito"/>
                <a:cs typeface="Nunito"/>
                <a:sym typeface="Nunito"/>
              </a:rPr>
              <a:t>Despite being the major contributors, these entities showcase a lower conversion rate, hovering around 0.3. This means that approximately 30% of leads from Bare Firms and New Businesses successfully convert into customers.</a:t>
            </a: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GB">
                <a:solidFill>
                  <a:schemeClr val="lt1"/>
                </a:solidFill>
                <a:latin typeface="Nunito"/>
                <a:ea typeface="Nunito"/>
                <a:cs typeface="Nunito"/>
                <a:sym typeface="Nunito"/>
              </a:rPr>
              <a:t>So, while they play a significant role in the numbers game, the conversion rate suggests there might be room for improvement in turning these leads into solid customers.</a:t>
            </a: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IN" altLang="en-GB">
                <a:solidFill>
                  <a:schemeClr val="lt1"/>
                </a:solidFill>
                <a:latin typeface="Nunito"/>
                <a:ea typeface="Nunito"/>
                <a:cs typeface="Nunito"/>
                <a:sym typeface="Nunito"/>
              </a:rPr>
              <a:t>Also we see that there is a high chance for giving a boost to the conversion in case if a customer returns, along side cross sell.</a:t>
            </a:r>
            <a:endParaRPr lang="en-IN" altLang="en-GB">
              <a:solidFill>
                <a:schemeClr val="lt1"/>
              </a:solidFill>
              <a:latin typeface="Nunito"/>
              <a:ea typeface="Nunito"/>
              <a:cs typeface="Nunito"/>
              <a:sym typeface="Nunito"/>
            </a:endParaRPr>
          </a:p>
        </p:txBody>
      </p:sp>
      <p:pic>
        <p:nvPicPr>
          <p:cNvPr id="357" name="Google Shape;357;p24"/>
          <p:cNvPicPr preferRelativeResize="0"/>
          <p:nvPr/>
        </p:nvPicPr>
        <p:blipFill>
          <a:blip r:embed="rId1"/>
          <a:stretch>
            <a:fillRect/>
          </a:stretch>
        </p:blipFill>
        <p:spPr>
          <a:xfrm>
            <a:off x="3463290" y="699135"/>
            <a:ext cx="5709920" cy="4443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pic>
        <p:nvPicPr>
          <p:cNvPr id="362" name="Google Shape;362;p25"/>
          <p:cNvPicPr preferRelativeResize="0"/>
          <p:nvPr/>
        </p:nvPicPr>
        <p:blipFill>
          <a:blip r:embed="rId1"/>
          <a:stretch>
            <a:fillRect/>
          </a:stretch>
        </p:blipFill>
        <p:spPr>
          <a:xfrm>
            <a:off x="3059430" y="588645"/>
            <a:ext cx="6129020" cy="4541520"/>
          </a:xfrm>
          <a:prstGeom prst="rect">
            <a:avLst/>
          </a:prstGeom>
          <a:noFill/>
          <a:ln>
            <a:noFill/>
          </a:ln>
        </p:spPr>
      </p:pic>
      <p:sp>
        <p:nvSpPr>
          <p:cNvPr id="363" name="Google Shape;363;p25"/>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New Businesses</a:t>
            </a:r>
            <a:endParaRPr sz="1800" b="1">
              <a:solidFill>
                <a:srgbClr val="C9DAF8"/>
              </a:solidFill>
              <a:latin typeface="Maven Pro"/>
              <a:ea typeface="Maven Pro"/>
              <a:cs typeface="Maven Pro"/>
              <a:sym typeface="Maven Pro"/>
            </a:endParaRPr>
          </a:p>
        </p:txBody>
      </p:sp>
      <p:sp>
        <p:nvSpPr>
          <p:cNvPr id="364" name="Google Shape;364;p25"/>
          <p:cNvSpPr txBox="1"/>
          <p:nvPr/>
        </p:nvSpPr>
        <p:spPr>
          <a:xfrm>
            <a:off x="19685" y="429895"/>
            <a:ext cx="2978150" cy="4699635"/>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GB" b="1">
                <a:solidFill>
                  <a:schemeClr val="bg2"/>
                </a:solidFill>
                <a:latin typeface="Nunito"/>
                <a:ea typeface="Nunito"/>
                <a:cs typeface="Nunito"/>
                <a:sym typeface="Nunito"/>
              </a:rPr>
              <a:t>Lowest Conversion Ratio:</a:t>
            </a:r>
            <a:r>
              <a:rPr lang="en-GB">
                <a:solidFill>
                  <a:schemeClr val="lt1"/>
                </a:solidFill>
                <a:latin typeface="Nunito"/>
                <a:ea typeface="Nunito"/>
                <a:cs typeface="Nunito"/>
                <a:sym typeface="Nunito"/>
              </a:rPr>
              <a:t> Agency, Partner, and CPAdirectory exhibit the lowest conversion ratios. These entities face challenges in converting leads into customers efficiently.</a:t>
            </a: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GB" b="1">
                <a:solidFill>
                  <a:schemeClr val="bg2"/>
                </a:solidFill>
                <a:latin typeface="Nunito"/>
                <a:ea typeface="Nunito"/>
                <a:cs typeface="Nunito"/>
                <a:sym typeface="Nunito"/>
              </a:rPr>
              <a:t>Highest Conversion Ratio:</a:t>
            </a:r>
            <a:r>
              <a:rPr lang="en-GB">
                <a:solidFill>
                  <a:schemeClr val="lt1"/>
                </a:solidFill>
                <a:latin typeface="Nunito"/>
                <a:ea typeface="Nunito"/>
                <a:cs typeface="Nunito"/>
                <a:sym typeface="Nunito"/>
              </a:rPr>
              <a:t> Magazines, Websites, and State Society, on the other hand, boast the highest conversion ratios. These entities excel in converting leads into customers, showcasing a more effective conversion process.</a:t>
            </a:r>
            <a:endParaRPr lang="en-GB">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26"/>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Bare Firms</a:t>
            </a:r>
            <a:endParaRPr sz="1800" b="1">
              <a:solidFill>
                <a:srgbClr val="C9DAF8"/>
              </a:solidFill>
              <a:latin typeface="Maven Pro"/>
              <a:ea typeface="Maven Pro"/>
              <a:cs typeface="Maven Pro"/>
              <a:sym typeface="Maven Pro"/>
            </a:endParaRPr>
          </a:p>
        </p:txBody>
      </p:sp>
      <p:sp>
        <p:nvSpPr>
          <p:cNvPr id="370" name="Google Shape;370;p26"/>
          <p:cNvSpPr txBox="1"/>
          <p:nvPr/>
        </p:nvSpPr>
        <p:spPr>
          <a:xfrm>
            <a:off x="-1270" y="429895"/>
            <a:ext cx="3365500" cy="471297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GB" b="1">
                <a:solidFill>
                  <a:schemeClr val="bg2"/>
                </a:solidFill>
                <a:latin typeface="Nunito"/>
                <a:ea typeface="Nunito"/>
                <a:cs typeface="Nunito"/>
                <a:sym typeface="Nunito"/>
              </a:rPr>
              <a:t>CPAdirectory:</a:t>
            </a:r>
            <a:r>
              <a:rPr lang="en-GB">
                <a:solidFill>
                  <a:schemeClr val="lt1"/>
                </a:solidFill>
                <a:latin typeface="Nunito"/>
                <a:ea typeface="Nunito"/>
                <a:cs typeface="Nunito"/>
                <a:sym typeface="Nunito"/>
              </a:rPr>
              <a:t> Despite having the lowest conversion ratio, CPAdirectory holds the secondhighest contribution. This suggests a substantial presence in the data, albeit with a lower efficiency in leadtocustomer conversion.</a:t>
            </a: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endParaRPr lang="en-GB">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GB" b="1">
                <a:solidFill>
                  <a:schemeClr val="bg2"/>
                </a:solidFill>
                <a:latin typeface="Nunito"/>
                <a:ea typeface="Nunito"/>
                <a:cs typeface="Nunito"/>
                <a:sym typeface="Nunito"/>
              </a:rPr>
              <a:t>Website:</a:t>
            </a:r>
            <a:r>
              <a:rPr lang="en-GB">
                <a:solidFill>
                  <a:schemeClr val="lt1"/>
                </a:solidFill>
                <a:latin typeface="Nunito"/>
                <a:ea typeface="Nunito"/>
                <a:cs typeface="Nunito"/>
                <a:sym typeface="Nunito"/>
              </a:rPr>
              <a:t> With the highest conversion ratio and the highest contribution, Websites stand out as a noteworthy performer in both effectiveness and overall impact on successful conversions.</a:t>
            </a:r>
            <a:endParaRPr lang="en-GB">
              <a:solidFill>
                <a:schemeClr val="lt1"/>
              </a:solidFill>
              <a:latin typeface="Nunito"/>
              <a:ea typeface="Nunito"/>
              <a:cs typeface="Nunito"/>
              <a:sym typeface="Nunito"/>
            </a:endParaRPr>
          </a:p>
        </p:txBody>
      </p:sp>
      <p:pic>
        <p:nvPicPr>
          <p:cNvPr id="371" name="Google Shape;371;p26"/>
          <p:cNvPicPr preferRelativeResize="0"/>
          <p:nvPr/>
        </p:nvPicPr>
        <p:blipFill>
          <a:blip r:embed="rId1"/>
          <a:stretch>
            <a:fillRect/>
          </a:stretch>
        </p:blipFill>
        <p:spPr>
          <a:xfrm>
            <a:off x="3563645" y="461700"/>
            <a:ext cx="5550626" cy="451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27"/>
          <p:cNvSpPr txBox="1"/>
          <p:nvPr>
            <p:ph type="ctrTitle"/>
          </p:nvPr>
        </p:nvSpPr>
        <p:spPr>
          <a:xfrm>
            <a:off x="3075625" y="16993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Leads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pic>
        <p:nvPicPr>
          <p:cNvPr id="381" name="Google Shape;381;p28"/>
          <p:cNvPicPr preferRelativeResize="0"/>
          <p:nvPr/>
        </p:nvPicPr>
        <p:blipFill>
          <a:blip r:embed="rId1"/>
          <a:stretch>
            <a:fillRect/>
          </a:stretch>
        </p:blipFill>
        <p:spPr>
          <a:xfrm>
            <a:off x="4101475" y="1137551"/>
            <a:ext cx="4699001" cy="3743000"/>
          </a:xfrm>
          <a:prstGeom prst="rect">
            <a:avLst/>
          </a:prstGeom>
          <a:noFill/>
          <a:ln>
            <a:noFill/>
          </a:ln>
        </p:spPr>
      </p:pic>
      <p:sp>
        <p:nvSpPr>
          <p:cNvPr id="382" name="Google Shape;382;p2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top 10 popular states</a:t>
            </a:r>
            <a:endParaRPr sz="1800" b="1">
              <a:solidFill>
                <a:srgbClr val="C9DAF8"/>
              </a:solidFill>
              <a:latin typeface="Maven Pro"/>
              <a:ea typeface="Maven Pro"/>
              <a:cs typeface="Maven Pro"/>
              <a:sym typeface="Maven Pro"/>
            </a:endParaRPr>
          </a:p>
        </p:txBody>
      </p:sp>
      <p:sp>
        <p:nvSpPr>
          <p:cNvPr id="383" name="Google Shape;383;p28"/>
          <p:cNvSpPr txBox="1"/>
          <p:nvPr/>
        </p:nvSpPr>
        <p:spPr>
          <a:xfrm>
            <a:off x="103625" y="763050"/>
            <a:ext cx="3000000" cy="1443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CA, TX, NY has highest number of leads and so highest number of opportunities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29"/>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p:txBody>
      </p:sp>
      <p:sp>
        <p:nvSpPr>
          <p:cNvPr id="389" name="Google Shape;389;p29"/>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390" name="Google Shape;390;p29"/>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when opted for Emails</a:t>
            </a:r>
            <a:endParaRPr sz="1800" b="1">
              <a:solidFill>
                <a:srgbClr val="C9DAF8"/>
              </a:solidFill>
              <a:latin typeface="Maven Pro"/>
              <a:ea typeface="Maven Pro"/>
              <a:cs typeface="Maven Pro"/>
              <a:sym typeface="Maven Pro"/>
            </a:endParaRPr>
          </a:p>
        </p:txBody>
      </p:sp>
      <p:sp>
        <p:nvSpPr>
          <p:cNvPr id="391" name="Google Shape;391;p29"/>
          <p:cNvSpPr txBox="1"/>
          <p:nvPr/>
        </p:nvSpPr>
        <p:spPr>
          <a:xfrm>
            <a:off x="65900" y="841675"/>
            <a:ext cx="5079600" cy="1012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Most of the leads have opted for Emails and have higher conversion percentage comparatively.</a:t>
            </a:r>
            <a:endParaRPr>
              <a:solidFill>
                <a:schemeClr val="lt1"/>
              </a:solidFill>
              <a:latin typeface="Nunito"/>
              <a:ea typeface="Nunito"/>
              <a:cs typeface="Nunito"/>
              <a:sym typeface="Nunito"/>
            </a:endParaRPr>
          </a:p>
        </p:txBody>
      </p:sp>
      <p:pic>
        <p:nvPicPr>
          <p:cNvPr id="392" name="Google Shape;392;p29"/>
          <p:cNvPicPr preferRelativeResize="0"/>
          <p:nvPr/>
        </p:nvPicPr>
        <p:blipFill>
          <a:blip r:embed="rId1"/>
          <a:stretch>
            <a:fillRect/>
          </a:stretch>
        </p:blipFill>
        <p:spPr>
          <a:xfrm>
            <a:off x="473100" y="2091071"/>
            <a:ext cx="3758843" cy="2901675"/>
          </a:xfrm>
          <a:prstGeom prst="rect">
            <a:avLst/>
          </a:prstGeom>
          <a:noFill/>
          <a:ln>
            <a:noFill/>
          </a:ln>
        </p:spPr>
      </p:pic>
      <p:pic>
        <p:nvPicPr>
          <p:cNvPr id="393" name="Google Shape;393;p29"/>
          <p:cNvPicPr preferRelativeResize="0"/>
          <p:nvPr/>
        </p:nvPicPr>
        <p:blipFill>
          <a:blip r:embed="rId2"/>
          <a:stretch>
            <a:fillRect/>
          </a:stretch>
        </p:blipFill>
        <p:spPr>
          <a:xfrm>
            <a:off x="5024650" y="2034475"/>
            <a:ext cx="3759699" cy="295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p30"/>
          <p:cNvSpPr txBox="1"/>
          <p:nvPr/>
        </p:nvSpPr>
        <p:spPr>
          <a:xfrm>
            <a:off x="0" y="0"/>
            <a:ext cx="908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Conversion rate and median conversion time  v/s Titles</a:t>
            </a:r>
            <a:endParaRPr sz="1800" b="1">
              <a:solidFill>
                <a:srgbClr val="C9DAF8"/>
              </a:solidFill>
              <a:latin typeface="Maven Pro"/>
              <a:ea typeface="Maven Pro"/>
              <a:cs typeface="Maven Pro"/>
              <a:sym typeface="Maven Pro"/>
            </a:endParaRPr>
          </a:p>
        </p:txBody>
      </p:sp>
      <p:sp>
        <p:nvSpPr>
          <p:cNvPr id="399" name="Google Shape;399;p30"/>
          <p:cNvSpPr txBox="1"/>
          <p:nvPr>
            <p:ph type="subTitle" idx="1"/>
          </p:nvPr>
        </p:nvSpPr>
        <p:spPr>
          <a:xfrm>
            <a:off x="89225" y="713675"/>
            <a:ext cx="8918400" cy="367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b="1" u="sng">
                <a:solidFill>
                  <a:srgbClr val="CCCCCC"/>
                </a:solidFill>
              </a:rPr>
              <a:t>: </a:t>
            </a:r>
            <a:endParaRPr sz="1300" b="1" u="sng">
              <a:solidFill>
                <a:srgbClr val="CCCCCC"/>
              </a:solidFill>
            </a:endParaRPr>
          </a:p>
          <a:p>
            <a:pPr marL="0" lvl="0" indent="0" algn="l" rtl="0">
              <a:spcBef>
                <a:spcPts val="0"/>
              </a:spcBef>
              <a:spcAft>
                <a:spcPts val="0"/>
              </a:spcAft>
              <a:buNone/>
            </a:pPr>
          </a:p>
          <a:p>
            <a:pPr marL="0" lvl="0" indent="0" algn="l" rtl="0">
              <a:spcBef>
                <a:spcPts val="0"/>
              </a:spcBef>
              <a:spcAft>
                <a:spcPts val="0"/>
              </a:spcAft>
              <a:buNone/>
            </a:pPr>
            <a:r>
              <a:rPr lang="en-GB" sz="1400"/>
              <a:t>Owner, Mr., President, Partner and CPA are </a:t>
            </a:r>
            <a:r>
              <a:rPr lang="en-GB" sz="1400"/>
              <a:t>contacted the highest number of times</a:t>
            </a:r>
            <a:endParaRPr sz="1400"/>
          </a:p>
          <a:p>
            <a:pPr marL="0" lvl="0" indent="0" algn="l" rtl="0">
              <a:spcBef>
                <a:spcPts val="0"/>
              </a:spcBef>
              <a:spcAft>
                <a:spcPts val="0"/>
              </a:spcAft>
              <a:buNone/>
            </a:pPr>
            <a:r>
              <a:rPr lang="en-GB" sz="1400"/>
              <a:t> </a:t>
            </a:r>
            <a:endParaRPr sz="1400"/>
          </a:p>
          <a:p>
            <a:pPr marL="0" lvl="0" indent="0" algn="l" rtl="0">
              <a:spcBef>
                <a:spcPts val="0"/>
              </a:spcBef>
              <a:spcAft>
                <a:spcPts val="0"/>
              </a:spcAft>
              <a:buNone/>
            </a:pPr>
            <a:r>
              <a:rPr lang="en-GB" sz="1400"/>
              <a:t>CEO, Managing manager, Sole Proprietor have higher conversion percentage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Higher the time taken lower the conversion chances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Average time taken=174 days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pic>
        <p:nvPicPr>
          <p:cNvPr id="404" name="Google Shape;404;p31"/>
          <p:cNvPicPr preferRelativeResize="0"/>
          <p:nvPr/>
        </p:nvPicPr>
        <p:blipFill>
          <a:blip r:embed="rId1"/>
          <a:stretch>
            <a:fillRect/>
          </a:stretch>
        </p:blipFill>
        <p:spPr>
          <a:xfrm>
            <a:off x="152400" y="0"/>
            <a:ext cx="860857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14925" y="1635300"/>
            <a:ext cx="8713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Accounts and Opportunities</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pic>
        <p:nvPicPr>
          <p:cNvPr id="409" name="Google Shape;409;p32"/>
          <p:cNvPicPr preferRelativeResize="0"/>
          <p:nvPr/>
        </p:nvPicPr>
        <p:blipFill>
          <a:blip r:embed="rId1"/>
          <a:stretch>
            <a:fillRect/>
          </a:stretch>
        </p:blipFill>
        <p:spPr>
          <a:xfrm>
            <a:off x="2821425" y="1192400"/>
            <a:ext cx="6322576" cy="3521525"/>
          </a:xfrm>
          <a:prstGeom prst="rect">
            <a:avLst/>
          </a:prstGeom>
          <a:noFill/>
          <a:ln>
            <a:noFill/>
          </a:ln>
        </p:spPr>
      </p:pic>
      <p:sp>
        <p:nvSpPr>
          <p:cNvPr id="410" name="Google Shape;410;p32"/>
          <p:cNvSpPr txBox="1"/>
          <p:nvPr/>
        </p:nvSpPr>
        <p:spPr>
          <a:xfrm>
            <a:off x="0" y="0"/>
            <a:ext cx="9144000" cy="464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Lead</a:t>
            </a:r>
            <a:r>
              <a:rPr lang="en-GB" sz="1820" b="1">
                <a:solidFill>
                  <a:srgbClr val="C9DAF8"/>
                </a:solidFill>
                <a:latin typeface="Maven Pro"/>
                <a:ea typeface="Maven Pro"/>
                <a:cs typeface="Maven Pro"/>
                <a:sym typeface="Maven Pro"/>
              </a:rPr>
              <a:t> Source v/s Annual Revenue</a:t>
            </a:r>
            <a:endParaRPr sz="1820" b="1">
              <a:solidFill>
                <a:srgbClr val="C9DAF8"/>
              </a:solidFill>
              <a:latin typeface="Maven Pro"/>
              <a:ea typeface="Maven Pro"/>
              <a:cs typeface="Maven Pro"/>
              <a:sym typeface="Maven Pro"/>
            </a:endParaRPr>
          </a:p>
        </p:txBody>
      </p:sp>
      <p:sp>
        <p:nvSpPr>
          <p:cNvPr id="411" name="Google Shape;411;p32"/>
          <p:cNvSpPr txBox="1"/>
          <p:nvPr/>
        </p:nvSpPr>
        <p:spPr>
          <a:xfrm>
            <a:off x="48975" y="597250"/>
            <a:ext cx="2628300" cy="44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412" name="Google Shape;412;p32"/>
          <p:cNvSpPr txBox="1"/>
          <p:nvPr/>
        </p:nvSpPr>
        <p:spPr>
          <a:xfrm>
            <a:off x="89200" y="715950"/>
            <a:ext cx="2732100" cy="2305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Lead list(External) is </a:t>
            </a:r>
            <a:r>
              <a:rPr lang="en-GB">
                <a:solidFill>
                  <a:schemeClr val="lt1"/>
                </a:solidFill>
                <a:latin typeface="Nunito"/>
                <a:ea typeface="Nunito"/>
                <a:cs typeface="Nunito"/>
                <a:sym typeface="Nunito"/>
              </a:rPr>
              <a:t>the key contributors </a:t>
            </a:r>
            <a:r>
              <a:rPr lang="en-GB">
                <a:solidFill>
                  <a:schemeClr val="lt1"/>
                </a:solidFill>
                <a:latin typeface="Nunito"/>
                <a:ea typeface="Nunito"/>
                <a:cs typeface="Nunito"/>
                <a:sym typeface="Nunito"/>
              </a:rPr>
              <a:t>to generating leads across all revenues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Website </a:t>
            </a:r>
            <a:r>
              <a:rPr lang="en-GB">
                <a:solidFill>
                  <a:schemeClr val="lt1"/>
                </a:solidFill>
                <a:latin typeface="Nunito"/>
                <a:ea typeface="Nunito"/>
                <a:cs typeface="Nunito"/>
                <a:sym typeface="Nunito"/>
              </a:rPr>
              <a:t>and CPAdirectory </a:t>
            </a:r>
            <a:r>
              <a:rPr lang="en-GB">
                <a:solidFill>
                  <a:schemeClr val="lt1"/>
                </a:solidFill>
                <a:latin typeface="Nunito"/>
                <a:ea typeface="Nunito"/>
                <a:cs typeface="Nunito"/>
                <a:sym typeface="Nunito"/>
              </a:rPr>
              <a:t>are the primary contributors to generating leads with low annual revenues.</a:t>
            </a:r>
            <a:endParaRPr>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pic>
        <p:nvPicPr>
          <p:cNvPr id="417" name="Google Shape;417;p33"/>
          <p:cNvPicPr preferRelativeResize="0"/>
          <p:nvPr/>
        </p:nvPicPr>
        <p:blipFill>
          <a:blip r:embed="rId1"/>
          <a:stretch>
            <a:fillRect/>
          </a:stretch>
        </p:blipFill>
        <p:spPr>
          <a:xfrm>
            <a:off x="3091749" y="844425"/>
            <a:ext cx="6005476" cy="4299076"/>
          </a:xfrm>
          <a:prstGeom prst="rect">
            <a:avLst/>
          </a:prstGeom>
          <a:noFill/>
          <a:ln>
            <a:noFill/>
          </a:ln>
        </p:spPr>
      </p:pic>
      <p:sp>
        <p:nvSpPr>
          <p:cNvPr id="418" name="Google Shape;418;p33"/>
          <p:cNvSpPr txBox="1"/>
          <p:nvPr/>
        </p:nvSpPr>
        <p:spPr>
          <a:xfrm>
            <a:off x="0" y="0"/>
            <a:ext cx="9144000" cy="464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HeatMap</a:t>
            </a:r>
            <a:r>
              <a:rPr lang="en-GB" sz="1820" b="1">
                <a:solidFill>
                  <a:srgbClr val="C9DAF8"/>
                </a:solidFill>
                <a:latin typeface="Maven Pro"/>
                <a:ea typeface="Maven Pro"/>
                <a:cs typeface="Maven Pro"/>
                <a:sym typeface="Maven Pro"/>
              </a:rPr>
              <a:t>: Lead Source(X) vs Annual Revenue(Y) for top 10 lead sources</a:t>
            </a:r>
            <a:endParaRPr sz="1800" b="1">
              <a:solidFill>
                <a:srgbClr val="C9DAF8"/>
              </a:solidFill>
              <a:latin typeface="Maven Pro"/>
              <a:ea typeface="Maven Pro"/>
              <a:cs typeface="Maven Pro"/>
              <a:sym typeface="Maven Pro"/>
            </a:endParaRPr>
          </a:p>
        </p:txBody>
      </p:sp>
      <p:sp>
        <p:nvSpPr>
          <p:cNvPr id="419" name="Google Shape;419;p33"/>
          <p:cNvSpPr txBox="1"/>
          <p:nvPr>
            <p:ph type="subTitle" idx="1"/>
          </p:nvPr>
        </p:nvSpPr>
        <p:spPr>
          <a:xfrm>
            <a:off x="69550" y="660300"/>
            <a:ext cx="3022200" cy="4483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GB" sz="1300" b="1" u="sng">
                <a:solidFill>
                  <a:srgbClr val="CCCCCC"/>
                </a:solidFill>
              </a:rPr>
              <a:t>: </a:t>
            </a:r>
            <a:endParaRPr sz="1300" b="1" u="sng">
              <a:solidFill>
                <a:srgbClr val="CCCCCC"/>
              </a:solidFill>
            </a:endParaRPr>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Agency</a:t>
            </a:r>
            <a:r>
              <a:rPr lang="en-GB" sz="1400"/>
              <a:t>, Magazines, CPAdirectory and Partners consistently exhibit a high conversion ratio across all revenue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In contrast, Lead List and </a:t>
            </a:r>
            <a:r>
              <a:rPr lang="en-GB" sz="1400"/>
              <a:t>Conference</a:t>
            </a:r>
            <a:r>
              <a:rPr lang="en-GB" sz="1400"/>
              <a:t> Attendee shows an almost negligible conversion ratio across all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Website displays a lower conversion ratio for leads with lower annual revenue, compared to the higher annual revenue.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p34"/>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p:txBody>
      </p:sp>
      <p:sp>
        <p:nvSpPr>
          <p:cNvPr id="425" name="Google Shape;425;p34"/>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426" name="Google Shape;426;p34"/>
          <p:cNvPicPr preferRelativeResize="0"/>
          <p:nvPr/>
        </p:nvPicPr>
        <p:blipFill>
          <a:blip r:embed="rId1"/>
          <a:stretch>
            <a:fillRect/>
          </a:stretch>
        </p:blipFill>
        <p:spPr>
          <a:xfrm>
            <a:off x="0" y="2302400"/>
            <a:ext cx="9144000" cy="2794000"/>
          </a:xfrm>
          <a:prstGeom prst="rect">
            <a:avLst/>
          </a:prstGeom>
          <a:noFill/>
          <a:ln>
            <a:noFill/>
          </a:ln>
        </p:spPr>
      </p:pic>
      <p:sp>
        <p:nvSpPr>
          <p:cNvPr id="427" name="Google Shape;427;p34"/>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v/s firm is insured or not </a:t>
            </a:r>
            <a:endParaRPr sz="1800" b="1">
              <a:solidFill>
                <a:srgbClr val="C9DAF8"/>
              </a:solidFill>
              <a:latin typeface="Maven Pro"/>
              <a:ea typeface="Maven Pro"/>
              <a:cs typeface="Maven Pro"/>
              <a:sym typeface="Maven Pro"/>
            </a:endParaRPr>
          </a:p>
        </p:txBody>
      </p:sp>
      <p:sp>
        <p:nvSpPr>
          <p:cNvPr id="428" name="Google Shape;428;p34"/>
          <p:cNvSpPr txBox="1"/>
          <p:nvPr/>
        </p:nvSpPr>
        <p:spPr>
          <a:xfrm>
            <a:off x="94200" y="424700"/>
            <a:ext cx="8800500" cy="20897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Uninsured firm leads have higher conversion percentage compared to Insured firms. Most of the leads are Insured firms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Lead list (external) is the most popular lead source for insured firms and have lowest conversion rate(~0%).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Websites is the most popular lead source for uninsured firms and has a good conversion rate</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32" name="Shape 432"/>
        <p:cNvGrpSpPr/>
        <p:nvPr/>
      </p:nvGrpSpPr>
      <p:grpSpPr>
        <a:xfrm>
          <a:off x="0" y="0"/>
          <a:ext cx="0" cy="0"/>
          <a:chOff x="0" y="0"/>
          <a:chExt cx="0" cy="0"/>
        </a:xfrm>
      </p:grpSpPr>
      <p:sp>
        <p:nvSpPr>
          <p:cNvPr id="433" name="Google Shape;433;p35"/>
          <p:cNvSpPr txBox="1"/>
          <p:nvPr>
            <p:ph type="subTitle" idx="1"/>
          </p:nvPr>
        </p:nvSpPr>
        <p:spPr>
          <a:xfrm>
            <a:off x="890400" y="2224050"/>
            <a:ext cx="77340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latin typeface="Maven Pro"/>
                <a:ea typeface="Maven Pro"/>
                <a:cs typeface="Maven Pro"/>
                <a:sym typeface="Maven Pro"/>
              </a:rPr>
              <a:t>Analyzing sales variance across states</a:t>
            </a:r>
            <a:endParaRPr sz="3100" b="1">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Google Shape;438;p36"/>
          <p:cNvSpPr txBox="1"/>
          <p:nvPr>
            <p:ph type="ctrTitle"/>
          </p:nvPr>
        </p:nvSpPr>
        <p:spPr>
          <a:xfrm>
            <a:off x="0" y="0"/>
            <a:ext cx="9147810" cy="69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1840">
                <a:solidFill>
                  <a:srgbClr val="C9DAF8"/>
                </a:solidFill>
              </a:rPr>
              <a:t>Conversion ratio </a:t>
            </a:r>
            <a:r>
              <a:rPr lang="en-GB" sz="1840">
                <a:solidFill>
                  <a:srgbClr val="C9DAF8"/>
                </a:solidFill>
              </a:rPr>
              <a:t>comparison between Virginia and North Carolina</a:t>
            </a:r>
            <a:endParaRPr sz="1840">
              <a:solidFill>
                <a:srgbClr val="C9DAF8"/>
              </a:solidFill>
            </a:endParaRPr>
          </a:p>
        </p:txBody>
      </p:sp>
      <p:pic>
        <p:nvPicPr>
          <p:cNvPr id="439" name="Google Shape;439;p36"/>
          <p:cNvPicPr preferRelativeResize="0"/>
          <p:nvPr/>
        </p:nvPicPr>
        <p:blipFill>
          <a:blip r:embed="rId1"/>
          <a:stretch>
            <a:fillRect/>
          </a:stretch>
        </p:blipFill>
        <p:spPr>
          <a:xfrm>
            <a:off x="2915125" y="1227575"/>
            <a:ext cx="6228400" cy="3916351"/>
          </a:xfrm>
          <a:prstGeom prst="rect">
            <a:avLst/>
          </a:prstGeom>
          <a:noFill/>
          <a:ln>
            <a:noFill/>
          </a:ln>
        </p:spPr>
      </p:pic>
      <p:sp>
        <p:nvSpPr>
          <p:cNvPr id="419" name="Google Shape;419;p33"/>
          <p:cNvSpPr txBox="1"/>
          <p:nvPr>
            <p:ph type="subTitle" idx="1"/>
          </p:nvPr>
        </p:nvSpPr>
        <p:spPr>
          <a:xfrm>
            <a:off x="69850" y="660400"/>
            <a:ext cx="2800985" cy="4483100"/>
          </a:xfrm>
          <a:prstGeom prst="rect">
            <a:avLst/>
          </a:prstGeom>
        </p:spPr>
        <p:txBody>
          <a:bodyPr spcFirstLastPara="1" wrap="square" lIns="91425" tIns="91425" rIns="91425" bIns="91425" anchor="t" anchorCtr="0">
            <a:normAutofit/>
          </a:bodyPr>
          <a:p>
            <a:pPr marL="0" marR="0" lvl="0" indent="0" algn="l" rtl="0">
              <a:lnSpc>
                <a:spcPct val="100000"/>
              </a:lnSpc>
              <a:spcBef>
                <a:spcPts val="0"/>
              </a:spcBef>
              <a:spcAft>
                <a:spcPts val="0"/>
              </a:spcAft>
              <a:buNone/>
            </a:pPr>
            <a:endParaRPr sz="1400"/>
          </a:p>
          <a:p>
            <a:pPr marL="285750" marR="0" lvl="0" indent="-285750" algn="just" rtl="0">
              <a:lnSpc>
                <a:spcPct val="100000"/>
              </a:lnSpc>
              <a:spcBef>
                <a:spcPts val="0"/>
              </a:spcBef>
              <a:spcAft>
                <a:spcPts val="0"/>
              </a:spcAft>
              <a:buFont typeface="Arial" panose="020B0604020202020204" pitchFamily="34" charset="0"/>
              <a:buChar char="•"/>
            </a:pPr>
            <a:r>
              <a:rPr lang="en-IN" sz="1400" b="1">
                <a:solidFill>
                  <a:schemeClr val="bg2"/>
                </a:solidFill>
              </a:rPr>
              <a:t>North Carolina (NC):</a:t>
            </a:r>
            <a:r>
              <a:rPr lang="en-IN" sz="1400"/>
              <a:t> Registers the lowest conversion ratio at 30%, indicating a comparatively lower success rate in turning leads into customers.</a:t>
            </a:r>
            <a:endParaRPr lang="en-IN" sz="1400"/>
          </a:p>
          <a:p>
            <a:pPr marL="285750" marR="0" lvl="0" indent="-285750" algn="just" rtl="0">
              <a:lnSpc>
                <a:spcPct val="100000"/>
              </a:lnSpc>
              <a:spcBef>
                <a:spcPts val="0"/>
              </a:spcBef>
              <a:spcAft>
                <a:spcPts val="0"/>
              </a:spcAft>
              <a:buFont typeface="Arial" panose="020B0604020202020204" pitchFamily="34" charset="0"/>
              <a:buChar char="•"/>
            </a:pPr>
            <a:endParaRPr lang="en-IN" sz="1400"/>
          </a:p>
          <a:p>
            <a:pPr marL="285750" marR="0" lvl="0" indent="-285750" algn="just" rtl="0">
              <a:lnSpc>
                <a:spcPct val="100000"/>
              </a:lnSpc>
              <a:spcBef>
                <a:spcPts val="0"/>
              </a:spcBef>
              <a:spcAft>
                <a:spcPts val="0"/>
              </a:spcAft>
              <a:buFont typeface="Arial" panose="020B0604020202020204" pitchFamily="34" charset="0"/>
              <a:buChar char="•"/>
            </a:pPr>
            <a:r>
              <a:rPr lang="en-IN" sz="1400" b="1">
                <a:solidFill>
                  <a:schemeClr val="bg2"/>
                </a:solidFill>
              </a:rPr>
              <a:t>Virginia (VA): </a:t>
            </a:r>
            <a:r>
              <a:rPr lang="en-IN" sz="1400"/>
              <a:t>Exhibits a more favorable scenario with a higher conversion ratio, surpassing 40%. This implies a more efficient conversion process compared to North Carolina.</a:t>
            </a:r>
            <a:endParaRPr lang="en-I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37"/>
          <p:cNvSpPr txBox="1"/>
          <p:nvPr>
            <p:ph type="ctrTitle"/>
          </p:nvPr>
        </p:nvSpPr>
        <p:spPr>
          <a:xfrm>
            <a:off x="0" y="0"/>
            <a:ext cx="4255500" cy="6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640">
                <a:solidFill>
                  <a:srgbClr val="C9DAF8"/>
                </a:solidFill>
              </a:rPr>
              <a:t>Average premium and average revenue </a:t>
            </a:r>
            <a:r>
              <a:rPr lang="en-GB" sz="1640">
                <a:solidFill>
                  <a:srgbClr val="C9DAF8"/>
                </a:solidFill>
              </a:rPr>
              <a:t>comparison</a:t>
            </a:r>
            <a:endParaRPr sz="1640">
              <a:solidFill>
                <a:srgbClr val="C9DAF8"/>
              </a:solidFill>
            </a:endParaRPr>
          </a:p>
        </p:txBody>
      </p:sp>
      <p:sp>
        <p:nvSpPr>
          <p:cNvPr id="445" name="Google Shape;445;p37"/>
          <p:cNvSpPr txBox="1"/>
          <p:nvPr>
            <p:ph type="subTitle" idx="1"/>
          </p:nvPr>
        </p:nvSpPr>
        <p:spPr>
          <a:xfrm>
            <a:off x="0" y="1077595"/>
            <a:ext cx="4255770" cy="10547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u="sng">
                <a:solidFill>
                  <a:schemeClr val="bg2"/>
                </a:solidFill>
              </a:rPr>
              <a:t>North Carolina (NC):</a:t>
            </a:r>
            <a:r>
              <a:rPr lang="en-GB" sz="1400"/>
              <a:t> Demonstrates a higher average premium compared to Virginia, suggesting a relatively elevated pricing structure in the insurance market for this region.</a:t>
            </a:r>
            <a:endParaRPr lang="en-GB" sz="1400"/>
          </a:p>
        </p:txBody>
      </p:sp>
      <p:sp>
        <p:nvSpPr>
          <p:cNvPr id="447" name="Google Shape;447;p37"/>
          <p:cNvSpPr txBox="1"/>
          <p:nvPr>
            <p:ph type="subTitle" idx="1"/>
          </p:nvPr>
        </p:nvSpPr>
        <p:spPr>
          <a:xfrm>
            <a:off x="4474210" y="3407410"/>
            <a:ext cx="4666615" cy="9734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u="sng">
                <a:solidFill>
                  <a:schemeClr val="bg2"/>
                </a:solidFill>
              </a:rPr>
              <a:t>Virginia: </a:t>
            </a:r>
            <a:r>
              <a:rPr lang="en-GB" sz="1400"/>
              <a:t>Commands a higher average revenue compared to North Carolina, indicating a potentially stronger economic performance in this region.</a:t>
            </a:r>
            <a:endParaRPr lang="en-GB" sz="1400"/>
          </a:p>
        </p:txBody>
      </p:sp>
      <p:sp>
        <p:nvSpPr>
          <p:cNvPr id="448" name="Google Shape;448;p37"/>
          <p:cNvSpPr txBox="1"/>
          <p:nvPr/>
        </p:nvSpPr>
        <p:spPr>
          <a:xfrm>
            <a:off x="4474210" y="3022600"/>
            <a:ext cx="4694555" cy="38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chemeClr val="bg2"/>
                </a:solidFill>
                <a:latin typeface="Nunito"/>
                <a:ea typeface="Nunito"/>
                <a:cs typeface="Nunito"/>
                <a:sym typeface="Nunito"/>
              </a:rPr>
              <a:t>:</a:t>
            </a:r>
            <a:endParaRPr lang="en-GB" sz="1300" b="1" u="sng">
              <a:solidFill>
                <a:schemeClr val="bg2"/>
              </a:solidFill>
              <a:latin typeface="Nunito"/>
              <a:ea typeface="Nunito"/>
              <a:cs typeface="Nunito"/>
              <a:sym typeface="Nunito"/>
            </a:endParaRPr>
          </a:p>
        </p:txBody>
      </p:sp>
      <p:pic>
        <p:nvPicPr>
          <p:cNvPr id="449" name="Google Shape;449;p37"/>
          <p:cNvPicPr preferRelativeResize="0"/>
          <p:nvPr/>
        </p:nvPicPr>
        <p:blipFill>
          <a:blip r:embed="rId1"/>
          <a:stretch>
            <a:fillRect/>
          </a:stretch>
        </p:blipFill>
        <p:spPr>
          <a:xfrm>
            <a:off x="4474225" y="0"/>
            <a:ext cx="4669776" cy="2618700"/>
          </a:xfrm>
          <a:prstGeom prst="rect">
            <a:avLst/>
          </a:prstGeom>
          <a:noFill/>
          <a:ln>
            <a:noFill/>
          </a:ln>
        </p:spPr>
      </p:pic>
      <p:pic>
        <p:nvPicPr>
          <p:cNvPr id="450" name="Google Shape;450;p37"/>
          <p:cNvPicPr preferRelativeResize="0"/>
          <p:nvPr/>
        </p:nvPicPr>
        <p:blipFill>
          <a:blip r:embed="rId2"/>
          <a:stretch>
            <a:fillRect/>
          </a:stretch>
        </p:blipFill>
        <p:spPr>
          <a:xfrm>
            <a:off x="0" y="2618700"/>
            <a:ext cx="4409325" cy="252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8"/>
          <p:cNvSpPr txBox="1"/>
          <p:nvPr>
            <p:ph type="ctrTitle"/>
          </p:nvPr>
        </p:nvSpPr>
        <p:spPr>
          <a:xfrm>
            <a:off x="0" y="0"/>
            <a:ext cx="4255500" cy="6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640">
                <a:solidFill>
                  <a:srgbClr val="C9DAF8"/>
                </a:solidFill>
              </a:rPr>
              <a:t>Conversion rates comparison of lead source</a:t>
            </a:r>
            <a:endParaRPr sz="1640">
              <a:solidFill>
                <a:srgbClr val="C9DAF8"/>
              </a:solidFill>
            </a:endParaRPr>
          </a:p>
        </p:txBody>
      </p:sp>
      <p:sp>
        <p:nvSpPr>
          <p:cNvPr id="457" name="Google Shape;457;p38"/>
          <p:cNvSpPr txBox="1"/>
          <p:nvPr>
            <p:ph type="subTitle" idx="1"/>
          </p:nvPr>
        </p:nvSpPr>
        <p:spPr>
          <a:xfrm>
            <a:off x="0" y="888365"/>
            <a:ext cx="3128645" cy="17494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a:t>We've observed a distinctive trend in conversion rates among 'The Agency,' 'Partner,' and 'Website' categories. Specifically, these components exhibit higher conversion rates in the state of Virginia. However, it's noteworthy that this observed increase in conversion rates is not mirrored in North Carolina. Further analysis may be warranted to understand the regional variations impacting these specific elements.</a:t>
            </a:r>
            <a:endParaRPr lang="en-GB" sz="1400"/>
          </a:p>
        </p:txBody>
      </p:sp>
      <p:pic>
        <p:nvPicPr>
          <p:cNvPr id="458" name="Google Shape;458;p38"/>
          <p:cNvPicPr preferRelativeResize="0"/>
          <p:nvPr/>
        </p:nvPicPr>
        <p:blipFill>
          <a:blip r:embed="rId1"/>
          <a:stretch>
            <a:fillRect/>
          </a:stretch>
        </p:blipFill>
        <p:spPr>
          <a:xfrm>
            <a:off x="3203560" y="1059090"/>
            <a:ext cx="5991876" cy="35599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39"/>
          <p:cNvSpPr txBox="1"/>
          <p:nvPr>
            <p:ph type="ctrTitle"/>
          </p:nvPr>
        </p:nvSpPr>
        <p:spPr>
          <a:xfrm>
            <a:off x="3075625" y="16993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Thank You</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40"/>
          <p:cNvSpPr txBox="1"/>
          <p:nvPr>
            <p:ph type="ctrTitle"/>
          </p:nvPr>
        </p:nvSpPr>
        <p:spPr>
          <a:xfrm>
            <a:off x="2340675" y="1387738"/>
            <a:ext cx="4255500" cy="1872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4200">
                <a:latin typeface="Arial" panose="020B0604020202020204"/>
                <a:ea typeface="Arial" panose="020B0604020202020204"/>
                <a:cs typeface="Arial" panose="020B0604020202020204"/>
                <a:sym typeface="Arial" panose="020B0604020202020204"/>
              </a:rPr>
              <a:t>CAMICO DATASET</a:t>
            </a:r>
            <a:r>
              <a:rPr lang="en-GB"/>
              <a:t> </a:t>
            </a:r>
            <a:endParaRPr lang="en-GB"/>
          </a:p>
          <a:p>
            <a:pPr marL="0" lvl="0" indent="0" algn="ctr" rtl="0">
              <a:spcBef>
                <a:spcPts val="0"/>
              </a:spcBef>
              <a:spcAft>
                <a:spcPts val="0"/>
              </a:spcAft>
              <a:buNone/>
            </a:pPr>
            <a:r>
              <a:rPr lang="en-GB"/>
              <a:t>(28092023)</a:t>
            </a:r>
            <a:endParaRPr lang="en-GB"/>
          </a:p>
        </p:txBody>
      </p:sp>
      <p:sp>
        <p:nvSpPr>
          <p:cNvPr id="469" name="Google Shape;469;p40"/>
          <p:cNvSpPr txBox="1"/>
          <p:nvPr>
            <p:ph type="subTitle" idx="1"/>
          </p:nvPr>
        </p:nvSpPr>
        <p:spPr>
          <a:xfrm>
            <a:off x="5877425" y="4331625"/>
            <a:ext cx="3065700" cy="693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b="1" u="sng"/>
              <a:t>Presented By :</a:t>
            </a:r>
            <a:r>
              <a:rPr lang="en-GB"/>
              <a:t> </a:t>
            </a:r>
            <a:endParaRPr lang="en-GB"/>
          </a:p>
          <a:p>
            <a:pPr marL="0" lvl="0" indent="0" algn="r" rtl="0">
              <a:spcBef>
                <a:spcPts val="0"/>
              </a:spcBef>
              <a:spcAft>
                <a:spcPts val="0"/>
              </a:spcAft>
              <a:buNone/>
            </a:pPr>
            <a:r>
              <a:rPr lang="en-GB"/>
              <a:t>Spectral Tech Analytics Team</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73" name="Shape 473"/>
        <p:cNvGrpSpPr/>
        <p:nvPr/>
      </p:nvGrpSpPr>
      <p:grpSpPr>
        <a:xfrm>
          <a:off x="0" y="0"/>
          <a:ext cx="0" cy="0"/>
          <a:chOff x="0" y="0"/>
          <a:chExt cx="0" cy="0"/>
        </a:xfrm>
      </p:grpSpPr>
      <p:sp>
        <p:nvSpPr>
          <p:cNvPr id="474" name="Google Shape;474;p41"/>
          <p:cNvSpPr txBox="1"/>
          <p:nvPr>
            <p:ph type="ctrTitle"/>
          </p:nvPr>
        </p:nvSpPr>
        <p:spPr>
          <a:xfrm>
            <a:off x="51525" y="-8"/>
            <a:ext cx="4255500" cy="695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Content</a:t>
            </a:r>
            <a:endParaRPr lang="en-GB"/>
          </a:p>
        </p:txBody>
      </p:sp>
      <p:sp>
        <p:nvSpPr>
          <p:cNvPr id="475" name="Google Shape;475;p41"/>
          <p:cNvSpPr txBox="1"/>
          <p:nvPr>
            <p:ph type="subTitle" idx="1"/>
          </p:nvPr>
        </p:nvSpPr>
        <p:spPr>
          <a:xfrm>
            <a:off x="155150" y="958600"/>
            <a:ext cx="4255500" cy="3425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a:t>Camico Dataset insights</a:t>
            </a:r>
            <a:endParaRPr lang="en-GB"/>
          </a:p>
          <a:p>
            <a:pPr marL="457200" lvl="0" indent="-330200" algn="l" rtl="0">
              <a:spcBef>
                <a:spcPts val="0"/>
              </a:spcBef>
              <a:spcAft>
                <a:spcPts val="0"/>
              </a:spcAft>
              <a:buSzPts val="1600"/>
              <a:buChar char="●"/>
            </a:pPr>
            <a:r>
              <a:rPr lang="en-GB"/>
              <a:t>Model training  Leads</a:t>
            </a:r>
            <a:endParaRPr lang="en-GB"/>
          </a:p>
          <a:p>
            <a:pPr marL="457200" lvl="0" indent="-330200" algn="l" rtl="0">
              <a:spcBef>
                <a:spcPts val="0"/>
              </a:spcBef>
              <a:spcAft>
                <a:spcPts val="0"/>
              </a:spcAft>
              <a:buSzPts val="1600"/>
              <a:buChar char="●"/>
            </a:pPr>
            <a:r>
              <a:rPr lang="en-GB"/>
              <a:t>Model training  opportunities</a:t>
            </a:r>
            <a:endParaRPr lang="en-GB"/>
          </a:p>
          <a:p>
            <a:pPr marL="457200" lvl="0" indent="-330200" algn="l" rtl="0">
              <a:spcBef>
                <a:spcPts val="0"/>
              </a:spcBef>
              <a:spcAft>
                <a:spcPts val="0"/>
              </a:spcAft>
              <a:buSzPts val="1600"/>
              <a:buChar char="●"/>
            </a:pPr>
            <a:r>
              <a:rPr lang="en-GB"/>
              <a:t>Model training  Lamb Worker Compensation dataset </a:t>
            </a:r>
            <a:endParaRPr lang="en-GB"/>
          </a:p>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101650" y="0"/>
            <a:ext cx="6467400" cy="65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solidFill>
                  <a:srgbClr val="C9DAF8"/>
                </a:solidFill>
              </a:rPr>
              <a:t>Lead Source Distribution</a:t>
            </a:r>
            <a:endParaRPr sz="1800">
              <a:solidFill>
                <a:srgbClr val="C9DAF8"/>
              </a:solidFill>
            </a:endParaRPr>
          </a:p>
        </p:txBody>
      </p:sp>
      <p:pic>
        <p:nvPicPr>
          <p:cNvPr id="289" name="Google Shape;289;p15"/>
          <p:cNvPicPr preferRelativeResize="0"/>
          <p:nvPr/>
        </p:nvPicPr>
        <p:blipFill>
          <a:blip r:embed="rId1"/>
          <a:stretch>
            <a:fillRect/>
          </a:stretch>
        </p:blipFill>
        <p:spPr>
          <a:xfrm>
            <a:off x="2915920" y="411480"/>
            <a:ext cx="6212840" cy="4032250"/>
          </a:xfrm>
          <a:prstGeom prst="rect">
            <a:avLst/>
          </a:prstGeom>
          <a:noFill/>
          <a:ln>
            <a:noFill/>
          </a:ln>
        </p:spPr>
      </p:pic>
      <p:sp>
        <p:nvSpPr>
          <p:cNvPr id="290" name="Google Shape;290;p15"/>
          <p:cNvSpPr txBox="1"/>
          <p:nvPr/>
        </p:nvSpPr>
        <p:spPr>
          <a:xfrm>
            <a:off x="101600" y="577215"/>
            <a:ext cx="2644775" cy="436626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endParaRPr sz="1200" b="1">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The graph shows that the company's top lead sources are its website, agency, and partner</a:t>
            </a:r>
            <a:r>
              <a:rPr lang="en-IN" altLang="en-GB" sz="1200">
                <a:solidFill>
                  <a:schemeClr val="lt1"/>
                </a:solidFill>
                <a:latin typeface="Nunito"/>
                <a:ea typeface="Nunito"/>
                <a:cs typeface="Nunito"/>
                <a:sym typeface="Nunito"/>
              </a:rPr>
              <a:t>, CPAdirectory</a:t>
            </a:r>
            <a:r>
              <a:rPr lang="en-GB" sz="1200">
                <a:solidFill>
                  <a:schemeClr val="lt1"/>
                </a:solidFill>
                <a:latin typeface="Nunito"/>
                <a:ea typeface="Nunito"/>
                <a:cs typeface="Nunito"/>
                <a:sym typeface="Nunito"/>
              </a:rPr>
              <a:t>. These three sources account for over </a:t>
            </a:r>
            <a:r>
              <a:rPr lang="en-IN" altLang="en-GB" sz="1200">
                <a:solidFill>
                  <a:schemeClr val="lt1"/>
                </a:solidFill>
                <a:latin typeface="Nunito"/>
                <a:ea typeface="Nunito"/>
                <a:cs typeface="Nunito"/>
                <a:sym typeface="Nunito"/>
              </a:rPr>
              <a:t>55</a:t>
            </a:r>
            <a:r>
              <a:rPr lang="en-GB" sz="1200">
                <a:solidFill>
                  <a:schemeClr val="lt1"/>
                </a:solidFill>
                <a:latin typeface="Nunito"/>
                <a:ea typeface="Nunito"/>
                <a:cs typeface="Nunito"/>
                <a:sym typeface="Nunito"/>
              </a:rPr>
              <a:t>% of the company's lead sources.</a:t>
            </a:r>
            <a:r>
              <a:rPr lang="en-IN" altLang="en-GB" sz="1200">
                <a:solidFill>
                  <a:schemeClr val="lt1"/>
                </a:solidFill>
                <a:latin typeface="Nunito"/>
                <a:ea typeface="Nunito"/>
                <a:cs typeface="Nunito"/>
                <a:sym typeface="Nunito"/>
              </a:rPr>
              <a:t> It's advisable for the company to focus on optimizing strategies for these key sources.</a:t>
            </a:r>
            <a:endParaRPr lang="en-IN" altLang="en-GB" sz="1200">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285750" lvl="0" indent="-285750" algn="just" rtl="0">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Looking at the circ</a:t>
            </a:r>
            <a:r>
              <a:rPr lang="en-IN" altLang="en-GB" sz="1200">
                <a:solidFill>
                  <a:schemeClr val="lt1"/>
                </a:solidFill>
                <a:latin typeface="Nunito"/>
                <a:ea typeface="Nunito"/>
                <a:cs typeface="Nunito"/>
                <a:sym typeface="Nunito"/>
              </a:rPr>
              <a:t>ular</a:t>
            </a:r>
            <a:r>
              <a:rPr lang="en-GB" sz="1200">
                <a:solidFill>
                  <a:schemeClr val="lt1"/>
                </a:solidFill>
                <a:latin typeface="Nunito"/>
                <a:ea typeface="Nunito"/>
                <a:cs typeface="Nunito"/>
                <a:sym typeface="Nunito"/>
              </a:rPr>
              <a:t> graph helps the company adjust its plan for getting new customers. The focus should be on the important places where most customers come from, like the company's website. At the same time, it's smart to check out new places to find even more customers and make the business grow.</a:t>
            </a:r>
            <a:endParaRPr lang="en-GB" sz="1200">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42"/>
          <p:cNvSpPr txBox="1"/>
          <p:nvPr>
            <p:ph type="subTitle" idx="1"/>
          </p:nvPr>
        </p:nvSpPr>
        <p:spPr>
          <a:xfrm>
            <a:off x="3175" y="446405"/>
            <a:ext cx="9140825" cy="1621790"/>
          </a:xfrm>
          <a:prstGeom prst="rect">
            <a:avLst/>
          </a:prstGeom>
        </p:spPr>
        <p:txBody>
          <a:bodyPr spcFirstLastPara="1" wrap="square" lIns="91425" tIns="91425" rIns="91425" bIns="91425" anchor="t" anchorCtr="0">
            <a:normAutofit fontScale="60000"/>
          </a:bodyPr>
          <a:lstStyle/>
          <a:p>
            <a:pPr marL="0" lvl="0" indent="0" algn="l" rtl="0">
              <a:spcBef>
                <a:spcPts val="0"/>
              </a:spcBef>
              <a:spcAft>
                <a:spcPts val="0"/>
              </a:spcAft>
              <a:buNone/>
            </a:pPr>
            <a:r>
              <a:rPr lang="en-GB" sz="2000" b="1" u="sng">
                <a:solidFill>
                  <a:schemeClr val="bg2"/>
                </a:solidFill>
              </a:rPr>
              <a:t>Owner’s CPAs Impact on Conversion Percentage: </a:t>
            </a:r>
            <a:r>
              <a:rPr lang="en-GB" sz="2300"/>
              <a:t>There is an observed inverse relationship, where an increase in the number of Owner’s CPAs correlates with a decrease in the conversion percentage.</a:t>
            </a:r>
            <a:endParaRPr lang="en-GB" sz="2300"/>
          </a:p>
          <a:p>
            <a:pPr marL="0" lvl="0" indent="0" algn="just" rtl="0">
              <a:spcBef>
                <a:spcPts val="0"/>
              </a:spcBef>
              <a:spcAft>
                <a:spcPts val="0"/>
              </a:spcAft>
              <a:buNone/>
            </a:pPr>
            <a:endParaRPr lang="en-GB" sz="2300"/>
          </a:p>
          <a:p>
            <a:pPr marL="0" lvl="0" indent="0" algn="just" rtl="0">
              <a:spcBef>
                <a:spcPts val="0"/>
              </a:spcBef>
              <a:spcAft>
                <a:spcPts val="0"/>
              </a:spcAft>
              <a:buNone/>
            </a:pPr>
            <a:r>
              <a:rPr lang="en-GB" sz="2300" b="1" u="sng">
                <a:solidFill>
                  <a:schemeClr val="bg2"/>
                </a:solidFill>
              </a:rPr>
              <a:t>Missing Values: </a:t>
            </a:r>
            <a:r>
              <a:rPr lang="en-GB" sz="2300"/>
              <a:t>A substantial 20,000 missing values are identified within a dataset comprising 36,000 opportunities, highlighting a significant data completeness challenge that warrants attention.</a:t>
            </a:r>
            <a:endParaRPr lang="en-GB" sz="2300"/>
          </a:p>
        </p:txBody>
      </p:sp>
      <p:sp>
        <p:nvSpPr>
          <p:cNvPr id="481" name="Google Shape;481;p42"/>
          <p:cNvSpPr txBox="1"/>
          <p:nvPr/>
        </p:nvSpPr>
        <p:spPr>
          <a:xfrm>
            <a:off x="77470" y="0"/>
            <a:ext cx="8808085" cy="3606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Opportunities  Owner’s CPAs</a:t>
            </a:r>
            <a:endParaRPr sz="1800">
              <a:latin typeface="Nunito"/>
              <a:ea typeface="Nunito"/>
              <a:cs typeface="Nunito"/>
              <a:sym typeface="Nunito"/>
            </a:endParaRPr>
          </a:p>
        </p:txBody>
      </p:sp>
      <p:pic>
        <p:nvPicPr>
          <p:cNvPr id="482" name="Google Shape;482;p42"/>
          <p:cNvPicPr preferRelativeResize="0"/>
          <p:nvPr/>
        </p:nvPicPr>
        <p:blipFill>
          <a:blip r:embed="rId1"/>
          <a:stretch>
            <a:fillRect/>
          </a:stretch>
        </p:blipFill>
        <p:spPr>
          <a:xfrm>
            <a:off x="1813770" y="2282795"/>
            <a:ext cx="7330416" cy="286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43"/>
          <p:cNvSpPr txBox="1"/>
          <p:nvPr>
            <p:ph type="subTitle" idx="1"/>
          </p:nvPr>
        </p:nvSpPr>
        <p:spPr>
          <a:xfrm>
            <a:off x="0" y="411480"/>
            <a:ext cx="3536315" cy="45180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00" b="1">
                <a:solidFill>
                  <a:schemeClr val="bg2"/>
                </a:solidFill>
              </a:rPr>
              <a:t>1. Lack of Linearity between Amount and Annual Revenue:</a:t>
            </a:r>
            <a:endParaRPr lang="en-GB" sz="1000" b="1">
              <a:solidFill>
                <a:schemeClr val="bg2"/>
              </a:solidFill>
            </a:endParaRPr>
          </a:p>
          <a:p>
            <a:pPr marL="0" lvl="0" indent="0" algn="just" rtl="0">
              <a:spcBef>
                <a:spcPts val="0"/>
              </a:spcBef>
              <a:spcAft>
                <a:spcPts val="0"/>
              </a:spcAft>
              <a:buNone/>
            </a:pPr>
            <a:r>
              <a:rPr lang="en-GB" sz="1000"/>
              <a:t>The relationship between the Amount and Annual Revenue variables is not characterized by linearity, indicating a nonlinear dependence.</a:t>
            </a:r>
            <a:endParaRPr lang="en-GB" sz="1000"/>
          </a:p>
          <a:p>
            <a:pPr marL="0" lvl="0" indent="0" algn="just" rtl="0">
              <a:spcBef>
                <a:spcPts val="0"/>
              </a:spcBef>
              <a:spcAft>
                <a:spcPts val="0"/>
              </a:spcAft>
              <a:buNone/>
            </a:pPr>
            <a:endParaRPr lang="en-GB" sz="1000" b="1">
              <a:solidFill>
                <a:schemeClr val="bg2"/>
              </a:solidFill>
            </a:endParaRPr>
          </a:p>
          <a:p>
            <a:pPr marL="0" lvl="0" indent="0" algn="just" rtl="0">
              <a:spcBef>
                <a:spcPts val="0"/>
              </a:spcBef>
              <a:spcAft>
                <a:spcPts val="0"/>
              </a:spcAft>
              <a:buNone/>
            </a:pPr>
            <a:r>
              <a:rPr lang="en-GB" sz="1000" b="1">
                <a:solidFill>
                  <a:schemeClr val="bg2"/>
                </a:solidFill>
              </a:rPr>
              <a:t>2. Higher (Account/Annual Revenue) Ratio for Low Annual Revenue Accounts:</a:t>
            </a:r>
            <a:endParaRPr lang="en-GB" sz="1000" b="1">
              <a:solidFill>
                <a:schemeClr val="bg2"/>
              </a:solidFill>
            </a:endParaRPr>
          </a:p>
          <a:p>
            <a:pPr marL="0" lvl="0" indent="0" algn="just" rtl="0">
              <a:spcBef>
                <a:spcPts val="0"/>
              </a:spcBef>
              <a:spcAft>
                <a:spcPts val="0"/>
              </a:spcAft>
              <a:buNone/>
            </a:pPr>
            <a:r>
              <a:rPr lang="en-GB" sz="1000"/>
              <a:t> Accounts with lower Annual Revenue exhibit a higher ratio of Account to Annual Revenue, suggesting a disproportionate impact of individual accounts on overall revenue for entities with lower financial standing.</a:t>
            </a:r>
            <a:endParaRPr lang="en-GB" sz="1000"/>
          </a:p>
          <a:p>
            <a:pPr marL="0" lvl="0" indent="0" algn="just" rtl="0">
              <a:spcBef>
                <a:spcPts val="0"/>
              </a:spcBef>
              <a:spcAft>
                <a:spcPts val="0"/>
              </a:spcAft>
              <a:buNone/>
            </a:pPr>
            <a:endParaRPr lang="en-GB" sz="1000"/>
          </a:p>
          <a:p>
            <a:pPr marL="0" lvl="0" indent="0" algn="just" rtl="0">
              <a:spcBef>
                <a:spcPts val="0"/>
              </a:spcBef>
              <a:spcAft>
                <a:spcPts val="0"/>
              </a:spcAft>
              <a:buNone/>
            </a:pPr>
            <a:r>
              <a:rPr lang="en-GB" sz="1000" b="1">
                <a:solidFill>
                  <a:schemeClr val="bg2"/>
                </a:solidFill>
              </a:rPr>
              <a:t>3. Concentration of Accounts in Lower Annual Revenue Range:</a:t>
            </a:r>
            <a:endParaRPr lang="en-GB" sz="1000" b="1">
              <a:solidFill>
                <a:schemeClr val="bg2"/>
              </a:solidFill>
            </a:endParaRPr>
          </a:p>
          <a:p>
            <a:pPr marL="0" lvl="0" indent="0" algn="just" rtl="0">
              <a:spcBef>
                <a:spcPts val="0"/>
              </a:spcBef>
              <a:spcAft>
                <a:spcPts val="0"/>
              </a:spcAft>
              <a:buNone/>
            </a:pPr>
            <a:r>
              <a:rPr lang="en-GB" sz="1000"/>
              <a:t>The majority of accounts are concentrated within the lower range of Annual Revenue, signifying a prevalence of entities with relatively modest financial metrics.</a:t>
            </a:r>
            <a:endParaRPr lang="en-GB" sz="1000"/>
          </a:p>
          <a:p>
            <a:pPr marL="0" lvl="0" indent="0" algn="just" rtl="0">
              <a:spcBef>
                <a:spcPts val="0"/>
              </a:spcBef>
              <a:spcAft>
                <a:spcPts val="0"/>
              </a:spcAft>
              <a:buNone/>
            </a:pPr>
            <a:endParaRPr lang="en-GB" sz="1000"/>
          </a:p>
          <a:p>
            <a:pPr marL="0" lvl="0" indent="0" algn="just" rtl="0">
              <a:spcBef>
                <a:spcPts val="0"/>
              </a:spcBef>
              <a:spcAft>
                <a:spcPts val="0"/>
              </a:spcAft>
              <a:buNone/>
            </a:pPr>
            <a:r>
              <a:rPr lang="en-GB" sz="1000" b="1">
                <a:solidFill>
                  <a:schemeClr val="bg2"/>
                </a:solidFill>
              </a:rPr>
              <a:t>4. Inversely Proportional Relationship between Conversion Ratio and (Amount/Annual Revenue) Ratio</a:t>
            </a:r>
            <a:r>
              <a:rPr lang="en-IN" altLang="en-GB" sz="1000" b="1">
                <a:solidFill>
                  <a:schemeClr val="bg2"/>
                </a:solidFill>
              </a:rPr>
              <a:t>:</a:t>
            </a:r>
            <a:endParaRPr lang="en-GB" sz="1000"/>
          </a:p>
          <a:p>
            <a:pPr marL="0" lvl="0" indent="0" algn="just" rtl="0">
              <a:spcBef>
                <a:spcPts val="0"/>
              </a:spcBef>
              <a:spcAft>
                <a:spcPts val="0"/>
              </a:spcAft>
              <a:buNone/>
            </a:pPr>
            <a:r>
              <a:rPr lang="en-GB" sz="1000"/>
              <a:t>The Conversion Ratio demonstrates an inverse relationship with the (Amount/Annual Revenue) ratio, indicating that as the financial efficiency of an account decreases (as measured by the mentioned ratio), the likelihood of successful conversion increases.</a:t>
            </a:r>
            <a:endParaRPr lang="en-GB" sz="1000"/>
          </a:p>
          <a:p>
            <a:pPr marL="0" lvl="0" indent="0" algn="just" rtl="0">
              <a:spcBef>
                <a:spcPts val="0"/>
              </a:spcBef>
              <a:spcAft>
                <a:spcPts val="0"/>
              </a:spcAft>
              <a:buNone/>
            </a:pPr>
            <a:endParaRPr lang="en-GB" sz="1000"/>
          </a:p>
          <a:p>
            <a:pPr marL="0" lvl="0" indent="0" algn="just" rtl="0">
              <a:spcBef>
                <a:spcPts val="0"/>
              </a:spcBef>
              <a:spcAft>
                <a:spcPts val="0"/>
              </a:spcAft>
              <a:buNone/>
            </a:pPr>
            <a:endParaRPr lang="en-GB" sz="1000"/>
          </a:p>
        </p:txBody>
      </p:sp>
      <p:pic>
        <p:nvPicPr>
          <p:cNvPr id="488" name="Google Shape;488;p43"/>
          <p:cNvPicPr preferRelativeResize="0"/>
          <p:nvPr/>
        </p:nvPicPr>
        <p:blipFill>
          <a:blip r:embed="rId1"/>
          <a:stretch>
            <a:fillRect/>
          </a:stretch>
        </p:blipFill>
        <p:spPr>
          <a:xfrm>
            <a:off x="3703320" y="483235"/>
            <a:ext cx="5513705" cy="3247390"/>
          </a:xfrm>
          <a:prstGeom prst="rect">
            <a:avLst/>
          </a:prstGeom>
          <a:noFill/>
          <a:ln>
            <a:noFill/>
          </a:ln>
        </p:spPr>
      </p:pic>
      <p:sp>
        <p:nvSpPr>
          <p:cNvPr id="489" name="Google Shape;489;p43"/>
          <p:cNvSpPr txBox="1"/>
          <p:nvPr/>
        </p:nvSpPr>
        <p:spPr>
          <a:xfrm>
            <a:off x="10160" y="0"/>
            <a:ext cx="9115425" cy="45212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800" b="1">
                <a:solidFill>
                  <a:schemeClr val="lt1"/>
                </a:solidFill>
                <a:latin typeface="Maven Pro"/>
                <a:ea typeface="Maven Pro"/>
                <a:cs typeface="Maven Pro"/>
                <a:sym typeface="Maven Pro"/>
              </a:rPr>
              <a:t>Amount v/s Conversion</a:t>
            </a:r>
            <a:r>
              <a:rPr lang="en-IN" altLang="en-GB" sz="1800" b="1">
                <a:solidFill>
                  <a:schemeClr val="lt1"/>
                </a:solidFill>
                <a:latin typeface="Maven Pro"/>
                <a:ea typeface="Maven Pro"/>
                <a:cs typeface="Maven Pro"/>
                <a:sym typeface="Maven Pro"/>
              </a:rPr>
              <a:t>	</a:t>
            </a:r>
            <a:endParaRPr lang="en-IN" altLang="en-GB" sz="1800" b="1">
              <a:solidFill>
                <a:schemeClr val="lt1"/>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pic>
        <p:nvPicPr>
          <p:cNvPr id="494" name="Google Shape;494;p44"/>
          <p:cNvPicPr preferRelativeResize="0"/>
          <p:nvPr/>
        </p:nvPicPr>
        <p:blipFill>
          <a:blip r:embed="rId1"/>
          <a:stretch>
            <a:fillRect/>
          </a:stretch>
        </p:blipFill>
        <p:spPr>
          <a:xfrm>
            <a:off x="4355220" y="748727"/>
            <a:ext cx="4724400" cy="2803926"/>
          </a:xfrm>
          <a:prstGeom prst="rect">
            <a:avLst/>
          </a:prstGeom>
          <a:noFill/>
          <a:ln>
            <a:noFill/>
          </a:ln>
        </p:spPr>
      </p:pic>
      <p:sp>
        <p:nvSpPr>
          <p:cNvPr id="495" name="Google Shape;495;p44"/>
          <p:cNvSpPr txBox="1"/>
          <p:nvPr/>
        </p:nvSpPr>
        <p:spPr>
          <a:xfrm>
            <a:off x="0" y="0"/>
            <a:ext cx="806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Business Type </a:t>
            </a:r>
            <a:endParaRPr sz="1800">
              <a:latin typeface="Nunito"/>
              <a:ea typeface="Nunito"/>
              <a:cs typeface="Nunito"/>
              <a:sym typeface="Nunito"/>
            </a:endParaRPr>
          </a:p>
        </p:txBody>
      </p:sp>
      <p:sp>
        <p:nvSpPr>
          <p:cNvPr id="496" name="Google Shape;496;p44"/>
          <p:cNvSpPr txBox="1"/>
          <p:nvPr/>
        </p:nvSpPr>
        <p:spPr>
          <a:xfrm>
            <a:off x="22860" y="461645"/>
            <a:ext cx="4116070" cy="466534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GB" b="1">
              <a:solidFill>
                <a:schemeClr val="bg2"/>
              </a:solidFill>
              <a:latin typeface="Nunito"/>
              <a:ea typeface="Nunito"/>
              <a:cs typeface="Nunito"/>
              <a:sym typeface="Nunito"/>
            </a:endParaRPr>
          </a:p>
          <a:p>
            <a:pPr marL="228600" lvl="0" indent="-228600" algn="just" rtl="0">
              <a:spcBef>
                <a:spcPts val="0"/>
              </a:spcBef>
              <a:spcAft>
                <a:spcPts val="0"/>
              </a:spcAft>
              <a:buAutoNum type="arabicPeriod"/>
            </a:pPr>
            <a:r>
              <a:rPr lang="en-GB">
                <a:solidFill>
                  <a:schemeClr val="lt1"/>
                </a:solidFill>
                <a:latin typeface="Nunito"/>
                <a:ea typeface="Nunito"/>
                <a:cs typeface="Nunito"/>
                <a:sym typeface="Nunito"/>
              </a:rPr>
              <a:t>Business types including Bare Firm, No Prior Acts, PL, and Prospect display the lowest median revenues.</a:t>
            </a:r>
            <a:endParaRPr lang="en-GB">
              <a:solidFill>
                <a:schemeClr val="lt1"/>
              </a:solidFill>
              <a:latin typeface="Nunito"/>
              <a:ea typeface="Nunito"/>
              <a:cs typeface="Nunito"/>
              <a:sym typeface="Nunito"/>
            </a:endParaRPr>
          </a:p>
          <a:p>
            <a:pPr marL="228600" lvl="0" indent="-228600" algn="just" rtl="0">
              <a:spcBef>
                <a:spcPts val="0"/>
              </a:spcBef>
              <a:spcAft>
                <a:spcPts val="0"/>
              </a:spcAft>
              <a:buAutoNum type="arabicPeriod"/>
            </a:pPr>
            <a:endParaRPr lang="en-GB">
              <a:solidFill>
                <a:schemeClr val="lt1"/>
              </a:solidFill>
              <a:latin typeface="Nunito"/>
              <a:ea typeface="Nunito"/>
              <a:cs typeface="Nunito"/>
              <a:sym typeface="Nunito"/>
            </a:endParaRPr>
          </a:p>
          <a:p>
            <a:pPr marL="228600" lvl="0" indent="-228600" algn="just" rtl="0">
              <a:spcBef>
                <a:spcPts val="0"/>
              </a:spcBef>
              <a:spcAft>
                <a:spcPts val="0"/>
              </a:spcAft>
              <a:buAutoNum type="arabicPeriod"/>
            </a:pPr>
            <a:r>
              <a:rPr lang="en-GB">
                <a:solidFill>
                  <a:schemeClr val="lt1"/>
                </a:solidFill>
                <a:latin typeface="Nunito"/>
                <a:ea typeface="Nunito"/>
                <a:cs typeface="Nunito"/>
                <a:sym typeface="Nunito"/>
              </a:rPr>
              <a:t>Contrarily, EP stands out with the highest median revenues.</a:t>
            </a:r>
            <a:endParaRPr lang="en-GB">
              <a:solidFill>
                <a:schemeClr val="lt1"/>
              </a:solidFill>
              <a:latin typeface="Nunito"/>
              <a:ea typeface="Nunito"/>
              <a:cs typeface="Nunito"/>
              <a:sym typeface="Nunito"/>
            </a:endParaRPr>
          </a:p>
          <a:p>
            <a:pPr marL="228600" lvl="0" indent="-228600" algn="just" rtl="0">
              <a:spcBef>
                <a:spcPts val="0"/>
              </a:spcBef>
              <a:spcAft>
                <a:spcPts val="0"/>
              </a:spcAft>
              <a:buAutoNum type="arabicPeriod"/>
            </a:pPr>
            <a:endParaRPr lang="en-GB">
              <a:solidFill>
                <a:schemeClr val="lt1"/>
              </a:solidFill>
              <a:latin typeface="Nunito"/>
              <a:ea typeface="Nunito"/>
              <a:cs typeface="Nunito"/>
              <a:sym typeface="Nunito"/>
            </a:endParaRPr>
          </a:p>
          <a:p>
            <a:pPr marL="228600" lvl="0" indent="-228600" algn="just" rtl="0">
              <a:spcBef>
                <a:spcPts val="0"/>
              </a:spcBef>
              <a:spcAft>
                <a:spcPts val="0"/>
              </a:spcAft>
              <a:buAutoNum type="arabicPeriod"/>
            </a:pPr>
            <a:r>
              <a:rPr lang="en-GB">
                <a:solidFill>
                  <a:schemeClr val="lt1"/>
                </a:solidFill>
                <a:latin typeface="Nunito"/>
                <a:ea typeface="Nunito"/>
                <a:cs typeface="Nunito"/>
                <a:sym typeface="Nunito"/>
              </a:rPr>
              <a:t>Noteworthy contributors to high median revenues include Cross Sell and Returning Customer categories.</a:t>
            </a:r>
            <a:endParaRPr lang="en-GB">
              <a:solidFill>
                <a:schemeClr val="lt1"/>
              </a:solidFill>
              <a:latin typeface="Nunito"/>
              <a:ea typeface="Nunito"/>
              <a:cs typeface="Nunito"/>
              <a:sym typeface="Nunito"/>
            </a:endParaRPr>
          </a:p>
          <a:p>
            <a:pPr marL="0" lvl="0" indent="0" algn="just" rtl="0">
              <a:spcBef>
                <a:spcPts val="0"/>
              </a:spcBef>
              <a:spcAft>
                <a:spcPts val="0"/>
              </a:spcAft>
              <a:buNone/>
            </a:pPr>
            <a:endParaRPr lang="en-GB">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b="1">
                <a:solidFill>
                  <a:schemeClr val="bg2"/>
                </a:solidFill>
                <a:latin typeface="Nunito"/>
                <a:ea typeface="Nunito"/>
                <a:cs typeface="Nunito"/>
                <a:sym typeface="Nunito"/>
              </a:rPr>
              <a:t> Insight:</a:t>
            </a:r>
            <a:r>
              <a:rPr lang="en-IN" altLang="en-GB">
                <a:solidFill>
                  <a:schemeClr val="lt1"/>
                </a:solidFill>
                <a:latin typeface="Nunito"/>
                <a:ea typeface="Nunito"/>
                <a:cs typeface="Nunito"/>
                <a:sym typeface="Nunito"/>
              </a:rPr>
              <a:t> </a:t>
            </a:r>
            <a:r>
              <a:rPr lang="en-GB">
                <a:solidFill>
                  <a:schemeClr val="lt1"/>
                </a:solidFill>
                <a:latin typeface="Nunito"/>
                <a:ea typeface="Nunito"/>
                <a:cs typeface="Nunito"/>
                <a:sym typeface="Nunito"/>
              </a:rPr>
              <a:t>This analysis provides a nuanced understanding of the varying financial performance among different business types.</a:t>
            </a:r>
            <a:endParaRPr lang="en-GB">
              <a:solidFill>
                <a:schemeClr val="lt1"/>
              </a:solidFill>
              <a:latin typeface="Nunito"/>
              <a:ea typeface="Nunito"/>
              <a:cs typeface="Nunito"/>
              <a:sym typeface="Nunito"/>
            </a:endParaRPr>
          </a:p>
          <a:p>
            <a:pPr marL="0" lvl="0" indent="0" algn="just" rtl="0">
              <a:spcBef>
                <a:spcPts val="0"/>
              </a:spcBef>
              <a:spcAft>
                <a:spcPts val="0"/>
              </a:spcAft>
              <a:buNone/>
            </a:pPr>
            <a:r>
              <a:rPr lang="en-GB">
                <a:solidFill>
                  <a:schemeClr val="lt1"/>
                </a:solidFill>
                <a:latin typeface="Nunito"/>
                <a:ea typeface="Nunito"/>
                <a:cs typeface="Nunito"/>
                <a:sym typeface="Nunito"/>
              </a:rPr>
              <a:t>  </a:t>
            </a:r>
            <a:endParaRPr lang="en-GB">
              <a:solidFill>
                <a:schemeClr val="lt1"/>
              </a:solidFill>
              <a:latin typeface="Nunito"/>
              <a:ea typeface="Nunito"/>
              <a:cs typeface="Nunito"/>
              <a:sym typeface="Nunito"/>
            </a:endParaRPr>
          </a:p>
          <a:p>
            <a:pPr marL="0" lvl="0" indent="0" algn="just" rtl="0">
              <a:spcBef>
                <a:spcPts val="0"/>
              </a:spcBef>
              <a:spcAft>
                <a:spcPts val="0"/>
              </a:spcAft>
              <a:buNone/>
            </a:pPr>
            <a:endParaRPr sz="1600">
              <a:solidFill>
                <a:schemeClr val="lt1"/>
              </a:solidFill>
              <a:latin typeface="Nunito"/>
              <a:ea typeface="Nunito"/>
              <a:cs typeface="Nunito"/>
              <a:sym typeface="Nunito"/>
            </a:endParaRPr>
          </a:p>
          <a:p>
            <a:pPr marL="0" lvl="0" indent="0" algn="just" rtl="0">
              <a:spcBef>
                <a:spcPts val="0"/>
              </a:spcBef>
              <a:spcAft>
                <a:spcPts val="0"/>
              </a:spcAft>
              <a:buNone/>
            </a:pPr>
            <a:endParaRPr sz="1600">
              <a:solidFill>
                <a:schemeClr val="lt1"/>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00" name="Shape 500"/>
        <p:cNvGrpSpPr/>
        <p:nvPr/>
      </p:nvGrpSpPr>
      <p:grpSpPr>
        <a:xfrm>
          <a:off x="0" y="0"/>
          <a:ext cx="0" cy="0"/>
          <a:chOff x="0" y="0"/>
          <a:chExt cx="0" cy="0"/>
        </a:xfrm>
      </p:grpSpPr>
      <p:sp>
        <p:nvSpPr>
          <p:cNvPr id="501" name="Google Shape;501;p45"/>
          <p:cNvSpPr txBox="1"/>
          <p:nvPr>
            <p:ph type="ctrTitle"/>
          </p:nvPr>
        </p:nvSpPr>
        <p:spPr>
          <a:xfrm>
            <a:off x="164575" y="87750"/>
            <a:ext cx="8767800" cy="58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GB" sz="1800"/>
              <a:t>Actionable insights </a:t>
            </a:r>
            <a:endParaRPr sz="1800"/>
          </a:p>
        </p:txBody>
      </p:sp>
      <p:sp>
        <p:nvSpPr>
          <p:cNvPr id="502" name="Google Shape;502;p45"/>
          <p:cNvSpPr txBox="1"/>
          <p:nvPr>
            <p:ph type="subTitle" idx="1"/>
          </p:nvPr>
        </p:nvSpPr>
        <p:spPr>
          <a:xfrm>
            <a:off x="3175" y="554990"/>
            <a:ext cx="5226685" cy="4392295"/>
          </a:xfrm>
          <a:prstGeom prst="rect">
            <a:avLst/>
          </a:prstGeom>
        </p:spPr>
        <p:txBody>
          <a:bodyPr spcFirstLastPara="1" wrap="square" lIns="91425" tIns="91425" rIns="91425" bIns="91425" anchor="t" anchorCtr="0">
            <a:noAutofit/>
          </a:bodyPr>
          <a:lstStyle/>
          <a:p>
            <a:pPr marL="152400" lvl="0" indent="0" algn="just" rtl="0">
              <a:spcBef>
                <a:spcPts val="0"/>
              </a:spcBef>
              <a:spcAft>
                <a:spcPts val="0"/>
              </a:spcAft>
              <a:buSzPts val="1200"/>
            </a:pPr>
            <a:r>
              <a:rPr lang="en-GB" sz="1300" b="1" u="sng">
                <a:solidFill>
                  <a:schemeClr val="bg2"/>
                </a:solidFill>
              </a:rPr>
              <a:t>Lead Sources vs. Revenue:</a:t>
            </a:r>
            <a:endParaRPr lang="en-GB" sz="1300" b="1" u="sng">
              <a:solidFill>
                <a:schemeClr val="bg2"/>
              </a:solidFill>
            </a:endParaRPr>
          </a:p>
          <a:p>
            <a:pPr marL="152400" lvl="0" indent="0" algn="just" rtl="0">
              <a:spcBef>
                <a:spcPts val="0"/>
              </a:spcBef>
              <a:spcAft>
                <a:spcPts val="0"/>
              </a:spcAft>
              <a:buSzPts val="1200"/>
            </a:pPr>
            <a:endParaRPr lang="en-GB" sz="1300"/>
          </a:p>
          <a:p>
            <a:pPr marL="438150" lvl="0" indent="-285750" algn="just" rtl="0">
              <a:spcBef>
                <a:spcPts val="0"/>
              </a:spcBef>
              <a:spcAft>
                <a:spcPts val="0"/>
              </a:spcAft>
              <a:buSzPts val="1200"/>
              <a:buFont typeface="Arial" panose="020B0604020202020204" pitchFamily="34" charset="0"/>
              <a:buChar char="•"/>
            </a:pPr>
            <a:r>
              <a:rPr lang="en-GB" sz="1300" b="1" u="sng">
                <a:solidFill>
                  <a:schemeClr val="bg2"/>
                </a:solidFill>
              </a:rPr>
              <a:t>High Revenue Opportunities:</a:t>
            </a:r>
            <a:r>
              <a:rPr lang="en-IN" altLang="en-GB" sz="1300"/>
              <a:t> </a:t>
            </a:r>
            <a:r>
              <a:rPr lang="en-GB" sz="1300"/>
              <a:t>Consider elevating product or service premium offerings for leads originating from high-revenue sources, including Magazines, Agencies, and Partners.</a:t>
            </a:r>
            <a:endParaRPr lang="en-GB" sz="1300"/>
          </a:p>
          <a:p>
            <a:pPr marL="438150" lvl="0" indent="-285750" algn="just" rtl="0">
              <a:spcBef>
                <a:spcPts val="0"/>
              </a:spcBef>
              <a:spcAft>
                <a:spcPts val="0"/>
              </a:spcAft>
              <a:buSzPts val="1200"/>
              <a:buFont typeface="Arial" panose="020B0604020202020204" pitchFamily="34" charset="0"/>
              <a:buChar char="•"/>
            </a:pPr>
            <a:r>
              <a:rPr lang="en-GB" sz="1300" b="1" u="sng">
                <a:solidFill>
                  <a:schemeClr val="bg2"/>
                </a:solidFill>
              </a:rPr>
              <a:t>Low Premium Opportunities:</a:t>
            </a:r>
            <a:r>
              <a:rPr lang="en-IN" altLang="en-GB" sz="1300"/>
              <a:t> </a:t>
            </a:r>
            <a:r>
              <a:rPr lang="en-GB" sz="1300"/>
              <a:t>Tailor strategies for opportunities from sources like Websites and Ebiz submissions by providing discounts or adjusting pricing to enhance competitiveness.</a:t>
            </a:r>
            <a:endParaRPr lang="en-GB" sz="1300" b="1" u="sng">
              <a:solidFill>
                <a:schemeClr val="bg2"/>
              </a:solidFill>
            </a:endParaRPr>
          </a:p>
          <a:p>
            <a:pPr marL="438150" lvl="0" indent="-285750" algn="just" rtl="0">
              <a:spcBef>
                <a:spcPts val="0"/>
              </a:spcBef>
              <a:spcAft>
                <a:spcPts val="0"/>
              </a:spcAft>
              <a:buSzPts val="1200"/>
              <a:buFont typeface="Arial" panose="020B0604020202020204" pitchFamily="34" charset="0"/>
              <a:buChar char="•"/>
            </a:pPr>
            <a:r>
              <a:rPr lang="en-GB" sz="1300" b="1" u="sng">
                <a:solidFill>
                  <a:schemeClr val="bg2"/>
                </a:solidFill>
              </a:rPr>
              <a:t>CPA Directory Focus:</a:t>
            </a:r>
            <a:r>
              <a:rPr lang="en-GB" sz="1300"/>
              <a:t> Given the absence of conversions (0% conversion rate) across all slabs from CPA Directory, there is an opportunity to redirect focus towards other more productive lead sources.</a:t>
            </a:r>
            <a:endParaRPr lang="en-GB" sz="1300"/>
          </a:p>
          <a:p>
            <a:pPr marL="438150" lvl="0" indent="-285750" algn="just" rtl="0">
              <a:spcBef>
                <a:spcPts val="0"/>
              </a:spcBef>
              <a:spcAft>
                <a:spcPts val="0"/>
              </a:spcAft>
              <a:buSzPts val="1200"/>
              <a:buFont typeface="Arial" panose="020B0604020202020204" pitchFamily="34" charset="0"/>
              <a:buChar char="•"/>
            </a:pPr>
            <a:endParaRPr lang="en-GB" sz="1300"/>
          </a:p>
          <a:p>
            <a:pPr marL="152400" lvl="0" indent="0" algn="just" rtl="0">
              <a:spcBef>
                <a:spcPts val="0"/>
              </a:spcBef>
              <a:spcAft>
                <a:spcPts val="0"/>
              </a:spcAft>
              <a:buSzPts val="1200"/>
            </a:pPr>
            <a:r>
              <a:rPr lang="en-GB" sz="1300" b="1" u="sng">
                <a:solidFill>
                  <a:schemeClr val="bg2"/>
                </a:solidFill>
              </a:rPr>
              <a:t>Accounts/Business Types and Annual Revenue:</a:t>
            </a:r>
            <a:endParaRPr lang="en-GB" sz="1300" b="1" u="sng">
              <a:solidFill>
                <a:schemeClr val="bg2"/>
              </a:solidFill>
            </a:endParaRPr>
          </a:p>
          <a:p>
            <a:pPr marL="152400" lvl="0" algn="just" rtl="0">
              <a:spcBef>
                <a:spcPts val="0"/>
              </a:spcBef>
              <a:spcAft>
                <a:spcPts val="0"/>
              </a:spcAft>
              <a:buSzPts val="1200"/>
            </a:pPr>
            <a:endParaRPr lang="en-GB" sz="1300" b="1" u="sng">
              <a:solidFill>
                <a:schemeClr val="bg2"/>
              </a:solidFill>
            </a:endParaRPr>
          </a:p>
          <a:p>
            <a:pPr marL="438150" lvl="0" indent="-285750" algn="just" rtl="0">
              <a:spcBef>
                <a:spcPts val="0"/>
              </a:spcBef>
              <a:spcAft>
                <a:spcPts val="0"/>
              </a:spcAft>
              <a:buSzPts val="1200"/>
              <a:buFont typeface="Arial" panose="020B0604020202020204" pitchFamily="34" charset="0"/>
              <a:buChar char="•"/>
            </a:pPr>
            <a:r>
              <a:rPr lang="en-GB" sz="1300" b="1" u="sng">
                <a:solidFill>
                  <a:schemeClr val="bg2"/>
                </a:solidFill>
              </a:rPr>
              <a:t>Lower Annual Revenue Opportunities (Bare Firm, No Prior Acts, New Business):</a:t>
            </a:r>
            <a:r>
              <a:rPr lang="en-IN" altLang="en-GB" sz="1300"/>
              <a:t> </a:t>
            </a:r>
            <a:r>
              <a:rPr lang="en-GB" sz="1300"/>
              <a:t>Exploring potential improvements in conversion rates for lower Annual Revenue opportunities could involve strategically adjusting the Amount value downwards, aiming to enhance the likelihood of successful conversions.</a:t>
            </a:r>
            <a:endParaRPr lang="en-GB" sz="1300"/>
          </a:p>
          <a:p>
            <a:pPr marL="0" lvl="0" indent="0" algn="just" rtl="0">
              <a:spcBef>
                <a:spcPts val="0"/>
              </a:spcBef>
              <a:spcAft>
                <a:spcPts val="0"/>
              </a:spcAft>
              <a:buNone/>
            </a:pPr>
            <a:endParaRPr lang="en-GB" sz="1300"/>
          </a:p>
        </p:txBody>
      </p:sp>
      <p:pic>
        <p:nvPicPr>
          <p:cNvPr id="503" name="Google Shape;503;p45"/>
          <p:cNvPicPr preferRelativeResize="0"/>
          <p:nvPr/>
        </p:nvPicPr>
        <p:blipFill>
          <a:blip r:embed="rId1"/>
          <a:stretch>
            <a:fillRect/>
          </a:stretch>
        </p:blipFill>
        <p:spPr>
          <a:xfrm>
            <a:off x="5291825" y="1131471"/>
            <a:ext cx="3874400" cy="263563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46"/>
          <p:cNvSpPr txBox="1"/>
          <p:nvPr>
            <p:ph type="ctrTitle"/>
          </p:nvPr>
        </p:nvSpPr>
        <p:spPr>
          <a:xfrm>
            <a:off x="126875" y="-9"/>
            <a:ext cx="8946900" cy="522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Analysis for state CA</a:t>
            </a:r>
            <a:endParaRPr sz="1800"/>
          </a:p>
        </p:txBody>
      </p:sp>
      <p:sp>
        <p:nvSpPr>
          <p:cNvPr id="509" name="Google Shape;509;p46"/>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510" name="Google Shape;510;p46"/>
          <p:cNvPicPr preferRelativeResize="0"/>
          <p:nvPr/>
        </p:nvPicPr>
        <p:blipFill>
          <a:blip r:embed="rId1"/>
          <a:stretch>
            <a:fillRect/>
          </a:stretch>
        </p:blipFill>
        <p:spPr>
          <a:xfrm>
            <a:off x="0" y="2772410"/>
            <a:ext cx="3536950" cy="2371090"/>
          </a:xfrm>
          <a:prstGeom prst="rect">
            <a:avLst/>
          </a:prstGeom>
          <a:noFill/>
          <a:ln>
            <a:noFill/>
          </a:ln>
        </p:spPr>
      </p:pic>
      <p:pic>
        <p:nvPicPr>
          <p:cNvPr id="511" name="Google Shape;511;p46"/>
          <p:cNvPicPr preferRelativeResize="0"/>
          <p:nvPr/>
        </p:nvPicPr>
        <p:blipFill>
          <a:blip r:embed="rId2"/>
          <a:stretch>
            <a:fillRect/>
          </a:stretch>
        </p:blipFill>
        <p:spPr>
          <a:xfrm>
            <a:off x="5552440" y="2677795"/>
            <a:ext cx="3580765" cy="2466975"/>
          </a:xfrm>
          <a:prstGeom prst="rect">
            <a:avLst/>
          </a:prstGeom>
          <a:noFill/>
          <a:ln>
            <a:noFill/>
          </a:ln>
        </p:spPr>
      </p:pic>
      <p:sp>
        <p:nvSpPr>
          <p:cNvPr id="512" name="Google Shape;512;p46"/>
          <p:cNvSpPr txBox="1"/>
          <p:nvPr/>
        </p:nvSpPr>
        <p:spPr>
          <a:xfrm>
            <a:off x="-2540" y="411480"/>
            <a:ext cx="9145905" cy="2266315"/>
          </a:xfrm>
          <a:prstGeom prst="rect">
            <a:avLst/>
          </a:prstGeom>
          <a:noFill/>
          <a:ln>
            <a:noFill/>
          </a:ln>
        </p:spPr>
        <p:txBody>
          <a:bodyPr spcFirstLastPara="1" wrap="square" lIns="91425" tIns="91425" rIns="91425" bIns="91425" anchor="t" anchorCtr="0">
            <a:noAutofit/>
          </a:bodyPr>
          <a:lstStyle/>
          <a:p>
            <a:pPr marL="152400" lvl="0" algn="just" rtl="0">
              <a:spcBef>
                <a:spcPts val="0"/>
              </a:spcBef>
              <a:spcAft>
                <a:spcPts val="0"/>
              </a:spcAft>
              <a:buSzPts val="1200"/>
              <a:buFont typeface="Nunito"/>
              <a:buNone/>
            </a:pPr>
            <a:r>
              <a:rPr lang="en-GB" sz="1200" b="1" u="sng">
                <a:solidFill>
                  <a:schemeClr val="bg2"/>
                </a:solidFill>
                <a:latin typeface="Nunito"/>
                <a:ea typeface="Nunito"/>
                <a:cs typeface="Nunito"/>
                <a:sym typeface="Nunito"/>
              </a:rPr>
              <a:t>Opportunities in State CA:</a:t>
            </a:r>
            <a:endParaRPr lang="en-GB" sz="1200" b="1" u="sng">
              <a:solidFill>
                <a:schemeClr val="bg2"/>
              </a:solidFill>
              <a:latin typeface="Nunito"/>
              <a:ea typeface="Nunito"/>
              <a:cs typeface="Nunito"/>
              <a:sym typeface="Nunito"/>
            </a:endParaRPr>
          </a:p>
          <a:p>
            <a:pPr marL="152400" lvl="0" algn="just" rtl="0">
              <a:spcBef>
                <a:spcPts val="0"/>
              </a:spcBef>
              <a:spcAft>
                <a:spcPts val="0"/>
              </a:spcAft>
              <a:buSzPts val="1200"/>
              <a:buFont typeface="Nunito"/>
              <a:buNone/>
            </a:pPr>
            <a:endParaRPr lang="en-GB" sz="1200" b="1" u="sng">
              <a:solidFill>
                <a:schemeClr val="bg2"/>
              </a:solidFill>
              <a:latin typeface="Nunito"/>
              <a:ea typeface="Nunito"/>
              <a:cs typeface="Nunito"/>
              <a:sym typeface="Nunito"/>
            </a:endParaRPr>
          </a:p>
          <a:p>
            <a:pPr marL="152400" lvl="0" algn="just" rtl="0">
              <a:spcBef>
                <a:spcPts val="0"/>
              </a:spcBef>
              <a:spcAft>
                <a:spcPts val="0"/>
              </a:spcAft>
              <a:buSzPts val="1200"/>
              <a:buFont typeface="Nunito"/>
              <a:buNone/>
            </a:pPr>
            <a:r>
              <a:rPr lang="en-GB" sz="1200" b="1" u="sng">
                <a:solidFill>
                  <a:schemeClr val="bg2"/>
                </a:solidFill>
                <a:latin typeface="Nunito"/>
                <a:ea typeface="Nunito"/>
                <a:cs typeface="Nunito"/>
                <a:sym typeface="Nunito"/>
              </a:rPr>
              <a:t>Lead Sources</a:t>
            </a:r>
            <a:r>
              <a:rPr lang="en-IN" altLang="en-GB" sz="1200" b="1" u="sng">
                <a:solidFill>
                  <a:schemeClr val="bg2"/>
                </a:solidFill>
                <a:latin typeface="Nunito"/>
                <a:ea typeface="Nunito"/>
                <a:cs typeface="Nunito"/>
                <a:sym typeface="Nunito"/>
              </a:rPr>
              <a:t>:  </a:t>
            </a:r>
            <a:r>
              <a:rPr lang="en-GB" sz="1200">
                <a:solidFill>
                  <a:schemeClr val="lt1"/>
                </a:solidFill>
                <a:latin typeface="Nunito"/>
                <a:ea typeface="Nunito"/>
                <a:cs typeface="Nunito"/>
                <a:sym typeface="Nunito"/>
              </a:rPr>
              <a:t>Websites emerge as the primary contributors to opportunities in the state of CA, followed by State Society, Agency, CPAdirectory, and others.</a:t>
            </a:r>
            <a:endParaRPr lang="en-GB" sz="1200">
              <a:solidFill>
                <a:schemeClr val="lt1"/>
              </a:solidFill>
              <a:latin typeface="Nunito"/>
              <a:ea typeface="Nunito"/>
              <a:cs typeface="Nunito"/>
              <a:sym typeface="Nunito"/>
            </a:endParaRPr>
          </a:p>
          <a:p>
            <a:pPr marL="152400" lvl="0" algn="just" rtl="0">
              <a:spcBef>
                <a:spcPts val="0"/>
              </a:spcBef>
              <a:spcAft>
                <a:spcPts val="0"/>
              </a:spcAft>
              <a:buSzPts val="1200"/>
              <a:buFont typeface="Nunito"/>
              <a:buNone/>
            </a:pPr>
            <a:endParaRPr lang="en-GB" sz="1200">
              <a:solidFill>
                <a:schemeClr val="lt1"/>
              </a:solidFill>
              <a:latin typeface="Nunito"/>
              <a:ea typeface="Nunito"/>
              <a:cs typeface="Nunito"/>
              <a:sym typeface="Nunito"/>
            </a:endParaRPr>
          </a:p>
          <a:p>
            <a:pPr marL="152400" lvl="0" algn="just" rtl="0">
              <a:spcBef>
                <a:spcPts val="0"/>
              </a:spcBef>
              <a:spcAft>
                <a:spcPts val="0"/>
              </a:spcAft>
              <a:buSzPts val="1200"/>
              <a:buFont typeface="Nunito"/>
              <a:buNone/>
            </a:pPr>
            <a:r>
              <a:rPr lang="en-GB" sz="1200" b="1" u="sng">
                <a:solidFill>
                  <a:schemeClr val="bg2"/>
                </a:solidFill>
                <a:latin typeface="Nunito"/>
                <a:ea typeface="Nunito"/>
                <a:cs typeface="Nunito"/>
                <a:sym typeface="Nunito"/>
              </a:rPr>
              <a:t>Conversion Rates:</a:t>
            </a:r>
            <a:r>
              <a:rPr lang="en-IN" altLang="en-GB" sz="1200" b="1" u="sng">
                <a:solidFill>
                  <a:schemeClr val="bg2"/>
                </a:solidFill>
                <a:latin typeface="Nunito"/>
                <a:ea typeface="Nunito"/>
                <a:cs typeface="Nunito"/>
                <a:sym typeface="Nunito"/>
              </a:rPr>
              <a:t> </a:t>
            </a:r>
            <a:r>
              <a:rPr lang="en-GB" sz="1200">
                <a:solidFill>
                  <a:schemeClr val="lt1"/>
                </a:solidFill>
                <a:latin typeface="Nunito"/>
                <a:ea typeface="Nunito"/>
                <a:cs typeface="Nunito"/>
                <a:sym typeface="Nunito"/>
              </a:rPr>
              <a:t>Notably, Agency, CPAdirectory, Engagement Letters, and Partners exhibit comparatively lower conversion rates.</a:t>
            </a:r>
            <a:r>
              <a:rPr lang="en-IN" alt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Conversely, Websites, State Society, Referral, and Cross Sell demonstrate higher conversion rates.</a:t>
            </a:r>
            <a:endParaRPr lang="en-GB" sz="1200">
              <a:solidFill>
                <a:schemeClr val="lt1"/>
              </a:solidFill>
              <a:latin typeface="Nunito"/>
              <a:ea typeface="Nunito"/>
              <a:cs typeface="Nunito"/>
              <a:sym typeface="Nunito"/>
            </a:endParaRPr>
          </a:p>
          <a:p>
            <a:pPr marL="152400" lvl="0" algn="just" rtl="0">
              <a:spcBef>
                <a:spcPts val="0"/>
              </a:spcBef>
              <a:spcAft>
                <a:spcPts val="0"/>
              </a:spcAft>
              <a:buSzPts val="1200"/>
              <a:buFont typeface="Nunito"/>
              <a:buNone/>
            </a:pPr>
            <a:endParaRPr lang="en-GB" sz="1200">
              <a:solidFill>
                <a:schemeClr val="lt1"/>
              </a:solidFill>
              <a:latin typeface="Nunito"/>
              <a:ea typeface="Nunito"/>
              <a:cs typeface="Nunito"/>
              <a:sym typeface="Nunito"/>
            </a:endParaRPr>
          </a:p>
          <a:p>
            <a:pPr marL="152400" lvl="0" algn="just" rtl="0">
              <a:spcBef>
                <a:spcPts val="0"/>
              </a:spcBef>
              <a:spcAft>
                <a:spcPts val="0"/>
              </a:spcAft>
              <a:buSzPts val="1200"/>
              <a:buFont typeface="Nunito"/>
              <a:buNone/>
            </a:pPr>
            <a:r>
              <a:rPr lang="en-GB" sz="1200" b="1" u="sng">
                <a:solidFill>
                  <a:schemeClr val="bg2"/>
                </a:solidFill>
                <a:latin typeface="Nunito"/>
                <a:ea typeface="Nunito"/>
                <a:cs typeface="Nunito"/>
                <a:sym typeface="Nunito"/>
              </a:rPr>
              <a:t>Business Types and Opportunities:</a:t>
            </a:r>
            <a:r>
              <a:rPr lang="en-IN" altLang="en-GB" sz="1200" b="1" u="sng">
                <a:solidFill>
                  <a:schemeClr val="bg2"/>
                </a:solidFill>
                <a:latin typeface="Nunito"/>
                <a:ea typeface="Nunito"/>
                <a:cs typeface="Nunito"/>
                <a:sym typeface="Nunito"/>
              </a:rPr>
              <a:t>  </a:t>
            </a:r>
            <a:r>
              <a:rPr lang="en-IN" altLang="en-GB" sz="1200">
                <a:solidFill>
                  <a:schemeClr val="bg1"/>
                </a:solidFill>
                <a:latin typeface="Nunito"/>
                <a:ea typeface="Nunito"/>
                <a:cs typeface="Nunito"/>
                <a:sym typeface="Nunito"/>
              </a:rPr>
              <a:t>in which top contributors are </a:t>
            </a:r>
            <a:r>
              <a:rPr lang="en-GB" sz="1200">
                <a:solidFill>
                  <a:schemeClr val="lt1"/>
                </a:solidFill>
                <a:latin typeface="Nunito"/>
                <a:ea typeface="Nunito"/>
                <a:cs typeface="Nunito"/>
                <a:sym typeface="Nunito"/>
              </a:rPr>
              <a:t>New Business, Existing Customer, and Bare Firm stand out as the primary contributors to opportunity creation.</a:t>
            </a:r>
            <a:endParaRPr lang="en-GB" sz="1200">
              <a:solidFill>
                <a:schemeClr val="lt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16" name="Shape 516"/>
        <p:cNvGrpSpPr/>
        <p:nvPr/>
      </p:nvGrpSpPr>
      <p:grpSpPr>
        <a:xfrm>
          <a:off x="0" y="0"/>
          <a:ext cx="0" cy="0"/>
          <a:chOff x="0" y="0"/>
          <a:chExt cx="0" cy="0"/>
        </a:xfrm>
      </p:grpSpPr>
      <p:pic>
        <p:nvPicPr>
          <p:cNvPr id="517" name="Google Shape;517;p47"/>
          <p:cNvPicPr preferRelativeResize="0"/>
          <p:nvPr/>
        </p:nvPicPr>
        <p:blipFill>
          <a:blip r:embed="rId1"/>
          <a:stretch>
            <a:fillRect/>
          </a:stretch>
        </p:blipFill>
        <p:spPr>
          <a:xfrm>
            <a:off x="0" y="2708275"/>
            <a:ext cx="3697605" cy="2435225"/>
          </a:xfrm>
          <a:prstGeom prst="rect">
            <a:avLst/>
          </a:prstGeom>
          <a:noFill/>
          <a:ln>
            <a:noFill/>
          </a:ln>
        </p:spPr>
      </p:pic>
      <p:pic>
        <p:nvPicPr>
          <p:cNvPr id="518" name="Google Shape;518;p47"/>
          <p:cNvPicPr preferRelativeResize="0"/>
          <p:nvPr/>
        </p:nvPicPr>
        <p:blipFill>
          <a:blip r:embed="rId2"/>
          <a:stretch>
            <a:fillRect/>
          </a:stretch>
        </p:blipFill>
        <p:spPr>
          <a:xfrm>
            <a:off x="5611495" y="2708275"/>
            <a:ext cx="3532505" cy="2435225"/>
          </a:xfrm>
          <a:prstGeom prst="rect">
            <a:avLst/>
          </a:prstGeom>
          <a:noFill/>
          <a:ln>
            <a:noFill/>
          </a:ln>
        </p:spPr>
      </p:pic>
      <p:sp>
        <p:nvSpPr>
          <p:cNvPr id="519" name="Google Shape;519;p47"/>
          <p:cNvSpPr txBox="1"/>
          <p:nvPr/>
        </p:nvSpPr>
        <p:spPr>
          <a:xfrm>
            <a:off x="0" y="392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Analysis for state CA</a:t>
            </a:r>
            <a:endParaRPr sz="1800" b="1">
              <a:solidFill>
                <a:schemeClr val="lt1"/>
              </a:solidFill>
              <a:latin typeface="Maven Pro"/>
              <a:ea typeface="Maven Pro"/>
              <a:cs typeface="Maven Pro"/>
              <a:sym typeface="Maven Pro"/>
            </a:endParaRPr>
          </a:p>
        </p:txBody>
      </p:sp>
      <p:sp>
        <p:nvSpPr>
          <p:cNvPr id="520" name="Google Shape;520;p47"/>
          <p:cNvSpPr txBox="1"/>
          <p:nvPr/>
        </p:nvSpPr>
        <p:spPr>
          <a:xfrm>
            <a:off x="12700" y="521970"/>
            <a:ext cx="9131935" cy="2171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200" b="1" u="sng">
                <a:solidFill>
                  <a:schemeClr val="bg2">
                    <a:lumMod val="50000"/>
                  </a:schemeClr>
                </a:solidFill>
                <a:latin typeface="Nunito"/>
                <a:ea typeface="Nunito"/>
                <a:cs typeface="Nunito"/>
                <a:sym typeface="Nunito"/>
              </a:rPr>
              <a:t>New Business Opportunities:</a:t>
            </a:r>
            <a:endParaRPr lang="en-GB" sz="1200" b="1" u="sng">
              <a:solidFill>
                <a:schemeClr val="bg2">
                  <a:lumMod val="50000"/>
                </a:schemeClr>
              </a:solidFill>
              <a:latin typeface="Nunito"/>
              <a:ea typeface="Nunito"/>
              <a:cs typeface="Nunito"/>
              <a:sym typeface="Nunito"/>
            </a:endParaRPr>
          </a:p>
          <a:p>
            <a:pPr marL="0" lvl="0" indent="0" algn="just" rtl="0">
              <a:spcBef>
                <a:spcPts val="0"/>
              </a:spcBef>
              <a:spcAft>
                <a:spcPts val="0"/>
              </a:spcAft>
              <a:buNone/>
            </a:pPr>
            <a:endParaRPr lang="en-GB" sz="1200" b="1" u="sng">
              <a:solidFill>
                <a:schemeClr val="bg2">
                  <a:lumMod val="50000"/>
                </a:schemeClr>
              </a:solidFill>
              <a:latin typeface="Nunito"/>
              <a:ea typeface="Nunito"/>
              <a:cs typeface="Nunito"/>
              <a:sym typeface="Nunito"/>
            </a:endParaRPr>
          </a:p>
          <a:p>
            <a:pPr marL="0" lvl="0" indent="0" algn="just" rtl="0">
              <a:spcBef>
                <a:spcPts val="0"/>
              </a:spcBef>
              <a:spcAft>
                <a:spcPts val="0"/>
              </a:spcAft>
              <a:buNone/>
            </a:pPr>
            <a:r>
              <a:rPr lang="en-GB" sz="1200" b="1">
                <a:solidFill>
                  <a:schemeClr val="bg2">
                    <a:lumMod val="50000"/>
                  </a:schemeClr>
                </a:solidFill>
                <a:latin typeface="Nunito"/>
                <a:ea typeface="Nunito"/>
                <a:cs typeface="Nunito"/>
                <a:sym typeface="Nunito"/>
              </a:rPr>
              <a:t>Effective Sources:</a:t>
            </a:r>
            <a:r>
              <a:rPr lang="en-GB" sz="1200">
                <a:solidFill>
                  <a:schemeClr val="lt1"/>
                </a:solidFill>
                <a:latin typeface="Nunito"/>
                <a:ea typeface="Nunito"/>
                <a:cs typeface="Nunito"/>
                <a:sym typeface="Nunito"/>
              </a:rPr>
              <a:t> State Society and former customers demonstrate good conversion rates.</a:t>
            </a:r>
            <a:endParaRPr lang="en-GB" sz="1200">
              <a:solidFill>
                <a:schemeClr val="lt1"/>
              </a:solidFill>
              <a:latin typeface="Nunito"/>
              <a:ea typeface="Nunito"/>
              <a:cs typeface="Nunito"/>
              <a:sym typeface="Nunito"/>
            </a:endParaRPr>
          </a:p>
          <a:p>
            <a:pPr marL="0" lvl="0" indent="0" algn="just" rtl="0">
              <a:spcBef>
                <a:spcPts val="0"/>
              </a:spcBef>
              <a:spcAft>
                <a:spcPts val="0"/>
              </a:spcAft>
              <a:buNone/>
            </a:pPr>
            <a:endParaRPr lang="en-GB" sz="1200" b="1">
              <a:solidFill>
                <a:schemeClr val="bg2">
                  <a:lumMod val="50000"/>
                </a:schemeClr>
              </a:solidFill>
              <a:latin typeface="Nunito"/>
              <a:ea typeface="Nunito"/>
              <a:cs typeface="Nunito"/>
              <a:sym typeface="Nunito"/>
            </a:endParaRPr>
          </a:p>
          <a:p>
            <a:pPr marL="0" lvl="0" indent="0" algn="just" rtl="0">
              <a:spcBef>
                <a:spcPts val="0"/>
              </a:spcBef>
              <a:spcAft>
                <a:spcPts val="0"/>
              </a:spcAft>
              <a:buNone/>
            </a:pPr>
            <a:r>
              <a:rPr lang="en-GB" sz="1200" b="1">
                <a:solidFill>
                  <a:schemeClr val="bg2">
                    <a:lumMod val="50000"/>
                  </a:schemeClr>
                </a:solidFill>
                <a:latin typeface="Nunito"/>
                <a:ea typeface="Nunito"/>
                <a:cs typeface="Nunito"/>
                <a:sym typeface="Nunito"/>
              </a:rPr>
              <a:t>Less Effective Sources:</a:t>
            </a:r>
            <a:r>
              <a:rPr lang="en-GB" sz="1200">
                <a:solidFill>
                  <a:schemeClr val="lt1"/>
                </a:solidFill>
                <a:latin typeface="Nunito"/>
                <a:ea typeface="Nunito"/>
                <a:cs typeface="Nunito"/>
                <a:sym typeface="Nunito"/>
              </a:rPr>
              <a:t> CPAdirectory, Campaign, and Agency show suboptimal performance.</a:t>
            </a:r>
            <a:endParaRPr lang="en-GB" sz="1200">
              <a:solidFill>
                <a:schemeClr val="lt1"/>
              </a:solidFill>
              <a:latin typeface="Nunito"/>
              <a:ea typeface="Nunito"/>
              <a:cs typeface="Nunito"/>
              <a:sym typeface="Nunito"/>
            </a:endParaRPr>
          </a:p>
          <a:p>
            <a:pPr marL="0" lvl="0" indent="0" algn="just" rtl="0">
              <a:spcBef>
                <a:spcPts val="0"/>
              </a:spcBef>
              <a:spcAft>
                <a:spcPts val="0"/>
              </a:spcAft>
              <a:buNone/>
            </a:pPr>
            <a:endParaRPr lang="en-GB" sz="1200">
              <a:solidFill>
                <a:schemeClr val="lt1"/>
              </a:solidFill>
              <a:latin typeface="Nunito"/>
              <a:ea typeface="Nunito"/>
              <a:cs typeface="Nunito"/>
              <a:sym typeface="Nunito"/>
            </a:endParaRPr>
          </a:p>
          <a:p>
            <a:pPr marL="0" lvl="0" algn="just" rtl="0">
              <a:spcBef>
                <a:spcPts val="0"/>
              </a:spcBef>
              <a:spcAft>
                <a:spcPts val="0"/>
              </a:spcAft>
              <a:buSzTx/>
              <a:buNone/>
            </a:pPr>
            <a:r>
              <a:rPr lang="en-GB" sz="1200" b="1" u="sng">
                <a:solidFill>
                  <a:schemeClr val="bg2">
                    <a:lumMod val="50000"/>
                  </a:schemeClr>
                </a:solidFill>
                <a:latin typeface="Nunito"/>
                <a:ea typeface="Nunito"/>
                <a:cs typeface="Nunito"/>
                <a:sym typeface="Nunito"/>
              </a:rPr>
              <a:t>Bare Firm Opportunities:</a:t>
            </a:r>
            <a:endParaRPr lang="en-GB" sz="1200" b="1" u="sng">
              <a:solidFill>
                <a:schemeClr val="bg2">
                  <a:lumMod val="50000"/>
                </a:schemeClr>
              </a:solidFill>
              <a:latin typeface="Nunito"/>
              <a:ea typeface="Nunito"/>
              <a:cs typeface="Nunito"/>
              <a:sym typeface="Nunito"/>
            </a:endParaRPr>
          </a:p>
          <a:p>
            <a:pPr marL="0" lvl="0" algn="just" rtl="0">
              <a:spcBef>
                <a:spcPts val="0"/>
              </a:spcBef>
              <a:spcAft>
                <a:spcPts val="0"/>
              </a:spcAft>
              <a:buSzTx/>
              <a:buNone/>
            </a:pPr>
            <a:endParaRPr lang="en-GB" sz="1200" b="1" u="sng">
              <a:solidFill>
                <a:schemeClr val="bg2">
                  <a:lumMod val="50000"/>
                </a:schemeClr>
              </a:solidFill>
              <a:latin typeface="Nunito"/>
              <a:ea typeface="Nunito"/>
              <a:cs typeface="Nunito"/>
              <a:sym typeface="Nunito"/>
            </a:endParaRPr>
          </a:p>
          <a:p>
            <a:pPr marL="0" lvl="0" indent="0" algn="just" rtl="0">
              <a:spcBef>
                <a:spcPts val="0"/>
              </a:spcBef>
              <a:spcAft>
                <a:spcPts val="0"/>
              </a:spcAft>
              <a:buNone/>
            </a:pPr>
            <a:r>
              <a:rPr lang="en-GB" sz="1200" b="1">
                <a:solidFill>
                  <a:schemeClr val="bg2">
                    <a:lumMod val="50000"/>
                  </a:schemeClr>
                </a:solidFill>
                <a:latin typeface="Nunito"/>
                <a:ea typeface="Nunito"/>
                <a:cs typeface="Nunito"/>
                <a:sym typeface="Nunito"/>
              </a:rPr>
              <a:t>Primary Source:</a:t>
            </a:r>
            <a:r>
              <a:rPr lang="en-GB" sz="1200">
                <a:solidFill>
                  <a:schemeClr val="lt1"/>
                </a:solidFill>
                <a:latin typeface="Nunito"/>
                <a:ea typeface="Nunito"/>
                <a:cs typeface="Nunito"/>
                <a:sym typeface="Nunito"/>
              </a:rPr>
              <a:t> Opportunities from websites have a strong presence.</a:t>
            </a:r>
            <a:endParaRPr lang="en-GB" sz="1200">
              <a:solidFill>
                <a:schemeClr val="lt1"/>
              </a:solidFill>
              <a:latin typeface="Nunito"/>
              <a:ea typeface="Nunito"/>
              <a:cs typeface="Nunito"/>
              <a:sym typeface="Nunito"/>
            </a:endParaRPr>
          </a:p>
          <a:p>
            <a:pPr marL="0" lvl="0" indent="0" algn="just" rtl="0">
              <a:spcBef>
                <a:spcPts val="0"/>
              </a:spcBef>
              <a:spcAft>
                <a:spcPts val="0"/>
              </a:spcAft>
              <a:buNone/>
            </a:pPr>
            <a:endParaRPr lang="en-GB" sz="1200">
              <a:solidFill>
                <a:schemeClr val="lt1"/>
              </a:solidFill>
              <a:latin typeface="Nunito"/>
              <a:ea typeface="Nunito"/>
              <a:cs typeface="Nunito"/>
              <a:sym typeface="Nunito"/>
            </a:endParaRPr>
          </a:p>
          <a:p>
            <a:pPr marL="0" lvl="0" indent="0" algn="just" rtl="0">
              <a:spcBef>
                <a:spcPts val="0"/>
              </a:spcBef>
              <a:spcAft>
                <a:spcPts val="0"/>
              </a:spcAft>
              <a:buNone/>
            </a:pPr>
            <a:r>
              <a:rPr lang="en-GB" sz="1200" b="1">
                <a:solidFill>
                  <a:schemeClr val="bg2">
                    <a:lumMod val="50000"/>
                  </a:schemeClr>
                </a:solidFill>
                <a:latin typeface="Nunito"/>
                <a:ea typeface="Nunito"/>
                <a:cs typeface="Nunito"/>
                <a:sym typeface="Nunito"/>
              </a:rPr>
              <a:t>Conversion Performance:</a:t>
            </a:r>
            <a:r>
              <a:rPr lang="en-GB" sz="1200">
                <a:solidFill>
                  <a:schemeClr val="lt1"/>
                </a:solidFill>
                <a:latin typeface="Nunito"/>
                <a:ea typeface="Nunito"/>
                <a:cs typeface="Nunito"/>
                <a:sym typeface="Nunito"/>
              </a:rPr>
              <a:t> Website-sourced opportunities exhibit commendable conversion rates for the Bare Firm type.</a:t>
            </a:r>
            <a:endParaRPr lang="en-GB" sz="1200">
              <a:solidFill>
                <a:schemeClr val="lt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5" name="Google Shape;525;p48"/>
          <p:cNvSpPr txBox="1"/>
          <p:nvPr>
            <p:ph type="ctrTitle"/>
          </p:nvPr>
        </p:nvSpPr>
        <p:spPr>
          <a:xfrm>
            <a:off x="108050" y="97147"/>
            <a:ext cx="8946900" cy="424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1800"/>
              <a:t>Leads  Model Training results</a:t>
            </a:r>
            <a:endParaRPr sz="1800"/>
          </a:p>
        </p:txBody>
      </p:sp>
      <p:sp>
        <p:nvSpPr>
          <p:cNvPr id="526" name="Google Shape;526;p48"/>
          <p:cNvSpPr txBox="1"/>
          <p:nvPr>
            <p:ph type="subTitle" idx="1"/>
          </p:nvPr>
        </p:nvSpPr>
        <p:spPr>
          <a:xfrm>
            <a:off x="4148455" y="2835910"/>
            <a:ext cx="4976495" cy="2280285"/>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pPr>
            <a:r>
              <a:rPr lang="en-GB" sz="1200" b="1" u="sng">
                <a:solidFill>
                  <a:schemeClr val="bg2">
                    <a:lumMod val="50000"/>
                  </a:schemeClr>
                </a:solidFill>
              </a:rPr>
              <a:t>Model Overview:</a:t>
            </a:r>
            <a:endParaRPr lang="en-GB" sz="1200" b="1" u="sng">
              <a:solidFill>
                <a:schemeClr val="bg2">
                  <a:lumMod val="50000"/>
                </a:schemeClr>
              </a:solidFill>
            </a:endParaRPr>
          </a:p>
          <a:p>
            <a:pPr marL="139700" lvl="0" indent="0" algn="just" rtl="0">
              <a:spcBef>
                <a:spcPts val="0"/>
              </a:spcBef>
              <a:spcAft>
                <a:spcPts val="0"/>
              </a:spcAft>
              <a:buSzPts val="1400"/>
            </a:pPr>
            <a:r>
              <a:rPr lang="en-GB" sz="1200" b="1" u="sng">
                <a:solidFill>
                  <a:schemeClr val="bg2">
                    <a:lumMod val="50000"/>
                  </a:schemeClr>
                </a:solidFill>
              </a:rPr>
              <a:t>Type:</a:t>
            </a:r>
            <a:r>
              <a:rPr lang="en-GB" sz="1200"/>
              <a:t> Voting Ensemble</a:t>
            </a:r>
            <a:endParaRPr lang="en-GB" sz="1200"/>
          </a:p>
          <a:p>
            <a:pPr marL="139700" lvl="0" indent="0" algn="just" rtl="0">
              <a:spcBef>
                <a:spcPts val="0"/>
              </a:spcBef>
              <a:spcAft>
                <a:spcPts val="0"/>
              </a:spcAft>
              <a:buSzPts val="1400"/>
            </a:pPr>
            <a:r>
              <a:rPr lang="en-GB" sz="1200" b="1" u="sng">
                <a:solidFill>
                  <a:schemeClr val="bg2">
                    <a:lumMod val="50000"/>
                  </a:schemeClr>
                </a:solidFill>
              </a:rPr>
              <a:t>Strengths:</a:t>
            </a:r>
            <a:r>
              <a:rPr lang="en-GB" sz="1200"/>
              <a:t> Demonstrates robust performance on a biased dataset with missing values.</a:t>
            </a:r>
            <a:endParaRPr lang="en-GB" sz="1200"/>
          </a:p>
          <a:p>
            <a:pPr marL="139700" lvl="0" indent="0" algn="just" rtl="0">
              <a:spcBef>
                <a:spcPts val="0"/>
              </a:spcBef>
              <a:spcAft>
                <a:spcPts val="0"/>
              </a:spcAft>
              <a:buSzPts val="1400"/>
            </a:pPr>
            <a:r>
              <a:rPr lang="en-GB" sz="1200" b="1" u="sng">
                <a:solidFill>
                  <a:schemeClr val="bg2">
                    <a:lumMod val="50000"/>
                  </a:schemeClr>
                </a:solidFill>
              </a:rPr>
              <a:t>Training Data:</a:t>
            </a:r>
            <a:r>
              <a:rPr lang="en-GB" sz="1200"/>
              <a:t> Utilized the Leads table consisting of 13k Converted and 32k Not Converted instances.</a:t>
            </a:r>
            <a:endParaRPr lang="en-GB" sz="1200"/>
          </a:p>
          <a:p>
            <a:pPr marL="139700" lvl="0" indent="0" algn="just" rtl="0">
              <a:spcBef>
                <a:spcPts val="0"/>
              </a:spcBef>
              <a:spcAft>
                <a:spcPts val="0"/>
              </a:spcAft>
              <a:buSzPts val="1400"/>
            </a:pPr>
            <a:r>
              <a:rPr lang="en-GB" sz="1200"/>
              <a:t>Dataset Split: Employed a split of 90% for training and 10% for testing.</a:t>
            </a:r>
            <a:endParaRPr lang="en-GB" sz="1200"/>
          </a:p>
          <a:p>
            <a:pPr marL="139700" lvl="0" indent="0" algn="just" rtl="0">
              <a:spcBef>
                <a:spcPts val="0"/>
              </a:spcBef>
              <a:spcAft>
                <a:spcPts val="0"/>
              </a:spcAft>
              <a:buSzPts val="1400"/>
            </a:pPr>
            <a:r>
              <a:rPr lang="en-GB" sz="1200" b="1" u="sng">
                <a:solidFill>
                  <a:schemeClr val="bg2">
                    <a:lumMod val="50000"/>
                  </a:schemeClr>
                </a:solidFill>
              </a:rPr>
              <a:t>Performance Metrics:</a:t>
            </a:r>
            <a:endParaRPr lang="en-GB" sz="1200" b="1" u="sng">
              <a:solidFill>
                <a:schemeClr val="bg2">
                  <a:lumMod val="50000"/>
                </a:schemeClr>
              </a:solidFill>
            </a:endParaRPr>
          </a:p>
          <a:p>
            <a:pPr marL="139700" lvl="0" indent="0" algn="just" rtl="0">
              <a:spcBef>
                <a:spcPts val="0"/>
              </a:spcBef>
              <a:spcAft>
                <a:spcPts val="0"/>
              </a:spcAft>
              <a:buSzPts val="1400"/>
            </a:pPr>
            <a:r>
              <a:rPr lang="en-GB" sz="1200"/>
              <a:t>Achieved a remarkable Weighted Area Under the Curve (AUC).</a:t>
            </a:r>
            <a:endParaRPr lang="en-GB" sz="1200"/>
          </a:p>
          <a:p>
            <a:pPr marL="139700" lvl="0" indent="0" algn="just" rtl="0">
              <a:spcBef>
                <a:spcPts val="0"/>
              </a:spcBef>
              <a:spcAft>
                <a:spcPts val="0"/>
              </a:spcAft>
              <a:buSzPts val="1400"/>
            </a:pPr>
            <a:r>
              <a:rPr lang="en-GB" sz="1200"/>
              <a:t>Attained an impressive 99% accuracy.</a:t>
            </a:r>
            <a:endParaRPr lang="en-GB" sz="1200"/>
          </a:p>
        </p:txBody>
      </p:sp>
      <p:pic>
        <p:nvPicPr>
          <p:cNvPr id="527" name="Google Shape;527;p48"/>
          <p:cNvPicPr preferRelativeResize="0"/>
          <p:nvPr/>
        </p:nvPicPr>
        <p:blipFill>
          <a:blip r:embed="rId1"/>
          <a:stretch>
            <a:fillRect/>
          </a:stretch>
        </p:blipFill>
        <p:spPr>
          <a:xfrm>
            <a:off x="0" y="2604770"/>
            <a:ext cx="4114165" cy="2510790"/>
          </a:xfrm>
          <a:prstGeom prst="rect">
            <a:avLst/>
          </a:prstGeom>
          <a:noFill/>
          <a:ln>
            <a:noFill/>
          </a:ln>
        </p:spPr>
      </p:pic>
      <p:pic>
        <p:nvPicPr>
          <p:cNvPr id="528" name="Google Shape;528;p48"/>
          <p:cNvPicPr preferRelativeResize="0"/>
          <p:nvPr/>
        </p:nvPicPr>
        <p:blipFill>
          <a:blip r:embed="rId2"/>
          <a:stretch>
            <a:fillRect/>
          </a:stretch>
        </p:blipFill>
        <p:spPr>
          <a:xfrm>
            <a:off x="5003590" y="-230"/>
            <a:ext cx="4121076" cy="2747376"/>
          </a:xfrm>
          <a:prstGeom prst="rect">
            <a:avLst/>
          </a:prstGeom>
          <a:noFill/>
          <a:ln>
            <a:noFill/>
          </a:ln>
        </p:spPr>
      </p:pic>
      <p:sp>
        <p:nvSpPr>
          <p:cNvPr id="529" name="Google Shape;529;p48"/>
          <p:cNvSpPr txBox="1"/>
          <p:nvPr>
            <p:ph type="subTitle" idx="1"/>
          </p:nvPr>
        </p:nvSpPr>
        <p:spPr>
          <a:xfrm>
            <a:off x="8890" y="650875"/>
            <a:ext cx="4356100" cy="218567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GB" sz="1300" b="1">
                <a:solidFill>
                  <a:schemeClr val="bg2">
                    <a:lumMod val="50000"/>
                  </a:schemeClr>
                </a:solidFill>
              </a:rPr>
              <a:t>Key Predictive Features for Leads to Opportunities Conversion:</a:t>
            </a:r>
            <a:endParaRPr lang="en-GB" sz="1300" b="1">
              <a:solidFill>
                <a:schemeClr val="bg2">
                  <a:lumMod val="50000"/>
                </a:schemeClr>
              </a:solidFill>
            </a:endParaRPr>
          </a:p>
          <a:p>
            <a:pPr marL="0" lvl="0" indent="0" algn="just" rtl="0">
              <a:spcBef>
                <a:spcPts val="0"/>
              </a:spcBef>
              <a:spcAft>
                <a:spcPts val="0"/>
              </a:spcAft>
              <a:buNone/>
            </a:pPr>
            <a:endParaRPr lang="en-GB" sz="1300" b="1">
              <a:solidFill>
                <a:schemeClr val="bg2">
                  <a:lumMod val="50000"/>
                </a:schemeClr>
              </a:solidFill>
            </a:endParaRPr>
          </a:p>
          <a:p>
            <a:pPr marL="0" lvl="0" indent="0" algn="just" rtl="0">
              <a:spcBef>
                <a:spcPts val="0"/>
              </a:spcBef>
              <a:spcAft>
                <a:spcPts val="0"/>
              </a:spcAft>
              <a:buNone/>
            </a:pPr>
            <a:r>
              <a:rPr lang="en-GB" sz="1300" b="1">
                <a:solidFill>
                  <a:schemeClr val="bg2">
                    <a:lumMod val="50000"/>
                  </a:schemeClr>
                </a:solidFill>
              </a:rPr>
              <a:t>Lead Source:</a:t>
            </a:r>
            <a:r>
              <a:rPr lang="en-GB" sz="1300" b="1">
                <a:solidFill>
                  <a:srgbClr val="CCCCCC"/>
                </a:solidFill>
              </a:rPr>
              <a:t> The source from which leads originate plays a pivotal role in predicting the likelihood of conversion to opportunities.</a:t>
            </a:r>
            <a:endParaRPr lang="en-GB" sz="1300" b="1">
              <a:solidFill>
                <a:srgbClr val="CCCCCC"/>
              </a:solidFill>
            </a:endParaRPr>
          </a:p>
          <a:p>
            <a:pPr marL="0" lvl="0" indent="0" algn="just" rtl="0">
              <a:spcBef>
                <a:spcPts val="0"/>
              </a:spcBef>
              <a:spcAft>
                <a:spcPts val="0"/>
              </a:spcAft>
              <a:buNone/>
            </a:pPr>
            <a:endParaRPr lang="en-GB" sz="1300" b="1">
              <a:solidFill>
                <a:srgbClr val="CCCCCC"/>
              </a:solidFill>
            </a:endParaRPr>
          </a:p>
          <a:p>
            <a:pPr marL="0" lvl="0" indent="0" algn="just" rtl="0">
              <a:spcBef>
                <a:spcPts val="0"/>
              </a:spcBef>
              <a:spcAft>
                <a:spcPts val="0"/>
              </a:spcAft>
              <a:buNone/>
            </a:pPr>
            <a:r>
              <a:rPr lang="en-GB" sz="1300" b="1">
                <a:solidFill>
                  <a:schemeClr val="bg2">
                    <a:lumMod val="50000"/>
                  </a:schemeClr>
                </a:solidFill>
              </a:rPr>
              <a:t>Number of Employees: </a:t>
            </a:r>
            <a:r>
              <a:rPr lang="en-GB" sz="1300" b="1">
                <a:solidFill>
                  <a:srgbClr val="CCCCCC"/>
                </a:solidFill>
              </a:rPr>
              <a:t>The size of the company, as represented by the number of employees, is identified as another critical feature influencing the conversion process.</a:t>
            </a:r>
            <a:endParaRPr lang="en-GB" sz="1300" b="1">
              <a:solidFill>
                <a:srgbClr val="CCCCC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pic>
        <p:nvPicPr>
          <p:cNvPr id="534" name="Google Shape;534;p49"/>
          <p:cNvPicPr preferRelativeResize="0"/>
          <p:nvPr/>
        </p:nvPicPr>
        <p:blipFill>
          <a:blip r:embed="rId1"/>
          <a:stretch>
            <a:fillRect/>
          </a:stretch>
        </p:blipFill>
        <p:spPr>
          <a:xfrm>
            <a:off x="-36770" y="3062187"/>
            <a:ext cx="3936908" cy="1981675"/>
          </a:xfrm>
          <a:prstGeom prst="rect">
            <a:avLst/>
          </a:prstGeom>
          <a:noFill/>
          <a:ln>
            <a:noFill/>
          </a:ln>
        </p:spPr>
      </p:pic>
      <p:sp>
        <p:nvSpPr>
          <p:cNvPr id="535" name="Google Shape;535;p49"/>
          <p:cNvSpPr txBox="1"/>
          <p:nvPr>
            <p:ph type="ctrTitle"/>
          </p:nvPr>
        </p:nvSpPr>
        <p:spPr>
          <a:xfrm>
            <a:off x="108050" y="97147"/>
            <a:ext cx="8946900" cy="51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Opportunities</a:t>
            </a:r>
            <a:r>
              <a:rPr lang="en-GB" sz="1800"/>
              <a:t>  Model Training results</a:t>
            </a:r>
            <a:endParaRPr sz="1800"/>
          </a:p>
        </p:txBody>
      </p:sp>
      <p:sp>
        <p:nvSpPr>
          <p:cNvPr id="536" name="Google Shape;536;p49"/>
          <p:cNvSpPr txBox="1"/>
          <p:nvPr/>
        </p:nvSpPr>
        <p:spPr>
          <a:xfrm>
            <a:off x="3918585" y="3150870"/>
            <a:ext cx="5221605" cy="1757045"/>
          </a:xfrm>
          <a:prstGeom prst="rect">
            <a:avLst/>
          </a:prstGeom>
          <a:noFill/>
          <a:ln>
            <a:noFill/>
          </a:ln>
        </p:spPr>
        <p:txBody>
          <a:bodyPr spcFirstLastPara="1" wrap="square" lIns="91425" tIns="91425" rIns="91425" bIns="91425" anchor="t" anchorCtr="0">
            <a:noAutofit/>
          </a:bodyPr>
          <a:lstStyle/>
          <a:p>
            <a:pPr marL="139700" lvl="0" indent="0" algn="just" rtl="0">
              <a:spcBef>
                <a:spcPts val="0"/>
              </a:spcBef>
              <a:spcAft>
                <a:spcPts val="0"/>
              </a:spcAft>
              <a:buClr>
                <a:schemeClr val="lt1"/>
              </a:buClr>
              <a:buSzPts val="1400"/>
              <a:buNone/>
            </a:pPr>
            <a:r>
              <a:rPr lang="en-GB" sz="1200" b="1">
                <a:solidFill>
                  <a:schemeClr val="bg2">
                    <a:lumMod val="50000"/>
                  </a:schemeClr>
                </a:solidFill>
                <a:latin typeface="Nunito"/>
                <a:ea typeface="Nunito"/>
                <a:cs typeface="Nunito"/>
                <a:sym typeface="Nunito"/>
              </a:rPr>
              <a:t>Model Overview:</a:t>
            </a:r>
            <a:endParaRPr lang="en-GB" sz="1200" b="1">
              <a:solidFill>
                <a:schemeClr val="bg2">
                  <a:lumMod val="50000"/>
                </a:schemeClr>
              </a:solidFill>
              <a:latin typeface="Nunito"/>
              <a:ea typeface="Nunito"/>
              <a:cs typeface="Nunito"/>
              <a:sym typeface="Nunito"/>
            </a:endParaRPr>
          </a:p>
          <a:p>
            <a:pPr marL="139700" lvl="0" indent="0" algn="just" rtl="0">
              <a:spcBef>
                <a:spcPts val="0"/>
              </a:spcBef>
              <a:spcAft>
                <a:spcPts val="0"/>
              </a:spcAft>
              <a:buClr>
                <a:schemeClr val="lt1"/>
              </a:buClr>
              <a:buSzPts val="1400"/>
              <a:buNone/>
            </a:pPr>
            <a:r>
              <a:rPr lang="en-GB" sz="1200" b="1">
                <a:solidFill>
                  <a:schemeClr val="bg2">
                    <a:lumMod val="50000"/>
                  </a:schemeClr>
                </a:solidFill>
                <a:latin typeface="Nunito"/>
                <a:ea typeface="Nunito"/>
                <a:cs typeface="Nunito"/>
                <a:sym typeface="Nunito"/>
              </a:rPr>
              <a:t>Type: </a:t>
            </a:r>
            <a:r>
              <a:rPr lang="en-GB" sz="1200" b="1">
                <a:solidFill>
                  <a:schemeClr val="bg1"/>
                </a:solidFill>
                <a:latin typeface="Nunito"/>
                <a:ea typeface="Nunito"/>
                <a:cs typeface="Nunito"/>
                <a:sym typeface="Nunito"/>
              </a:rPr>
              <a:t>Voting Ensemble</a:t>
            </a:r>
            <a:endParaRPr lang="en-GB" sz="1200" b="1">
              <a:solidFill>
                <a:schemeClr val="bg1"/>
              </a:solidFill>
              <a:latin typeface="Nunito"/>
              <a:ea typeface="Nunito"/>
              <a:cs typeface="Nunito"/>
              <a:sym typeface="Nunito"/>
            </a:endParaRPr>
          </a:p>
          <a:p>
            <a:pPr marL="139700" lvl="0" algn="just" rtl="0">
              <a:spcBef>
                <a:spcPts val="0"/>
              </a:spcBef>
              <a:spcAft>
                <a:spcPts val="0"/>
              </a:spcAft>
              <a:buClr>
                <a:schemeClr val="lt1"/>
              </a:buClr>
              <a:buSzPts val="1400"/>
              <a:buNone/>
            </a:pPr>
            <a:r>
              <a:rPr lang="en-GB" sz="1200" b="1">
                <a:solidFill>
                  <a:schemeClr val="bg2">
                    <a:lumMod val="50000"/>
                  </a:schemeClr>
                </a:solidFill>
                <a:latin typeface="Nunito"/>
                <a:ea typeface="Nunito"/>
                <a:cs typeface="Nunito"/>
                <a:sym typeface="Nunito"/>
              </a:rPr>
              <a:t>Strengths: </a:t>
            </a:r>
            <a:r>
              <a:rPr lang="en-GB" sz="1200" b="1">
                <a:solidFill>
                  <a:schemeClr val="bg1"/>
                </a:solidFill>
                <a:latin typeface="Nunito"/>
                <a:ea typeface="Nunito"/>
                <a:cs typeface="Nunito"/>
                <a:sym typeface="Nunito"/>
              </a:rPr>
              <a:t>Demonstrates effectiveness on a biased dataset with missing values.</a:t>
            </a:r>
            <a:endParaRPr lang="en-GB" sz="1200" b="1">
              <a:solidFill>
                <a:schemeClr val="bg1"/>
              </a:solidFill>
              <a:latin typeface="Nunito"/>
              <a:ea typeface="Nunito"/>
              <a:cs typeface="Nunito"/>
              <a:sym typeface="Nunito"/>
            </a:endParaRPr>
          </a:p>
          <a:p>
            <a:pPr marL="139700" lvl="0" algn="just" rtl="0">
              <a:spcBef>
                <a:spcPts val="0"/>
              </a:spcBef>
              <a:spcAft>
                <a:spcPts val="0"/>
              </a:spcAft>
              <a:buClr>
                <a:schemeClr val="lt1"/>
              </a:buClr>
              <a:buSzPts val="1400"/>
              <a:buNone/>
            </a:pPr>
            <a:r>
              <a:rPr lang="en-GB" sz="1200" b="1">
                <a:solidFill>
                  <a:schemeClr val="bg2">
                    <a:lumMod val="50000"/>
                  </a:schemeClr>
                </a:solidFill>
                <a:latin typeface="Nunito"/>
                <a:ea typeface="Nunito"/>
                <a:cs typeface="Nunito"/>
                <a:sym typeface="Nunito"/>
              </a:rPr>
              <a:t>Training Data: </a:t>
            </a:r>
            <a:r>
              <a:rPr lang="en-GB" sz="1200" b="1">
                <a:solidFill>
                  <a:schemeClr val="bg1"/>
                </a:solidFill>
                <a:latin typeface="Nunito"/>
                <a:ea typeface="Nunito"/>
                <a:cs typeface="Nunito"/>
                <a:sym typeface="Nunito"/>
              </a:rPr>
              <a:t>Utilized the Leads table with 13k Converted and 21k Not Converted instances.</a:t>
            </a:r>
            <a:endParaRPr lang="en-GB" sz="1200" b="1">
              <a:solidFill>
                <a:schemeClr val="bg1"/>
              </a:solidFill>
              <a:latin typeface="Nunito"/>
              <a:ea typeface="Nunito"/>
              <a:cs typeface="Nunito"/>
              <a:sym typeface="Nunito"/>
            </a:endParaRPr>
          </a:p>
          <a:p>
            <a:pPr marL="139700" lvl="0" algn="just" rtl="0">
              <a:spcBef>
                <a:spcPts val="0"/>
              </a:spcBef>
              <a:spcAft>
                <a:spcPts val="0"/>
              </a:spcAft>
              <a:buClr>
                <a:schemeClr val="lt1"/>
              </a:buClr>
              <a:buSzPts val="1400"/>
              <a:buNone/>
            </a:pPr>
            <a:r>
              <a:rPr lang="en-GB" sz="1200" b="1">
                <a:solidFill>
                  <a:schemeClr val="bg2">
                    <a:lumMod val="50000"/>
                  </a:schemeClr>
                </a:solidFill>
                <a:latin typeface="Nunito"/>
                <a:ea typeface="Nunito"/>
                <a:cs typeface="Nunito"/>
                <a:sym typeface="Nunito"/>
              </a:rPr>
              <a:t>Dataset Split: </a:t>
            </a:r>
            <a:r>
              <a:rPr lang="en-GB" sz="1200" b="1">
                <a:solidFill>
                  <a:schemeClr val="bg1"/>
                </a:solidFill>
                <a:latin typeface="Nunito"/>
                <a:ea typeface="Nunito"/>
                <a:cs typeface="Nunito"/>
                <a:sym typeface="Nunito"/>
              </a:rPr>
              <a:t>Employed a split of 90% for training and 10% for testing.</a:t>
            </a:r>
            <a:endParaRPr lang="en-GB" sz="1200" b="1">
              <a:solidFill>
                <a:schemeClr val="bg1"/>
              </a:solidFill>
              <a:latin typeface="Nunito"/>
              <a:ea typeface="Nunito"/>
              <a:cs typeface="Nunito"/>
              <a:sym typeface="Nunito"/>
            </a:endParaRPr>
          </a:p>
          <a:p>
            <a:pPr marL="139700" lvl="0" algn="just" rtl="0">
              <a:spcBef>
                <a:spcPts val="0"/>
              </a:spcBef>
              <a:spcAft>
                <a:spcPts val="0"/>
              </a:spcAft>
              <a:buClr>
                <a:schemeClr val="lt1"/>
              </a:buClr>
              <a:buSzPts val="1400"/>
              <a:buNone/>
            </a:pPr>
            <a:r>
              <a:rPr lang="en-GB" sz="1200" b="1">
                <a:solidFill>
                  <a:schemeClr val="bg1"/>
                </a:solidFill>
                <a:latin typeface="Nunito"/>
                <a:ea typeface="Nunito"/>
                <a:cs typeface="Nunito"/>
                <a:sym typeface="Nunito"/>
              </a:rPr>
              <a:t>Performance Metric:</a:t>
            </a:r>
            <a:endParaRPr lang="en-GB" sz="1200" b="1">
              <a:solidFill>
                <a:schemeClr val="bg1"/>
              </a:solidFill>
              <a:latin typeface="Nunito"/>
              <a:ea typeface="Nunito"/>
              <a:cs typeface="Nunito"/>
              <a:sym typeface="Nunito"/>
            </a:endParaRPr>
          </a:p>
          <a:p>
            <a:pPr marL="139700" lvl="0" algn="just" rtl="0">
              <a:spcBef>
                <a:spcPts val="0"/>
              </a:spcBef>
              <a:spcAft>
                <a:spcPts val="0"/>
              </a:spcAft>
              <a:buClr>
                <a:schemeClr val="lt1"/>
              </a:buClr>
              <a:buSzPts val="1400"/>
              <a:buNone/>
            </a:pPr>
            <a:r>
              <a:rPr lang="en-GB" sz="1200" b="1">
                <a:solidFill>
                  <a:schemeClr val="bg1"/>
                </a:solidFill>
                <a:latin typeface="Nunito"/>
                <a:ea typeface="Nunito"/>
                <a:cs typeface="Nunito"/>
                <a:sym typeface="Nunito"/>
              </a:rPr>
              <a:t>Achieved a solid Weighted Area Under the Curve (AUC) of 90%.</a:t>
            </a:r>
            <a:endParaRPr lang="en-GB" sz="1200" b="1">
              <a:solidFill>
                <a:schemeClr val="bg1"/>
              </a:solidFill>
              <a:latin typeface="Nunito"/>
              <a:ea typeface="Nunito"/>
              <a:cs typeface="Nunito"/>
              <a:sym typeface="Nunito"/>
            </a:endParaRPr>
          </a:p>
        </p:txBody>
      </p:sp>
      <p:pic>
        <p:nvPicPr>
          <p:cNvPr id="537" name="Google Shape;537;p49"/>
          <p:cNvPicPr preferRelativeResize="0"/>
          <p:nvPr/>
        </p:nvPicPr>
        <p:blipFill>
          <a:blip r:embed="rId2"/>
          <a:stretch>
            <a:fillRect/>
          </a:stretch>
        </p:blipFill>
        <p:spPr>
          <a:xfrm>
            <a:off x="5129685" y="338935"/>
            <a:ext cx="4014426" cy="2676250"/>
          </a:xfrm>
          <a:prstGeom prst="rect">
            <a:avLst/>
          </a:prstGeom>
          <a:noFill/>
          <a:ln>
            <a:noFill/>
          </a:ln>
        </p:spPr>
      </p:pic>
      <p:sp>
        <p:nvSpPr>
          <p:cNvPr id="538" name="Google Shape;538;p49"/>
          <p:cNvSpPr txBox="1"/>
          <p:nvPr/>
        </p:nvSpPr>
        <p:spPr>
          <a:xfrm>
            <a:off x="35560" y="554990"/>
            <a:ext cx="5043170" cy="216662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buFont typeface="Nunito"/>
              <a:buNone/>
            </a:pPr>
            <a:r>
              <a:rPr lang="en-GB" sz="1200" b="1" u="sng">
                <a:solidFill>
                  <a:schemeClr val="bg2">
                    <a:lumMod val="50000"/>
                  </a:schemeClr>
                </a:solidFill>
                <a:latin typeface="Nunito"/>
                <a:ea typeface="Nunito"/>
                <a:cs typeface="Nunito"/>
                <a:sym typeface="Nunito"/>
              </a:rPr>
              <a:t>Key Predictive Features for Leads to Opportunities Conversion:</a:t>
            </a:r>
            <a:endParaRPr lang="en-GB" sz="1200" b="1" u="sng">
              <a:solidFill>
                <a:schemeClr val="bg2">
                  <a:lumMod val="50000"/>
                </a:schemeClr>
              </a:solidFill>
              <a:latin typeface="Nunito"/>
              <a:ea typeface="Nunito"/>
              <a:cs typeface="Nunito"/>
              <a:sym typeface="Nunito"/>
            </a:endParaRPr>
          </a:p>
          <a:p>
            <a:pPr marL="0" lvl="0" indent="0" algn="just" rtl="0">
              <a:spcBef>
                <a:spcPts val="0"/>
              </a:spcBef>
              <a:spcAft>
                <a:spcPts val="0"/>
              </a:spcAft>
              <a:buNone/>
            </a:pP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200" b="1" u="sng">
                <a:solidFill>
                  <a:schemeClr val="bg2">
                    <a:lumMod val="50000"/>
                  </a:schemeClr>
                </a:solidFill>
                <a:latin typeface="Nunito"/>
                <a:ea typeface="Nunito"/>
                <a:cs typeface="Nunito"/>
                <a:sym typeface="Nunito"/>
              </a:rPr>
              <a:t>Amount:</a:t>
            </a:r>
            <a:r>
              <a:rPr lang="en-GB" sz="1300" b="1">
                <a:solidFill>
                  <a:srgbClr val="CCCCCC"/>
                </a:solidFill>
                <a:latin typeface="Nunito"/>
                <a:ea typeface="Nunito"/>
                <a:cs typeface="Nunito"/>
                <a:sym typeface="Nunito"/>
              </a:rPr>
              <a:t> The monetary value associated with opportunities emerges as a crucial predictor for conversion.</a:t>
            </a: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200" b="1" u="sng">
                <a:solidFill>
                  <a:schemeClr val="bg2">
                    <a:lumMod val="50000"/>
                  </a:schemeClr>
                </a:solidFill>
                <a:latin typeface="Nunito"/>
                <a:ea typeface="Nunito"/>
                <a:cs typeface="Nunito"/>
                <a:sym typeface="Nunito"/>
              </a:rPr>
              <a:t>Owner’s CPA: </a:t>
            </a:r>
            <a:r>
              <a:rPr lang="en-GB" sz="1300" b="1">
                <a:solidFill>
                  <a:srgbClr val="CCCCCC"/>
                </a:solidFill>
                <a:latin typeface="Nunito"/>
                <a:ea typeface="Nunito"/>
                <a:cs typeface="Nunito"/>
                <a:sym typeface="Nunito"/>
              </a:rPr>
              <a:t>The involvement and influence of the Owner's CPA significantly impact the conversion likelihood.</a:t>
            </a: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200" b="1" u="sng">
                <a:solidFill>
                  <a:schemeClr val="bg2">
                    <a:lumMod val="50000"/>
                  </a:schemeClr>
                </a:solidFill>
                <a:latin typeface="Nunito"/>
                <a:ea typeface="Nunito"/>
                <a:cs typeface="Nunito"/>
                <a:sym typeface="Nunito"/>
              </a:rPr>
              <a:t>Lead Source:</a:t>
            </a:r>
            <a:r>
              <a:rPr lang="en-GB" sz="1300" b="1">
                <a:solidFill>
                  <a:srgbClr val="CCCCCC"/>
                </a:solidFill>
                <a:latin typeface="Nunito"/>
                <a:ea typeface="Nunito"/>
                <a:cs typeface="Nunito"/>
                <a:sym typeface="Nunito"/>
              </a:rPr>
              <a:t> The source from which leads originate plays a pivotal role in predicting the conversion of leads to opportunities.</a:t>
            </a: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200" b="1" u="sng">
                <a:solidFill>
                  <a:schemeClr val="bg2">
                    <a:lumMod val="50000"/>
                  </a:schemeClr>
                </a:solidFill>
                <a:latin typeface="Nunito"/>
                <a:ea typeface="Nunito"/>
                <a:cs typeface="Nunito"/>
                <a:sym typeface="Nunito"/>
              </a:rPr>
              <a:t>Type:</a:t>
            </a:r>
            <a:r>
              <a:rPr lang="en-GB" sz="1300" b="1">
                <a:solidFill>
                  <a:srgbClr val="CCCCCC"/>
                </a:solidFill>
                <a:latin typeface="Nunito"/>
                <a:ea typeface="Nunito"/>
                <a:cs typeface="Nunito"/>
                <a:sym typeface="Nunito"/>
              </a:rPr>
              <a:t> The classification or type of opportunities is identified as another vital feature influencing the conversion process.</a:t>
            </a:r>
            <a:endParaRPr lang="en-GB" sz="1300" b="1">
              <a:solidFill>
                <a:srgbClr val="CCCCCC"/>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42" name="Shape 542"/>
        <p:cNvGrpSpPr/>
        <p:nvPr/>
      </p:nvGrpSpPr>
      <p:grpSpPr>
        <a:xfrm>
          <a:off x="0" y="0"/>
          <a:ext cx="0" cy="0"/>
          <a:chOff x="0" y="0"/>
          <a:chExt cx="0" cy="0"/>
        </a:xfrm>
      </p:grpSpPr>
      <p:sp>
        <p:nvSpPr>
          <p:cNvPr id="543" name="Google Shape;543;p50"/>
          <p:cNvSpPr txBox="1"/>
          <p:nvPr>
            <p:ph type="ctrTitle"/>
          </p:nvPr>
        </p:nvSpPr>
        <p:spPr>
          <a:xfrm>
            <a:off x="60950" y="68900"/>
            <a:ext cx="8984400" cy="773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Lamb Worker Compensation Dataset</a:t>
            </a:r>
            <a:endParaRPr sz="1800"/>
          </a:p>
        </p:txBody>
      </p:sp>
      <p:sp>
        <p:nvSpPr>
          <p:cNvPr id="544" name="Google Shape;544;p50"/>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545" name="Google Shape;545;p50"/>
          <p:cNvPicPr preferRelativeResize="0"/>
          <p:nvPr/>
        </p:nvPicPr>
        <p:blipFill>
          <a:blip r:embed="rId1"/>
          <a:stretch>
            <a:fillRect/>
          </a:stretch>
        </p:blipFill>
        <p:spPr>
          <a:xfrm>
            <a:off x="5145200" y="749775"/>
            <a:ext cx="3673800" cy="2449200"/>
          </a:xfrm>
          <a:prstGeom prst="rect">
            <a:avLst/>
          </a:prstGeom>
          <a:noFill/>
          <a:ln>
            <a:noFill/>
          </a:ln>
        </p:spPr>
      </p:pic>
      <p:pic>
        <p:nvPicPr>
          <p:cNvPr id="546" name="Google Shape;546;p50"/>
          <p:cNvPicPr preferRelativeResize="0"/>
          <p:nvPr/>
        </p:nvPicPr>
        <p:blipFill>
          <a:blip r:embed="rId2"/>
          <a:stretch>
            <a:fillRect/>
          </a:stretch>
        </p:blipFill>
        <p:spPr>
          <a:xfrm>
            <a:off x="341994" y="3198975"/>
            <a:ext cx="3850105" cy="1889600"/>
          </a:xfrm>
          <a:prstGeom prst="rect">
            <a:avLst/>
          </a:prstGeom>
          <a:noFill/>
          <a:ln>
            <a:noFill/>
          </a:ln>
        </p:spPr>
      </p:pic>
      <p:sp>
        <p:nvSpPr>
          <p:cNvPr id="547" name="Google Shape;547;p50"/>
          <p:cNvSpPr txBox="1"/>
          <p:nvPr/>
        </p:nvSpPr>
        <p:spPr>
          <a:xfrm>
            <a:off x="4217035" y="3314065"/>
            <a:ext cx="4926965" cy="1829435"/>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SzTx/>
              <a:buNone/>
            </a:pPr>
            <a:r>
              <a:rPr lang="en-GB" sz="1300" b="1">
                <a:solidFill>
                  <a:schemeClr val="bg2">
                    <a:lumMod val="50000"/>
                  </a:schemeClr>
                </a:solidFill>
                <a:latin typeface="Nunito"/>
                <a:ea typeface="Nunito"/>
                <a:cs typeface="Nunito"/>
              </a:rPr>
              <a:t>Model Overview:</a:t>
            </a:r>
            <a:endParaRPr lang="en-GB" sz="1300" b="1">
              <a:solidFill>
                <a:schemeClr val="bg2">
                  <a:lumMod val="50000"/>
                </a:schemeClr>
              </a:solidFill>
              <a:latin typeface="Nunito"/>
              <a:ea typeface="Nunito"/>
              <a:cs typeface="Nunito"/>
            </a:endParaRPr>
          </a:p>
          <a:p>
            <a:pPr marL="139700" lvl="0" indent="0" algn="just" rtl="0">
              <a:spcBef>
                <a:spcPts val="0"/>
              </a:spcBef>
              <a:spcAft>
                <a:spcPts val="0"/>
              </a:spcAft>
              <a:buClr>
                <a:schemeClr val="lt1"/>
              </a:buClr>
              <a:buSzPts val="1400"/>
              <a:buNone/>
            </a:pPr>
            <a:r>
              <a:rPr lang="en-GB" sz="1300" b="1">
                <a:solidFill>
                  <a:schemeClr val="bg2">
                    <a:lumMod val="50000"/>
                  </a:schemeClr>
                </a:solidFill>
                <a:latin typeface="Nunito"/>
                <a:ea typeface="Nunito"/>
                <a:cs typeface="Nunito"/>
              </a:rPr>
              <a:t>Type:</a:t>
            </a:r>
            <a:r>
              <a:rPr lang="en-GB" sz="1200">
                <a:solidFill>
                  <a:schemeClr val="lt1"/>
                </a:solidFill>
              </a:rPr>
              <a:t> Random Forest</a:t>
            </a:r>
            <a:endParaRPr lang="en-GB" sz="1200">
              <a:solidFill>
                <a:schemeClr val="lt1"/>
              </a:solidFill>
            </a:endParaRPr>
          </a:p>
          <a:p>
            <a:pPr marL="139700" lvl="0" indent="0" algn="just" rtl="0">
              <a:spcBef>
                <a:spcPts val="0"/>
              </a:spcBef>
              <a:spcAft>
                <a:spcPts val="0"/>
              </a:spcAft>
              <a:buClr>
                <a:schemeClr val="lt1"/>
              </a:buClr>
              <a:buSzPts val="1400"/>
              <a:buNone/>
            </a:pPr>
            <a:r>
              <a:rPr lang="en-GB" sz="1300" b="1">
                <a:solidFill>
                  <a:schemeClr val="bg2">
                    <a:lumMod val="50000"/>
                  </a:schemeClr>
                </a:solidFill>
                <a:latin typeface="Nunito"/>
                <a:ea typeface="Nunito"/>
                <a:cs typeface="Nunito"/>
              </a:rPr>
              <a:t>Strengths: </a:t>
            </a:r>
            <a:r>
              <a:rPr lang="en-GB" sz="1200">
                <a:solidFill>
                  <a:schemeClr val="lt1"/>
                </a:solidFill>
              </a:rPr>
              <a:t>Demonstrates effectiveness on a biased dataset.</a:t>
            </a:r>
            <a:endParaRPr lang="en-GB" sz="1200">
              <a:solidFill>
                <a:schemeClr val="lt1"/>
              </a:solidFill>
            </a:endParaRPr>
          </a:p>
          <a:p>
            <a:pPr marL="139700" lvl="0" indent="0" algn="just" rtl="0">
              <a:spcBef>
                <a:spcPts val="0"/>
              </a:spcBef>
              <a:spcAft>
                <a:spcPts val="0"/>
              </a:spcAft>
              <a:buClr>
                <a:schemeClr val="lt1"/>
              </a:buClr>
              <a:buSzPts val="1400"/>
              <a:buNone/>
            </a:pPr>
            <a:r>
              <a:rPr lang="en-GB" sz="1300" b="1">
                <a:solidFill>
                  <a:schemeClr val="bg2">
                    <a:lumMod val="50000"/>
                  </a:schemeClr>
                </a:solidFill>
                <a:latin typeface="Nunito"/>
                <a:ea typeface="Nunito"/>
                <a:cs typeface="Nunito"/>
              </a:rPr>
              <a:t>Training Data: </a:t>
            </a:r>
            <a:r>
              <a:rPr lang="en-GB" sz="1200">
                <a:solidFill>
                  <a:schemeClr val="lt1"/>
                </a:solidFill>
              </a:rPr>
              <a:t>Utilized the Lamb table with 16k Clients and 8k Lost Clients instances.</a:t>
            </a:r>
            <a:endParaRPr lang="en-GB" sz="1200">
              <a:solidFill>
                <a:schemeClr val="lt1"/>
              </a:solidFill>
            </a:endParaRPr>
          </a:p>
          <a:p>
            <a:pPr marL="139700" lvl="0" indent="0" algn="just" rtl="0">
              <a:spcBef>
                <a:spcPts val="0"/>
              </a:spcBef>
              <a:spcAft>
                <a:spcPts val="0"/>
              </a:spcAft>
              <a:buClr>
                <a:schemeClr val="lt1"/>
              </a:buClr>
              <a:buSzPts val="1400"/>
              <a:buNone/>
            </a:pPr>
            <a:r>
              <a:rPr lang="en-GB" sz="1300" b="1">
                <a:solidFill>
                  <a:schemeClr val="bg2">
                    <a:lumMod val="50000"/>
                  </a:schemeClr>
                </a:solidFill>
                <a:latin typeface="Nunito"/>
                <a:ea typeface="Nunito"/>
                <a:cs typeface="Nunito"/>
              </a:rPr>
              <a:t>Dataset Split:</a:t>
            </a:r>
            <a:r>
              <a:rPr lang="en-GB" sz="1200">
                <a:solidFill>
                  <a:schemeClr val="lt1"/>
                </a:solidFill>
              </a:rPr>
              <a:t> Employed a split of 90% for training and 10% for testing.</a:t>
            </a:r>
            <a:endParaRPr lang="en-GB" sz="1200">
              <a:solidFill>
                <a:schemeClr val="lt1"/>
              </a:solidFill>
            </a:endParaRPr>
          </a:p>
          <a:p>
            <a:pPr marL="139700" lvl="0" indent="0" algn="just" rtl="0">
              <a:spcBef>
                <a:spcPts val="0"/>
              </a:spcBef>
              <a:spcAft>
                <a:spcPts val="0"/>
              </a:spcAft>
              <a:buClr>
                <a:schemeClr val="lt1"/>
              </a:buClr>
              <a:buSzPts val="1400"/>
              <a:buNone/>
            </a:pPr>
            <a:r>
              <a:rPr lang="en-GB" sz="1300" b="1">
                <a:solidFill>
                  <a:schemeClr val="bg2">
                    <a:lumMod val="50000"/>
                  </a:schemeClr>
                </a:solidFill>
                <a:latin typeface="Nunito"/>
                <a:ea typeface="Nunito"/>
                <a:cs typeface="Nunito"/>
              </a:rPr>
              <a:t>Accuracy:</a:t>
            </a:r>
            <a:r>
              <a:rPr lang="en-GB" sz="1200">
                <a:solidFill>
                  <a:schemeClr val="lt1"/>
                </a:solidFill>
              </a:rPr>
              <a:t> Achieved a robust accuracy of 96% on the test set, with a breakdown of 91% for Lost clients and 98.9% for Won clients.</a:t>
            </a:r>
            <a:endParaRPr lang="en-GB" sz="1200">
              <a:solidFill>
                <a:schemeClr val="lt1"/>
              </a:solidFill>
            </a:endParaRPr>
          </a:p>
        </p:txBody>
      </p:sp>
      <p:sp>
        <p:nvSpPr>
          <p:cNvPr id="548" name="Google Shape;548;p50"/>
          <p:cNvSpPr txBox="1"/>
          <p:nvPr/>
        </p:nvSpPr>
        <p:spPr>
          <a:xfrm>
            <a:off x="635" y="749935"/>
            <a:ext cx="5083810" cy="212979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b="1">
                <a:solidFill>
                  <a:schemeClr val="bg2">
                    <a:lumMod val="50000"/>
                  </a:schemeClr>
                </a:solidFill>
                <a:latin typeface="Nunito"/>
                <a:ea typeface="Nunito"/>
                <a:cs typeface="Nunito"/>
                <a:sym typeface="Nunito"/>
              </a:rPr>
              <a:t>Key Predictive Features for Wins and Losses:</a:t>
            </a:r>
            <a:endParaRPr lang="en-GB" sz="1300" b="1">
              <a:solidFill>
                <a:schemeClr val="bg2">
                  <a:lumMod val="50000"/>
                </a:schemeClr>
              </a:solidFill>
              <a:latin typeface="Nunito"/>
              <a:ea typeface="Nunito"/>
              <a:cs typeface="Nunito"/>
              <a:sym typeface="Nunito"/>
            </a:endParaRPr>
          </a:p>
          <a:p>
            <a:pPr marL="0" lvl="0" indent="0" algn="just" rtl="0">
              <a:spcBef>
                <a:spcPts val="0"/>
              </a:spcBef>
              <a:spcAft>
                <a:spcPts val="0"/>
              </a:spcAft>
              <a:buNone/>
            </a:pP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300" b="1">
                <a:solidFill>
                  <a:schemeClr val="bg2">
                    <a:lumMod val="50000"/>
                  </a:schemeClr>
                </a:solidFill>
                <a:latin typeface="Nunito"/>
                <a:ea typeface="Nunito"/>
                <a:cs typeface="Nunito"/>
                <a:sym typeface="Nunito"/>
              </a:rPr>
              <a:t>Expiration Date:</a:t>
            </a:r>
            <a:r>
              <a:rPr lang="en-GB" sz="1300" b="1">
                <a:solidFill>
                  <a:srgbClr val="CCCCCC"/>
                </a:solidFill>
                <a:latin typeface="Nunito"/>
                <a:ea typeface="Nunito"/>
                <a:cs typeface="Nunito"/>
                <a:sym typeface="Nunito"/>
              </a:rPr>
              <a:t> The date on which policies expire emerges as a pivotal feature for predicting outcomes, indicating its impact on wins and losses.</a:t>
            </a: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300" b="1">
                <a:solidFill>
                  <a:schemeClr val="bg2">
                    <a:lumMod val="50000"/>
                  </a:schemeClr>
                </a:solidFill>
                <a:latin typeface="Nunito"/>
                <a:ea typeface="Nunito"/>
                <a:cs typeface="Nunito"/>
                <a:sym typeface="Nunito"/>
              </a:rPr>
              <a:t>Policy Creation Date:</a:t>
            </a:r>
            <a:r>
              <a:rPr lang="en-GB" sz="1300" b="1">
                <a:solidFill>
                  <a:srgbClr val="CCCCCC"/>
                </a:solidFill>
                <a:latin typeface="Nunito"/>
                <a:ea typeface="Nunito"/>
                <a:cs typeface="Nunito"/>
                <a:sym typeface="Nunito"/>
              </a:rPr>
              <a:t> The date when policies are created is identified as a critical factor influencing the likelihood of wins or losses.</a:t>
            </a:r>
            <a:endParaRPr lang="en-GB" sz="1300" b="1">
              <a:solidFill>
                <a:srgbClr val="CCCCCC"/>
              </a:solidFill>
              <a:latin typeface="Nunito"/>
              <a:ea typeface="Nunito"/>
              <a:cs typeface="Nunito"/>
              <a:sym typeface="Nunito"/>
            </a:endParaRPr>
          </a:p>
          <a:p>
            <a:pPr marL="0" lvl="0" indent="0" algn="just" rtl="0">
              <a:spcBef>
                <a:spcPts val="0"/>
              </a:spcBef>
              <a:spcAft>
                <a:spcPts val="0"/>
              </a:spcAft>
              <a:buNone/>
            </a:pPr>
            <a:r>
              <a:rPr lang="en-GB" sz="1300" b="1">
                <a:solidFill>
                  <a:schemeClr val="bg2">
                    <a:lumMod val="50000"/>
                  </a:schemeClr>
                </a:solidFill>
                <a:latin typeface="Nunito"/>
                <a:ea typeface="Nunito"/>
                <a:cs typeface="Nunito"/>
                <a:sym typeface="Nunito"/>
              </a:rPr>
              <a:t>Policy Premium:</a:t>
            </a:r>
            <a:r>
              <a:rPr lang="en-GB" sz="1300" b="1">
                <a:solidFill>
                  <a:srgbClr val="CCCCCC"/>
                </a:solidFill>
                <a:latin typeface="Nunito"/>
                <a:ea typeface="Nunito"/>
                <a:cs typeface="Nunito"/>
                <a:sym typeface="Nunito"/>
              </a:rPr>
              <a:t> The monetary value associated with policy premiums is a significant predictor for outcomes, contributing to the prediction of wins and losses.</a:t>
            </a:r>
            <a:endParaRPr lang="en-GB" sz="1300" b="1">
              <a:solidFill>
                <a:srgbClr val="CCCCCC"/>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52" name="Shape 552"/>
        <p:cNvGrpSpPr/>
        <p:nvPr/>
      </p:nvGrpSpPr>
      <p:grpSpPr>
        <a:xfrm>
          <a:off x="0" y="0"/>
          <a:ext cx="0" cy="0"/>
          <a:chOff x="0" y="0"/>
          <a:chExt cx="0" cy="0"/>
        </a:xfrm>
      </p:grpSpPr>
      <p:sp>
        <p:nvSpPr>
          <p:cNvPr id="553" name="Google Shape;553;p51"/>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554" name="Google Shape;554;p51"/>
          <p:cNvSpPr txBox="1"/>
          <p:nvPr>
            <p:ph type="ctrTitle"/>
          </p:nvPr>
        </p:nvSpPr>
        <p:spPr>
          <a:xfrm>
            <a:off x="2858775" y="127468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Camico :  Opportunity </a:t>
            </a:r>
            <a:r>
              <a:rPr lang="en-GB"/>
              <a:t>Insights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54825" y="88400"/>
            <a:ext cx="7688100" cy="395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Lead</a:t>
            </a:r>
            <a:r>
              <a:rPr lang="en-GB" sz="1820">
                <a:solidFill>
                  <a:srgbClr val="C9DAF8"/>
                </a:solidFill>
              </a:rPr>
              <a:t> Source v/s Annual Revenue</a:t>
            </a:r>
            <a:endParaRPr sz="1820">
              <a:solidFill>
                <a:srgbClr val="C9DAF8"/>
              </a:solidFill>
            </a:endParaRPr>
          </a:p>
        </p:txBody>
      </p:sp>
      <p:sp>
        <p:nvSpPr>
          <p:cNvPr id="296" name="Google Shape;296;p16"/>
          <p:cNvSpPr txBox="1"/>
          <p:nvPr/>
        </p:nvSpPr>
        <p:spPr>
          <a:xfrm>
            <a:off x="104100" y="429950"/>
            <a:ext cx="2559900" cy="44748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171450" marR="0" lvl="0" indent="-171450" algn="just" rtl="0">
              <a:lnSpc>
                <a:spcPct val="100000"/>
              </a:lnSpc>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Agency and Partner are the key contributors to generating opportunities with high annual revenues.</a:t>
            </a:r>
            <a:r>
              <a:rPr lang="en-IN" altLang="en-GB" sz="1200">
                <a:solidFill>
                  <a:schemeClr val="lt1"/>
                </a:solidFill>
                <a:latin typeface="Nunito"/>
                <a:ea typeface="Nunito"/>
                <a:cs typeface="Nunito"/>
                <a:sym typeface="Nunito"/>
              </a:rPr>
              <a:t> </a:t>
            </a:r>
            <a:r>
              <a:rPr lang="en-GB" sz="1200">
                <a:solidFill>
                  <a:schemeClr val="lt1"/>
                </a:solidFill>
                <a:latin typeface="Nunito"/>
                <a:ea typeface="Nunito"/>
                <a:cs typeface="Nunito"/>
                <a:sym typeface="Nunito"/>
              </a:rPr>
              <a:t>The company should continue to invest in its  agency and partner relationships to maintain and improve its revenue performance.</a:t>
            </a:r>
            <a:endParaRPr lang="en-GB" sz="1200">
              <a:solidFill>
                <a:schemeClr val="lt1"/>
              </a:solidFill>
              <a:latin typeface="Nunito"/>
              <a:ea typeface="Nunito"/>
              <a:cs typeface="Nunito"/>
              <a:sym typeface="Nunito"/>
            </a:endParaRPr>
          </a:p>
          <a:p>
            <a:pPr marL="0" marR="0" lvl="0" indent="0" algn="l" rtl="0">
              <a:lnSpc>
                <a:spcPct val="100000"/>
              </a:lnSpc>
              <a:spcBef>
                <a:spcPts val="0"/>
              </a:spcBef>
              <a:spcAft>
                <a:spcPts val="0"/>
              </a:spcAft>
              <a:buNone/>
            </a:pPr>
            <a:endParaRPr>
              <a:solidFill>
                <a:schemeClr val="lt1"/>
              </a:solidFill>
              <a:latin typeface="Nunito"/>
              <a:ea typeface="Nunito"/>
              <a:cs typeface="Nunito"/>
              <a:sym typeface="Nunito"/>
            </a:endParaRPr>
          </a:p>
          <a:p>
            <a:pPr marL="171450" marR="0" lvl="0" indent="-171450" algn="just" rtl="0">
              <a:lnSpc>
                <a:spcPct val="100000"/>
              </a:lnSpc>
              <a:spcBef>
                <a:spcPts val="0"/>
              </a:spcBef>
              <a:spcAft>
                <a:spcPts val="0"/>
              </a:spcAft>
              <a:buSzTx/>
              <a:buFont typeface="Arial" panose="020B0604020202020204" pitchFamily="34" charset="0"/>
              <a:buChar char="•"/>
            </a:pPr>
            <a:r>
              <a:rPr lang="en-GB" sz="1200">
                <a:solidFill>
                  <a:schemeClr val="lt1"/>
                </a:solidFill>
                <a:latin typeface="Nunito"/>
                <a:ea typeface="Nunito"/>
                <a:cs typeface="Nunito"/>
                <a:sym typeface="Nunito"/>
              </a:rPr>
              <a:t>Website and CPAdirectory are the primary contributors to generating opportunities with low annual revenues. The company should continue to optimize its website for search engines and conversions</a:t>
            </a:r>
            <a:r>
              <a:rPr lang="en-IN" altLang="en-GB" sz="1200">
                <a:solidFill>
                  <a:schemeClr val="lt1"/>
                </a:solidFill>
                <a:latin typeface="Nunito"/>
                <a:ea typeface="Nunito"/>
                <a:cs typeface="Nunito"/>
                <a:sym typeface="Nunito"/>
              </a:rPr>
              <a:t>.</a:t>
            </a:r>
            <a:endParaRPr lang="en-IN" altLang="en-GB" sz="1200">
              <a:solidFill>
                <a:schemeClr val="lt1"/>
              </a:solidFill>
              <a:latin typeface="Nunito"/>
              <a:ea typeface="Nunito"/>
              <a:cs typeface="Nunito"/>
              <a:sym typeface="Nunito"/>
            </a:endParaRPr>
          </a:p>
          <a:p>
            <a:pPr marL="171450" marR="0" lvl="0" indent="-171450" algn="just" rtl="0">
              <a:lnSpc>
                <a:spcPct val="100000"/>
              </a:lnSpc>
              <a:spcBef>
                <a:spcPts val="0"/>
              </a:spcBef>
              <a:spcAft>
                <a:spcPts val="0"/>
              </a:spcAft>
              <a:buSzTx/>
              <a:buFont typeface="Arial" panose="020B0604020202020204" pitchFamily="34" charset="0"/>
              <a:buChar char="•"/>
            </a:pPr>
            <a:endParaRPr lang="en-IN" altLang="en-GB" sz="1200">
              <a:solidFill>
                <a:schemeClr val="lt1"/>
              </a:solidFill>
              <a:latin typeface="Nunito"/>
              <a:ea typeface="Nunito"/>
              <a:cs typeface="Nunito"/>
              <a:sym typeface="Nunito"/>
            </a:endParaRPr>
          </a:p>
          <a:p>
            <a:pPr marL="171450" marR="0" lvl="0" indent="-171450" algn="just" rtl="0">
              <a:lnSpc>
                <a:spcPct val="100000"/>
              </a:lnSpc>
              <a:spcBef>
                <a:spcPts val="0"/>
              </a:spcBef>
              <a:spcAft>
                <a:spcPts val="0"/>
              </a:spcAft>
              <a:buSzTx/>
              <a:buFont typeface="Arial" panose="020B0604020202020204" pitchFamily="34" charset="0"/>
              <a:buChar char="•"/>
            </a:pPr>
            <a:r>
              <a:rPr lang="en-GB" sz="1200">
                <a:solidFill>
                  <a:schemeClr val="lt1"/>
                </a:solidFill>
                <a:latin typeface="Nunito"/>
                <a:ea typeface="Nunito"/>
                <a:cs typeface="Nunito"/>
                <a:sym typeface="Nunito"/>
              </a:rPr>
              <a:t>The company should track its revenue performance over time to see which lead sources are improving and which ones are declining.</a:t>
            </a:r>
            <a:endParaRPr lang="en-GB" sz="1200">
              <a:solidFill>
                <a:schemeClr val="lt1"/>
              </a:solidFill>
              <a:latin typeface="Nunito"/>
              <a:ea typeface="Nunito"/>
              <a:cs typeface="Nunito"/>
              <a:sym typeface="Nunito"/>
            </a:endParaRPr>
          </a:p>
        </p:txBody>
      </p:sp>
      <p:pic>
        <p:nvPicPr>
          <p:cNvPr id="297" name="Google Shape;297;p16"/>
          <p:cNvPicPr preferRelativeResize="0"/>
          <p:nvPr/>
        </p:nvPicPr>
        <p:blipFill>
          <a:blip r:embed="rId1"/>
          <a:stretch>
            <a:fillRect/>
          </a:stretch>
        </p:blipFill>
        <p:spPr>
          <a:xfrm>
            <a:off x="2822555" y="623325"/>
            <a:ext cx="6321525" cy="43003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58" name="Shape 558"/>
        <p:cNvGrpSpPr/>
        <p:nvPr/>
      </p:nvGrpSpPr>
      <p:grpSpPr>
        <a:xfrm>
          <a:off x="0" y="0"/>
          <a:ext cx="0" cy="0"/>
          <a:chOff x="0" y="0"/>
          <a:chExt cx="0" cy="0"/>
        </a:xfrm>
      </p:grpSpPr>
      <p:sp>
        <p:nvSpPr>
          <p:cNvPr id="559" name="Google Shape;559;p52"/>
          <p:cNvSpPr txBox="1"/>
          <p:nvPr>
            <p:ph type="ctrTitle"/>
          </p:nvPr>
        </p:nvSpPr>
        <p:spPr>
          <a:xfrm>
            <a:off x="101650" y="0"/>
            <a:ext cx="6467400" cy="65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solidFill>
                  <a:srgbClr val="C9DAF8"/>
                </a:solidFill>
              </a:rPr>
              <a:t>Insights : </a:t>
            </a:r>
            <a:r>
              <a:rPr lang="en-GB" sz="1800">
                <a:solidFill>
                  <a:srgbClr val="C9DAF8"/>
                </a:solidFill>
              </a:rPr>
              <a:t>Lead Source Distribution </a:t>
            </a:r>
            <a:endParaRPr sz="1800">
              <a:solidFill>
                <a:srgbClr val="C9DAF8"/>
              </a:solidFill>
            </a:endParaRPr>
          </a:p>
        </p:txBody>
      </p:sp>
      <p:sp>
        <p:nvSpPr>
          <p:cNvPr id="560" name="Google Shape;560;p52"/>
          <p:cNvSpPr txBox="1"/>
          <p:nvPr/>
        </p:nvSpPr>
        <p:spPr>
          <a:xfrm>
            <a:off x="8890" y="554990"/>
            <a:ext cx="3338830" cy="456057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GB" sz="1000" b="1">
                <a:latin typeface="Arial" panose="020B0604020202020204" pitchFamily="34" charset="0"/>
                <a:ea typeface="Nunito"/>
                <a:cs typeface="Arial" panose="020B0604020202020204" pitchFamily="34" charset="0"/>
                <a:sym typeface="Nunito"/>
              </a:rPr>
              <a:t>Partner </a:t>
            </a:r>
            <a:r>
              <a:rPr lang="en-IN" altLang="en-GB" sz="1000" b="1">
                <a:latin typeface="Arial" panose="020B0604020202020204" pitchFamily="34" charset="0"/>
                <a:ea typeface="Nunito"/>
                <a:cs typeface="Arial" panose="020B0604020202020204" pitchFamily="34" charset="0"/>
                <a:sym typeface="Nunito"/>
              </a:rPr>
              <a:t>and website </a:t>
            </a:r>
            <a:r>
              <a:rPr lang="en-GB" sz="1000" b="1">
                <a:latin typeface="Arial" panose="020B0604020202020204" pitchFamily="34" charset="0"/>
                <a:ea typeface="Nunito"/>
                <a:cs typeface="Arial" panose="020B0604020202020204" pitchFamily="34" charset="0"/>
                <a:sym typeface="Nunito"/>
              </a:rPr>
              <a:t>Collaborations</a:t>
            </a:r>
            <a:r>
              <a:rPr lang="en-IN" altLang="en-GB" sz="1000" b="1">
                <a:latin typeface="Arial" panose="020B0604020202020204" pitchFamily="34" charset="0"/>
                <a:ea typeface="Nunito"/>
                <a:cs typeface="Arial" panose="020B0604020202020204" pitchFamily="34" charset="0"/>
                <a:sym typeface="Nunito"/>
              </a:rPr>
              <a:t>: </a:t>
            </a:r>
            <a:r>
              <a:rPr lang="en-IN" altLang="en-GB" sz="1000">
                <a:solidFill>
                  <a:schemeClr val="bg1"/>
                </a:solidFill>
                <a:latin typeface="Arial" panose="020B0604020202020204" pitchFamily="34" charset="0"/>
                <a:ea typeface="Nunito"/>
                <a:cs typeface="Arial" panose="020B0604020202020204" pitchFamily="34" charset="0"/>
                <a:sym typeface="Nunito"/>
              </a:rPr>
              <a:t>Substantial leads are generated from partner and website collaborations.</a:t>
            </a:r>
            <a:endParaRPr lang="en-IN" altLang="en-GB" sz="10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a:p>
            <a:pPr marL="0" marR="0" lvl="0" indent="0" algn="just" rtl="0">
              <a:lnSpc>
                <a:spcPct val="100000"/>
              </a:lnSpc>
              <a:spcBef>
                <a:spcPts val="0"/>
              </a:spcBef>
              <a:spcAft>
                <a:spcPts val="0"/>
              </a:spcAft>
              <a:buNone/>
            </a:pPr>
            <a:endParaRPr lang="en-IN" altLang="en-GB" sz="1200">
              <a:latin typeface="Arial" panose="020B0604020202020204" pitchFamily="34" charset="0"/>
              <a:ea typeface="Nunito"/>
              <a:cs typeface="Arial" panose="020B0604020202020204" pitchFamily="34" charset="0"/>
              <a:sym typeface="Nunito"/>
            </a:endParaRPr>
          </a:p>
        </p:txBody>
      </p:sp>
      <p:pic>
        <p:nvPicPr>
          <p:cNvPr id="561" name="Google Shape;561;p52"/>
          <p:cNvPicPr preferRelativeResize="0"/>
          <p:nvPr/>
        </p:nvPicPr>
        <p:blipFill>
          <a:blip r:embed="rId1"/>
          <a:stretch>
            <a:fillRect/>
          </a:stretch>
        </p:blipFill>
        <p:spPr>
          <a:xfrm>
            <a:off x="3347985" y="651600"/>
            <a:ext cx="5813700" cy="3295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53"/>
          <p:cNvSpPr txBox="1"/>
          <p:nvPr>
            <p:ph type="ctrTitle"/>
          </p:nvPr>
        </p:nvSpPr>
        <p:spPr>
          <a:xfrm>
            <a:off x="154825" y="88400"/>
            <a:ext cx="7688100" cy="395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20">
                <a:solidFill>
                  <a:srgbClr val="C9DAF8"/>
                </a:solidFill>
              </a:rPr>
              <a:t>Insights : </a:t>
            </a:r>
            <a:r>
              <a:rPr lang="en-GB" sz="1800">
                <a:solidFill>
                  <a:srgbClr val="C9DAF8"/>
                </a:solidFill>
              </a:rPr>
              <a:t>Lead</a:t>
            </a:r>
            <a:r>
              <a:rPr lang="en-GB" sz="1820">
                <a:solidFill>
                  <a:srgbClr val="C9DAF8"/>
                </a:solidFill>
              </a:rPr>
              <a:t> Source v/s Annual Revenue </a:t>
            </a:r>
            <a:endParaRPr sz="1820">
              <a:solidFill>
                <a:srgbClr val="C9DAF8"/>
              </a:solidFill>
            </a:endParaRPr>
          </a:p>
        </p:txBody>
      </p:sp>
      <p:sp>
        <p:nvSpPr>
          <p:cNvPr id="567" name="Google Shape;567;p53"/>
          <p:cNvSpPr txBox="1"/>
          <p:nvPr/>
        </p:nvSpPr>
        <p:spPr>
          <a:xfrm>
            <a:off x="80645" y="483235"/>
            <a:ext cx="3585845" cy="40462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b="1">
                <a:solidFill>
                  <a:schemeClr val="bg2">
                    <a:lumMod val="50000"/>
                  </a:schemeClr>
                </a:solidFill>
                <a:latin typeface="Nunito"/>
                <a:ea typeface="Nunito"/>
                <a:cs typeface="Nunito"/>
                <a:sym typeface="Nunito"/>
              </a:rPr>
              <a:t>- Strategic Annual Revenue Opportunities:</a:t>
            </a:r>
            <a:endParaRPr lang="en-GB" sz="1300" b="1">
              <a:solidFill>
                <a:schemeClr val="bg2">
                  <a:lumMod val="50000"/>
                </a:schemeClr>
              </a:solidFill>
              <a:latin typeface="Nunito"/>
              <a:ea typeface="Nunito"/>
              <a:cs typeface="Nunito"/>
              <a:sym typeface="Nunito"/>
            </a:endParaRPr>
          </a:p>
          <a:p>
            <a:pPr marL="0" lvl="0" indent="0" algn="just" rtl="0">
              <a:spcBef>
                <a:spcPts val="0"/>
              </a:spcBef>
              <a:spcAft>
                <a:spcPts val="0"/>
              </a:spcAft>
              <a:buNone/>
            </a:pPr>
            <a:r>
              <a:rPr lang="en-IN" sz="1200" b="1">
                <a:solidFill>
                  <a:srgbClr val="CCCCCC"/>
                </a:solidFill>
                <a:latin typeface="Nunito"/>
                <a:ea typeface="Nunito"/>
                <a:cs typeface="Nunito"/>
                <a:sym typeface="Nunito"/>
              </a:rPr>
              <a:t>Utilizing the website’s true potential can generate a lot of opportunities for lower revenue and higher revenue.</a:t>
            </a:r>
            <a:endParaRPr lang="en-IN" sz="1200" b="1">
              <a:solidFill>
                <a:srgbClr val="CCCCCC"/>
              </a:solidFill>
              <a:latin typeface="Nunito"/>
              <a:ea typeface="Nunito"/>
              <a:cs typeface="Nunito"/>
              <a:sym typeface="Nunito"/>
            </a:endParaRPr>
          </a:p>
          <a:p>
            <a:pPr marL="0" lvl="0" indent="0" algn="just" rtl="0">
              <a:spcBef>
                <a:spcPts val="0"/>
              </a:spcBef>
              <a:spcAft>
                <a:spcPts val="0"/>
              </a:spcAft>
              <a:buNone/>
            </a:pPr>
            <a:endParaRPr lang="en-IN" sz="1200" b="1">
              <a:solidFill>
                <a:srgbClr val="CCCCCC"/>
              </a:solidFill>
              <a:latin typeface="Nunito"/>
              <a:ea typeface="Nunito"/>
              <a:cs typeface="Nunito"/>
              <a:sym typeface="Nunito"/>
            </a:endParaRPr>
          </a:p>
          <a:p>
            <a:pPr marL="0" lvl="0" indent="0" algn="just" rtl="0">
              <a:spcBef>
                <a:spcPts val="0"/>
              </a:spcBef>
              <a:spcAft>
                <a:spcPts val="0"/>
              </a:spcAft>
              <a:buNone/>
            </a:pPr>
            <a:r>
              <a:rPr lang="en-IN" sz="1200" b="1">
                <a:solidFill>
                  <a:srgbClr val="CCCCCC"/>
                </a:solidFill>
                <a:latin typeface="Nunito"/>
                <a:ea typeface="Nunito"/>
                <a:cs typeface="Nunito"/>
                <a:sym typeface="Nunito"/>
              </a:rPr>
              <a:t>On the higher revenue side we can improve our focus on agency and partner for converting opportunities.</a:t>
            </a:r>
            <a:endParaRPr lang="en-IN" sz="1200" b="1">
              <a:solidFill>
                <a:srgbClr val="CCCCCC"/>
              </a:solidFill>
              <a:latin typeface="Nunito"/>
              <a:ea typeface="Nunito"/>
              <a:cs typeface="Nunito"/>
              <a:sym typeface="Nunito"/>
            </a:endParaRPr>
          </a:p>
          <a:p>
            <a:pPr marL="0" lvl="0" indent="0" algn="just" rtl="0">
              <a:spcBef>
                <a:spcPts val="0"/>
              </a:spcBef>
              <a:spcAft>
                <a:spcPts val="0"/>
              </a:spcAft>
              <a:buNone/>
            </a:pPr>
            <a:endParaRPr lang="en-IN" sz="1200" b="1">
              <a:solidFill>
                <a:srgbClr val="CCCCCC"/>
              </a:solidFill>
              <a:latin typeface="Nunito"/>
              <a:ea typeface="Nunito"/>
              <a:cs typeface="Nunito"/>
              <a:sym typeface="Nunito"/>
            </a:endParaRPr>
          </a:p>
        </p:txBody>
      </p:sp>
      <p:pic>
        <p:nvPicPr>
          <p:cNvPr id="568" name="Google Shape;568;p53"/>
          <p:cNvPicPr preferRelativeResize="0"/>
          <p:nvPr/>
        </p:nvPicPr>
        <p:blipFill>
          <a:blip r:embed="rId1"/>
          <a:stretch>
            <a:fillRect/>
          </a:stretch>
        </p:blipFill>
        <p:spPr>
          <a:xfrm>
            <a:off x="3771265" y="554990"/>
            <a:ext cx="5372735" cy="382841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72" name="Shape 572"/>
        <p:cNvGrpSpPr/>
        <p:nvPr/>
      </p:nvGrpSpPr>
      <p:grpSpPr>
        <a:xfrm>
          <a:off x="0" y="0"/>
          <a:ext cx="0" cy="0"/>
          <a:chOff x="0" y="0"/>
          <a:chExt cx="0" cy="0"/>
        </a:xfrm>
      </p:grpSpPr>
      <p:sp>
        <p:nvSpPr>
          <p:cNvPr id="573" name="Google Shape;573;p54"/>
          <p:cNvSpPr txBox="1"/>
          <p:nvPr>
            <p:ph type="ctrTitle"/>
          </p:nvPr>
        </p:nvSpPr>
        <p:spPr>
          <a:xfrm>
            <a:off x="0" y="0"/>
            <a:ext cx="9144000" cy="390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Insights : </a:t>
            </a:r>
            <a:r>
              <a:rPr lang="en-GB" sz="1800">
                <a:solidFill>
                  <a:srgbClr val="C9DAF8"/>
                </a:solidFill>
              </a:rPr>
              <a:t>HeatMap</a:t>
            </a:r>
            <a:r>
              <a:rPr lang="en-GB" sz="1820">
                <a:solidFill>
                  <a:srgbClr val="C9DAF8"/>
                </a:solidFill>
              </a:rPr>
              <a:t> for</a:t>
            </a:r>
            <a:r>
              <a:rPr lang="en-GB" sz="1820">
                <a:solidFill>
                  <a:srgbClr val="C9DAF8"/>
                </a:solidFill>
              </a:rPr>
              <a:t> Lead Source(X) vs Annual Revenue(Y)</a:t>
            </a:r>
            <a:endParaRPr sz="1820">
              <a:solidFill>
                <a:srgbClr val="C9DAF8"/>
              </a:solidFill>
            </a:endParaRPr>
          </a:p>
        </p:txBody>
      </p:sp>
      <p:pic>
        <p:nvPicPr>
          <p:cNvPr id="574" name="Google Shape;574;p54"/>
          <p:cNvPicPr preferRelativeResize="0"/>
          <p:nvPr/>
        </p:nvPicPr>
        <p:blipFill>
          <a:blip r:embed="rId1"/>
          <a:stretch>
            <a:fillRect/>
          </a:stretch>
        </p:blipFill>
        <p:spPr>
          <a:xfrm>
            <a:off x="4283710" y="1021080"/>
            <a:ext cx="4863465" cy="4126230"/>
          </a:xfrm>
          <a:prstGeom prst="rect">
            <a:avLst/>
          </a:prstGeom>
          <a:noFill/>
          <a:ln>
            <a:noFill/>
          </a:ln>
        </p:spPr>
      </p:pic>
      <p:sp>
        <p:nvSpPr>
          <p:cNvPr id="575" name="Google Shape;575;p54"/>
          <p:cNvSpPr txBox="1"/>
          <p:nvPr/>
        </p:nvSpPr>
        <p:spPr>
          <a:xfrm>
            <a:off x="-1270" y="472440"/>
            <a:ext cx="4219575" cy="4637405"/>
          </a:xfrm>
          <a:prstGeom prst="rect">
            <a:avLst/>
          </a:prstGeom>
          <a:noFill/>
          <a:ln>
            <a:noFill/>
          </a:ln>
        </p:spPr>
        <p:txBody>
          <a:bodyPr spcFirstLastPara="1" wrap="square" lIns="91425" tIns="91425" rIns="91425" bIns="91425" anchor="t" anchorCtr="0">
            <a:noAutofit/>
          </a:bodyPr>
          <a:lstStyle/>
          <a:p>
            <a:pPr marL="0" lvl="0" algn="just" rtl="0">
              <a:spcBef>
                <a:spcPts val="0"/>
              </a:spcBef>
              <a:spcAft>
                <a:spcPts val="0"/>
              </a:spcAft>
              <a:buSzTx/>
              <a:buNone/>
            </a:pPr>
            <a:r>
              <a:rPr lang="en-GB" sz="1000" b="1">
                <a:solidFill>
                  <a:schemeClr val="bg2">
                    <a:lumMod val="50000"/>
                  </a:schemeClr>
                </a:solidFill>
                <a:latin typeface="Nunito"/>
                <a:ea typeface="Nunito"/>
                <a:cs typeface="Nunito"/>
                <a:sym typeface="Roboto" panose="02000000000000000000"/>
              </a:rPr>
              <a:t>Strategic Revenue Enhancement:</a:t>
            </a:r>
            <a:endParaRPr lang="en-GB" sz="1000" b="1">
              <a:solidFill>
                <a:schemeClr val="bg2">
                  <a:lumMod val="50000"/>
                </a:schemeClr>
              </a:solidFill>
              <a:latin typeface="Nunito"/>
              <a:ea typeface="Nunito"/>
              <a:cs typeface="Nunito"/>
              <a:sym typeface="Roboto" panose="02000000000000000000"/>
            </a:endParaRPr>
          </a:p>
          <a:p>
            <a:pPr marL="0" lvl="0" algn="just" rtl="0">
              <a:spcBef>
                <a:spcPts val="0"/>
              </a:spcBef>
              <a:spcAft>
                <a:spcPts val="0"/>
              </a:spcAft>
              <a:buSzTx/>
              <a:buNone/>
            </a:pPr>
            <a:endParaRPr lang="en-GB" altLang="en-GB" sz="1000" b="1">
              <a:solidFill>
                <a:schemeClr val="bg2"/>
              </a:solidFill>
              <a:highlight>
                <a:schemeClr val="accent3"/>
              </a:highlight>
              <a:latin typeface="Roboto" panose="02000000000000000000"/>
              <a:ea typeface="Roboto" panose="02000000000000000000"/>
              <a:cs typeface="Roboto" panose="02000000000000000000"/>
              <a:sym typeface="Roboto" panose="02000000000000000000"/>
            </a:endParaRPr>
          </a:p>
          <a:p>
            <a:pPr marL="0" lvl="0" algn="just" rtl="0">
              <a:spcBef>
                <a:spcPts val="0"/>
              </a:spcBef>
              <a:spcAft>
                <a:spcPts val="0"/>
              </a:spcAft>
              <a:buSzTx/>
              <a:buNone/>
            </a:pPr>
            <a:r>
              <a:rPr lang="en-IN" altLang="en-GB" sz="1000" b="1">
                <a:solidFill>
                  <a:schemeClr val="bg2"/>
                </a:solidFill>
                <a:highlight>
                  <a:schemeClr val="accent3"/>
                </a:highlight>
                <a:latin typeface="Roboto" panose="02000000000000000000"/>
                <a:ea typeface="Roboto" panose="02000000000000000000"/>
                <a:cs typeface="Roboto" panose="02000000000000000000"/>
                <a:sym typeface="Roboto" panose="02000000000000000000"/>
              </a:rPr>
              <a:t>Main Focus:</a:t>
            </a:r>
            <a:r>
              <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 </a:t>
            </a:r>
            <a:r>
              <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Book of business purchase, Referral, Website</a:t>
            </a:r>
            <a:endPar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endParaRPr>
          </a:p>
          <a:p>
            <a:pPr marL="0" lvl="0" algn="just" rtl="0">
              <a:spcBef>
                <a:spcPts val="0"/>
              </a:spcBef>
              <a:spcAft>
                <a:spcPts val="0"/>
              </a:spcAft>
              <a:buSzTx/>
              <a:buNone/>
            </a:pPr>
            <a:endPar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endParaRPr>
          </a:p>
          <a:p>
            <a:pPr marL="0" lvl="0" algn="just" rtl="0">
              <a:spcBef>
                <a:spcPts val="0"/>
              </a:spcBef>
              <a:spcAft>
                <a:spcPts val="0"/>
              </a:spcAft>
              <a:buSzTx/>
              <a:buNone/>
            </a:pPr>
            <a:r>
              <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Most of the opportunities are coming from </a:t>
            </a:r>
            <a:r>
              <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Book of business purchase and Referral while focusing on the website will be  an added advantage.</a:t>
            </a:r>
            <a:endPar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endParaRPr>
          </a:p>
          <a:p>
            <a:pPr marL="0" lvl="0" algn="just" rtl="0">
              <a:spcBef>
                <a:spcPts val="0"/>
              </a:spcBef>
              <a:spcAft>
                <a:spcPts val="0"/>
              </a:spcAft>
              <a:buSzTx/>
              <a:buNone/>
            </a:pPr>
            <a:r>
              <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Strategically maintaining a good pool of Referral, Book of business will take lead generation to new height.</a:t>
            </a:r>
            <a:endParaRPr lang="en-IN" altLang="en-GB" sz="1000" b="1">
              <a:solidFill>
                <a:srgbClr val="D9D9D9"/>
              </a:solidFill>
              <a:highlight>
                <a:schemeClr val="accent3"/>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79" name="Shape 579"/>
        <p:cNvGrpSpPr/>
        <p:nvPr/>
      </p:nvGrpSpPr>
      <p:grpSpPr>
        <a:xfrm>
          <a:off x="0" y="0"/>
          <a:ext cx="0" cy="0"/>
          <a:chOff x="0" y="0"/>
          <a:chExt cx="0" cy="0"/>
        </a:xfrm>
      </p:grpSpPr>
      <p:sp>
        <p:nvSpPr>
          <p:cNvPr id="580" name="Google Shape;580;p55"/>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Comparison in CA Cities</a:t>
            </a:r>
            <a:endParaRPr sz="1800" b="1">
              <a:solidFill>
                <a:srgbClr val="C9DAF8"/>
              </a:solidFill>
              <a:latin typeface="Maven Pro"/>
              <a:ea typeface="Maven Pro"/>
              <a:cs typeface="Maven Pro"/>
              <a:sym typeface="Maven Pro"/>
            </a:endParaRPr>
          </a:p>
        </p:txBody>
      </p:sp>
      <p:pic>
        <p:nvPicPr>
          <p:cNvPr id="582" name="Google Shape;582;p55"/>
          <p:cNvPicPr preferRelativeResize="0"/>
          <p:nvPr/>
        </p:nvPicPr>
        <p:blipFill>
          <a:blip r:embed="rId1"/>
          <a:stretch>
            <a:fillRect/>
          </a:stretch>
        </p:blipFill>
        <p:spPr>
          <a:xfrm>
            <a:off x="3213100" y="793750"/>
            <a:ext cx="5930900" cy="3745865"/>
          </a:xfrm>
          <a:prstGeom prst="rect">
            <a:avLst/>
          </a:prstGeom>
          <a:noFill/>
          <a:ln>
            <a:noFill/>
          </a:ln>
        </p:spPr>
      </p:pic>
      <p:sp>
        <p:nvSpPr>
          <p:cNvPr id="2" name="Google Shape;581;p55"/>
          <p:cNvSpPr txBox="1"/>
          <p:nvPr/>
        </p:nvSpPr>
        <p:spPr>
          <a:xfrm>
            <a:off x="104100" y="771580"/>
            <a:ext cx="2559900" cy="1812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chemeClr val="bg1"/>
                </a:solidFill>
                <a:latin typeface="Nunito"/>
                <a:ea typeface="Nunito"/>
                <a:cs typeface="Nunito"/>
                <a:sym typeface="Nunito"/>
              </a:rPr>
              <a:t>Conclusion:</a:t>
            </a:r>
            <a:r>
              <a:rPr lang="en-GB" sz="1300" b="1" u="sng">
                <a:solidFill>
                  <a:srgbClr val="CCCCCC"/>
                </a:solidFill>
                <a:latin typeface="Nunito"/>
                <a:ea typeface="Nunito"/>
                <a:cs typeface="Nunito"/>
                <a:sym typeface="Nunito"/>
              </a:rPr>
              <a:t> </a:t>
            </a:r>
            <a:endParaRPr lang="en-GB"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171450" lvl="0" indent="-171450" algn="l" rtl="0">
              <a:spcBef>
                <a:spcPts val="0"/>
              </a:spcBef>
              <a:spcAft>
                <a:spcPts val="0"/>
              </a:spcAft>
              <a:buFont typeface="Arial" panose="020B0604020202020204" pitchFamily="34" charset="0"/>
              <a:buChar char="•"/>
            </a:pPr>
            <a:r>
              <a:rPr lang="en-GB" sz="1000">
                <a:solidFill>
                  <a:schemeClr val="lt1"/>
                </a:solidFill>
                <a:latin typeface="Nunito"/>
                <a:ea typeface="Nunito"/>
                <a:cs typeface="Nunito"/>
                <a:sym typeface="Nunito"/>
              </a:rPr>
              <a:t>No significant variation or trend was observed in the Conversion Ratio across different cities. </a:t>
            </a:r>
            <a:endParaRPr lang="en-GB" sz="1000">
              <a:solidFill>
                <a:schemeClr val="lt1"/>
              </a:solidFill>
              <a:latin typeface="Nunito"/>
              <a:ea typeface="Nunito"/>
              <a:cs typeface="Nunito"/>
              <a:sym typeface="Nunito"/>
            </a:endParaRPr>
          </a:p>
          <a:p>
            <a:pPr marL="171450" lvl="0" indent="-171450" algn="l" rtl="0">
              <a:spcBef>
                <a:spcPts val="0"/>
              </a:spcBef>
              <a:spcAft>
                <a:spcPts val="0"/>
              </a:spcAft>
              <a:buFont typeface="Arial" panose="020B0604020202020204" pitchFamily="34" charset="0"/>
              <a:buChar char="•"/>
            </a:pPr>
            <a:endParaRPr sz="1000">
              <a:solidFill>
                <a:schemeClr val="lt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000">
                <a:solidFill>
                  <a:schemeClr val="lt1"/>
                </a:solidFill>
                <a:latin typeface="Nunito"/>
                <a:ea typeface="Nunito"/>
                <a:cs typeface="Nunito"/>
                <a:sym typeface="Nunito"/>
              </a:rPr>
              <a:t>Across almost all cities, approximately 35% of leads are successfully closed as 'won,' while the others are marked as 'lost'.</a:t>
            </a:r>
            <a:endParaRPr sz="1000">
              <a:solidFill>
                <a:schemeClr val="lt1"/>
              </a:solidFill>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p56"/>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v/s Number of Employees</a:t>
            </a:r>
            <a:endParaRPr sz="1800" b="1">
              <a:solidFill>
                <a:srgbClr val="C9DAF8"/>
              </a:solidFill>
              <a:latin typeface="Maven Pro"/>
              <a:ea typeface="Maven Pro"/>
              <a:cs typeface="Maven Pro"/>
              <a:sym typeface="Maven Pro"/>
            </a:endParaRPr>
          </a:p>
        </p:txBody>
      </p:sp>
      <p:sp>
        <p:nvSpPr>
          <p:cNvPr id="588" name="Google Shape;588;p56"/>
          <p:cNvSpPr txBox="1"/>
          <p:nvPr/>
        </p:nvSpPr>
        <p:spPr>
          <a:xfrm>
            <a:off x="22225" y="429895"/>
            <a:ext cx="3309620" cy="467868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altLang="en-GB" sz="1000" b="1">
                <a:solidFill>
                  <a:schemeClr val="bg1"/>
                </a:solidFill>
                <a:latin typeface="Nunito"/>
                <a:ea typeface="Nunito"/>
                <a:cs typeface="Nunito"/>
                <a:sym typeface="Nunito"/>
              </a:rPr>
              <a:t>Conclusion: </a:t>
            </a:r>
            <a:endParaRPr lang="en-IN" altLang="en-GB" sz="1000" b="1">
              <a:solidFill>
                <a:schemeClr val="bg1"/>
              </a:solidFill>
              <a:latin typeface="Nunito"/>
              <a:ea typeface="Nunito"/>
              <a:cs typeface="Nunito"/>
              <a:sym typeface="Nunito"/>
            </a:endParaRPr>
          </a:p>
          <a:p>
            <a:pPr marL="0" lvl="0" indent="0" algn="just" rtl="0">
              <a:spcBef>
                <a:spcPts val="0"/>
              </a:spcBef>
              <a:spcAft>
                <a:spcPts val="0"/>
              </a:spcAft>
              <a:buNone/>
            </a:pPr>
            <a:endParaRPr lang="en-GB" sz="1000" b="1">
              <a:solidFill>
                <a:schemeClr val="bg1"/>
              </a:solidFill>
              <a:latin typeface="Nunito"/>
              <a:ea typeface="Nunito"/>
              <a:cs typeface="Nunito"/>
              <a:sym typeface="Nunito"/>
            </a:endParaRPr>
          </a:p>
          <a:p>
            <a:pPr marL="0" lvl="0" algn="just" rtl="0">
              <a:spcBef>
                <a:spcPts val="0"/>
              </a:spcBef>
              <a:spcAft>
                <a:spcPts val="0"/>
              </a:spcAft>
              <a:buSzTx/>
              <a:buNone/>
            </a:pPr>
            <a:r>
              <a:rPr lang="en-IN" altLang="en-GB" sz="1000" b="1">
                <a:solidFill>
                  <a:schemeClr val="bg1"/>
                </a:solidFill>
                <a:latin typeface="Nunito"/>
                <a:ea typeface="Nunito"/>
                <a:cs typeface="Nunito"/>
                <a:sym typeface="Nunito"/>
              </a:rPr>
              <a:t>The changing scenario of number of employees leads to a fluctuating conversion ratio.</a:t>
            </a:r>
            <a:endParaRPr lang="en-IN" altLang="en-GB" sz="1000" b="1">
              <a:solidFill>
                <a:schemeClr val="bg1"/>
              </a:solidFill>
              <a:latin typeface="Nunito"/>
              <a:ea typeface="Nunito"/>
              <a:cs typeface="Nunito"/>
              <a:sym typeface="Nunito"/>
            </a:endParaRPr>
          </a:p>
        </p:txBody>
      </p:sp>
      <p:pic>
        <p:nvPicPr>
          <p:cNvPr id="589" name="Google Shape;589;p56"/>
          <p:cNvPicPr preferRelativeResize="0"/>
          <p:nvPr/>
        </p:nvPicPr>
        <p:blipFill>
          <a:blip r:embed="rId1"/>
          <a:stretch>
            <a:fillRect/>
          </a:stretch>
        </p:blipFill>
        <p:spPr>
          <a:xfrm>
            <a:off x="3420575" y="699130"/>
            <a:ext cx="5723425" cy="4073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93" name="Shape 593"/>
        <p:cNvGrpSpPr/>
        <p:nvPr/>
      </p:nvGrpSpPr>
      <p:grpSpPr>
        <a:xfrm>
          <a:off x="0" y="0"/>
          <a:ext cx="0" cy="0"/>
          <a:chOff x="0" y="0"/>
          <a:chExt cx="0" cy="0"/>
        </a:xfrm>
      </p:grpSpPr>
      <p:sp>
        <p:nvSpPr>
          <p:cNvPr id="594" name="Google Shape;594;p57"/>
          <p:cNvSpPr txBox="1"/>
          <p:nvPr/>
        </p:nvSpPr>
        <p:spPr>
          <a:xfrm>
            <a:off x="124350" y="1511025"/>
            <a:ext cx="2666100" cy="369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a:latin typeface="Nunito"/>
              <a:ea typeface="Nunito"/>
              <a:cs typeface="Nunito"/>
              <a:sym typeface="Nunito"/>
            </a:endParaRPr>
          </a:p>
        </p:txBody>
      </p:sp>
      <p:sp>
        <p:nvSpPr>
          <p:cNvPr id="595" name="Google Shape;595;p57"/>
          <p:cNvSpPr txBox="1"/>
          <p:nvPr/>
        </p:nvSpPr>
        <p:spPr>
          <a:xfrm>
            <a:off x="199725" y="423900"/>
            <a:ext cx="2355000" cy="42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596" name="Google Shape;596;p57"/>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Entity Type Distribution</a:t>
            </a:r>
            <a:endParaRPr sz="1800" b="1">
              <a:solidFill>
                <a:srgbClr val="C9DAF8"/>
              </a:solidFill>
              <a:latin typeface="Maven Pro"/>
              <a:ea typeface="Maven Pro"/>
              <a:cs typeface="Maven Pro"/>
              <a:sym typeface="Maven Pro"/>
            </a:endParaRPr>
          </a:p>
        </p:txBody>
      </p:sp>
      <p:sp>
        <p:nvSpPr>
          <p:cNvPr id="597" name="Google Shape;597;p57"/>
          <p:cNvSpPr txBox="1"/>
          <p:nvPr/>
        </p:nvSpPr>
        <p:spPr>
          <a:xfrm>
            <a:off x="104140" y="429895"/>
            <a:ext cx="3747770" cy="3583940"/>
          </a:xfrm>
          <a:prstGeom prst="rect">
            <a:avLst/>
          </a:prstGeom>
          <a:noFill/>
          <a:ln>
            <a:noFill/>
          </a:ln>
        </p:spPr>
        <p:txBody>
          <a:bodyPr spcFirstLastPara="1" wrap="square" lIns="91425" tIns="91425" rIns="91425" bIns="91425" anchor="t" anchorCtr="0">
            <a:noAutofit/>
          </a:bodyPr>
          <a:lstStyle/>
          <a:p>
            <a:pPr marL="0" lvl="0" algn="just" rtl="0">
              <a:spcBef>
                <a:spcPts val="0"/>
              </a:spcBef>
              <a:spcAft>
                <a:spcPts val="0"/>
              </a:spcAft>
              <a:buSzTx/>
              <a:buNone/>
            </a:pPr>
            <a:r>
              <a:rPr lang="en-IN" altLang="en-GB" sz="1000" b="1">
                <a:solidFill>
                  <a:schemeClr val="bg2"/>
                </a:solidFill>
                <a:latin typeface="Nunito"/>
                <a:ea typeface="Nunito"/>
                <a:cs typeface="Nunito"/>
                <a:sym typeface="Nunito"/>
              </a:rPr>
              <a:t>Major business Contributors:</a:t>
            </a:r>
            <a:r>
              <a:rPr lang="en-IN" altLang="en-GB" sz="1000" b="1">
                <a:solidFill>
                  <a:schemeClr val="bg1"/>
                </a:solidFill>
                <a:latin typeface="Nunito"/>
                <a:ea typeface="Nunito"/>
                <a:cs typeface="Nunito"/>
                <a:sym typeface="Nunito"/>
              </a:rPr>
              <a:t> LLC, Sole Proprietor, S-Corporation</a:t>
            </a:r>
            <a:endParaRPr lang="en-IN" altLang="en-GB" sz="1000" b="1">
              <a:solidFill>
                <a:schemeClr val="bg1"/>
              </a:solidFill>
              <a:latin typeface="Nunito"/>
              <a:ea typeface="Nunito"/>
              <a:cs typeface="Nunito"/>
              <a:sym typeface="Nunito"/>
            </a:endParaRPr>
          </a:p>
          <a:p>
            <a:pPr marL="0" lvl="0" algn="just" rtl="0">
              <a:spcBef>
                <a:spcPts val="0"/>
              </a:spcBef>
              <a:spcAft>
                <a:spcPts val="0"/>
              </a:spcAft>
              <a:buSzTx/>
              <a:buNone/>
            </a:pPr>
            <a:r>
              <a:rPr lang="en-IN" altLang="en-GB" sz="1000" b="1">
                <a:solidFill>
                  <a:schemeClr val="bg1"/>
                </a:solidFill>
                <a:latin typeface="Nunito"/>
                <a:ea typeface="Nunito"/>
                <a:cs typeface="Nunito"/>
                <a:sym typeface="Nunito"/>
              </a:rPr>
              <a:t>LLC, Sole </a:t>
            </a:r>
            <a:r>
              <a:rPr lang="en-IN" altLang="en-GB" sz="1000" b="1">
                <a:solidFill>
                  <a:schemeClr val="bg1"/>
                </a:solidFill>
                <a:latin typeface="Nunito"/>
                <a:ea typeface="Nunito"/>
                <a:cs typeface="Nunito"/>
                <a:sym typeface="Nunito"/>
              </a:rPr>
              <a:t>Proprietor and S-Corporation has given a business boost and lead us to a lot of opportunities</a:t>
            </a:r>
            <a:endParaRPr lang="en-IN" altLang="en-GB" sz="1000" b="1">
              <a:solidFill>
                <a:schemeClr val="bg1"/>
              </a:solidFill>
              <a:latin typeface="Nunito"/>
              <a:ea typeface="Nunito"/>
              <a:cs typeface="Nunito"/>
              <a:sym typeface="Nunito"/>
            </a:endParaRPr>
          </a:p>
          <a:p>
            <a:pPr marL="0" lvl="0" algn="just" rtl="0">
              <a:spcBef>
                <a:spcPts val="0"/>
              </a:spcBef>
              <a:spcAft>
                <a:spcPts val="0"/>
              </a:spcAft>
              <a:buSzTx/>
              <a:buNone/>
            </a:pPr>
            <a:endParaRPr lang="en-IN" altLang="en-GB" sz="1000" b="1">
              <a:solidFill>
                <a:schemeClr val="bg1"/>
              </a:solidFill>
              <a:latin typeface="Nunito"/>
              <a:ea typeface="Nunito"/>
              <a:cs typeface="Nunito"/>
              <a:sym typeface="Nunito"/>
            </a:endParaRPr>
          </a:p>
          <a:p>
            <a:pPr marL="0" lvl="0" algn="just" rtl="0">
              <a:spcBef>
                <a:spcPts val="0"/>
              </a:spcBef>
              <a:spcAft>
                <a:spcPts val="0"/>
              </a:spcAft>
              <a:buSzTx/>
              <a:buNone/>
            </a:pPr>
            <a:r>
              <a:rPr lang="en-IN" altLang="en-GB" sz="1000" b="1">
                <a:solidFill>
                  <a:schemeClr val="bg1"/>
                </a:solidFill>
                <a:latin typeface="Nunito"/>
                <a:ea typeface="Nunito"/>
                <a:cs typeface="Nunito"/>
                <a:sym typeface="Nunito"/>
              </a:rPr>
              <a:t>A good Strategical planning ensures effective positioning and engagement across LLCs, S-Corporations, Sole Proprietorships, and Corporations, maximizing opportunities in each business entity category.</a:t>
            </a:r>
            <a:endParaRPr lang="en-IN" altLang="en-GB" sz="1000" b="1">
              <a:solidFill>
                <a:schemeClr val="bg1"/>
              </a:solidFill>
              <a:latin typeface="Nunito"/>
              <a:ea typeface="Nunito"/>
              <a:cs typeface="Nunito"/>
              <a:sym typeface="Nunito"/>
            </a:endParaRPr>
          </a:p>
          <a:p>
            <a:pPr marL="0" lvl="0" algn="just" rtl="0">
              <a:spcBef>
                <a:spcPts val="0"/>
              </a:spcBef>
              <a:spcAft>
                <a:spcPts val="0"/>
              </a:spcAft>
              <a:buSzTx/>
              <a:buNone/>
            </a:pPr>
            <a:endParaRPr lang="en-IN" altLang="en-GB" sz="1000" b="1">
              <a:solidFill>
                <a:schemeClr val="bg1"/>
              </a:solidFill>
              <a:latin typeface="Nunito"/>
              <a:ea typeface="Nunito"/>
              <a:cs typeface="Nunito"/>
              <a:sym typeface="Nunito"/>
            </a:endParaRPr>
          </a:p>
        </p:txBody>
      </p:sp>
      <p:pic>
        <p:nvPicPr>
          <p:cNvPr id="598" name="Google Shape;598;p57"/>
          <p:cNvPicPr preferRelativeResize="0"/>
          <p:nvPr/>
        </p:nvPicPr>
        <p:blipFill>
          <a:blip r:embed="rId1"/>
          <a:stretch>
            <a:fillRect/>
          </a:stretch>
        </p:blipFill>
        <p:spPr>
          <a:xfrm>
            <a:off x="3923665" y="342900"/>
            <a:ext cx="5231765" cy="4797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02" name="Shape 602"/>
        <p:cNvGrpSpPr/>
        <p:nvPr/>
      </p:nvGrpSpPr>
      <p:grpSpPr>
        <a:xfrm>
          <a:off x="0" y="0"/>
          <a:ext cx="0" cy="0"/>
          <a:chOff x="0" y="0"/>
          <a:chExt cx="0" cy="0"/>
        </a:xfrm>
      </p:grpSpPr>
      <p:sp>
        <p:nvSpPr>
          <p:cNvPr id="603" name="Google Shape;603;p5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D</a:t>
            </a:r>
            <a:r>
              <a:rPr lang="en-GB" sz="1800" b="1">
                <a:solidFill>
                  <a:srgbClr val="C9DAF8"/>
                </a:solidFill>
                <a:latin typeface="Maven Pro"/>
                <a:ea typeface="Maven Pro"/>
                <a:cs typeface="Maven Pro"/>
                <a:sym typeface="Maven Pro"/>
              </a:rPr>
              <a:t>ifferent entity types</a:t>
            </a:r>
            <a:endParaRPr sz="1800" b="1">
              <a:solidFill>
                <a:srgbClr val="C9DAF8"/>
              </a:solidFill>
              <a:latin typeface="Maven Pro"/>
              <a:ea typeface="Maven Pro"/>
              <a:cs typeface="Maven Pro"/>
              <a:sym typeface="Maven Pro"/>
            </a:endParaRPr>
          </a:p>
        </p:txBody>
      </p:sp>
      <p:sp>
        <p:nvSpPr>
          <p:cNvPr id="604" name="Google Shape;604;p58"/>
          <p:cNvSpPr txBox="1"/>
          <p:nvPr/>
        </p:nvSpPr>
        <p:spPr>
          <a:xfrm>
            <a:off x="38100" y="514985"/>
            <a:ext cx="4008120" cy="45250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bg2"/>
                </a:solidFill>
                <a:latin typeface="Nunito"/>
                <a:ea typeface="Nunito"/>
                <a:cs typeface="Nunito"/>
                <a:sym typeface="Nunito"/>
              </a:rPr>
              <a:t>Corporations' Impact Analysis:</a:t>
            </a:r>
            <a:endParaRPr lang="en-GB" sz="900" b="1">
              <a:solidFill>
                <a:schemeClr val="bg2"/>
              </a:solidFill>
              <a:latin typeface="Nunito"/>
              <a:ea typeface="Nunito"/>
              <a:cs typeface="Nunito"/>
              <a:sym typeface="Nunito"/>
            </a:endParaRPr>
          </a:p>
          <a:p>
            <a:pPr marL="0" lvl="0" indent="0" algn="l" rtl="0">
              <a:spcBef>
                <a:spcPts val="0"/>
              </a:spcBef>
              <a:spcAft>
                <a:spcPts val="0"/>
              </a:spcAft>
              <a:buNone/>
            </a:pPr>
            <a:endParaRPr lang="en-GB" sz="900" b="1">
              <a:solidFill>
                <a:schemeClr val="bg2"/>
              </a:solidFill>
              <a:latin typeface="Nunito"/>
              <a:ea typeface="Nunito"/>
              <a:cs typeface="Nunito"/>
              <a:sym typeface="Nunito"/>
            </a:endParaRPr>
          </a:p>
          <a:p>
            <a:pPr marL="0" lvl="0" indent="0" algn="just" rtl="0">
              <a:spcBef>
                <a:spcPts val="0"/>
              </a:spcBef>
              <a:spcAft>
                <a:spcPts val="0"/>
              </a:spcAft>
              <a:buNone/>
            </a:pPr>
            <a:r>
              <a:rPr lang="en-GB" sz="900" b="1">
                <a:solidFill>
                  <a:schemeClr val="bg1"/>
                </a:solidFill>
                <a:latin typeface="Nunito"/>
                <a:ea typeface="Nunito"/>
                <a:cs typeface="Nunito"/>
                <a:sym typeface="Nunito"/>
              </a:rPr>
              <a:t>Corporations</a:t>
            </a:r>
            <a:r>
              <a:rPr lang="en-IN" altLang="en-GB" sz="900" b="1">
                <a:solidFill>
                  <a:schemeClr val="bg1"/>
                </a:solidFill>
                <a:latin typeface="Nunito"/>
                <a:ea typeface="Nunito"/>
                <a:cs typeface="Nunito"/>
                <a:sym typeface="Nunito"/>
              </a:rPr>
              <a:t> </a:t>
            </a:r>
            <a:r>
              <a:rPr lang="en-GB" sz="900" b="1">
                <a:solidFill>
                  <a:schemeClr val="bg1"/>
                </a:solidFill>
                <a:latin typeface="Nunito"/>
                <a:ea typeface="Nunito"/>
                <a:cs typeface="Nunito"/>
                <a:sym typeface="Nunito"/>
              </a:rPr>
              <a:t>create lots of chances, but they don't always turn them into success. On the other hand, smaller setups like Sole Proprietors (PLLC), LLCs, and LLPs are doing great. They not only grab opportunities but also turn them into wins. So, </a:t>
            </a:r>
            <a:r>
              <a:rPr lang="en-IN" altLang="en-GB" sz="900" b="1">
                <a:solidFill>
                  <a:schemeClr val="bg1"/>
                </a:solidFill>
                <a:latin typeface="Nunito"/>
                <a:ea typeface="Nunito"/>
                <a:cs typeface="Nunito"/>
                <a:sym typeface="Nunito"/>
              </a:rPr>
              <a:t>larger entity types </a:t>
            </a:r>
            <a:r>
              <a:rPr lang="en-GB" sz="900" b="1">
                <a:solidFill>
                  <a:schemeClr val="bg1"/>
                </a:solidFill>
                <a:latin typeface="Nunito"/>
                <a:ea typeface="Nunito"/>
                <a:cs typeface="Nunito"/>
                <a:sym typeface="Nunito"/>
              </a:rPr>
              <a:t> </a:t>
            </a:r>
            <a:r>
              <a:rPr lang="en-IN" altLang="en-GB" sz="900" b="1">
                <a:solidFill>
                  <a:schemeClr val="bg1"/>
                </a:solidFill>
                <a:latin typeface="Nunito"/>
                <a:ea typeface="Nunito"/>
                <a:cs typeface="Nunito"/>
                <a:sym typeface="Nunito"/>
              </a:rPr>
              <a:t>convert a lot more</a:t>
            </a:r>
            <a:r>
              <a:rPr lang="en-GB" sz="900" b="1">
                <a:solidFill>
                  <a:schemeClr val="bg1"/>
                </a:solidFill>
                <a:latin typeface="Nunito"/>
                <a:ea typeface="Nunito"/>
                <a:cs typeface="Nunito"/>
                <a:sym typeface="Nunito"/>
              </a:rPr>
              <a:t> </a:t>
            </a:r>
            <a:r>
              <a:rPr lang="en-IN" altLang="en-GB" sz="900" b="1">
                <a:solidFill>
                  <a:schemeClr val="bg1"/>
                </a:solidFill>
                <a:latin typeface="Nunito"/>
                <a:ea typeface="Nunito"/>
                <a:cs typeface="Nunito"/>
                <a:sym typeface="Nunito"/>
              </a:rPr>
              <a:t>by a better planing and focusing on Entities like Sole </a:t>
            </a:r>
            <a:r>
              <a:rPr lang="en-GB" sz="900" b="1">
                <a:solidFill>
                  <a:schemeClr val="bg1"/>
                </a:solidFill>
                <a:latin typeface="Nunito"/>
                <a:ea typeface="Nunito"/>
                <a:cs typeface="Nunito"/>
                <a:sym typeface="Nunito"/>
              </a:rPr>
              <a:t>Proprietors </a:t>
            </a:r>
            <a:r>
              <a:rPr lang="en-IN" altLang="en-GB" sz="900" b="1">
                <a:solidFill>
                  <a:schemeClr val="bg1"/>
                </a:solidFill>
                <a:latin typeface="Nunito"/>
                <a:ea typeface="Nunito"/>
                <a:cs typeface="Nunito"/>
                <a:sym typeface="Nunito"/>
              </a:rPr>
              <a:t>, PLLC, S-Corporation we can convert a lot more opportunities.</a:t>
            </a:r>
            <a:endParaRPr lang="en-IN" altLang="en-GB" sz="900" b="1">
              <a:solidFill>
                <a:schemeClr val="bg1"/>
              </a:solidFill>
              <a:latin typeface="Nunito"/>
              <a:ea typeface="Nunito"/>
              <a:cs typeface="Nunito"/>
              <a:sym typeface="Nunito"/>
            </a:endParaRPr>
          </a:p>
        </p:txBody>
      </p:sp>
      <p:pic>
        <p:nvPicPr>
          <p:cNvPr id="605" name="Google Shape;605;p58"/>
          <p:cNvPicPr preferRelativeResize="0"/>
          <p:nvPr/>
        </p:nvPicPr>
        <p:blipFill>
          <a:blip r:embed="rId1"/>
          <a:stretch>
            <a:fillRect/>
          </a:stretch>
        </p:blipFill>
        <p:spPr>
          <a:xfrm>
            <a:off x="4112895" y="461645"/>
            <a:ext cx="5031105" cy="437705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09" name="Shape 609"/>
        <p:cNvGrpSpPr/>
        <p:nvPr/>
      </p:nvGrpSpPr>
      <p:grpSpPr>
        <a:xfrm>
          <a:off x="0" y="0"/>
          <a:ext cx="0" cy="0"/>
          <a:chOff x="0" y="0"/>
          <a:chExt cx="0" cy="0"/>
        </a:xfrm>
      </p:grpSpPr>
      <p:sp>
        <p:nvSpPr>
          <p:cNvPr id="610" name="Google Shape;610;p59"/>
          <p:cNvSpPr txBox="1"/>
          <p:nvPr/>
        </p:nvSpPr>
        <p:spPr>
          <a:xfrm>
            <a:off x="53350" y="0"/>
            <a:ext cx="9030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Different business types</a:t>
            </a:r>
            <a:endParaRPr sz="1800" b="1">
              <a:solidFill>
                <a:srgbClr val="C9DAF8"/>
              </a:solidFill>
              <a:latin typeface="Maven Pro"/>
              <a:ea typeface="Maven Pro"/>
              <a:cs typeface="Maven Pro"/>
              <a:sym typeface="Maven Pro"/>
            </a:endParaRPr>
          </a:p>
        </p:txBody>
      </p:sp>
      <p:sp>
        <p:nvSpPr>
          <p:cNvPr id="611" name="Google Shape;611;p59"/>
          <p:cNvSpPr txBox="1"/>
          <p:nvPr/>
        </p:nvSpPr>
        <p:spPr>
          <a:xfrm>
            <a:off x="0" y="429895"/>
            <a:ext cx="4164965" cy="125857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altLang="en-GB" sz="1000" b="1">
                <a:solidFill>
                  <a:schemeClr val="bg2"/>
                </a:solidFill>
                <a:latin typeface="Nunito"/>
                <a:ea typeface="Nunito"/>
                <a:cs typeface="Nunito"/>
                <a:sym typeface="Nunito"/>
              </a:rPr>
              <a:t>Conclusion:</a:t>
            </a:r>
            <a:endParaRPr lang="en-IN" altLang="en-GB" sz="1000" b="1">
              <a:solidFill>
                <a:schemeClr val="bg2"/>
              </a:solidFill>
              <a:latin typeface="Nunito"/>
              <a:ea typeface="Nunito"/>
              <a:cs typeface="Nunito"/>
              <a:sym typeface="Nunito"/>
            </a:endParaRPr>
          </a:p>
          <a:p>
            <a:pPr marL="0" lvl="0" indent="0" algn="just" rtl="0">
              <a:spcBef>
                <a:spcPts val="0"/>
              </a:spcBef>
              <a:spcAft>
                <a:spcPts val="0"/>
              </a:spcAft>
              <a:buNone/>
            </a:pPr>
            <a:endParaRPr lang="en-GB" sz="1000" b="1">
              <a:solidFill>
                <a:schemeClr val="bg2"/>
              </a:solidFill>
              <a:latin typeface="Nunito"/>
              <a:ea typeface="Nunito"/>
              <a:cs typeface="Nunito"/>
              <a:sym typeface="Nunito"/>
            </a:endParaRPr>
          </a:p>
          <a:p>
            <a:pPr marL="0" lvl="0" indent="0" algn="just" rtl="0">
              <a:spcBef>
                <a:spcPts val="0"/>
              </a:spcBef>
              <a:spcAft>
                <a:spcPts val="0"/>
              </a:spcAft>
              <a:buNone/>
            </a:pPr>
            <a:r>
              <a:rPr lang="en-GB" sz="1000" b="1">
                <a:solidFill>
                  <a:schemeClr val="bg1"/>
                </a:solidFill>
                <a:latin typeface="Nunito"/>
                <a:ea typeface="Nunito"/>
                <a:cs typeface="Nunito"/>
                <a:sym typeface="Nunito"/>
              </a:rPr>
              <a:t>Bare Firms and New Businesses significantly contribute to </a:t>
            </a:r>
            <a:r>
              <a:rPr lang="en-IN" altLang="en-GB" sz="1000" b="1">
                <a:solidFill>
                  <a:schemeClr val="bg1"/>
                </a:solidFill>
                <a:latin typeface="Nunito"/>
                <a:ea typeface="Nunito"/>
                <a:cs typeface="Nunito"/>
                <a:sym typeface="Nunito"/>
              </a:rPr>
              <a:t>more opportunity conversion </a:t>
            </a:r>
            <a:r>
              <a:rPr lang="en-GB" sz="1000" b="1">
                <a:solidFill>
                  <a:schemeClr val="bg1"/>
                </a:solidFill>
                <a:latin typeface="Nunito"/>
                <a:ea typeface="Nunito"/>
                <a:cs typeface="Nunito"/>
                <a:sym typeface="Nunito"/>
              </a:rPr>
              <a:t>but face a lower conversion rate. Strategically tailoring conversion strategies for these segments is recommended to enhance overall sales effectiveness and optimize performance.</a:t>
            </a:r>
            <a:endParaRPr lang="en-GB" sz="1000" b="1">
              <a:solidFill>
                <a:schemeClr val="bg1"/>
              </a:solidFill>
              <a:latin typeface="Nunito"/>
              <a:ea typeface="Nunito"/>
              <a:cs typeface="Nunito"/>
              <a:sym typeface="Nunito"/>
            </a:endParaRPr>
          </a:p>
        </p:txBody>
      </p:sp>
      <p:pic>
        <p:nvPicPr>
          <p:cNvPr id="612" name="Google Shape;612;p59"/>
          <p:cNvPicPr preferRelativeResize="0"/>
          <p:nvPr/>
        </p:nvPicPr>
        <p:blipFill>
          <a:blip r:embed="rId1"/>
          <a:stretch>
            <a:fillRect/>
          </a:stretch>
        </p:blipFill>
        <p:spPr>
          <a:xfrm>
            <a:off x="4191000" y="586105"/>
            <a:ext cx="4953000" cy="360807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16" name="Shape 616"/>
        <p:cNvGrpSpPr/>
        <p:nvPr/>
      </p:nvGrpSpPr>
      <p:grpSpPr>
        <a:xfrm>
          <a:off x="0" y="0"/>
          <a:ext cx="0" cy="0"/>
          <a:chOff x="0" y="0"/>
          <a:chExt cx="0" cy="0"/>
        </a:xfrm>
      </p:grpSpPr>
      <p:sp>
        <p:nvSpPr>
          <p:cNvPr id="617" name="Google Shape;617;p60"/>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New Businesses</a:t>
            </a:r>
            <a:endParaRPr sz="1800" b="1">
              <a:solidFill>
                <a:srgbClr val="C9DAF8"/>
              </a:solidFill>
              <a:latin typeface="Maven Pro"/>
              <a:ea typeface="Maven Pro"/>
              <a:cs typeface="Maven Pro"/>
              <a:sym typeface="Maven Pro"/>
            </a:endParaRPr>
          </a:p>
        </p:txBody>
      </p:sp>
      <p:sp>
        <p:nvSpPr>
          <p:cNvPr id="618" name="Google Shape;618;p60"/>
          <p:cNvSpPr txBox="1"/>
          <p:nvPr/>
        </p:nvSpPr>
        <p:spPr>
          <a:xfrm>
            <a:off x="5715" y="478790"/>
            <a:ext cx="4265930" cy="4664075"/>
          </a:xfrm>
          <a:prstGeom prst="rect">
            <a:avLst/>
          </a:prstGeom>
          <a:noFill/>
          <a:ln>
            <a:noFill/>
          </a:ln>
        </p:spPr>
        <p:txBody>
          <a:bodyPr spcFirstLastPara="1" wrap="square" lIns="91425" tIns="91425" rIns="91425" bIns="91425" anchor="t" anchorCtr="0">
            <a:noAutofit/>
          </a:bodyPr>
          <a:lstStyle/>
          <a:p>
            <a:pPr marL="165100" lvl="0" indent="0" algn="just" rtl="0">
              <a:lnSpc>
                <a:spcPct val="115000"/>
              </a:lnSpc>
              <a:spcBef>
                <a:spcPts val="1500"/>
              </a:spcBef>
              <a:spcAft>
                <a:spcPts val="0"/>
              </a:spcAft>
              <a:buClr>
                <a:schemeClr val="lt1"/>
              </a:buClr>
              <a:buSzPts val="1000"/>
              <a:buNone/>
            </a:pPr>
            <a:r>
              <a:rPr lang="en-GB" sz="1100" b="1">
                <a:solidFill>
                  <a:schemeClr val="bg1"/>
                </a:solidFill>
                <a:highlight>
                  <a:schemeClr val="accent3"/>
                </a:highlight>
                <a:latin typeface="Roboto" panose="02000000000000000000"/>
                <a:ea typeface="Roboto" panose="02000000000000000000"/>
                <a:cs typeface="Roboto" panose="02000000000000000000"/>
                <a:sym typeface="Roboto" panose="02000000000000000000"/>
              </a:rPr>
              <a:t>Strategic Focus for Lead Generation and Conversion:</a:t>
            </a:r>
            <a:endParaRPr lang="en-GB" sz="1100" b="1">
              <a:solidFill>
                <a:schemeClr val="bg1"/>
              </a:solidFill>
              <a:highlight>
                <a:schemeClr val="accent3"/>
              </a:highlight>
              <a:latin typeface="Roboto" panose="02000000000000000000"/>
              <a:ea typeface="Roboto" panose="02000000000000000000"/>
              <a:cs typeface="Roboto" panose="02000000000000000000"/>
              <a:sym typeface="Roboto" panose="02000000000000000000"/>
            </a:endParaRPr>
          </a:p>
          <a:p>
            <a:pPr marL="165100" lvl="0" indent="0" algn="just" rtl="0">
              <a:lnSpc>
                <a:spcPct val="115000"/>
              </a:lnSpc>
              <a:spcBef>
                <a:spcPts val="1500"/>
              </a:spcBef>
              <a:spcAft>
                <a:spcPts val="0"/>
              </a:spcAft>
              <a:buClr>
                <a:schemeClr val="lt1"/>
              </a:buClr>
              <a:buSzPts val="1000"/>
              <a:buNone/>
            </a:pPr>
            <a:r>
              <a:rPr lang="en-GB" sz="1100" b="1">
                <a:solidFill>
                  <a:schemeClr val="bg2"/>
                </a:solidFill>
                <a:highlight>
                  <a:schemeClr val="accent3"/>
                </a:highlight>
                <a:latin typeface="Roboto" panose="02000000000000000000"/>
                <a:ea typeface="Roboto" panose="02000000000000000000"/>
                <a:cs typeface="Roboto" panose="02000000000000000000"/>
                <a:sym typeface="Roboto" panose="02000000000000000000"/>
              </a:rPr>
              <a:t>Prioritize high conversion ratio sources like Books of Business Purchases, Websites, and State Society. Optimize strategies for higher account number sources, including Agency, Partner, and CPAdirectory. Emphasize improving conversion rates by enhancing lead quality and refining sales approaches. Balancing this prioritization ensures a nuanced approach, optimizing overall effectiveness.</a:t>
            </a:r>
            <a:endParaRPr lang="en-GB" sz="1100" b="1">
              <a:solidFill>
                <a:schemeClr val="bg2"/>
              </a:solidFill>
              <a:highlight>
                <a:schemeClr val="accent3"/>
              </a:highlight>
              <a:latin typeface="Roboto" panose="02000000000000000000"/>
              <a:ea typeface="Roboto" panose="02000000000000000000"/>
              <a:cs typeface="Roboto" panose="02000000000000000000"/>
              <a:sym typeface="Roboto" panose="02000000000000000000"/>
            </a:endParaRPr>
          </a:p>
        </p:txBody>
      </p:sp>
      <p:pic>
        <p:nvPicPr>
          <p:cNvPr id="619" name="Google Shape;619;p60"/>
          <p:cNvPicPr preferRelativeResize="0"/>
          <p:nvPr/>
        </p:nvPicPr>
        <p:blipFill>
          <a:blip r:embed="rId1"/>
          <a:stretch>
            <a:fillRect/>
          </a:stretch>
        </p:blipFill>
        <p:spPr>
          <a:xfrm>
            <a:off x="4358005" y="627380"/>
            <a:ext cx="4785995" cy="305816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23" name="Shape 623"/>
        <p:cNvGrpSpPr/>
        <p:nvPr/>
      </p:nvGrpSpPr>
      <p:grpSpPr>
        <a:xfrm>
          <a:off x="0" y="0"/>
          <a:ext cx="0" cy="0"/>
          <a:chOff x="0" y="0"/>
          <a:chExt cx="0" cy="0"/>
        </a:xfrm>
      </p:grpSpPr>
      <p:sp>
        <p:nvSpPr>
          <p:cNvPr id="624" name="Google Shape;624;p61"/>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Bare Firms</a:t>
            </a:r>
            <a:endParaRPr sz="1800" b="1">
              <a:solidFill>
                <a:srgbClr val="C9DAF8"/>
              </a:solidFill>
              <a:latin typeface="Maven Pro"/>
              <a:ea typeface="Maven Pro"/>
              <a:cs typeface="Maven Pro"/>
              <a:sym typeface="Maven Pro"/>
            </a:endParaRPr>
          </a:p>
        </p:txBody>
      </p:sp>
      <p:sp>
        <p:nvSpPr>
          <p:cNvPr id="625" name="Google Shape;625;p61"/>
          <p:cNvSpPr txBox="1"/>
          <p:nvPr/>
        </p:nvSpPr>
        <p:spPr>
          <a:xfrm>
            <a:off x="104140" y="429895"/>
            <a:ext cx="3741420" cy="141224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000" b="1">
                <a:solidFill>
                  <a:schemeClr val="bg2"/>
                </a:solidFill>
                <a:latin typeface="Nunito"/>
                <a:ea typeface="Nunito"/>
                <a:cs typeface="Nunito"/>
                <a:sym typeface="Nunito"/>
              </a:rPr>
              <a:t>Evaluate performance metrics:</a:t>
            </a:r>
            <a:r>
              <a:rPr lang="en-GB" sz="1000" b="1">
                <a:solidFill>
                  <a:schemeClr val="bg1"/>
                </a:solidFill>
                <a:latin typeface="Nunito"/>
                <a:ea typeface="Nunito"/>
                <a:cs typeface="Nunito"/>
                <a:sym typeface="Nunito"/>
              </a:rPr>
              <a:t> CPAdirectory, though with a lower conversion ratio, is the second-highest contributor; the Website leads in both contribution and conversion ratio. Strategically, prioritize enhancing CPAdirectory's conversion rate while consistently maintaining and improving the Website's performance. A balanced approach ensures optimal overall sales effectiveness. Harmonizing efforts between optimization and performance is vital for success.</a:t>
            </a:r>
            <a:endParaRPr lang="en-GB" sz="1000" b="1">
              <a:solidFill>
                <a:schemeClr val="bg1"/>
              </a:solidFill>
              <a:latin typeface="Nunito"/>
              <a:ea typeface="Nunito"/>
              <a:cs typeface="Nunito"/>
              <a:sym typeface="Nunito"/>
            </a:endParaRPr>
          </a:p>
        </p:txBody>
      </p:sp>
      <p:pic>
        <p:nvPicPr>
          <p:cNvPr id="626" name="Google Shape;626;p61"/>
          <p:cNvPicPr preferRelativeResize="0"/>
          <p:nvPr/>
        </p:nvPicPr>
        <p:blipFill>
          <a:blip r:embed="rId1"/>
          <a:stretch>
            <a:fillRect/>
          </a:stretch>
        </p:blipFill>
        <p:spPr>
          <a:xfrm>
            <a:off x="3846195" y="483235"/>
            <a:ext cx="5297805" cy="39998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0" y="0"/>
            <a:ext cx="9144000" cy="390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HeatMap</a:t>
            </a:r>
            <a:r>
              <a:rPr lang="en-GB" sz="1820">
                <a:solidFill>
                  <a:srgbClr val="C9DAF8"/>
                </a:solidFill>
              </a:rPr>
              <a:t>: Lead Source(X) vs Annual Revenue(Y)</a:t>
            </a:r>
            <a:endParaRPr sz="1820">
              <a:solidFill>
                <a:srgbClr val="C9DAF8"/>
              </a:solidFill>
            </a:endParaRPr>
          </a:p>
        </p:txBody>
      </p:sp>
      <p:sp>
        <p:nvSpPr>
          <p:cNvPr id="303" name="Google Shape;303;p17"/>
          <p:cNvSpPr txBox="1"/>
          <p:nvPr>
            <p:ph type="subTitle" idx="1"/>
          </p:nvPr>
        </p:nvSpPr>
        <p:spPr>
          <a:xfrm>
            <a:off x="-21590" y="389890"/>
            <a:ext cx="3329940" cy="4749165"/>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SzTx/>
              <a:buFont typeface="Arial" panose="020B0604020202020204" pitchFamily="34" charset="0"/>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Top Performers:</a:t>
            </a:r>
            <a:r>
              <a:rPr lang="en-GB" sz="1000" b="1"/>
              <a:t> </a:t>
            </a:r>
            <a:r>
              <a:rPr lang="en-GB" sz="1000"/>
              <a:t>Book of Business Purchase and Referrals consistently excel with high conversion ratios across all revenue brackets.</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Underperformer: </a:t>
            </a:r>
            <a:r>
              <a:rPr lang="en-GB" sz="1000"/>
              <a:t>CPAdirectory lags significantly with almost negligible conversion rates across brackets, warranting a reevaluation.</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Revenue Dynamics:</a:t>
            </a:r>
            <a:r>
              <a:rPr lang="en-GB" sz="1000"/>
              <a:t> Other lead sources generally exhibit lower conversion rates for higher annual revenue, emphasizing the need for targeted strategies.</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Agency Variation: </a:t>
            </a:r>
            <a:r>
              <a:rPr lang="en-GB" sz="1000"/>
              <a:t>Agencies, while substantial lead generators, show a lower conversion ratio for higher annual revenue leads.</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CPAdirectory Focus:</a:t>
            </a:r>
            <a:r>
              <a:rPr lang="en-GB" sz="1000"/>
              <a:t> While a major lead source, CPAdirectory registers the lowest conversion rate, signaling an area for improvement.</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Website Dynamics:</a:t>
            </a:r>
            <a:r>
              <a:rPr lang="en-GB" sz="1000" b="1"/>
              <a:t> </a:t>
            </a:r>
            <a:r>
              <a:rPr lang="en-GB" sz="1000"/>
              <a:t>The website, a significant lead source, sees a lower conversion ratio for lower annual revenue leads.</a:t>
            </a:r>
            <a:endParaRPr lang="en-GB" sz="1000"/>
          </a:p>
          <a:p>
            <a:pPr marL="171450" marR="0" lvl="0" indent="-171450" algn="just" rtl="0">
              <a:lnSpc>
                <a:spcPct val="100000"/>
              </a:lnSpc>
              <a:spcBef>
                <a:spcPts val="0"/>
              </a:spcBef>
              <a:spcAft>
                <a:spcPts val="0"/>
              </a:spcAft>
              <a:buSzTx/>
              <a:buFont typeface="Arial" panose="020B0604020202020204" pitchFamily="34" charset="0"/>
              <a:buChar char="•"/>
            </a:pPr>
            <a:endParaRPr lang="en-GB" sz="1000"/>
          </a:p>
          <a:p>
            <a:pPr marL="171450" marR="0" lvl="0" indent="-171450" algn="just" rtl="0">
              <a:lnSpc>
                <a:spcPct val="100000"/>
              </a:lnSpc>
              <a:spcBef>
                <a:spcPts val="0"/>
              </a:spcBef>
              <a:spcAft>
                <a:spcPts val="0"/>
              </a:spcAft>
              <a:buSzTx/>
              <a:buFont typeface="Arial" panose="020B0604020202020204" pitchFamily="34" charset="0"/>
              <a:buChar char="•"/>
            </a:pPr>
            <a:r>
              <a:rPr lang="en-GB" sz="1000" b="1">
                <a:solidFill>
                  <a:schemeClr val="bg2"/>
                </a:solidFill>
              </a:rPr>
              <a:t>Consistent Trend:</a:t>
            </a:r>
            <a:r>
              <a:rPr lang="en-GB" sz="1000"/>
              <a:t> Across all sources, there's a consistent pattern of decreasing conversion rates as annual revenue increases.</a:t>
            </a:r>
            <a:endParaRPr lang="en-GB" sz="1000"/>
          </a:p>
          <a:p>
            <a:pPr marL="0" marR="0" lvl="0" indent="0" algn="just" rtl="0">
              <a:lnSpc>
                <a:spcPct val="100000"/>
              </a:lnSpc>
              <a:spcBef>
                <a:spcPts val="0"/>
              </a:spcBef>
              <a:spcAft>
                <a:spcPts val="0"/>
              </a:spcAft>
              <a:buSzTx/>
              <a:buFont typeface="Arial" panose="020B0604020202020204" pitchFamily="34" charset="0"/>
            </a:pPr>
            <a:endParaRPr lang="en-GB" sz="1000"/>
          </a:p>
        </p:txBody>
      </p:sp>
      <p:pic>
        <p:nvPicPr>
          <p:cNvPr id="304" name="Google Shape;304;p17"/>
          <p:cNvPicPr preferRelativeResize="0"/>
          <p:nvPr/>
        </p:nvPicPr>
        <p:blipFill>
          <a:blip r:embed="rId1"/>
          <a:stretch>
            <a:fillRect/>
          </a:stretch>
        </p:blipFill>
        <p:spPr>
          <a:xfrm>
            <a:off x="3309105" y="532931"/>
            <a:ext cx="5834875" cy="40776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pic>
        <p:nvPicPr>
          <p:cNvPr id="631" name="Google Shape;631;p62"/>
          <p:cNvPicPr preferRelativeResize="0"/>
          <p:nvPr/>
        </p:nvPicPr>
        <p:blipFill>
          <a:blip r:embed="rId1"/>
          <a:stretch>
            <a:fillRect/>
          </a:stretch>
        </p:blipFill>
        <p:spPr>
          <a:xfrm>
            <a:off x="3835135" y="627645"/>
            <a:ext cx="5308875" cy="3743000"/>
          </a:xfrm>
          <a:prstGeom prst="rect">
            <a:avLst/>
          </a:prstGeom>
          <a:noFill/>
          <a:ln>
            <a:noFill/>
          </a:ln>
        </p:spPr>
      </p:pic>
      <p:sp>
        <p:nvSpPr>
          <p:cNvPr id="632" name="Google Shape;632;p62"/>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Top </a:t>
            </a:r>
            <a:r>
              <a:rPr lang="en-GB" sz="1800" b="1">
                <a:solidFill>
                  <a:srgbClr val="C9DAF8"/>
                </a:solidFill>
                <a:latin typeface="Maven Pro"/>
                <a:ea typeface="Maven Pro"/>
                <a:cs typeface="Maven Pro"/>
                <a:sym typeface="Maven Pro"/>
              </a:rPr>
              <a:t>10 popular states</a:t>
            </a:r>
            <a:endParaRPr sz="1800" b="1">
              <a:solidFill>
                <a:srgbClr val="C9DAF8"/>
              </a:solidFill>
              <a:latin typeface="Maven Pro"/>
              <a:ea typeface="Maven Pro"/>
              <a:cs typeface="Maven Pro"/>
              <a:sym typeface="Maven Pro"/>
            </a:endParaRPr>
          </a:p>
        </p:txBody>
      </p:sp>
      <p:sp>
        <p:nvSpPr>
          <p:cNvPr id="633" name="Google Shape;633;p62"/>
          <p:cNvSpPr txBox="1"/>
          <p:nvPr/>
        </p:nvSpPr>
        <p:spPr>
          <a:xfrm>
            <a:off x="635" y="535305"/>
            <a:ext cx="3834765" cy="4569460"/>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GB" sz="1000" b="1">
                <a:solidFill>
                  <a:schemeClr val="bg1"/>
                </a:solidFill>
                <a:latin typeface="Nunito"/>
                <a:ea typeface="Nunito"/>
                <a:cs typeface="Nunito"/>
                <a:sym typeface="Nunito"/>
              </a:rPr>
              <a:t>Focus on high-lead volume states: California, Texas, and New York.</a:t>
            </a:r>
            <a:endParaRPr lang="en-GB" sz="1000" b="1">
              <a:solidFill>
                <a:schemeClr val="bg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000" b="1">
                <a:solidFill>
                  <a:schemeClr val="bg1"/>
                </a:solidFill>
                <a:latin typeface="Nunito"/>
                <a:ea typeface="Nunito"/>
                <a:cs typeface="Nunito"/>
                <a:sym typeface="Nunito"/>
              </a:rPr>
              <a:t>Direct sales efforts and formulate targeted strategies for these regions.</a:t>
            </a:r>
            <a:endParaRPr lang="en-GB" sz="1000" b="1">
              <a:solidFill>
                <a:schemeClr val="bg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000" b="1">
                <a:solidFill>
                  <a:schemeClr val="bg1"/>
                </a:solidFill>
                <a:latin typeface="Nunito"/>
                <a:ea typeface="Nunito"/>
                <a:cs typeface="Nunito"/>
                <a:sym typeface="Nunito"/>
              </a:rPr>
              <a:t>High potential for lead conversions, fostering substantial business growth.</a:t>
            </a:r>
            <a:endParaRPr lang="en-GB" sz="1000" b="1">
              <a:solidFill>
                <a:schemeClr val="bg1"/>
              </a:solidFill>
              <a:latin typeface="Nunito"/>
              <a:ea typeface="Nunito"/>
              <a:cs typeface="Nunito"/>
              <a:sym typeface="Nunito"/>
            </a:endParaRPr>
          </a:p>
          <a:p>
            <a:pPr marL="171450" lvl="0" indent="-171450" algn="just" rtl="0">
              <a:spcBef>
                <a:spcPts val="0"/>
              </a:spcBef>
              <a:spcAft>
                <a:spcPts val="0"/>
              </a:spcAft>
              <a:buFont typeface="Arial" panose="020B0604020202020204" pitchFamily="34" charset="0"/>
              <a:buChar char="•"/>
            </a:pPr>
            <a:r>
              <a:rPr lang="en-GB" sz="1000" b="1">
                <a:solidFill>
                  <a:schemeClr val="bg1"/>
                </a:solidFill>
                <a:latin typeface="Nunito"/>
                <a:ea typeface="Nunito"/>
                <a:cs typeface="Nunito"/>
                <a:sym typeface="Nunito"/>
              </a:rPr>
              <a:t>Strategically align resources to enhance market presence in key geographical areas.</a:t>
            </a:r>
            <a:endParaRPr lang="en-GB" sz="1000" b="1">
              <a:solidFill>
                <a:schemeClr val="bg1"/>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pic>
        <p:nvPicPr>
          <p:cNvPr id="638" name="Google Shape;638;p63"/>
          <p:cNvPicPr preferRelativeResize="0"/>
          <p:nvPr/>
        </p:nvPicPr>
        <p:blipFill>
          <a:blip r:embed="rId1"/>
          <a:stretch>
            <a:fillRect/>
          </a:stretch>
        </p:blipFill>
        <p:spPr>
          <a:xfrm>
            <a:off x="3632835" y="771525"/>
            <a:ext cx="5521325" cy="3308350"/>
          </a:xfrm>
          <a:prstGeom prst="rect">
            <a:avLst/>
          </a:prstGeom>
          <a:noFill/>
          <a:ln>
            <a:noFill/>
          </a:ln>
        </p:spPr>
      </p:pic>
      <p:sp>
        <p:nvSpPr>
          <p:cNvPr id="639" name="Google Shape;639;p63"/>
          <p:cNvSpPr txBox="1"/>
          <p:nvPr>
            <p:ph type="subTitle" idx="1"/>
          </p:nvPr>
        </p:nvSpPr>
        <p:spPr>
          <a:xfrm>
            <a:off x="89535" y="461645"/>
            <a:ext cx="3472815" cy="46005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000" b="1">
                <a:solidFill>
                  <a:schemeClr val="bg2"/>
                </a:solidFill>
              </a:rPr>
              <a:t>Lead Title Dynamics:</a:t>
            </a:r>
            <a:endParaRPr lang="en-GB" sz="1000" b="1">
              <a:solidFill>
                <a:schemeClr val="bg2"/>
              </a:solidFill>
            </a:endParaRPr>
          </a:p>
          <a:p>
            <a:pPr marL="0" lvl="0" indent="0" algn="just" rtl="0">
              <a:spcBef>
                <a:spcPts val="0"/>
              </a:spcBef>
              <a:spcAft>
                <a:spcPts val="0"/>
              </a:spcAft>
              <a:buNone/>
            </a:pPr>
            <a:r>
              <a:rPr lang="en-GB" sz="1000" b="1">
                <a:solidFill>
                  <a:schemeClr val="bg1"/>
                </a:solidFill>
              </a:rPr>
              <a:t>- High contact volume for titles like Owner, Mr., President, Partner, and CPA.</a:t>
            </a:r>
            <a:endParaRPr lang="en-GB" sz="1000" b="1">
              <a:solidFill>
                <a:schemeClr val="bg1"/>
              </a:solidFill>
            </a:endParaRPr>
          </a:p>
          <a:p>
            <a:pPr marL="0" lvl="0" indent="0" algn="just" rtl="0">
              <a:spcBef>
                <a:spcPts val="0"/>
              </a:spcBef>
              <a:spcAft>
                <a:spcPts val="0"/>
              </a:spcAft>
              <a:buNone/>
            </a:pPr>
            <a:r>
              <a:rPr lang="en-GB" sz="1000" b="1">
                <a:solidFill>
                  <a:schemeClr val="bg1"/>
                </a:solidFill>
              </a:rPr>
              <a:t>- CEO, Managing Manager, and Sole Proprietor show higher conversion percentages, signaling successful closures.</a:t>
            </a:r>
            <a:endParaRPr lang="en-GB" sz="1000" b="1">
              <a:solidFill>
                <a:schemeClr val="bg1"/>
              </a:solidFill>
            </a:endParaRPr>
          </a:p>
          <a:p>
            <a:pPr marL="0" lvl="0" indent="0" algn="just" rtl="0">
              <a:spcBef>
                <a:spcPts val="0"/>
              </a:spcBef>
              <a:spcAft>
                <a:spcPts val="0"/>
              </a:spcAft>
              <a:buNone/>
            </a:pPr>
            <a:endParaRPr lang="en-GB" sz="1000" b="1">
              <a:solidFill>
                <a:schemeClr val="bg2"/>
              </a:solidFill>
            </a:endParaRPr>
          </a:p>
          <a:p>
            <a:pPr marL="0" lvl="0" indent="0" algn="just" rtl="0">
              <a:spcBef>
                <a:spcPts val="0"/>
              </a:spcBef>
              <a:spcAft>
                <a:spcPts val="0"/>
              </a:spcAft>
              <a:buNone/>
            </a:pPr>
            <a:r>
              <a:rPr lang="en-GB" sz="1000" b="1">
                <a:solidFill>
                  <a:schemeClr val="bg2"/>
                </a:solidFill>
              </a:rPr>
              <a:t>Time-Conversion Relationship:</a:t>
            </a:r>
            <a:endParaRPr lang="en-GB" sz="1000" b="1">
              <a:solidFill>
                <a:schemeClr val="bg2"/>
              </a:solidFill>
            </a:endParaRPr>
          </a:p>
          <a:p>
            <a:pPr marL="0" lvl="0" indent="0" algn="just" rtl="0">
              <a:spcBef>
                <a:spcPts val="0"/>
              </a:spcBef>
              <a:spcAft>
                <a:spcPts val="0"/>
              </a:spcAft>
              <a:buNone/>
            </a:pPr>
            <a:r>
              <a:rPr lang="en-GB" sz="1000" b="1">
                <a:solidFill>
                  <a:schemeClr val="bg1"/>
                </a:solidFill>
              </a:rPr>
              <a:t>- Average lead conversion time: 174 days.</a:t>
            </a:r>
            <a:endParaRPr lang="en-GB" sz="1000" b="1">
              <a:solidFill>
                <a:schemeClr val="bg1"/>
              </a:solidFill>
            </a:endParaRPr>
          </a:p>
          <a:p>
            <a:pPr marL="0" lvl="0" indent="0" algn="just" rtl="0">
              <a:spcBef>
                <a:spcPts val="0"/>
              </a:spcBef>
              <a:spcAft>
                <a:spcPts val="0"/>
              </a:spcAft>
              <a:buNone/>
            </a:pPr>
            <a:r>
              <a:rPr lang="en-GB" sz="1000" b="1">
                <a:solidFill>
                  <a:schemeClr val="bg1"/>
                </a:solidFill>
              </a:rPr>
              <a:t>- Inverse relationship between time taken and conversion chances, emphasizing the need to optimize processes for quicker conversions and enhance overall sales outcomes.</a:t>
            </a:r>
            <a:endParaRPr lang="en-GB" sz="1000" b="1">
              <a:solidFill>
                <a:schemeClr val="bg1"/>
              </a:solidFill>
            </a:endParaRPr>
          </a:p>
        </p:txBody>
      </p:sp>
      <p:sp>
        <p:nvSpPr>
          <p:cNvPr id="640" name="Google Shape;640;p63"/>
          <p:cNvSpPr txBox="1"/>
          <p:nvPr/>
        </p:nvSpPr>
        <p:spPr>
          <a:xfrm>
            <a:off x="0" y="0"/>
            <a:ext cx="908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Insights : Contact title v/s </a:t>
            </a:r>
            <a:r>
              <a:rPr lang="en-GB" sz="1800" b="1">
                <a:solidFill>
                  <a:srgbClr val="C9DAF8"/>
                </a:solidFill>
                <a:latin typeface="Maven Pro"/>
                <a:ea typeface="Maven Pro"/>
                <a:cs typeface="Maven Pro"/>
                <a:sym typeface="Maven Pro"/>
              </a:rPr>
              <a:t>time </a:t>
            </a:r>
            <a:endParaRPr sz="1800" b="1">
              <a:solidFill>
                <a:srgbClr val="C9DAF8"/>
              </a:solidFill>
              <a:latin typeface="Maven Pro"/>
              <a:ea typeface="Maven Pro"/>
              <a:cs typeface="Maven Pro"/>
              <a:sym typeface="Maven Pr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491865" y="51435"/>
            <a:ext cx="5661660" cy="3322320"/>
          </a:xfrm>
          <a:prstGeom prst="rect">
            <a:avLst/>
          </a:prstGeom>
        </p:spPr>
      </p:pic>
      <p:sp>
        <p:nvSpPr>
          <p:cNvPr id="3" name="Text Box 2"/>
          <p:cNvSpPr txBox="1"/>
          <p:nvPr/>
        </p:nvSpPr>
        <p:spPr>
          <a:xfrm>
            <a:off x="58420" y="101600"/>
            <a:ext cx="3001645" cy="953135"/>
          </a:xfrm>
          <a:prstGeom prst="rect">
            <a:avLst/>
          </a:prstGeom>
          <a:noFill/>
        </p:spPr>
        <p:txBody>
          <a:bodyPr wrap="square" rtlCol="0">
            <a:spAutoFit/>
          </a:bodyPr>
          <a:p>
            <a:pPr algn="just"/>
            <a:r>
              <a:rPr lang="en-IN" altLang="en-US"/>
              <a:t>The trend shows EP, cross sell and returning customer has a market dominance and are capable of getting higher revenue. </a:t>
            </a:r>
            <a:endParaRPr lang="en-I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122295" y="483235"/>
            <a:ext cx="6021705" cy="3446780"/>
          </a:xfrm>
          <a:prstGeom prst="rect">
            <a:avLst/>
          </a:prstGeom>
        </p:spPr>
      </p:pic>
      <p:sp>
        <p:nvSpPr>
          <p:cNvPr id="5" name="Text Box 4"/>
          <p:cNvSpPr txBox="1"/>
          <p:nvPr/>
        </p:nvSpPr>
        <p:spPr>
          <a:xfrm>
            <a:off x="190500" y="281940"/>
            <a:ext cx="2725420" cy="2122805"/>
          </a:xfrm>
          <a:prstGeom prst="rect">
            <a:avLst/>
          </a:prstGeom>
          <a:noFill/>
        </p:spPr>
        <p:txBody>
          <a:bodyPr wrap="square" rtlCol="0">
            <a:spAutoFit/>
          </a:bodyPr>
          <a:p>
            <a:pPr algn="just"/>
            <a:r>
              <a:rPr lang="en-IN" altLang="en-US" sz="1200" b="1">
                <a:solidFill>
                  <a:schemeClr val="bg2"/>
                </a:solidFill>
              </a:rPr>
              <a:t>Focus area:</a:t>
            </a:r>
            <a:r>
              <a:rPr lang="en-IN" altLang="en-US" sz="1200">
                <a:solidFill>
                  <a:schemeClr val="bg1"/>
                </a:solidFill>
              </a:rPr>
              <a:t> Agency and State Society</a:t>
            </a:r>
            <a:endParaRPr lang="en-IN" altLang="en-US" sz="1200">
              <a:solidFill>
                <a:schemeClr val="bg1"/>
              </a:solidFill>
            </a:endParaRPr>
          </a:p>
          <a:p>
            <a:pPr algn="just"/>
            <a:endParaRPr lang="en-IN" altLang="en-US" sz="1200">
              <a:solidFill>
                <a:schemeClr val="bg1"/>
              </a:solidFill>
            </a:endParaRPr>
          </a:p>
          <a:p>
            <a:pPr algn="just"/>
            <a:r>
              <a:rPr lang="en-IN" altLang="en-US" sz="1200">
                <a:solidFill>
                  <a:schemeClr val="bg1"/>
                </a:solidFill>
              </a:rPr>
              <a:t>The agency and state society are leading assets in getting a lot of opportunities as compared to other lead sources. </a:t>
            </a:r>
            <a:endParaRPr lang="en-IN" altLang="en-US" sz="1200">
              <a:solidFill>
                <a:schemeClr val="bg1"/>
              </a:solidFill>
            </a:endParaRPr>
          </a:p>
          <a:p>
            <a:pPr algn="just"/>
            <a:endParaRPr lang="en-IN" altLang="en-US" sz="1200">
              <a:solidFill>
                <a:schemeClr val="bg1"/>
              </a:solidFill>
            </a:endParaRPr>
          </a:p>
          <a:p>
            <a:pPr algn="just"/>
            <a:r>
              <a:rPr lang="en-IN" altLang="en-US" sz="1200">
                <a:solidFill>
                  <a:schemeClr val="bg1"/>
                </a:solidFill>
              </a:rPr>
              <a:t>Proper utilization of these lead source in an efficient manner will enable more business opportunities.</a:t>
            </a:r>
            <a:endParaRPr lang="en-IN" altLang="en-US" sz="120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sp>
        <p:nvSpPr>
          <p:cNvPr id="1" name="Subtitle 0"/>
          <p:cNvSpPr/>
          <p:nvPr>
            <p:ph type="subTitle" idx="1"/>
          </p:nvPr>
        </p:nvSpPr>
        <p:spPr/>
        <p:txBody>
          <a:bodyPr/>
          <a:p>
            <a:endParaRPr lang="en-US"/>
          </a:p>
        </p:txBody>
      </p:sp>
      <p:pic>
        <p:nvPicPr>
          <p:cNvPr id="3" name="Picture 2"/>
          <p:cNvPicPr>
            <a:picLocks noChangeAspect="1"/>
          </p:cNvPicPr>
          <p:nvPr/>
        </p:nvPicPr>
        <p:blipFill>
          <a:blip r:embed="rId1"/>
          <a:stretch>
            <a:fillRect/>
          </a:stretch>
        </p:blipFill>
        <p:spPr>
          <a:xfrm>
            <a:off x="266700" y="853440"/>
            <a:ext cx="8610600" cy="3436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1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Comparison in CA Cities</a:t>
            </a:r>
            <a:endParaRPr sz="1800" b="1">
              <a:solidFill>
                <a:srgbClr val="C9DAF8"/>
              </a:solidFill>
              <a:latin typeface="Maven Pro"/>
              <a:ea typeface="Maven Pro"/>
              <a:cs typeface="Maven Pro"/>
              <a:sym typeface="Maven Pro"/>
            </a:endParaRPr>
          </a:p>
        </p:txBody>
      </p:sp>
      <p:pic>
        <p:nvPicPr>
          <p:cNvPr id="310" name="Google Shape;310;p18"/>
          <p:cNvPicPr preferRelativeResize="0"/>
          <p:nvPr/>
        </p:nvPicPr>
        <p:blipFill>
          <a:blip r:embed="rId1"/>
          <a:stretch>
            <a:fillRect/>
          </a:stretch>
        </p:blipFill>
        <p:spPr>
          <a:xfrm>
            <a:off x="2663825" y="483235"/>
            <a:ext cx="6477635" cy="4451985"/>
          </a:xfrm>
          <a:prstGeom prst="rect">
            <a:avLst/>
          </a:prstGeom>
          <a:noFill/>
          <a:ln>
            <a:noFill/>
          </a:ln>
        </p:spPr>
      </p:pic>
      <p:sp>
        <p:nvSpPr>
          <p:cNvPr id="311" name="Google Shape;311;p18"/>
          <p:cNvSpPr txBox="1"/>
          <p:nvPr/>
        </p:nvSpPr>
        <p:spPr>
          <a:xfrm>
            <a:off x="-8255" y="429895"/>
            <a:ext cx="2672080" cy="1843405"/>
          </a:xfrm>
          <a:prstGeom prst="rect">
            <a:avLst/>
          </a:prstGeom>
          <a:noFill/>
          <a:ln>
            <a:noFill/>
          </a:ln>
        </p:spPr>
        <p:txBody>
          <a:bodyPr spcFirstLastPara="1" wrap="square" lIns="91425" tIns="91425" rIns="91425" bIns="91425" anchor="t" anchorCtr="0">
            <a:spAutoFit/>
          </a:bodyPr>
          <a:lstStyle/>
          <a:p>
            <a:pPr marL="171450" lvl="0" indent="-171450" algn="just" rtl="0">
              <a:spcBef>
                <a:spcPts val="0"/>
              </a:spcBef>
              <a:spcAft>
                <a:spcPts val="0"/>
              </a:spcAft>
              <a:buFont typeface="Arial" panose="020B0604020202020204" pitchFamily="34" charset="0"/>
              <a:buChar char="•"/>
            </a:pPr>
            <a:r>
              <a:rPr lang="en-GB" sz="1200">
                <a:solidFill>
                  <a:schemeClr val="bg1"/>
                </a:solidFill>
                <a:latin typeface="Nunito"/>
                <a:ea typeface="Nunito"/>
                <a:cs typeface="Nunito"/>
                <a:sym typeface="Nunito"/>
              </a:rPr>
              <a:t>Los Angeles leads in closed </a:t>
            </a:r>
            <a:r>
              <a:rPr lang="en-IN" altLang="en-GB" sz="1200">
                <a:solidFill>
                  <a:schemeClr val="bg1"/>
                </a:solidFill>
                <a:latin typeface="Nunito"/>
                <a:ea typeface="Nunito"/>
                <a:cs typeface="Nunito"/>
                <a:sym typeface="Nunito"/>
              </a:rPr>
              <a:t>Lost </a:t>
            </a:r>
            <a:r>
              <a:rPr lang="en-GB" sz="1200">
                <a:solidFill>
                  <a:schemeClr val="bg1"/>
                </a:solidFill>
                <a:latin typeface="Nunito"/>
                <a:ea typeface="Nunito"/>
                <a:cs typeface="Nunito"/>
                <a:sym typeface="Nunito"/>
              </a:rPr>
              <a:t>opportunities, trailed by San Diego and San Francisco, showcasing  business prospects. Conversely, Irvine records the highest closed lost opportunities, signaling </a:t>
            </a:r>
            <a:r>
              <a:rPr lang="en-IN" altLang="en-GB" sz="1200">
                <a:solidFill>
                  <a:schemeClr val="bg1"/>
                </a:solidFill>
                <a:latin typeface="Nunito"/>
                <a:ea typeface="Nunito"/>
                <a:cs typeface="Nunito"/>
                <a:sym typeface="Nunito"/>
              </a:rPr>
              <a:t>lowest conversion</a:t>
            </a:r>
            <a:r>
              <a:rPr lang="en-GB" sz="1200">
                <a:solidFill>
                  <a:schemeClr val="bg1"/>
                </a:solidFill>
                <a:latin typeface="Nunito"/>
                <a:ea typeface="Nunito"/>
                <a:cs typeface="Nunito"/>
                <a:sym typeface="Nunito"/>
              </a:rPr>
              <a:t>, followed by Sacramento and Woodland Hills.</a:t>
            </a:r>
            <a:endParaRPr lang="en-GB" sz="1200">
              <a:solidFill>
                <a:schemeClr val="bg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19"/>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v/s Number of Employees</a:t>
            </a:r>
            <a:endParaRPr sz="1800" b="1">
              <a:solidFill>
                <a:srgbClr val="C9DAF8"/>
              </a:solidFill>
              <a:latin typeface="Maven Pro"/>
              <a:ea typeface="Maven Pro"/>
              <a:cs typeface="Maven Pro"/>
              <a:sym typeface="Maven Pro"/>
            </a:endParaRPr>
          </a:p>
        </p:txBody>
      </p:sp>
      <p:pic>
        <p:nvPicPr>
          <p:cNvPr id="317" name="Google Shape;317;p19"/>
          <p:cNvPicPr preferRelativeResize="0"/>
          <p:nvPr/>
        </p:nvPicPr>
        <p:blipFill>
          <a:blip r:embed="rId1"/>
          <a:stretch>
            <a:fillRect/>
          </a:stretch>
        </p:blipFill>
        <p:spPr>
          <a:xfrm>
            <a:off x="3528060" y="483235"/>
            <a:ext cx="5649595" cy="4660900"/>
          </a:xfrm>
          <a:prstGeom prst="rect">
            <a:avLst/>
          </a:prstGeom>
          <a:noFill/>
          <a:ln>
            <a:noFill/>
          </a:ln>
        </p:spPr>
      </p:pic>
      <p:sp>
        <p:nvSpPr>
          <p:cNvPr id="318" name="Google Shape;318;p19"/>
          <p:cNvSpPr txBox="1"/>
          <p:nvPr/>
        </p:nvSpPr>
        <p:spPr>
          <a:xfrm>
            <a:off x="5715" y="483235"/>
            <a:ext cx="3509010" cy="4641850"/>
          </a:xfrm>
          <a:prstGeom prst="rect">
            <a:avLst/>
          </a:prstGeom>
          <a:noFill/>
          <a:ln>
            <a:noFill/>
          </a:ln>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buFont typeface="Arial" panose="020B0604020202020204" pitchFamily="34" charset="0"/>
              <a:buChar char="•"/>
            </a:pPr>
            <a:r>
              <a:rPr lang="en-IN" altLang="en-GB" sz="1200">
                <a:solidFill>
                  <a:schemeClr val="lt1"/>
                </a:solidFill>
                <a:latin typeface="Nunito"/>
                <a:ea typeface="Nunito"/>
                <a:cs typeface="Nunito"/>
                <a:sym typeface="Nunito"/>
              </a:rPr>
              <a:t>T</a:t>
            </a:r>
            <a:r>
              <a:rPr lang="en-GB" sz="1200">
                <a:solidFill>
                  <a:schemeClr val="lt1"/>
                </a:solidFill>
                <a:latin typeface="Nunito"/>
                <a:ea typeface="Nunito"/>
                <a:cs typeface="Nunito"/>
                <a:sym typeface="Nunito"/>
              </a:rPr>
              <a:t>he graph you got indicates that as a company's employee count goes up, so does its conversion ratio, peaking at 25% for companies with 13 or more employees. This is likely because bigger companies have more resources for sales and marketing, plus experienced teams.</a:t>
            </a: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Here are some quick reasons why this might be happening:</a:t>
            </a: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 Larger companies can afford fancy tools like CRM software to manage their sales pipeline.</a:t>
            </a: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 They might have a dedicated sales team working hard to close deals.</a:t>
            </a: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r>
              <a:rPr lang="en-GB" sz="1200">
                <a:solidFill>
                  <a:schemeClr val="lt1"/>
                </a:solidFill>
                <a:latin typeface="Nunito"/>
                <a:ea typeface="Nunito"/>
                <a:cs typeface="Nunito"/>
                <a:sym typeface="Nunito"/>
              </a:rPr>
              <a:t> A bigger company often means a stronger brand, making it easier to turn leads into customers.</a:t>
            </a:r>
            <a:endParaRPr lang="en-GB" sz="1200">
              <a:solidFill>
                <a:schemeClr val="lt1"/>
              </a:solidFill>
              <a:latin typeface="Nunito"/>
              <a:ea typeface="Nunito"/>
              <a:cs typeface="Nunito"/>
              <a:sym typeface="Nunito"/>
            </a:endParaRPr>
          </a:p>
          <a:p>
            <a:pPr marL="171450" lvl="0" indent="-171450" algn="just" rtl="0">
              <a:lnSpc>
                <a:spcPct val="100000"/>
              </a:lnSpc>
              <a:spcBef>
                <a:spcPts val="0"/>
              </a:spcBef>
              <a:spcAft>
                <a:spcPts val="0"/>
              </a:spcAft>
              <a:buFont typeface="Arial" panose="020B0604020202020204" pitchFamily="34" charset="0"/>
              <a:buChar char="•"/>
            </a:pPr>
            <a:endParaRPr lang="en-GB" sz="12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pic>
        <p:nvPicPr>
          <p:cNvPr id="323" name="Google Shape;323;p20"/>
          <p:cNvPicPr preferRelativeResize="0"/>
          <p:nvPr/>
        </p:nvPicPr>
        <p:blipFill>
          <a:blip r:embed="rId1"/>
          <a:stretch>
            <a:fillRect/>
          </a:stretch>
        </p:blipFill>
        <p:spPr>
          <a:xfrm>
            <a:off x="35445" y="2530920"/>
            <a:ext cx="4116401" cy="2362350"/>
          </a:xfrm>
          <a:prstGeom prst="rect">
            <a:avLst/>
          </a:prstGeom>
          <a:noFill/>
          <a:ln>
            <a:noFill/>
          </a:ln>
        </p:spPr>
      </p:pic>
      <p:sp>
        <p:nvSpPr>
          <p:cNvPr id="324" name="Google Shape;324;p20"/>
          <p:cNvSpPr txBox="1"/>
          <p:nvPr/>
        </p:nvSpPr>
        <p:spPr>
          <a:xfrm>
            <a:off x="0" y="0"/>
            <a:ext cx="91440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700" b="1">
                <a:solidFill>
                  <a:srgbClr val="C9DAF8"/>
                </a:solidFill>
                <a:latin typeface="Maven Pro"/>
                <a:ea typeface="Maven Pro"/>
                <a:cs typeface="Maven Pro"/>
                <a:sym typeface="Maven Pro"/>
              </a:rPr>
              <a:t>CR with insurance and claims in last 5 years</a:t>
            </a:r>
            <a:endParaRPr sz="1700" b="1">
              <a:solidFill>
                <a:srgbClr val="C9DAF8"/>
              </a:solidFill>
              <a:latin typeface="Maven Pro"/>
              <a:ea typeface="Maven Pro"/>
              <a:cs typeface="Maven Pro"/>
              <a:sym typeface="Maven Pro"/>
            </a:endParaRPr>
          </a:p>
        </p:txBody>
      </p:sp>
      <p:pic>
        <p:nvPicPr>
          <p:cNvPr id="325" name="Google Shape;325;p20"/>
          <p:cNvPicPr preferRelativeResize="0"/>
          <p:nvPr/>
        </p:nvPicPr>
        <p:blipFill>
          <a:blip r:embed="rId2"/>
          <a:stretch>
            <a:fillRect/>
          </a:stretch>
        </p:blipFill>
        <p:spPr>
          <a:xfrm>
            <a:off x="4875350" y="87925"/>
            <a:ext cx="4268528" cy="2362350"/>
          </a:xfrm>
          <a:prstGeom prst="rect">
            <a:avLst/>
          </a:prstGeom>
          <a:noFill/>
          <a:ln>
            <a:noFill/>
          </a:ln>
        </p:spPr>
      </p:pic>
      <p:sp>
        <p:nvSpPr>
          <p:cNvPr id="326" name="Google Shape;326;p20"/>
          <p:cNvSpPr txBox="1"/>
          <p:nvPr/>
        </p:nvSpPr>
        <p:spPr>
          <a:xfrm>
            <a:off x="104140" y="429895"/>
            <a:ext cx="4770755" cy="2035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just" rtl="0">
              <a:spcBef>
                <a:spcPts val="0"/>
              </a:spcBef>
              <a:spcAft>
                <a:spcPts val="0"/>
              </a:spcAft>
              <a:buNone/>
            </a:pPr>
            <a:r>
              <a:rPr lang="en-IN">
                <a:solidFill>
                  <a:schemeClr val="lt1"/>
                </a:solidFill>
                <a:latin typeface="Nunito"/>
                <a:ea typeface="Nunito"/>
                <a:cs typeface="Nunito"/>
                <a:sym typeface="Nunito"/>
              </a:rPr>
              <a:t>In last 5 years the conversion rates are higher for no insurance history which bags more than 40% of the conversion whereas only 10% conversion was achieved where insurance was claimed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327" name="Google Shape;327;p20"/>
          <p:cNvSpPr txBox="1"/>
          <p:nvPr/>
        </p:nvSpPr>
        <p:spPr>
          <a:xfrm>
            <a:off x="4206875" y="2736850"/>
            <a:ext cx="4937125" cy="198183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1300">
                <a:solidFill>
                  <a:schemeClr val="lt1"/>
                </a:solidFill>
                <a:latin typeface="Nunito"/>
                <a:ea typeface="Nunito"/>
                <a:cs typeface="Nunito"/>
                <a:sym typeface="Nunito"/>
              </a:rPr>
              <a:t>Over the last 5 years, the data reveals a noteworthy trend: entities without any claims history boast a robust 35% conversion rate, indicating a higher likelihood of successfully turning leads into customers. On the flip side, entities with a claims history face a tougher challenge, achieving a modest 13% conversion rate. This substantial difference underscores the considerable impact that claims history has on the conversion process, with those without claims history enjoying a more favorable outcome in the conversion game.</a:t>
            </a:r>
            <a:endParaRPr lang="en-IN" sz="13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21"/>
          <p:cNvSpPr txBox="1"/>
          <p:nvPr/>
        </p:nvSpPr>
        <p:spPr>
          <a:xfrm>
            <a:off x="124350" y="1511025"/>
            <a:ext cx="2666100" cy="369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a:latin typeface="Nunito"/>
              <a:ea typeface="Nunito"/>
              <a:cs typeface="Nunito"/>
              <a:sym typeface="Nunito"/>
            </a:endParaRPr>
          </a:p>
        </p:txBody>
      </p:sp>
      <p:sp>
        <p:nvSpPr>
          <p:cNvPr id="333" name="Google Shape;333;p21"/>
          <p:cNvSpPr txBox="1"/>
          <p:nvPr/>
        </p:nvSpPr>
        <p:spPr>
          <a:xfrm>
            <a:off x="199725" y="423900"/>
            <a:ext cx="2355000" cy="42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334" name="Google Shape;334;p21"/>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Entity Type Distribution</a:t>
            </a:r>
            <a:endParaRPr sz="1800" b="1">
              <a:solidFill>
                <a:srgbClr val="C9DAF8"/>
              </a:solidFill>
              <a:latin typeface="Maven Pro"/>
              <a:ea typeface="Maven Pro"/>
              <a:cs typeface="Maven Pro"/>
              <a:sym typeface="Maven Pro"/>
            </a:endParaRPr>
          </a:p>
        </p:txBody>
      </p:sp>
      <p:sp>
        <p:nvSpPr>
          <p:cNvPr id="335" name="Google Shape;335;p21"/>
          <p:cNvSpPr txBox="1"/>
          <p:nvPr/>
        </p:nvSpPr>
        <p:spPr>
          <a:xfrm>
            <a:off x="635" y="429895"/>
            <a:ext cx="3068320" cy="471805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a:solidFill>
                  <a:schemeClr val="lt1"/>
                </a:solidFill>
                <a:latin typeface="Calibri" panose="020F0502020204030204" charset="0"/>
                <a:ea typeface="Nunito"/>
                <a:cs typeface="Calibri" panose="020F0502020204030204" charset="0"/>
                <a:sym typeface="Nunito"/>
              </a:rPr>
              <a:t>from the </a:t>
            </a:r>
            <a:r>
              <a:rPr lang="en-IN" altLang="en-GB">
                <a:solidFill>
                  <a:schemeClr val="lt1"/>
                </a:solidFill>
                <a:latin typeface="Calibri" panose="020F0502020204030204" charset="0"/>
                <a:ea typeface="Nunito"/>
                <a:cs typeface="Calibri" panose="020F0502020204030204" charset="0"/>
                <a:sym typeface="Nunito"/>
              </a:rPr>
              <a:t>graph we can say that</a:t>
            </a:r>
            <a:r>
              <a:rPr lang="en-GB">
                <a:solidFill>
                  <a:schemeClr val="lt1"/>
                </a:solidFill>
                <a:latin typeface="Calibri" panose="020F0502020204030204" charset="0"/>
                <a:ea typeface="Nunito"/>
                <a:cs typeface="Calibri" panose="020F0502020204030204" charset="0"/>
                <a:sym typeface="Nunito"/>
              </a:rPr>
              <a:t> most opportunities are coming from four types of entities:</a:t>
            </a:r>
            <a:endParaRPr lang="en-GB">
              <a:solidFill>
                <a:schemeClr val="lt1"/>
              </a:solidFill>
              <a:latin typeface="Calibri" panose="020F0502020204030204" charset="0"/>
              <a:ea typeface="Nunito"/>
              <a:cs typeface="Calibri" panose="020F0502020204030204" charset="0"/>
              <a:sym typeface="Nunito"/>
            </a:endParaRPr>
          </a:p>
          <a:p>
            <a:pPr marL="285750" lvl="0" indent="-285750" algn="just" rtl="0">
              <a:lnSpc>
                <a:spcPct val="150000"/>
              </a:lnSpc>
              <a:spcBef>
                <a:spcPts val="0"/>
              </a:spcBef>
              <a:spcAft>
                <a:spcPts val="0"/>
              </a:spcAft>
              <a:buFont typeface="Arial" panose="020B0604020202020204" pitchFamily="34" charset="0"/>
              <a:buChar char="•"/>
            </a:pPr>
            <a:r>
              <a:rPr lang="en-GB">
                <a:solidFill>
                  <a:schemeClr val="lt1"/>
                </a:solidFill>
                <a:latin typeface="Calibri" panose="020F0502020204030204" charset="0"/>
                <a:ea typeface="Nunito"/>
                <a:cs typeface="Calibri" panose="020F0502020204030204" charset="0"/>
                <a:sym typeface="Nunito"/>
              </a:rPr>
              <a:t>LLC (Limited Liability Company)</a:t>
            </a:r>
            <a:endParaRPr lang="en-GB">
              <a:solidFill>
                <a:schemeClr val="lt1"/>
              </a:solidFill>
              <a:latin typeface="Calibri" panose="020F0502020204030204" charset="0"/>
              <a:ea typeface="Nunito"/>
              <a:cs typeface="Calibri" panose="020F0502020204030204" charset="0"/>
              <a:sym typeface="Nunito"/>
            </a:endParaRPr>
          </a:p>
          <a:p>
            <a:pPr marL="285750" lvl="0" indent="-285750" algn="just" rtl="0">
              <a:lnSpc>
                <a:spcPct val="150000"/>
              </a:lnSpc>
              <a:spcBef>
                <a:spcPts val="0"/>
              </a:spcBef>
              <a:spcAft>
                <a:spcPts val="0"/>
              </a:spcAft>
              <a:buFont typeface="Arial" panose="020B0604020202020204" pitchFamily="34" charset="0"/>
              <a:buChar char="•"/>
            </a:pPr>
            <a:r>
              <a:rPr lang="en-GB">
                <a:solidFill>
                  <a:schemeClr val="lt1"/>
                </a:solidFill>
                <a:latin typeface="Calibri" panose="020F0502020204030204" charset="0"/>
                <a:ea typeface="Nunito"/>
                <a:cs typeface="Calibri" panose="020F0502020204030204" charset="0"/>
                <a:sym typeface="Nunito"/>
              </a:rPr>
              <a:t>Corporation</a:t>
            </a:r>
            <a:endParaRPr lang="en-GB">
              <a:solidFill>
                <a:schemeClr val="lt1"/>
              </a:solidFill>
              <a:latin typeface="Calibri" panose="020F0502020204030204" charset="0"/>
              <a:ea typeface="Nunito"/>
              <a:cs typeface="Calibri" panose="020F0502020204030204" charset="0"/>
              <a:sym typeface="Nunito"/>
            </a:endParaRPr>
          </a:p>
          <a:p>
            <a:pPr marL="285750" lvl="0" indent="-285750" algn="just" rtl="0">
              <a:lnSpc>
                <a:spcPct val="150000"/>
              </a:lnSpc>
              <a:spcBef>
                <a:spcPts val="0"/>
              </a:spcBef>
              <a:spcAft>
                <a:spcPts val="0"/>
              </a:spcAft>
              <a:buFont typeface="Arial" panose="020B0604020202020204" pitchFamily="34" charset="0"/>
              <a:buChar char="•"/>
            </a:pPr>
            <a:r>
              <a:rPr lang="en-GB">
                <a:solidFill>
                  <a:schemeClr val="lt1"/>
                </a:solidFill>
                <a:latin typeface="Calibri" panose="020F0502020204030204" charset="0"/>
                <a:ea typeface="Nunito"/>
                <a:cs typeface="Calibri" panose="020F0502020204030204" charset="0"/>
                <a:sym typeface="Nunito"/>
              </a:rPr>
              <a:t>Sole Proprietorship</a:t>
            </a:r>
            <a:endParaRPr lang="en-GB">
              <a:solidFill>
                <a:schemeClr val="lt1"/>
              </a:solidFill>
              <a:latin typeface="Calibri" panose="020F0502020204030204" charset="0"/>
              <a:ea typeface="Nunito"/>
              <a:cs typeface="Calibri" panose="020F0502020204030204" charset="0"/>
              <a:sym typeface="Nunito"/>
            </a:endParaRPr>
          </a:p>
          <a:p>
            <a:pPr marL="285750" lvl="0" indent="-285750" algn="just" rtl="0">
              <a:lnSpc>
                <a:spcPct val="150000"/>
              </a:lnSpc>
              <a:spcBef>
                <a:spcPts val="0"/>
              </a:spcBef>
              <a:spcAft>
                <a:spcPts val="0"/>
              </a:spcAft>
              <a:buFont typeface="Arial" panose="020B0604020202020204" pitchFamily="34" charset="0"/>
              <a:buChar char="•"/>
            </a:pPr>
            <a:r>
              <a:rPr lang="en-GB">
                <a:solidFill>
                  <a:schemeClr val="lt1"/>
                </a:solidFill>
                <a:latin typeface="Calibri" panose="020F0502020204030204" charset="0"/>
                <a:ea typeface="Nunito"/>
                <a:cs typeface="Calibri" panose="020F0502020204030204" charset="0"/>
                <a:sym typeface="Nunito"/>
              </a:rPr>
              <a:t>Partnership</a:t>
            </a:r>
            <a:endParaRPr lang="en-GB">
              <a:solidFill>
                <a:schemeClr val="lt1"/>
              </a:solidFill>
              <a:latin typeface="Calibri" panose="020F0502020204030204" charset="0"/>
              <a:ea typeface="Nunito"/>
              <a:cs typeface="Calibri" panose="020F0502020204030204" charset="0"/>
              <a:sym typeface="Nunito"/>
            </a:endParaRPr>
          </a:p>
          <a:p>
            <a:pPr marL="0" lvl="0" indent="0" algn="just" rtl="0">
              <a:lnSpc>
                <a:spcPct val="150000"/>
              </a:lnSpc>
              <a:spcBef>
                <a:spcPts val="0"/>
              </a:spcBef>
              <a:spcAft>
                <a:spcPts val="0"/>
              </a:spcAft>
              <a:buNone/>
            </a:pPr>
            <a:r>
              <a:rPr lang="en-GB">
                <a:solidFill>
                  <a:schemeClr val="lt1"/>
                </a:solidFill>
                <a:latin typeface="Calibri" panose="020F0502020204030204" charset="0"/>
                <a:ea typeface="Nunito"/>
                <a:cs typeface="Calibri" panose="020F0502020204030204" charset="0"/>
                <a:sym typeface="Nunito"/>
              </a:rPr>
              <a:t>These are the big players in the opportunity game. Each type has its own way of doing things</a:t>
            </a:r>
            <a:r>
              <a:rPr lang="en-IN" altLang="en-GB">
                <a:solidFill>
                  <a:schemeClr val="lt1"/>
                </a:solidFill>
                <a:latin typeface="Calibri" panose="020F0502020204030204" charset="0"/>
                <a:ea typeface="Nunito"/>
                <a:cs typeface="Calibri" panose="020F0502020204030204" charset="0"/>
                <a:sym typeface="Nunito"/>
              </a:rPr>
              <a:t>.</a:t>
            </a:r>
            <a:endParaRPr lang="en-IN" altLang="en-GB">
              <a:solidFill>
                <a:schemeClr val="lt1"/>
              </a:solidFill>
              <a:latin typeface="Calibri" panose="020F0502020204030204" charset="0"/>
              <a:ea typeface="Nunito"/>
              <a:cs typeface="Calibri" panose="020F0502020204030204" charset="0"/>
              <a:sym typeface="Nunito"/>
            </a:endParaRPr>
          </a:p>
        </p:txBody>
      </p:sp>
      <p:pic>
        <p:nvPicPr>
          <p:cNvPr id="336" name="Google Shape;336;p21"/>
          <p:cNvPicPr preferRelativeResize="0"/>
          <p:nvPr/>
        </p:nvPicPr>
        <p:blipFill>
          <a:blip r:embed="rId1"/>
          <a:stretch>
            <a:fillRect/>
          </a:stretch>
        </p:blipFill>
        <p:spPr>
          <a:xfrm>
            <a:off x="3086100" y="339090"/>
            <a:ext cx="6057900" cy="478536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20992</Words>
  <Application>WPS Presentation</Application>
  <PresentationFormat/>
  <Paragraphs>423</Paragraphs>
  <Slides>54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vt:lpstr>
      <vt:lpstr>SimSun</vt:lpstr>
      <vt:lpstr>Wingdings</vt:lpstr>
      <vt:lpstr>Arial</vt:lpstr>
      <vt:lpstr>Maven Pro</vt:lpstr>
      <vt:lpstr>Nunito</vt:lpstr>
      <vt:lpstr>Calibri</vt:lpstr>
      <vt:lpstr>Microsoft YaHei</vt:lpstr>
      <vt:lpstr>Arial Unicode MS</vt:lpstr>
      <vt:lpstr>Roboto</vt:lpstr>
      <vt:lpstr>Cambria</vt:lpstr>
      <vt:lpstr>Bahnschrift</vt:lpstr>
      <vt:lpstr>Momentum</vt:lpstr>
      <vt:lpstr>Camico Sales Data Insights </vt:lpstr>
      <vt:lpstr>Accounts and Opportunities</vt:lpstr>
      <vt:lpstr>Lead Source Distribution</vt:lpstr>
      <vt:lpstr>Lead Source v/s Annual Revenue</vt:lpstr>
      <vt:lpstr>HeatMap: Lead Source(X) vs Annual Revenue(Y)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Leads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Conversion ratio comparison between Virginia and North Carolina</vt:lpstr>
      <vt:lpstr>Average premium and average revenue comparison</vt:lpstr>
      <vt:lpstr>Conversion rates comparison of lead source</vt:lpstr>
      <vt:lpstr>Thank You</vt:lpstr>
      <vt:lpstr>(28092023)</vt:lpstr>
      <vt:lpstr>Content</vt:lpstr>
      <vt:lpstr>PowerPoint 演示文稿</vt:lpstr>
      <vt:lpstr>PowerPoint 演示文稿</vt:lpstr>
      <vt:lpstr>PowerPoint 演示文稿</vt:lpstr>
      <vt:lpstr>Actionable insights </vt:lpstr>
      <vt:lpstr>Analysis for state CA</vt:lpstr>
      <vt:lpstr>PowerPoint 演示文稿</vt:lpstr>
      <vt:lpstr>Leads  Model Training results</vt:lpstr>
      <vt:lpstr>Opportunities  Model Training results</vt:lpstr>
      <vt:lpstr>Lamb Worker Compensation Dataset</vt:lpstr>
      <vt:lpstr>Camico :  Opportunity Insights</vt:lpstr>
      <vt:lpstr>Insights : Lead Source Distribution </vt:lpstr>
      <vt:lpstr>Insights : Lead Source v/s Annual Revenue </vt:lpstr>
      <vt:lpstr>Insights : HeatMap for Lead Source(X) vs Annual Revenue(Y)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Camico Sales Data Insights </dc:title>
  <dc:creator/>
  <cp:lastModifiedBy>Chirag</cp:lastModifiedBy>
  <cp:revision>126</cp:revision>
  <dcterms:created xsi:type="dcterms:W3CDTF">2023-12-12T16:17:00Z</dcterms:created>
  <dcterms:modified xsi:type="dcterms:W3CDTF">2024-01-04T09:43:36Z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B54B11A737D34307A711E621752A74D2_12</vt:lpwstr>
  </property>
  <property fmtid="{D5CDD505-2E9C-101B-9397-08002B2CF9AE}" pid="3" name="KSOProductBuildVer">
    <vt:lpwstr>1033-12.2.0.13359</vt:lpwstr>
  </property>
</Properties>
</file>