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1" r:id="rId2"/>
    <p:sldId id="259" r:id="rId3"/>
    <p:sldId id="258" r:id="rId4"/>
    <p:sldId id="257" r:id="rId5"/>
    <p:sldId id="260" r:id="rId6"/>
    <p:sldId id="274" r:id="rId7"/>
    <p:sldId id="261" r:id="rId8"/>
    <p:sldId id="264" r:id="rId9"/>
    <p:sldId id="263" r:id="rId10"/>
    <p:sldId id="265" r:id="rId11"/>
    <p:sldId id="276" r:id="rId12"/>
    <p:sldId id="277" r:id="rId13"/>
    <p:sldId id="266" r:id="rId14"/>
    <p:sldId id="267" r:id="rId15"/>
    <p:sldId id="268" r:id="rId16"/>
    <p:sldId id="269" r:id="rId17"/>
    <p:sldId id="270" r:id="rId18"/>
    <p:sldId id="273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97A2A-1C1F-AD4A-ABD5-C60F499EEBFA}" v="38" dt="2023-11-16T16:10:2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>
        <p:scale>
          <a:sx n="106" d="100"/>
          <a:sy n="106" d="100"/>
        </p:scale>
        <p:origin x="8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8DB9D-9353-7547-8E3E-429B53B85EA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0A67-7AB0-864B-89D8-C759B6F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30A67-7AB0-864B-89D8-C759B6F6E7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8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B923-DA0A-35A9-8BB9-2E3C4628E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5E757-818B-D1E6-B51A-E9B1152B8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3566-90EE-1BC0-6E7A-95B6613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7EC3-E6D9-0144-8181-FBD1758CAAC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F0AB6-676E-F9C0-53F1-126E21DC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0089-8146-47C2-062E-BC54B7C2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103B-4DD1-0643-A725-34BDCCE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4A08-9E3B-4CE3-F7F6-6CA2BE49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EFE5E-89B5-DD94-AC26-6E3531276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ED5E-D019-BA1B-F8F9-10C50603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7EC3-E6D9-0144-8181-FBD1758CAAC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C6F9-EE3A-89A3-5311-73DD7017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FB87-6850-6021-CC16-B359AD29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103B-4DD1-0643-A725-34BDCCE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92A44-0B18-FC61-912B-9B541172B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64998-99DF-92B7-5AC3-617B63F6E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E507-A9AE-8A1C-EBB4-FF78A12E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7EC3-E6D9-0144-8181-FBD1758CAAC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CBC49-C1ED-288C-38BA-1412F079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DDED8-D5F3-09CE-7139-872A4A4A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103B-4DD1-0643-A725-34BDCCE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9C64-1686-E971-A5A6-B7B9EAFC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C997-5E8F-D04F-D189-04B4868E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7327-F5B4-5498-E966-901CFB0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7EC3-E6D9-0144-8181-FBD1758CAAC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48EFF-B7DC-E4B6-D6AE-7CF5BD0E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771A-266F-84F9-825A-F7A05C27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103B-4DD1-0643-A725-34BDCCE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D82D-6C01-114A-788C-3946A5EB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4423-8033-BE77-ADE2-0DB1AECF3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1852-825D-E3E9-DBF1-588CCFB7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7EC3-E6D9-0144-8181-FBD1758CAAC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ED18-E2E4-FC88-24F3-78E45806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889A0-6567-8B42-BDDF-3CBDC1E6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103B-4DD1-0643-A725-34BDCCE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F65D-2F68-0D52-D1A9-488104ED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CD97-7DEA-309C-EC9E-29EFDA73B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90620-2208-A52C-A6FC-20C59F200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34B40-D5C7-8B87-4D08-BD62E9AD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7EC3-E6D9-0144-8181-FBD1758CAAC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43E1E-37CD-FD97-AF7C-7B0CBE6B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510CB-2EA6-B079-9AC0-CE6AC96A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103B-4DD1-0643-A725-34BDCCE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639D-DCB8-AE81-538C-ECA81C15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10B36-FE00-0E16-BB35-738C9D30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C8FCB-A538-5053-5ACF-E1295EDF5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4D328-62C5-DA4E-ABDC-E89F77B74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41B3E-48A3-A692-B25E-20C0865E1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7A939-A8E3-F9EC-E57B-B6F3E494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7EC3-E6D9-0144-8181-FBD1758CAAC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45A78-56E1-C1C6-BA54-5B14FE93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D948C-747C-837B-5A90-DD9C4ECB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103B-4DD1-0643-A725-34BDCCE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18BE-3425-AC54-80F4-A86B6536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15219-BDC8-08FC-0584-C8BCFE7C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7EC3-E6D9-0144-8181-FBD1758CAAC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2BC21-5E04-AC61-F8E8-15BC0D6F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7CB00-65C9-48B9-CE2E-53535E8D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103B-4DD1-0643-A725-34BDCCE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DC19A-1CB1-74AA-9A51-48DEF228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7EC3-E6D9-0144-8181-FBD1758CAAC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F0712-45F4-676D-2481-C281866D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9006C-ACD9-E639-5A67-5D8DEDC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103B-4DD1-0643-A725-34BDCCE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9E63-44F1-28F8-E64B-6BD15853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A99C-60E0-71D7-9370-CBBBABD2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109AF-1FCD-849B-8FB3-094F3EB7E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27BAD-D501-7A06-A4C2-23B419D3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7EC3-E6D9-0144-8181-FBD1758CAAC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87479-5DAD-4D34-70B5-970F09B7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E80E5-B0AD-079F-F1E1-8D486C6E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103B-4DD1-0643-A725-34BDCCE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A0E2-D406-DCA9-0B3C-20793201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78AF8-977D-F5C3-D572-C6A9E125B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193E0-211F-C410-ED95-DADC9509D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20E98-070D-1733-D714-8DA432E4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7EC3-E6D9-0144-8181-FBD1758CAAC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CF07F-29F1-1C10-A2B7-8E29841B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57DB-1468-E1FC-3901-89AB5F50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103B-4DD1-0643-A725-34BDCCE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9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2C426-8616-9017-1441-761E8BBC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EB856-7ADB-2F51-FC3D-2D53A5E3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1005-2AB0-879A-DD51-5DE140066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D7EC3-E6D9-0144-8181-FBD1758CAAC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83E9-E550-B96B-9160-72034922F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FE89F-7FC2-C1D0-3F04-0362C5374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1103B-4DD1-0643-A725-34BDCCE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4768E9-B20F-5B4D-97FF-F731D2915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 for </a:t>
            </a:r>
            <a:r>
              <a:rPr lang="en-US" dirty="0" err="1"/>
              <a:t>Camico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88468C-73FB-1DD6-9D1F-085E79842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Salesforce CRM Data</a:t>
            </a:r>
          </a:p>
        </p:txBody>
      </p:sp>
    </p:spTree>
    <p:extLst>
      <p:ext uri="{BB962C8B-B14F-4D97-AF65-F5344CB8AC3E}">
        <p14:creationId xmlns:p14="http://schemas.microsoft.com/office/powerpoint/2010/main" val="387489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D7A4CC-1628-CF84-3D67-5FF67A512F53}"/>
              </a:ext>
            </a:extLst>
          </p:cNvPr>
          <p:cNvSpPr txBox="1"/>
          <p:nvPr/>
        </p:nvSpPr>
        <p:spPr>
          <a:xfrm>
            <a:off x="7436383" y="1600056"/>
            <a:ext cx="4563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Similar trends </a:t>
            </a:r>
            <a:r>
              <a:rPr lang="en-US" dirty="0"/>
              <a:t>across all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TX and VA</a:t>
            </a:r>
            <a:r>
              <a:rPr lang="en-US" dirty="0"/>
              <a:t> not able to win returning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 </a:t>
            </a:r>
            <a:r>
              <a:rPr lang="en-US" dirty="0"/>
              <a:t>particularly good with winning new business, apart from CA (home market). </a:t>
            </a:r>
            <a:r>
              <a:rPr lang="en-US" b="1" dirty="0"/>
              <a:t>CO </a:t>
            </a:r>
            <a:r>
              <a:rPr lang="en-US" dirty="0"/>
              <a:t>has fastest growth opportunity with just 4.1% current prospect accounts</a:t>
            </a:r>
            <a:endParaRPr 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13F75E-96EA-043E-3C53-D089FFEDA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108"/>
            <a:ext cx="7436383" cy="61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3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414BB-A156-1DB2-7368-6D72FE22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Data for Heatmap</a:t>
            </a:r>
          </a:p>
        </p:txBody>
      </p:sp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FC7B75D8-850E-DFAC-78B3-49B1BDA7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675"/>
            <a:ext cx="7772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9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B934-5DBB-35D2-6F7F-82CCF051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03FECF0-207C-87C2-3A0B-E67DD0D1C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13" y="60158"/>
            <a:ext cx="6056383" cy="4351338"/>
          </a:xfrm>
        </p:spPr>
      </p:pic>
      <p:pic>
        <p:nvPicPr>
          <p:cNvPr id="9" name="Picture 8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FAE98410-88C3-EB40-A199-24AB6CA0A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20"/>
          <a:stretch/>
        </p:blipFill>
        <p:spPr>
          <a:xfrm>
            <a:off x="745713" y="4411497"/>
            <a:ext cx="6056383" cy="221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6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A48E381-8808-591F-72D4-10E66B02F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0"/>
            <a:ext cx="8564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B0D05E38-99FD-0A2E-D749-7E68DD932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0"/>
            <a:ext cx="8564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2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E02C5D0-64C8-FB88-C300-3DCE130B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0"/>
            <a:ext cx="9101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16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7EB90AA-C832-A3BD-23ED-46A7F4C2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4" y="212075"/>
            <a:ext cx="7783417" cy="473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3AD8C3-84F4-0504-434F-91FAF10CA17A}"/>
              </a:ext>
            </a:extLst>
          </p:cNvPr>
          <p:cNvSpPr txBox="1"/>
          <p:nvPr/>
        </p:nvSpPr>
        <p:spPr>
          <a:xfrm>
            <a:off x="22034" y="5020541"/>
            <a:ext cx="7965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 </a:t>
            </a:r>
            <a:r>
              <a:rPr lang="en-US" dirty="0"/>
              <a:t>very successful in winning New Business with prospect accounts focused towards FL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Expansion </a:t>
            </a:r>
            <a:r>
              <a:rPr lang="en-US" dirty="0"/>
              <a:t>in New York Area (NY, NJ) can be made with very little investment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333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E9015BCF-FD46-FCE6-3EE4-616E7CFEC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1277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02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37D16-E1CE-492A-59C1-43F319A63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 Insights</a:t>
            </a:r>
          </a:p>
        </p:txBody>
      </p:sp>
    </p:spTree>
    <p:extLst>
      <p:ext uri="{BB962C8B-B14F-4D97-AF65-F5344CB8AC3E}">
        <p14:creationId xmlns:p14="http://schemas.microsoft.com/office/powerpoint/2010/main" val="1558241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72237BAB-5D17-C372-5819-81935D891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088"/>
            <a:ext cx="12192000" cy="621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0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C3936AF-7677-749D-B2F0-020054D6D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2193"/>
            <a:ext cx="8317734" cy="4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8B857-C6FF-4D2A-C51D-5361D4C7508E}"/>
              </a:ext>
            </a:extLst>
          </p:cNvPr>
          <p:cNvSpPr txBox="1"/>
          <p:nvPr/>
        </p:nvSpPr>
        <p:spPr>
          <a:xfrm>
            <a:off x="8317734" y="2393269"/>
            <a:ext cx="3767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California Dominance</a:t>
            </a:r>
            <a:r>
              <a:rPr lang="en-US" dirty="0"/>
              <a:t>: Both existing customer accounts and prospect accounts hold a dominance of California as </a:t>
            </a:r>
            <a:r>
              <a:rPr lang="en-US" dirty="0" err="1"/>
              <a:t>Camico</a:t>
            </a:r>
            <a:r>
              <a:rPr lang="en-US" dirty="0"/>
              <a:t> is based out of San Mateo, California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NY, NJ, WA, CO, FL and AZ </a:t>
            </a:r>
            <a:r>
              <a:rPr lang="en-US" dirty="0"/>
              <a:t>hold significant customer 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</a:t>
            </a:r>
            <a:r>
              <a:rPr lang="en-US" dirty="0"/>
              <a:t> is a focus area and growth market</a:t>
            </a:r>
          </a:p>
        </p:txBody>
      </p:sp>
    </p:spTree>
    <p:extLst>
      <p:ext uri="{BB962C8B-B14F-4D97-AF65-F5344CB8AC3E}">
        <p14:creationId xmlns:p14="http://schemas.microsoft.com/office/powerpoint/2010/main" val="2419176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17128A5-32B8-BF66-DCCC-89D539CDF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0"/>
            <a:ext cx="9909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9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bars&#10;&#10;Description automatically generated">
            <a:extLst>
              <a:ext uri="{FF2B5EF4-FFF2-40B4-BE49-F238E27FC236}">
                <a16:creationId xmlns:a16="http://schemas.microsoft.com/office/drawing/2014/main" id="{61BF59D4-C2BA-5D93-E3FC-91D409399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83"/>
          <a:stretch/>
        </p:blipFill>
        <p:spPr>
          <a:xfrm>
            <a:off x="0" y="408869"/>
            <a:ext cx="9276202" cy="46269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BD2AB-9896-FAE2-72B1-19EA6D9E874A}"/>
              </a:ext>
            </a:extLst>
          </p:cNvPr>
          <p:cNvSpPr txBox="1"/>
          <p:nvPr/>
        </p:nvSpPr>
        <p:spPr>
          <a:xfrm>
            <a:off x="22035" y="5020541"/>
            <a:ext cx="5816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Primary Hubs: </a:t>
            </a:r>
            <a:r>
              <a:rPr lang="en-US" dirty="0"/>
              <a:t>SF Bay Area, San Diego, 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is </a:t>
            </a:r>
            <a:r>
              <a:rPr lang="en-US" b="1" dirty="0"/>
              <a:t>top-heavy</a:t>
            </a:r>
            <a:r>
              <a:rPr lang="en-US" dirty="0"/>
              <a:t>, bulk of customer accounts coming from three cities in 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Strategy: </a:t>
            </a:r>
            <a:r>
              <a:rPr lang="en-US" dirty="0"/>
              <a:t>Diversification strategy through predictive analytics towards emerging markets in Fresno, Woodland Hills and Irvine</a:t>
            </a:r>
          </a:p>
        </p:txBody>
      </p:sp>
    </p:spTree>
    <p:extLst>
      <p:ext uri="{BB962C8B-B14F-4D97-AF65-F5344CB8AC3E}">
        <p14:creationId xmlns:p14="http://schemas.microsoft.com/office/powerpoint/2010/main" val="348176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678E09BC-074E-3FA6-B52D-8FE2EA76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742"/>
            <a:ext cx="8880281" cy="4502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8C242-3A93-09E9-FA95-D624C16144F4}"/>
              </a:ext>
            </a:extLst>
          </p:cNvPr>
          <p:cNvSpPr txBox="1"/>
          <p:nvPr/>
        </p:nvSpPr>
        <p:spPr>
          <a:xfrm>
            <a:off x="22035" y="5020541"/>
            <a:ext cx="738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remains in the same geographies, with </a:t>
            </a:r>
            <a:r>
              <a:rPr lang="en-US" b="1" dirty="0"/>
              <a:t>LA, SD and SF Bay Area heavy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 seems to be having additional market potential </a:t>
            </a:r>
            <a:r>
              <a:rPr lang="en-US" dirty="0"/>
              <a:t>considering similar number of customer accounts but a lot more prospect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Irvine</a:t>
            </a:r>
            <a:r>
              <a:rPr lang="en-US" dirty="0"/>
              <a:t> seems to be having market potential in the emerging markets</a:t>
            </a:r>
          </a:p>
        </p:txBody>
      </p:sp>
    </p:spTree>
    <p:extLst>
      <p:ext uri="{BB962C8B-B14F-4D97-AF65-F5344CB8AC3E}">
        <p14:creationId xmlns:p14="http://schemas.microsoft.com/office/powerpoint/2010/main" val="90020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BED4F5B-33A5-83C9-7A9F-35BE8B156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8923663" cy="378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764616-5EB0-0C93-2E85-50AD76011516}"/>
              </a:ext>
            </a:extLst>
          </p:cNvPr>
          <p:cNvSpPr txBox="1"/>
          <p:nvPr/>
        </p:nvSpPr>
        <p:spPr>
          <a:xfrm>
            <a:off x="22035" y="5020541"/>
            <a:ext cx="738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Prospect pool</a:t>
            </a:r>
            <a:r>
              <a:rPr lang="en-US" dirty="0"/>
              <a:t> of accounts is widely spread in terms of number of employees, possibly reducing the conversion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Highly successful</a:t>
            </a:r>
            <a:r>
              <a:rPr lang="en-US" dirty="0"/>
              <a:t> in converting medium-sized businesses into customers, but large organizations are not yet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Strategy Plan: </a:t>
            </a:r>
            <a:r>
              <a:rPr lang="en-US" dirty="0"/>
              <a:t>High retention plan with medium-sized customers with a growth focus towards large organizations through prediction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003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5957B-BC4D-268E-2446-62D65A1A2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Opportunity Insights</a:t>
            </a:r>
          </a:p>
        </p:txBody>
      </p:sp>
    </p:spTree>
    <p:extLst>
      <p:ext uri="{BB962C8B-B14F-4D97-AF65-F5344CB8AC3E}">
        <p14:creationId xmlns:p14="http://schemas.microsoft.com/office/powerpoint/2010/main" val="373055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FD4D5A2-75EB-9658-8452-655C38F49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4" y="323104"/>
            <a:ext cx="6609351" cy="568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87D4FA-26A3-7D34-EA9C-D13703A95688}"/>
              </a:ext>
            </a:extLst>
          </p:cNvPr>
          <p:cNvSpPr txBox="1"/>
          <p:nvPr/>
        </p:nvSpPr>
        <p:spPr>
          <a:xfrm>
            <a:off x="7425366" y="1236498"/>
            <a:ext cx="4148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Website</a:t>
            </a:r>
            <a:r>
              <a:rPr lang="en-US" dirty="0"/>
              <a:t> is the most effective lead source by a large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SEO </a:t>
            </a:r>
            <a:r>
              <a:rPr lang="en-US" dirty="0"/>
              <a:t>should be strengthened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Further analytics </a:t>
            </a:r>
            <a:r>
              <a:rPr lang="en-US" dirty="0"/>
              <a:t>to replicate website conversion on other sources</a:t>
            </a:r>
          </a:p>
        </p:txBody>
      </p:sp>
    </p:spTree>
    <p:extLst>
      <p:ext uri="{BB962C8B-B14F-4D97-AF65-F5344CB8AC3E}">
        <p14:creationId xmlns:p14="http://schemas.microsoft.com/office/powerpoint/2010/main" val="12935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A490700-64CD-81B0-4CCF-40D3FA2F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-1"/>
            <a:ext cx="12053657" cy="68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2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E9A98E9-64EF-E7F9-9EB7-D62200D30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6"/>
          <a:stretch/>
        </p:blipFill>
        <p:spPr bwMode="auto">
          <a:xfrm>
            <a:off x="0" y="304821"/>
            <a:ext cx="11457541" cy="482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59EEA-022B-8F3D-33A3-3152435F3032}"/>
              </a:ext>
            </a:extLst>
          </p:cNvPr>
          <p:cNvSpPr txBox="1"/>
          <p:nvPr/>
        </p:nvSpPr>
        <p:spPr>
          <a:xfrm>
            <a:off x="22034" y="5020541"/>
            <a:ext cx="7965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Very successful customer retention </a:t>
            </a:r>
            <a:r>
              <a:rPr lang="en-US" dirty="0"/>
              <a:t>indicating strong relationship and effective account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customers have moderate win rate</a:t>
            </a:r>
            <a:r>
              <a:rPr lang="en-US" dirty="0"/>
              <a:t>, potential area for improvement in customer engagement. This also means lot of leads but </a:t>
            </a:r>
            <a:r>
              <a:rPr lang="en-US" b="1" dirty="0"/>
              <a:t>not converting effectively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Cross selling and returning customers</a:t>
            </a:r>
            <a:r>
              <a:rPr lang="en-US" dirty="0"/>
              <a:t> effectively converted in the prospecting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960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12720</TotalTime>
  <Words>347</Words>
  <Application>Microsoft Macintosh PowerPoint</Application>
  <PresentationFormat>Widescreen</PresentationFormat>
  <Paragraphs>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Insights for Camico</vt:lpstr>
      <vt:lpstr>PowerPoint Presentation</vt:lpstr>
      <vt:lpstr>PowerPoint Presentation</vt:lpstr>
      <vt:lpstr>PowerPoint Presentation</vt:lpstr>
      <vt:lpstr>PowerPoint Presentation</vt:lpstr>
      <vt:lpstr>Opportunity Insights</vt:lpstr>
      <vt:lpstr>PowerPoint Presentation</vt:lpstr>
      <vt:lpstr>PowerPoint Presentation</vt:lpstr>
      <vt:lpstr>PowerPoint Presentation</vt:lpstr>
      <vt:lpstr>PowerPoint Presentation</vt:lpstr>
      <vt:lpstr>Actual Data for Heatmap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Lead Insights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for Camico</dc:title>
  <dc:creator>Pranay Baid</dc:creator>
  <cp:lastModifiedBy>Pranay Baid</cp:lastModifiedBy>
  <cp:revision>2</cp:revision>
  <dcterms:created xsi:type="dcterms:W3CDTF">2023-10-30T19:37:16Z</dcterms:created>
  <dcterms:modified xsi:type="dcterms:W3CDTF">2023-11-16T16:12:34Z</dcterms:modified>
</cp:coreProperties>
</file>