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c68a4a24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c68a4a24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c68a4a24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c68a4a24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c68a4a24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c68a4a24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d38bdd6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d38bdd6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bde2f06e2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bde2f06e2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5da6bbb5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5da6bbb5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c68a4a24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c68a4a24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c68a4a24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c68a4a24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c68a4a24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c68a4a24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c68a4a24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c68a4a24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c68a4a24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c68a4a24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c68a4a24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c68a4a24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c68a4a24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c68a4a24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c68a4a24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c68a4a24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7925" y="4323775"/>
            <a:ext cx="675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Websites</a:t>
            </a:r>
            <a:r>
              <a:rPr lang="en" sz="1200"/>
              <a:t>, </a:t>
            </a:r>
            <a:r>
              <a:rPr b="1" lang="en" sz="1200"/>
              <a:t>Partners</a:t>
            </a:r>
            <a:r>
              <a:rPr lang="en" sz="1200"/>
              <a:t>, </a:t>
            </a:r>
            <a:r>
              <a:rPr b="1" lang="en" sz="1200"/>
              <a:t>Agencies</a:t>
            </a:r>
            <a:r>
              <a:rPr lang="en" sz="1200"/>
              <a:t> and </a:t>
            </a:r>
            <a:r>
              <a:rPr b="1" lang="en" sz="1200"/>
              <a:t>CPAs</a:t>
            </a:r>
            <a:r>
              <a:rPr lang="en" sz="1200"/>
              <a:t> generate substantial opportunities.</a:t>
            </a:r>
            <a:endParaRPr b="1" sz="1300" u="sng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29984" l="19302" r="8186" t="17085"/>
          <a:stretch/>
        </p:blipFill>
        <p:spPr>
          <a:xfrm>
            <a:off x="197925" y="254450"/>
            <a:ext cx="6885552" cy="35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553200" y="944125"/>
            <a:ext cx="1479600" cy="24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Distrubution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0" y="3666000"/>
            <a:ext cx="9144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Evaluate performance metrics: CPAdirectory</a:t>
            </a:r>
            <a:r>
              <a:rPr lang="en" sz="1200"/>
              <a:t>, though with a lower conversion ratio, is the </a:t>
            </a:r>
            <a:r>
              <a:rPr b="1" lang="en" sz="1200"/>
              <a:t>second-highest contributor</a:t>
            </a:r>
            <a:r>
              <a:rPr lang="en" sz="1200"/>
              <a:t>; the </a:t>
            </a:r>
            <a:r>
              <a:rPr b="1" lang="en" sz="1200"/>
              <a:t>Website </a:t>
            </a:r>
            <a:r>
              <a:rPr lang="en" sz="1200"/>
              <a:t>leads in both </a:t>
            </a:r>
            <a:r>
              <a:rPr b="1" lang="en" sz="1200"/>
              <a:t>contribution </a:t>
            </a:r>
            <a:r>
              <a:rPr lang="en" sz="1200"/>
              <a:t>and </a:t>
            </a:r>
            <a:r>
              <a:rPr b="1" lang="en" sz="1200"/>
              <a:t>conversion ratio</a:t>
            </a:r>
            <a:r>
              <a:rPr lang="en" sz="1200"/>
              <a:t>. 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Strategically, prioritize enhancing </a:t>
            </a:r>
            <a:r>
              <a:rPr b="1" lang="en" sz="1200"/>
              <a:t>CPA directory's conversion rate</a:t>
            </a:r>
            <a:r>
              <a:rPr lang="en" sz="1200"/>
              <a:t> while consistently maintaining and improving the </a:t>
            </a:r>
            <a:r>
              <a:rPr b="1" lang="en" sz="1200"/>
              <a:t>Website's performance</a:t>
            </a:r>
            <a:r>
              <a:rPr lang="en" sz="1200"/>
              <a:t>. A balanced approach ensures optimal overall sales effectiveness.</a:t>
            </a:r>
            <a:endParaRPr b="1" sz="1200"/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 b="18933" l="7214" r="8011" t="5872"/>
          <a:stretch/>
        </p:blipFill>
        <p:spPr>
          <a:xfrm>
            <a:off x="1681100" y="234725"/>
            <a:ext cx="6759336" cy="33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/>
        </p:nvSpPr>
        <p:spPr>
          <a:xfrm>
            <a:off x="25" y="4071525"/>
            <a:ext cx="909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Focus on high-lead volume states:</a:t>
            </a:r>
            <a:r>
              <a:rPr lang="en" sz="1200"/>
              <a:t>  </a:t>
            </a:r>
            <a:r>
              <a:rPr b="1" lang="en" sz="1200"/>
              <a:t>California</a:t>
            </a:r>
            <a:r>
              <a:rPr lang="en" sz="1200"/>
              <a:t>, </a:t>
            </a:r>
            <a:r>
              <a:rPr b="1" lang="en" sz="1200"/>
              <a:t>Texas</a:t>
            </a:r>
            <a:r>
              <a:rPr lang="en" sz="1200"/>
              <a:t>, and </a:t>
            </a:r>
            <a:r>
              <a:rPr b="1" lang="en" sz="1200"/>
              <a:t>New York</a:t>
            </a:r>
            <a:r>
              <a:rPr lang="en" sz="1200"/>
              <a:t>. Direct sales efforts and formulate targeted strategies for these regions.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450" y="162825"/>
            <a:ext cx="5412050" cy="39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idx="1" type="subTitle"/>
          </p:nvPr>
        </p:nvSpPr>
        <p:spPr>
          <a:xfrm>
            <a:off x="89300" y="3297300"/>
            <a:ext cx="44286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Time-Conversion Relationship: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opportunity conversion time: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174 days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Inverse relationship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between time taken and conversion chances, emphasizing the need to optimize processes for quicker conversions and enhance overall sales outcomes.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4517900" y="3438450"/>
            <a:ext cx="4509000" cy="1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100"/>
              <a:t>Lead Title Dynamics:</a:t>
            </a:r>
            <a:endParaRPr b="1" sz="1100"/>
          </a:p>
          <a:p>
            <a:pPr indent="-29845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/>
              <a:t>High contact volume</a:t>
            </a:r>
            <a:r>
              <a:rPr lang="en" sz="1100"/>
              <a:t> for titles like Owner, Mr., </a:t>
            </a:r>
            <a:r>
              <a:rPr b="1" lang="en" sz="1100"/>
              <a:t>President</a:t>
            </a:r>
            <a:r>
              <a:rPr lang="en" sz="1100"/>
              <a:t>, </a:t>
            </a:r>
            <a:r>
              <a:rPr b="1" lang="en" sz="1100"/>
              <a:t>Partner</a:t>
            </a:r>
            <a:r>
              <a:rPr lang="en" sz="1100"/>
              <a:t>, and </a:t>
            </a:r>
            <a:r>
              <a:rPr b="1" lang="en" sz="1100"/>
              <a:t>CPA</a:t>
            </a:r>
            <a:r>
              <a:rPr lang="en" sz="1100"/>
              <a:t>.</a:t>
            </a:r>
            <a:endParaRPr sz="1100"/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/>
              <a:t>CEO</a:t>
            </a:r>
            <a:r>
              <a:rPr lang="en" sz="1100"/>
              <a:t>, </a:t>
            </a:r>
            <a:r>
              <a:rPr b="1" lang="en" sz="1100"/>
              <a:t>Managing Manager</a:t>
            </a:r>
            <a:r>
              <a:rPr lang="en" sz="1100"/>
              <a:t>, and </a:t>
            </a:r>
            <a:r>
              <a:rPr b="1" lang="en" sz="1100"/>
              <a:t>Sole Proprietor</a:t>
            </a:r>
            <a:r>
              <a:rPr lang="en" sz="1100"/>
              <a:t> show higher conversion percentages, signaling </a:t>
            </a:r>
            <a:r>
              <a:rPr b="1" lang="en" sz="1100"/>
              <a:t>successful closures</a:t>
            </a:r>
            <a:r>
              <a:rPr lang="en" sz="1100"/>
              <a:t>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 rotWithShape="1">
          <a:blip r:embed="rId3">
            <a:alphaModFix/>
          </a:blip>
          <a:srcRect b="28904" l="7042" r="8010" t="20633"/>
          <a:stretch/>
        </p:blipFill>
        <p:spPr>
          <a:xfrm>
            <a:off x="670275" y="439800"/>
            <a:ext cx="8045674" cy="2688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58325" y="4162300"/>
            <a:ext cx="886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trend shows </a:t>
            </a:r>
            <a:r>
              <a:rPr b="1" lang="en" sz="1200"/>
              <a:t>EP</a:t>
            </a:r>
            <a:r>
              <a:rPr lang="en" sz="1200"/>
              <a:t>, </a:t>
            </a:r>
            <a:r>
              <a:rPr b="1" lang="en" sz="1200"/>
              <a:t>cross sell</a:t>
            </a:r>
            <a:r>
              <a:rPr lang="en" sz="1200"/>
              <a:t> and </a:t>
            </a:r>
            <a:r>
              <a:rPr b="1" lang="en" sz="1200"/>
              <a:t>returning customers</a:t>
            </a:r>
            <a:r>
              <a:rPr lang="en" sz="1200"/>
              <a:t> has a </a:t>
            </a:r>
            <a:r>
              <a:rPr b="1" lang="en" sz="1200"/>
              <a:t>market dominance</a:t>
            </a:r>
            <a:r>
              <a:rPr lang="en" sz="1200"/>
              <a:t> and are capable of converting </a:t>
            </a:r>
            <a:r>
              <a:rPr b="1" lang="en" sz="1200"/>
              <a:t>higher revenue opportunities</a:t>
            </a:r>
            <a:r>
              <a:rPr lang="en" sz="1200"/>
              <a:t>. 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16255" l="5606" r="12660" t="19291"/>
          <a:stretch/>
        </p:blipFill>
        <p:spPr>
          <a:xfrm>
            <a:off x="1000125" y="399350"/>
            <a:ext cx="714375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6"/>
          <p:cNvPicPr preferRelativeResize="0"/>
          <p:nvPr/>
        </p:nvPicPr>
        <p:blipFill rotWithShape="1">
          <a:blip r:embed="rId3">
            <a:alphaModFix/>
          </a:blip>
          <a:srcRect b="22129" l="5088" r="8518" t="2778"/>
          <a:stretch/>
        </p:blipFill>
        <p:spPr>
          <a:xfrm>
            <a:off x="790225" y="145800"/>
            <a:ext cx="7431850" cy="363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/>
        </p:nvSpPr>
        <p:spPr>
          <a:xfrm>
            <a:off x="164175" y="4056475"/>
            <a:ext cx="841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rgbClr val="252423"/>
                </a:solidFill>
                <a:highlight>
                  <a:srgbClr val="FFFFFF"/>
                </a:highlight>
              </a:rPr>
              <a:t>Most of the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States are not performing well for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 businesses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bare firms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rgbClr val="252423"/>
                </a:solidFill>
                <a:highlight>
                  <a:srgbClr val="FFFFFF"/>
                </a:highlight>
              </a:rPr>
              <a:t>TX</a:t>
            </a:r>
            <a:r>
              <a:rPr lang="en" sz="1200">
                <a:solidFill>
                  <a:srgbClr val="252423"/>
                </a:solidFill>
                <a:highlight>
                  <a:srgbClr val="FFFFFF"/>
                </a:highlight>
              </a:rPr>
              <a:t> and </a:t>
            </a:r>
            <a:r>
              <a:rPr b="1" lang="en" sz="1200">
                <a:solidFill>
                  <a:srgbClr val="252423"/>
                </a:solidFill>
                <a:highlight>
                  <a:srgbClr val="FFFFFF"/>
                </a:highlight>
              </a:rPr>
              <a:t>VA</a:t>
            </a:r>
            <a:r>
              <a:rPr lang="en" sz="1200">
                <a:solidFill>
                  <a:srgbClr val="252423"/>
                </a:solidFill>
                <a:highlight>
                  <a:srgbClr val="FFFFFF"/>
                </a:highlight>
              </a:rPr>
              <a:t> struggle with </a:t>
            </a:r>
            <a:r>
              <a:rPr b="1" lang="en" sz="1200">
                <a:solidFill>
                  <a:srgbClr val="252423"/>
                </a:solidFill>
                <a:highlight>
                  <a:srgbClr val="FFFFFF"/>
                </a:highlight>
              </a:rPr>
              <a:t>customer retention</a:t>
            </a:r>
            <a:r>
              <a:rPr lang="en" sz="1200">
                <a:solidFill>
                  <a:srgbClr val="252423"/>
                </a:solidFill>
                <a:highlight>
                  <a:srgbClr val="FFFFFF"/>
                </a:highlight>
              </a:rPr>
              <a:t>. </a:t>
            </a:r>
            <a:endParaRPr sz="1200">
              <a:solidFill>
                <a:srgbClr val="252423"/>
              </a:solidFill>
              <a:highlight>
                <a:srgbClr val="FFFFFF"/>
              </a:highlight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Customer retention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rate is high in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AZ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0200" y="4096925"/>
            <a:ext cx="89244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Strategic Annual Revenue Opportunities:</a:t>
            </a:r>
            <a:endParaRPr b="1"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Utilizing the </a:t>
            </a:r>
            <a:r>
              <a:rPr b="1" lang="en" sz="1200"/>
              <a:t>Website</a:t>
            </a:r>
            <a:r>
              <a:rPr lang="en" sz="1200"/>
              <a:t>’s true </a:t>
            </a:r>
            <a:r>
              <a:rPr b="1" lang="en" sz="1200"/>
              <a:t>potential </a:t>
            </a:r>
            <a:r>
              <a:rPr lang="en" sz="1200"/>
              <a:t>can convert a lot of opportunities across all revenue slabs.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 the </a:t>
            </a:r>
            <a:r>
              <a:rPr b="1" lang="en" sz="1200"/>
              <a:t>higher revenue side</a:t>
            </a:r>
            <a:r>
              <a:rPr lang="en" sz="1200"/>
              <a:t> we can improve our focus on </a:t>
            </a:r>
            <a:r>
              <a:rPr b="1" lang="en" sz="1200"/>
              <a:t>agency</a:t>
            </a:r>
            <a:r>
              <a:rPr lang="en" sz="1200"/>
              <a:t> and </a:t>
            </a:r>
            <a:r>
              <a:rPr b="1" lang="en" sz="1200"/>
              <a:t>partner</a:t>
            </a:r>
            <a:r>
              <a:rPr lang="en" sz="1200"/>
              <a:t> for converting opportunities.</a:t>
            </a:r>
            <a:endParaRPr b="1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29231" l="4970" r="7047" t="14117"/>
          <a:stretch/>
        </p:blipFill>
        <p:spPr>
          <a:xfrm>
            <a:off x="306650" y="229950"/>
            <a:ext cx="8023150" cy="35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60775" y="3732400"/>
            <a:ext cx="9031500" cy="14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>
                <a:highlight>
                  <a:srgbClr val="FFFFFF"/>
                </a:highlight>
              </a:rPr>
              <a:t>Leverage</a:t>
            </a:r>
            <a:r>
              <a:rPr lang="en" sz="1000">
                <a:highlight>
                  <a:srgbClr val="FFFFFF"/>
                </a:highlight>
              </a:rPr>
              <a:t> the success of </a:t>
            </a:r>
            <a:r>
              <a:rPr b="1" lang="en" sz="1000">
                <a:highlight>
                  <a:srgbClr val="FFFFFF"/>
                </a:highlight>
              </a:rPr>
              <a:t>Book of Business Purchase</a:t>
            </a:r>
            <a:r>
              <a:rPr lang="en" sz="1000">
                <a:highlight>
                  <a:srgbClr val="FFFFFF"/>
                </a:highlight>
              </a:rPr>
              <a:t> and </a:t>
            </a:r>
            <a:r>
              <a:rPr b="1" lang="en" sz="1000">
                <a:highlight>
                  <a:srgbClr val="FFFFFF"/>
                </a:highlight>
              </a:rPr>
              <a:t>Referrals</a:t>
            </a:r>
            <a:r>
              <a:rPr lang="en" sz="1000">
                <a:highlight>
                  <a:srgbClr val="FFFFFF"/>
                </a:highlight>
              </a:rPr>
              <a:t> by allocating additional resources and marketing efforts towards these channels.</a:t>
            </a:r>
            <a:endParaRPr sz="1000"/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highlight>
                  <a:srgbClr val="FFFFFF"/>
                </a:highlight>
              </a:rPr>
              <a:t>Alarmingly low conversion ratio for </a:t>
            </a:r>
            <a:r>
              <a:rPr b="1" lang="en" sz="1000">
                <a:highlight>
                  <a:srgbClr val="FFFFFF"/>
                </a:highlight>
              </a:rPr>
              <a:t>CPAdirectory</a:t>
            </a:r>
            <a:r>
              <a:rPr lang="en" sz="1000">
                <a:highlight>
                  <a:srgbClr val="FFFFFF"/>
                </a:highlight>
              </a:rPr>
              <a:t>. Need to </a:t>
            </a:r>
            <a:r>
              <a:rPr b="1" lang="en" sz="1000">
                <a:highlight>
                  <a:srgbClr val="FFFFFF"/>
                </a:highlight>
              </a:rPr>
              <a:t>investigate </a:t>
            </a:r>
            <a:r>
              <a:rPr lang="en" sz="1000">
                <a:highlight>
                  <a:srgbClr val="FFFFFF"/>
                </a:highlight>
              </a:rPr>
              <a:t>and </a:t>
            </a:r>
            <a:r>
              <a:rPr b="1" lang="en" sz="1000">
                <a:highlight>
                  <a:srgbClr val="FFFFFF"/>
                </a:highlight>
              </a:rPr>
              <a:t>optimize </a:t>
            </a:r>
            <a:r>
              <a:rPr lang="en" sz="1000">
                <a:highlight>
                  <a:srgbClr val="FFFFFF"/>
                </a:highlight>
              </a:rPr>
              <a:t>our approach on CPAdirectory.</a:t>
            </a:r>
            <a:endParaRPr sz="1000">
              <a:highlight>
                <a:srgbClr val="FFFFFF"/>
              </a:highlight>
            </a:endParaRPr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highlight>
                  <a:srgbClr val="FFFFFF"/>
                </a:highlight>
              </a:rPr>
              <a:t>Tailor approaches for </a:t>
            </a:r>
            <a:r>
              <a:rPr b="1" lang="en" sz="1000">
                <a:highlight>
                  <a:srgbClr val="FFFFFF"/>
                </a:highlight>
              </a:rPr>
              <a:t>high-revenue leads</a:t>
            </a:r>
            <a:r>
              <a:rPr lang="en" sz="1000">
                <a:highlight>
                  <a:srgbClr val="FFFFFF"/>
                </a:highlight>
              </a:rPr>
              <a:t> across various sources, personalized incentives or specialized engagement strategies to improve conversion rates.</a:t>
            </a:r>
            <a:endParaRPr sz="1000">
              <a:highlight>
                <a:srgbClr val="FFFFFF"/>
              </a:highlight>
            </a:endParaRPr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highlight>
                  <a:srgbClr val="FFFFFF"/>
                </a:highlight>
              </a:rPr>
              <a:t>Evaluate and refine the </a:t>
            </a:r>
            <a:r>
              <a:rPr b="1" lang="en" sz="1000">
                <a:highlight>
                  <a:srgbClr val="FFFFFF"/>
                </a:highlight>
              </a:rPr>
              <a:t>website</a:t>
            </a:r>
            <a:r>
              <a:rPr lang="en" sz="1000">
                <a:highlight>
                  <a:srgbClr val="FFFFFF"/>
                </a:highlight>
              </a:rPr>
              <a:t>'s engagement process, possibly by introducing targeted offers or user-friendly features.</a:t>
            </a:r>
            <a:endParaRPr sz="1000"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200" y="68825"/>
            <a:ext cx="8019289" cy="3584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-17100" y="418920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Los Angeles</a:t>
            </a:r>
            <a:r>
              <a:rPr lang="en" sz="1200"/>
              <a:t>, </a:t>
            </a:r>
            <a:r>
              <a:rPr b="1" lang="en" sz="1200"/>
              <a:t>San Diego</a:t>
            </a:r>
            <a:r>
              <a:rPr lang="en" sz="1200"/>
              <a:t> and </a:t>
            </a:r>
            <a:r>
              <a:rPr b="1" lang="en" sz="1200"/>
              <a:t>San Francisco</a:t>
            </a:r>
            <a:r>
              <a:rPr lang="en" sz="1200"/>
              <a:t> cities showcase abundant opportunities, but exhibit lower success rates. 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Exploring strategies to optimize our approach in these key markets can enhance our performance.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25" y="177925"/>
            <a:ext cx="8019288" cy="3584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89700" y="4214525"/>
            <a:ext cx="874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changing scenario of number of employees leads to a fluctuating conversion ratio.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22651" l="5449" r="9934" t="13561"/>
          <a:stretch/>
        </p:blipFill>
        <p:spPr>
          <a:xfrm>
            <a:off x="921315" y="448500"/>
            <a:ext cx="7301375" cy="3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124350" y="1511025"/>
            <a:ext cx="266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104100" y="423900"/>
            <a:ext cx="3622500" cy="4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199800" y="4120450"/>
            <a:ext cx="8598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LLC</a:t>
            </a:r>
            <a:r>
              <a:rPr lang="en" sz="1200"/>
              <a:t>, </a:t>
            </a:r>
            <a:r>
              <a:rPr b="1" lang="en" sz="1200"/>
              <a:t>Sole Proprietor</a:t>
            </a:r>
            <a:r>
              <a:rPr lang="en" sz="1200"/>
              <a:t> and </a:t>
            </a:r>
            <a:r>
              <a:rPr b="1" lang="en" sz="1200"/>
              <a:t>S-Corporation</a:t>
            </a:r>
            <a:r>
              <a:rPr lang="en" sz="1200"/>
              <a:t> has given a business boost and lead us to a lot of opportunities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</a:t>
            </a:r>
            <a:r>
              <a:rPr b="1" lang="en" sz="1200"/>
              <a:t>good strategic planning</a:t>
            </a:r>
            <a:r>
              <a:rPr lang="en" sz="1200"/>
              <a:t> ensures effective positioning and engagement across these entities, maximizing opportunities in each business entity category.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21365" l="17626" r="9778" t="9401"/>
          <a:stretch/>
        </p:blipFill>
        <p:spPr>
          <a:xfrm>
            <a:off x="2025125" y="423901"/>
            <a:ext cx="5808901" cy="30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0" y="286900"/>
            <a:ext cx="322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Corporations</a:t>
            </a:r>
            <a:r>
              <a:rPr lang="en" sz="1200"/>
              <a:t> create lots of chances, but they don't always turn them into success. 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Sole Proprietors</a:t>
            </a:r>
            <a:r>
              <a:rPr lang="en" sz="1200"/>
              <a:t>, </a:t>
            </a:r>
            <a:r>
              <a:rPr b="1" lang="en" sz="1200"/>
              <a:t>PLLC</a:t>
            </a:r>
            <a:r>
              <a:rPr lang="en" sz="1200"/>
              <a:t>, </a:t>
            </a:r>
            <a:r>
              <a:rPr b="1" lang="en" sz="1200"/>
              <a:t>LLC</a:t>
            </a:r>
            <a:r>
              <a:rPr lang="en" sz="1200"/>
              <a:t> are doing great. They not only grab opportunities but also turn them into wins. So these entity types convert a lot more opportunities by better planning and focusing.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14965" l="12021" r="31247" t="2396"/>
          <a:stretch/>
        </p:blipFill>
        <p:spPr>
          <a:xfrm>
            <a:off x="3565400" y="141125"/>
            <a:ext cx="5432774" cy="46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67500" y="4220100"/>
            <a:ext cx="876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Bare Firms</a:t>
            </a:r>
            <a:r>
              <a:rPr lang="en" sz="1200"/>
              <a:t> and </a:t>
            </a:r>
            <a:r>
              <a:rPr b="1" lang="en" sz="1200"/>
              <a:t>New Businesses</a:t>
            </a:r>
            <a:r>
              <a:rPr lang="en" sz="1200"/>
              <a:t> significantly contribute to more generation but face a lower conversion rate. 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Strategically tailoring conversion strategies for these segments is recommended to enhance overall </a:t>
            </a:r>
            <a:r>
              <a:rPr b="1" lang="en" sz="1200"/>
              <a:t>sales effectiveness</a:t>
            </a:r>
            <a:r>
              <a:rPr lang="en" sz="1200"/>
              <a:t> and optimize performance.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50" y="526300"/>
            <a:ext cx="7481474" cy="32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0" y="3666000"/>
            <a:ext cx="9092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Strategic Focus for Lead Generation and Conversion:</a:t>
            </a:r>
            <a:endParaRPr b="1"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Prioritize </a:t>
            </a:r>
            <a:r>
              <a:rPr b="1" lang="en" sz="1200"/>
              <a:t>high conversion ratio</a:t>
            </a:r>
            <a:r>
              <a:rPr lang="en" sz="1200"/>
              <a:t> sources like </a:t>
            </a:r>
            <a:r>
              <a:rPr b="1" lang="en" sz="1200"/>
              <a:t>Books of Business Purchases</a:t>
            </a:r>
            <a:r>
              <a:rPr lang="en" sz="1200"/>
              <a:t>, </a:t>
            </a:r>
            <a:r>
              <a:rPr b="1" lang="en" sz="1200"/>
              <a:t>Websites</a:t>
            </a:r>
            <a:r>
              <a:rPr lang="en" sz="1200"/>
              <a:t>, and</a:t>
            </a:r>
            <a:r>
              <a:rPr b="1" lang="en" sz="1200"/>
              <a:t> State Society</a:t>
            </a:r>
            <a:r>
              <a:rPr lang="en" sz="1200"/>
              <a:t>. 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Optimize strategies for </a:t>
            </a:r>
            <a:r>
              <a:rPr b="1" lang="en" sz="1200"/>
              <a:t>higher account number sources</a:t>
            </a:r>
            <a:r>
              <a:rPr lang="en" sz="1200"/>
              <a:t>, including </a:t>
            </a:r>
            <a:r>
              <a:rPr b="1" lang="en" sz="1200"/>
              <a:t>Agency</a:t>
            </a:r>
            <a:r>
              <a:rPr lang="en" sz="1200"/>
              <a:t>, </a:t>
            </a:r>
            <a:r>
              <a:rPr b="1" lang="en" sz="1200"/>
              <a:t>Partner</a:t>
            </a:r>
            <a:r>
              <a:rPr lang="en" sz="1200"/>
              <a:t>, and </a:t>
            </a:r>
            <a:r>
              <a:rPr b="1" lang="en" sz="1200"/>
              <a:t>CPAdirectory</a:t>
            </a:r>
            <a:r>
              <a:rPr lang="en" sz="1200"/>
              <a:t>. 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Emphasize </a:t>
            </a:r>
            <a:r>
              <a:rPr b="1" lang="en" sz="1200"/>
              <a:t>improving conversion rates</a:t>
            </a:r>
            <a:r>
              <a:rPr lang="en" sz="1200"/>
              <a:t> by enhancing </a:t>
            </a:r>
            <a:r>
              <a:rPr b="1" lang="en" sz="1200"/>
              <a:t>lead quality </a:t>
            </a:r>
            <a:r>
              <a:rPr lang="en" sz="1200"/>
              <a:t>and refining sales approaches.</a:t>
            </a:r>
            <a:endParaRPr b="1" sz="1200"/>
          </a:p>
        </p:txBody>
      </p:sp>
      <p:pic>
        <p:nvPicPr>
          <p:cNvPr id="106" name="Google Shape;106;p21"/>
          <p:cNvPicPr preferRelativeResize="0"/>
          <p:nvPr/>
        </p:nvPicPr>
        <p:blipFill rotWithShape="1">
          <a:blip r:embed="rId3">
            <a:alphaModFix/>
          </a:blip>
          <a:srcRect b="19620" l="6892" r="8333" t="16301"/>
          <a:stretch/>
        </p:blipFill>
        <p:spPr>
          <a:xfrm>
            <a:off x="1398900" y="199425"/>
            <a:ext cx="6722400" cy="33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