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312" r:id="rId5"/>
    <p:sldId id="304" r:id="rId6"/>
    <p:sldId id="307" r:id="rId7"/>
    <p:sldId id="281" r:id="rId8"/>
    <p:sldId id="282" r:id="rId9"/>
    <p:sldId id="323" r:id="rId10"/>
    <p:sldId id="324" r:id="rId11"/>
    <p:sldId id="325" r:id="rId12"/>
    <p:sldId id="321" r:id="rId13"/>
    <p:sldId id="297"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D9447D-1780-43CE-8252-7DAC3BE38010}" v="7" dt="2024-04-18T09:35:52.852"/>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89275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66600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15662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Advanced Weather Nowcasting through Convolutional Neural Networks with U-Net Architecture </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Chirag Chandrashekar</a:t>
            </a:r>
          </a:p>
          <a:p>
            <a:r>
              <a:rPr lang="en-US" dirty="0"/>
              <a:t>Project Trainee – RDA </a:t>
            </a:r>
          </a:p>
          <a:p>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Introduction</a:t>
            </a:r>
          </a:p>
          <a:p>
            <a:r>
              <a:rPr lang="en-US" dirty="0"/>
              <a:t>Custom Changes</a:t>
            </a:r>
          </a:p>
          <a:p>
            <a:r>
              <a:rPr lang="en-US" dirty="0"/>
              <a:t>Conclusion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0B57DA-3026-3BFE-AAB6-371BE2550665}"/>
              </a:ext>
            </a:extLst>
          </p:cNvPr>
          <p:cNvSpPr txBox="1"/>
          <p:nvPr/>
        </p:nvSpPr>
        <p:spPr>
          <a:xfrm>
            <a:off x="5284838" y="1331289"/>
            <a:ext cx="6105832" cy="5028236"/>
          </a:xfrm>
          <a:prstGeom prst="rect">
            <a:avLst/>
          </a:prstGeom>
          <a:noFill/>
        </p:spPr>
        <p:txBody>
          <a:bodyPr wrap="square">
            <a:spAutoFit/>
          </a:bodyPr>
          <a:lstStyle/>
          <a:p>
            <a:pPr algn="just">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This project is inspired by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RainNet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an established deep learning model designed for radar-based precipitation nowcasting.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RainNet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 convolutional neural network, was initially trained on quality-controlled weather radar data provided by the German Weather Service (DWD) to predict continuous precipitation intensities at a lead time of five minutes. Building upon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RainNet's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foundation, our project aims to customize the model to accurately predict weather patterns in the Indian region with enhanced speed and precision.</a:t>
            </a:r>
          </a:p>
          <a:p>
            <a:pPr algn="just">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To adapt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RainNet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for the Indian context, several modifications were made to ensure its effectiveness in predicting weather phenomena specific to this region. These custom changes include optimizing the model's architecture, fine-tuning its parameters, and integrating additional data sources relevant to Indian weather patterns. By leveraging insights from Indian meteorological data and advanced deep learning techniques, our tailored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RainNet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variant promises to deliver high-accuracy weather forecasts with rapid performance, meeting the demands of dynamic weather prediction in the Indian subcontinent.</a:t>
            </a:r>
          </a:p>
        </p:txBody>
      </p:sp>
      <p:pic>
        <p:nvPicPr>
          <p:cNvPr id="1026" name="Picture 2" descr="What Is Deep Learning and How Will It Change Healthcare?">
            <a:extLst>
              <a:ext uri="{FF2B5EF4-FFF2-40B4-BE49-F238E27FC236}">
                <a16:creationId xmlns:a16="http://schemas.microsoft.com/office/drawing/2014/main" id="{41872A9E-ABE9-D786-024F-3337611869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97" r="46821"/>
          <a:stretch/>
        </p:blipFill>
        <p:spPr bwMode="auto">
          <a:xfrm>
            <a:off x="599768" y="539289"/>
            <a:ext cx="4414683" cy="5779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2495028"/>
          </a:xfrm>
        </p:spPr>
        <p:txBody>
          <a:bodyPr/>
          <a:lstStyle/>
          <a:p>
            <a:r>
              <a:rPr lang="en-US" dirty="0"/>
              <a:t>Custom Changes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3808750"/>
            <a:ext cx="5259554" cy="2233233"/>
          </a:xfrm>
        </p:spPr>
        <p:txBody>
          <a:bodyPr/>
          <a:lstStyle/>
          <a:p>
            <a:pPr algn="just"/>
            <a:r>
              <a:rPr lang="en-US" dirty="0"/>
              <a:t>The upcoming slide showcases key modifications made to the </a:t>
            </a:r>
            <a:r>
              <a:rPr lang="en-US" dirty="0" err="1"/>
              <a:t>RainNet</a:t>
            </a:r>
            <a:r>
              <a:rPr lang="en-US" dirty="0"/>
              <a:t> architecture to achieve superior accuracy and expedited forecasting capabilities.</a:t>
            </a:r>
          </a:p>
        </p:txBody>
      </p:sp>
      <p:pic>
        <p:nvPicPr>
          <p:cNvPr id="2050" name="Picture 2" descr="What is Deep Learning?">
            <a:extLst>
              <a:ext uri="{FF2B5EF4-FFF2-40B4-BE49-F238E27FC236}">
                <a16:creationId xmlns:a16="http://schemas.microsoft.com/office/drawing/2014/main" id="{810D601B-98E0-542F-9086-1413721A1D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597" r="32742"/>
          <a:stretch/>
        </p:blipFill>
        <p:spPr bwMode="auto">
          <a:xfrm>
            <a:off x="7472515" y="654152"/>
            <a:ext cx="4141596" cy="5939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1. CNN Architecture </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pPr marL="0" indent="0">
              <a:buNone/>
            </a:pPr>
            <a:r>
              <a:rPr lang="en-US" dirty="0"/>
              <a:t>In order to enhance the </a:t>
            </a:r>
            <a:r>
              <a:rPr lang="en-US" dirty="0" err="1"/>
              <a:t>RainNet</a:t>
            </a:r>
            <a:r>
              <a:rPr lang="en-US" dirty="0"/>
              <a:t> architecture for improved accuracy and finer prediction granularity, significant modifications were implemented across all nine layers. Specifically, an additional Conv2D layer followed by a </a:t>
            </a:r>
            <a:r>
              <a:rPr lang="en-US" dirty="0" err="1"/>
              <a:t>ReLU</a:t>
            </a:r>
            <a:r>
              <a:rPr lang="en-US" dirty="0"/>
              <a:t> activation function was introduced after the second Conv2D-ReLU block in each layer. This augmentation aimed to capture more intricate features within the radar data, thus enriching the model's understanding of precipitation dynamics. As a result of these adjustments, the total number of parameters in the model increased from 3.1 million to 4.7 million. This substantial parameter expansion enables the model to encapsulate finer nuances and subtle patterns in the radar data, ultimately leading to heightened predictive accuracy by meticulously considering all relevant details.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2. Data Pre-Processing</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lnSpcReduction="10000"/>
          </a:bodyPr>
          <a:lstStyle/>
          <a:p>
            <a:pPr marL="0" indent="0">
              <a:buNone/>
            </a:pPr>
            <a:r>
              <a:rPr lang="en-US" sz="1600" dirty="0"/>
              <a:t>In addition to the architectural modifications, significant enhancements were introduced in the data pre-processing stage to augment the model's predictive capabilities. Originally, the </a:t>
            </a:r>
            <a:r>
              <a:rPr lang="en-US" sz="1600" dirty="0" err="1"/>
              <a:t>RainNet</a:t>
            </a:r>
            <a:r>
              <a:rPr lang="en-US" sz="1600" dirty="0"/>
              <a:t> model utilized four input images to train and generate precipitation nowcasts. However, in this project, the input image count was expanded to ten, aiming to provide the model with a richer contextual understanding of the weather patterns. This increase in input images allows for a more comprehensive assessment of meteorological conditions, facilitating the generation of more precise and accurate nowcasts.</a:t>
            </a:r>
          </a:p>
          <a:p>
            <a:pPr marL="0" indent="0">
              <a:buNone/>
            </a:pPr>
            <a:r>
              <a:rPr lang="en-US" sz="1600" dirty="0"/>
              <a:t>Furthermore, subtle adjustments were made in the image data handling process to align with the new architecture. This included operations such as transposing the images, ensuring that the data fed into the model is appropriately structured to optimize information extraction. These meticulous refinements in data pre-processing complement the architectural enhancements, collectively empowering the model to discern and capture intricate nuances in the radar data, thereby advancing the accuracy and reliability of the resultant weather predictions.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184162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3. Learning Rate And Final Activation Function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lnSpcReduction="10000"/>
          </a:bodyPr>
          <a:lstStyle/>
          <a:p>
            <a:pPr marL="0" indent="0">
              <a:buNone/>
            </a:pPr>
            <a:r>
              <a:rPr lang="en-US" sz="1600" dirty="0"/>
              <a:t>In this project, meticulous attention was paid to the learning rate, recognizing its pivotal role in shaping the overall performance of the model. Specifically, a learning rate value of 3.5e-05 was meticulously chosen. This precise value was selected with the explicit intention of facilitating the model's comprehensive learning of intricate details inherent in the image data. By adopting this specific learning rate, the model can systematically assimilate even the most minute nuances present within the radar data, ensuring a thorough understanding before progressing to subsequent data points. Consequently, this approach fosters a robust foundation for the model's predictive capabilities, ultimately leading to exceptionally high levels of accuracy in weather forecasting.</a:t>
            </a:r>
          </a:p>
          <a:p>
            <a:pPr marL="0" indent="0">
              <a:buNone/>
            </a:pPr>
            <a:r>
              <a:rPr lang="en-US" sz="1600" dirty="0"/>
              <a:t>Moreover, it's noteworthy that the final activation function employed in the model was linear. This choice was deliberate and aimed to maintain the continuity of the model's output, without imposing any non-linear transformations. By utilizing a linear activation function, the model can directly predict precipitation intensities, facilitating a straightforward interpretation of the model's outputs and enhancing the overall clarity and usability of the predictions.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2024253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4. Check-points &amp; Epochs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pPr marL="0" indent="0">
              <a:buNone/>
            </a:pPr>
            <a:r>
              <a:rPr lang="en-US" sz="1600" dirty="0"/>
              <a:t>During the training stage, checkpoints were strategically integrated into the process to mitigate the impact of system crashes, given the high volume of data and model parameters involved. These checkpoints serve as crucial saving points, allowing for easy recovery in the event of a system failure. By periodically saving the model's state throughout the training process, potential losses incurred due to crashes are minimized, ensuring continuity and efficiency in the training pipeline.</a:t>
            </a:r>
          </a:p>
          <a:p>
            <a:pPr marL="0" indent="0">
              <a:buNone/>
            </a:pPr>
            <a:r>
              <a:rPr lang="en-US" sz="1600" dirty="0"/>
              <a:t>Additionally, to manage computational resources effectively, the total number of epochs was set to 10 for the interim period. This decision was made considering various factors such as computational cost, convergence behavior, and the need for timely experimentation. While limiting the number of epochs may affect the model's convergence to some extent, it provides a balance between resource utilization and experimentation speed, enabling rapid iterations and adjustments in the developmental phase of the project.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218469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Final tips &amp; takeaways</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9875463" cy="3961593"/>
          </a:xfrm>
        </p:spPr>
        <p:txBody>
          <a:bodyPr>
            <a:normAutofit fontScale="92500" lnSpcReduction="10000"/>
          </a:bodyPr>
          <a:lstStyle/>
          <a:p>
            <a:pPr marL="0" indent="0" algn="just">
              <a:buNone/>
            </a:pPr>
            <a:r>
              <a:rPr lang="en-US" sz="2400" dirty="0"/>
              <a:t>In conclusion, the customization of </a:t>
            </a:r>
            <a:r>
              <a:rPr lang="en-US" sz="2400" dirty="0" err="1"/>
              <a:t>RainNet</a:t>
            </a:r>
            <a:r>
              <a:rPr lang="en-US" sz="2400" dirty="0"/>
              <a:t> for weather prediction in the Indian region represents a significant advancement in meteorological forecasting. Through meticulous architectural modifications, data pre-processing enhancements, and strategic parameter tuning, the model has been tailored to accurately capture the intricate nuances of Indian weather patterns. The adoption of a specific learning rate and linear activation function further optimizes the model's performance, ensuring precise predictions with high fidelity. Incorporation of checkpoints during training adds robustness to the system, facilitating easy recovery in case of system failures. With a fixed number of epochs for efficiency, this project sets a solid foundation for further advancements in weather prediction accuracy and reliability tailored to the unique requirements of the Indian subcontinent.</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2498021601"/>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{56A750D9-9DE1-4E36-861F-B4C5147467B9}tf78438558_win32</Template>
  <TotalTime>42</TotalTime>
  <Words>1034</Words>
  <Application>Microsoft Office PowerPoint</Application>
  <PresentationFormat>Widescreen</PresentationFormat>
  <Paragraphs>32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Sabon Next LT</vt:lpstr>
      <vt:lpstr>Custom</vt:lpstr>
      <vt:lpstr>Advanced Weather Nowcasting through Convolutional Neural Networks with U-Net Architecture </vt:lpstr>
      <vt:lpstr>agenda</vt:lpstr>
      <vt:lpstr>PowerPoint Presentation</vt:lpstr>
      <vt:lpstr>Custom Changes</vt:lpstr>
      <vt:lpstr>1. CNN Architecture </vt:lpstr>
      <vt:lpstr>2. Data Pre-Processing</vt:lpstr>
      <vt:lpstr>3. Learning Rate And Final Activation Function</vt:lpstr>
      <vt:lpstr>4. Check-points &amp; Epochs</vt:lpstr>
      <vt:lpstr>Final tips &amp;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Weather Nowcasting through Convolutional Neural Networks with U-Net Architecture</dc:title>
  <dc:subject/>
  <dc:creator>Chirag C</dc:creator>
  <cp:lastModifiedBy>Chirag C</cp:lastModifiedBy>
  <cp:revision>2</cp:revision>
  <dcterms:created xsi:type="dcterms:W3CDTF">2024-04-18T08:58:43Z</dcterms:created>
  <dcterms:modified xsi:type="dcterms:W3CDTF">2024-04-18T09:41:29Z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