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88" r:id="rId4"/>
    <p:sldId id="310" r:id="rId5"/>
    <p:sldId id="309" r:id="rId6"/>
    <p:sldId id="314" r:id="rId7"/>
    <p:sldId id="312" r:id="rId8"/>
    <p:sldId id="313" r:id="rId9"/>
    <p:sldId id="315" r:id="rId10"/>
    <p:sldId id="285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Segoe UI Light" charset="0"/>
        <a:ea typeface="Segoe UI Light" charset="0"/>
        <a:cs typeface="Segoe UI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4056">
          <p15:clr>
            <a:srgbClr val="A4A3A4"/>
          </p15:clr>
        </p15:guide>
        <p15:guide id="4" pos="3864">
          <p15:clr>
            <a:srgbClr val="A4A3A4"/>
          </p15:clr>
        </p15:guide>
        <p15:guide id="5" pos="7512">
          <p15:clr>
            <a:srgbClr val="A4A3A4"/>
          </p15:clr>
        </p15:guide>
        <p15:guide id="6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73620801" val="971" rev64="64" revOS="3"/>
      <pr:smFileRevision xmlns="" xmlns:p14="http://schemas.microsoft.com/office/powerpoint/2010/main" xmlns:pr="smNativeData" dt="1573620801" val="0"/>
      <pr:guideOptions xmlns="" xmlns:p14="http://schemas.microsoft.com/office/powerpoint/2010/main" xmlns:pr="smNativeData" dt="157362080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379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v5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9B9664F-01F4-EC90-BA01-F7C5284F4CA2}" type="datetime1">
              <a:t>11/21/2019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5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5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E58B32B-65B3-0D45-FDE0-9310FDAE0BC6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v5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700B040-0EFA-5546-B4B8-F813FEF642AD}" type="datetime1">
              <a:t>11/21/2019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QYzLX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x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x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BAOAAAEAAAACYAAAAIAAAAv5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v5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66B49FB-B5CB-3EBF-85D3-43EA079D7316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QYzLXRMAAAAlAAAAZAAAAC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4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4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4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913FCAD-E3B4-460A-FAAB-155FB2E50C40}" type="slidenum"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QYzLXRMAAAAlAAAAZAAAAC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U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4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4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4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51D8816-58D8-487E-96A5-AE2BC6EB60FB}" type="slidenum"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="" xmlns:p14="http://schemas.microsoft.com/office/powerpoint/2010/main" xmlns:pr="smNativeData" val="SMDATA_13_QYzLXRMAAAAlAAAAZAAAAC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4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4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4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FC3AF42-0CC2-9659-8C7B-FA0CE1357AAF}" type="slidenum"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vZ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QAZ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8F4146-08CB-DAB7-8537-FEE20F7973AB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EC56D91-DFD3-909B-9D7D-29CE23336B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Q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Ph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8C8406A-2485-9DB6-CB70-D2E30E3E3D87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652E64B-05EB-0710-A5EA-F345A8A453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Q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Px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Q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Px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EA0A4C4-8AE3-F552-AD18-7C07EA565B29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4445DD-93D7-11B3-99FC-65E60BB26F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517D5A-14D4-048B-9AE9-E2DE33A76CB7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449BCC4-8A89-1C4A-C7F1-7C1FF2BF3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vZ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C8DC8A5-EBF1-D83E-BF35-1D6B867B4948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D7FBE31-7FC0-2A48-8EC7-891DF08978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725EC2F-61BA-701A-F49D-974FA2D302C2}" type="datetime1"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F8E6A3E-7092-DB9C-DC36-86C924782A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vZ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vZ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C3949B2-FCA1-6CBF-EF81-0AEA07CF195F}" type="datetime1">
              <a:t>11/21/2019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4F31777-39C9-A6E1-874B-CFB4590571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5F65074-3AC8-A3A6-864E-CCF31E007099}" type="datetime1">
              <a:t>11/21/2019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83F203E-70E5-6AD6-AB87-86836EC95D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410ED11-5F89-451B-C7A8-A94EA3E631FC}" type="datetime1">
              <a:t>11/21/2019</a:t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LKys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734885-CBDE-26BE-90CB-3DEB068566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vZ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ECED2C3-8D83-9B24-CD76-7B719C383B2E}" type="datetime1"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0D6EA16-58ED-831C-A36E-AE49A42055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C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vZ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55662D-63D5-0090-9BED-95C528A36DC0}" type="datetime1"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DECAE76-38D0-B958-9E54-CE0DE01A68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x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vx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5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F72D4DD-93E2-2722-ACCA-65779A845A30}" type="datetime1"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AYMq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5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FjqPQ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5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4FC8946-0889-A97F-C744-FE2AC70A31A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entury Gothic" charset="0"/>
          <a:ea typeface="Century Gothic" charset="0"/>
          <a:cs typeface="Century Gothic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Segoe UI Light" charset="0"/>
          <a:ea typeface="Segoe UI Light" charset="0"/>
          <a:cs typeface="Segoe UI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D8697"/>
          </a:fgClr>
          <a:bgClr>
            <a:srgbClr val="09586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OAQAA6REAAGVJAABZIAAAEAAAACYAAAAIAAAAvRAAAAAAAAA="/>
              </a:ext>
            </a:extLst>
          </p:cNvSpPr>
          <p:nvPr>
            <p:ph type="ctrTitle"/>
          </p:nvPr>
        </p:nvSpPr>
        <p:spPr>
          <a:xfrm>
            <a:off x="252730" y="2911475"/>
            <a:ext cx="11678285" cy="234696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000" b="1" dirty="0">
                <a:solidFill>
                  <a:schemeClr val="bg1"/>
                </a:solidFill>
                <a:latin typeface="Calibri" pitchFamily="2" charset="0"/>
                <a:ea typeface="Century Gothic" charset="0"/>
                <a:cs typeface="Calibri" pitchFamily="2" charset="0"/>
              </a:rPr>
              <a:t>Blood Glucose Forecasting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chemeClr val="accent4"/>
                </a:solidFill>
                <a:latin typeface="Calibri" pitchFamily="2" charset="0"/>
                <a:ea typeface="Century Gothic" charset="0"/>
                <a:cs typeface="Calibri" pitchFamily="2" charset="0"/>
              </a:rPr>
              <a:t>Chirag Ahuja</a:t>
            </a:r>
            <a:br>
              <a:rPr dirty="0"/>
            </a:br>
            <a:r>
              <a:rPr lang="en-us" sz="2800" dirty="0">
                <a:latin typeface="Calibri" pitchFamily="2" charset="0"/>
                <a:cs typeface="Calibri" pitchFamily="2" charset="0"/>
              </a:rPr>
              <a:t>19</a:t>
            </a:r>
            <a:r>
              <a:rPr lang="en-us" sz="2800" baseline="30000" dirty="0">
                <a:latin typeface="Calibri" pitchFamily="2" charset="0"/>
                <a:ea typeface="Century Gothic" charset="0"/>
                <a:cs typeface="Calibri" pitchFamily="2" charset="0"/>
              </a:rPr>
              <a:t>th</a:t>
            </a:r>
            <a:r>
              <a:rPr lang="en-us" sz="2800" dirty="0">
                <a:latin typeface="Calibri" pitchFamily="2" charset="0"/>
                <a:ea typeface="Century Gothic" charset="0"/>
                <a:cs typeface="Calibri" pitchFamily="2" charset="0"/>
              </a:rPr>
              <a:t> November 2019</a:t>
            </a:r>
            <a:endParaRPr lang="en-us" dirty="0">
              <a:latin typeface="Calibri" pitchFamily="2" charset="0"/>
              <a:ea typeface="Century Gothic" charset="0"/>
              <a:cs typeface="Calibri" pitchFamily="2" charset="0"/>
            </a:endParaRPr>
          </a:p>
        </p:txBody>
      </p:sp>
      <p:sp>
        <p:nvSpPr>
          <p:cNvPr id="3" name="Diamond 3"/>
          <p:cNvSpPr>
            <a:extLst>
              <a:ext uri="smNativeData">
                <pr:smNativeData xmlns="" xmlns:p14="http://schemas.microsoft.com/office/powerpoint/2010/main" xmlns:pr="smNativeData" val="SMDATA_13_QYzLXRMAAAAlAAAAaQ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BGuxw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iBhMF////AQAAAAAAAAAAAAAAAAAAAAAAAAAAAAAAAAAAAAAAAAAAEa7HAH9/fwDj4+MDzMzMAMDA/wB/f38AAAAAAAAAAAAAAAAAAAAAAAAAAAAhAAAAGAAAABQAAAB7HQAAQvz//4UtAABMDAAAEAAAACYAAAAIAAAA//////////8="/>
              </a:ext>
            </a:extLst>
          </p:cNvSpPr>
          <p:nvPr/>
        </p:nvSpPr>
        <p:spPr>
          <a:xfrm>
            <a:off x="4792345" y="-608330"/>
            <a:ext cx="2607310" cy="2607310"/>
          </a:xfrm>
          <a:prstGeom prst="diamond">
            <a:avLst/>
          </a:prstGeom>
          <a:noFill/>
          <a:ln w="12700" cap="flat" cmpd="sng" algn="ctr">
            <a:solidFill>
              <a:srgbClr val="11AEC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Diamond 4"/>
          <p:cNvSpPr>
            <a:extLst>
              <a:ext uri="smNativeData">
                <pr:smNativeData xmlns="" xmlns:p14="http://schemas.microsoft.com/office/powerpoint/2010/main" xmlns:pr="smNativeData" val="SMDATA_13_QYzLXRMAAAAlAAAAaQ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PWfJg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iBhMF////AQAAAAAAAAAAAAAAAAAAAAAAAAAAAAAAAAAAAAAAAAAA9Z8mAH9/fwDj4+MDzMzMAMDA/wB/f38AAAAAAAAAAAAAAAAAAAAAAAAAAAAhAAAAGAAAABQAAACbGgAAG/X//2UwAADlCgAAEAAAACYAAAAIAAAA//////////8="/>
              </a:ext>
            </a:extLst>
          </p:cNvSpPr>
          <p:nvPr/>
        </p:nvSpPr>
        <p:spPr>
          <a:xfrm>
            <a:off x="4324985" y="-1771015"/>
            <a:ext cx="3542030" cy="3542030"/>
          </a:xfrm>
          <a:prstGeom prst="diamond">
            <a:avLst/>
          </a:prstGeom>
          <a:noFill/>
          <a:ln w="12700" cap="flat" cmpd="sng" algn="ctr">
            <a:solidFill>
              <a:srgbClr val="F59F2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D8697"/>
          </a:fgClr>
          <a:bgClr>
            <a:srgbClr val="09586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extLst>
              <a:ext uri="smNativeData">
                <pr:smNativeData xmlns="" xmlns:p14="http://schemas.microsoft.com/office/powerpoint/2010/main" xmlns:pr="smNativeData" val="SMDATA_7_QYzLXRMAAAAlAAAAAQAAAA8BAAAAkAAAAEgAAACQAAAASAAAAAAAAAAAAAAAAAAAABcAAAAUAAAAAAAAAAAAAAD/fwAA/38AAAAAAAAJAAAABAAAAGCN7wYMAAAAEAAAAAAAAAAAAAAAAAAAAAAAAAAfAAAAVAAAAAAAAAAAAAAAAAAAAAAAAAAAAAAAAAAAAAAAAAAAAAAAAAAAAAAAAAAAAAAAAAAAAAAAAAAAAAAAAAAAAAAAAAAAAAAAAAAAAAAAAAAAAAAAAAAAACEAAAAYAAAAFAAAAJsaAACACQAAZTAAALAgAAAQAAAAJgAAAAgAAAD/////AAAAAA=="/>
              </a:ext>
            </a:extLst>
          </p:cNvGrpSpPr>
          <p:nvPr/>
        </p:nvGrpSpPr>
        <p:grpSpPr>
          <a:xfrm>
            <a:off x="4324985" y="1544320"/>
            <a:ext cx="3542030" cy="3769360"/>
            <a:chOff x="4324985" y="1544320"/>
            <a:chExt cx="3542030" cy="3769360"/>
          </a:xfrm>
        </p:grpSpPr>
        <p:sp>
          <p:nvSpPr>
            <p:cNvPr id="4" name="Diamond 11"/>
            <p:cNvSpPr>
              <a:extLst>
                <a:ext uri="smNativeData">
                  <pr:smNativeData xmlns="" xmlns:p14="http://schemas.microsoft.com/office/powerpoint/2010/main" xmlns:pr="smNativeData" val="SMDATA_13_QYzLXRMAAAAlAAAAaQ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BGuxw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AAAAAFAAAAAQAAAAAAAAAAAAAAAAAAAAAAAAAAAAAAAAAAAAAAAAAAEa7HAH9/fwAAAAADzMzMAMDA/wB/f38AAAAAAAAAAAAAAAAAAAAAAAAAAAAhAAAAGAAAABQAAAB7HQAAphAAAIUtAACwIAAAAAAAACYAAAAIAAAA//////////8="/>
                </a:ext>
              </a:extLst>
            </p:cNvSpPr>
            <p:nvPr/>
          </p:nvSpPr>
          <p:spPr>
            <a:xfrm>
              <a:off x="4792345" y="2706370"/>
              <a:ext cx="2607310" cy="2607310"/>
            </a:xfrm>
            <a:prstGeom prst="diamond">
              <a:avLst/>
            </a:prstGeom>
            <a:noFill/>
            <a:ln w="12700" cap="flat" cmpd="sng" algn="ctr">
              <a:solidFill>
                <a:srgbClr val="11AEC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Diamond 12"/>
            <p:cNvSpPr>
              <a:extLst>
                <a:ext uri="smNativeData">
                  <pr:smNativeData xmlns="" xmlns:p14="http://schemas.microsoft.com/office/powerpoint/2010/main" xmlns:pr="smNativeData" val="SMDATA_13_QYzLXRMAAAAlAAAAaQAAAA0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PWfJgAUAAAAAQAAACMAAAAjAAAAIwAAAB4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P4EAAAMAAAAEAAAAAAAAAAAAAAAAAAAAAAAAAAeAAAAaAAAAAAAAAAAAAAAAAAAAAAAAAAAAAAAECcAABAnAAAAAAAAAAAAAAAAAAAAAAAAAAAAAAAAAAAAAAAAAAAAABQAAAAAAAAAwMD/AAAAAABkAAAAMgAAAAAAAABkAAAAAAAAAH9/fwAKAAAAHwAAAFQAAAAAAAAFAAAAAQAAAAAAAAAAAAAAAAAAAAAAAAAAAAAAAAAAAAAAAAAA9Z8mAH9/fwAAAAADzMzMAMDA/wB/f38AAAAAAAAAAAAAAAAAAAAAAAAAAAAhAAAAGAAAABQAAACbGgAAgAkAAGUwAABIHwAAAAAAACYAAAAIAAAA//////////8="/>
                </a:ext>
              </a:extLst>
            </p:cNvSpPr>
            <p:nvPr/>
          </p:nvSpPr>
          <p:spPr>
            <a:xfrm>
              <a:off x="4324985" y="1544320"/>
              <a:ext cx="3542030" cy="3540760"/>
            </a:xfrm>
            <a:prstGeom prst="diamond">
              <a:avLst/>
            </a:prstGeom>
            <a:noFill/>
            <a:ln w="12700" cap="flat" cmpd="sng" algn="ctr">
              <a:solidFill>
                <a:srgbClr val="F59F2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AAAAAAAAAAAAAAAAA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BxIAAKBBAAApGAAAEAAAACYAAAAIAAAAvRAAAAAAAAA="/>
              </a:ext>
            </a:extLst>
          </p:cNvSpPr>
          <p:nvPr>
            <p:ph type="ctrTitle"/>
          </p:nvPr>
        </p:nvSpPr>
        <p:spPr>
          <a:xfrm>
            <a:off x="1524000" y="2930525"/>
            <a:ext cx="9144000" cy="9969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7200" b="1">
                <a:solidFill>
                  <a:schemeClr val="bg1"/>
                </a:solidFill>
              </a:rPr>
              <a:t>Thank You</a:t>
            </a:r>
            <a:endParaRPr lang="en-us"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A1x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Hs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AQBQAAJAcAANhFAAAAJgAAEAAAACYAAAAIAAAAAQAAAAAAAAA="/>
              </a:ext>
            </a:extLst>
          </p:cNvSpPr>
          <p:nvPr>
            <p:ph type="body" idx="1"/>
          </p:nvPr>
        </p:nvSpPr>
        <p:spPr>
          <a:xfrm>
            <a:off x="822960" y="1160780"/>
            <a:ext cx="10530840" cy="5016500"/>
          </a:xfrm>
        </p:spPr>
        <p:txBody>
          <a:bodyPr/>
          <a:lstStyle/>
          <a:p>
            <a:pPr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Problem S</a:t>
            </a:r>
            <a:r>
              <a:rPr lang="en-US" dirty="0">
                <a:latin typeface="Calibri" pitchFamily="2" charset="0"/>
                <a:cs typeface="Calibri" pitchFamily="2" charset="0"/>
              </a:rPr>
              <a:t>ummary</a:t>
            </a:r>
            <a:endParaRPr lang="en-us" dirty="0">
              <a:latin typeface="Calibri" pitchFamily="2" charset="0"/>
              <a:ea typeface="Segoe UI Light" charset="0"/>
              <a:cs typeface="Calibri" pitchFamily="2" charset="0"/>
            </a:endParaRPr>
          </a:p>
          <a:p>
            <a:pPr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Data Analysis</a:t>
            </a:r>
          </a:p>
          <a:p>
            <a:pPr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IN" dirty="0"/>
              <a:t>Approach</a:t>
            </a:r>
            <a:endParaRPr dirty="0"/>
          </a:p>
          <a:p>
            <a:pPr lvl="1">
              <a:buFont typeface="Courier New" pitchFamily="3" charset="0"/>
              <a:buChar char="o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IN" dirty="0"/>
              <a:t>Features</a:t>
            </a:r>
          </a:p>
          <a:p>
            <a:pPr lvl="1">
              <a:buFont typeface="Courier New" pitchFamily="3" charset="0"/>
              <a:buChar char="o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IN" dirty="0"/>
              <a:t>Label</a:t>
            </a:r>
          </a:p>
          <a:p>
            <a:pPr lvl="1">
              <a:buFont typeface="Courier New" pitchFamily="3" charset="0"/>
              <a:buChar char="o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dirty="0"/>
              <a:t>Machine learning model used</a:t>
            </a:r>
          </a:p>
          <a:p>
            <a:pPr lvl="1">
              <a:buFont typeface="Courier New" pitchFamily="3" charset="0"/>
              <a:buChar char="o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dirty="0"/>
              <a:t>Loss function</a:t>
            </a:r>
            <a:endParaRPr lang="en-IN" dirty="0"/>
          </a:p>
          <a:p>
            <a:pPr lvl="1">
              <a:buFont typeface="Courier New" pitchFamily="3" charset="0"/>
              <a:buChar char="o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US" dirty="0"/>
              <a:t>Accuracy Measure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IN" dirty="0"/>
              <a:t>Result</a:t>
            </a:r>
          </a:p>
          <a:p>
            <a:pPr>
              <a:buFont typeface="Arial" panose="020B0604020202020204" pitchFamily="34" charset="0"/>
              <a:buChar char="•"/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r>
              <a:rPr lang="en-IN" dirty="0"/>
              <a:t>Next Steps</a:t>
            </a:r>
            <a:endParaRPr lang="en-US" dirty="0"/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A1xAQ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4M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BUBAAAEAAAACYAAAAIAAAA//////////8="/>
              </a:ext>
            </a:extLst>
          </p:cNvSpPr>
          <p:nvPr/>
        </p:nvSpPr>
        <p:spPr>
          <a:xfrm>
            <a:off x="118745" y="316230"/>
            <a:ext cx="11734800" cy="387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en-us" sz="4400" kern="1">
                <a:solidFill>
                  <a:schemeClr val="tx1"/>
                </a:solidFill>
                <a:latin typeface="Century Gothic" charset="0"/>
                <a:ea typeface="Segoe UI Light" charset="0"/>
                <a:cs typeface="Segoe UI Light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ctr">
              <a:defRPr lang="en-us"/>
            </a:pPr>
            <a:r>
              <a:rPr lang="en-us" sz="2800" b="1">
                <a:solidFill>
                  <a:srgbClr val="0D8697"/>
                </a:solidFill>
              </a:rPr>
              <a:t>RoadMap</a:t>
            </a: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FbAC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DQI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AQBQAAxgYAANhFAACiJQAAEAAAACYAAAAIAAAAPRAAAAAAAAA="/>
              </a:ext>
            </a:extLst>
          </p:cNvSpPr>
          <p:nvPr>
            <p:ph type="body" idx="1"/>
          </p:nvPr>
        </p:nvSpPr>
        <p:spPr>
          <a:xfrm>
            <a:off x="822960" y="1101090"/>
            <a:ext cx="10530840" cy="50165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Calibri" pitchFamily="2" charset="0"/>
              </a:rPr>
              <a:t>Problem Statement</a:t>
            </a:r>
          </a:p>
          <a:p>
            <a:pPr lvl="1">
              <a:buFont typeface="Courier New" pitchFamily="3" charset="0"/>
              <a:buChar char="o"/>
              <a:defRPr lang="en-us"/>
            </a:pPr>
            <a:r>
              <a:rPr lang="en-US" dirty="0">
                <a:latin typeface="Calibri" pitchFamily="2" charset="0"/>
                <a:cs typeface="Calibri" pitchFamily="2" charset="0"/>
              </a:rPr>
              <a:t>Build a ML algorithm which can make predictions of future(60 minutes) blood glucose values, based on previously measured values(of blood glucose, heart rate and activity).</a:t>
            </a:r>
            <a:endParaRPr lang="en-us" dirty="0">
              <a:latin typeface="Calibri" pitchFamily="2" charset="0"/>
              <a:ea typeface="Segoe UI Light" charset="0"/>
              <a:cs typeface="Calibri" pitchFamily="2" charset="0"/>
            </a:endParaRPr>
          </a:p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Calibri" pitchFamily="2" charset="0"/>
              </a:rPr>
              <a:t>Aim</a:t>
            </a:r>
          </a:p>
          <a:p>
            <a:pPr lvl="1">
              <a:buFont typeface="Courier New" pitchFamily="3" charset="0"/>
              <a:buChar char="o"/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D</a:t>
            </a: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i</a:t>
            </a: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abetic pe</a:t>
            </a:r>
            <a:r>
              <a:rPr lang="en-us" dirty="0">
                <a:latin typeface="Calibri" pitchFamily="2" charset="0"/>
                <a:cs typeface="Calibri" pitchFamily="2" charset="0"/>
              </a:rPr>
              <a:t>ople get early warning</a:t>
            </a:r>
            <a:r>
              <a:rPr lang="en-US" dirty="0">
                <a:latin typeface="Calibri" pitchFamily="2" charset="0"/>
                <a:cs typeface="Calibri" pitchFamily="2" charset="0"/>
              </a:rPr>
              <a:t>s</a:t>
            </a:r>
            <a:r>
              <a:rPr lang="en-us" dirty="0">
                <a:latin typeface="Calibri" pitchFamily="2" charset="0"/>
                <a:cs typeface="Calibri" pitchFamily="2" charset="0"/>
              </a:rPr>
              <a:t> to mi</a:t>
            </a:r>
            <a:r>
              <a:rPr lang="en-US" dirty="0">
                <a:latin typeface="Calibri" pitchFamily="2" charset="0"/>
                <a:cs typeface="Calibri" pitchFamily="2" charset="0"/>
              </a:rPr>
              <a:t>tigate the effects(strokes, heart attack </a:t>
            </a:r>
            <a:r>
              <a:rPr lang="en-US" dirty="0" err="1">
                <a:latin typeface="Calibri" pitchFamily="2" charset="0"/>
                <a:cs typeface="Calibri" pitchFamily="2" charset="0"/>
              </a:rPr>
              <a:t>etc</a:t>
            </a:r>
            <a:r>
              <a:rPr lang="en-US" dirty="0">
                <a:latin typeface="Calibri" pitchFamily="2" charset="0"/>
                <a:cs typeface="Calibri" pitchFamily="2" charset="0"/>
              </a:rPr>
              <a:t>) of diabetes</a:t>
            </a: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.</a:t>
            </a:r>
            <a:r>
              <a:rPr lang="en-US" dirty="0">
                <a:latin typeface="Calibri" pitchFamily="2" charset="0"/>
                <a:cs typeface="Calibri" pitchFamily="2" charset="0"/>
              </a:rPr>
              <a:t> T</a:t>
            </a:r>
            <a:r>
              <a:rPr lang="en-US" dirty="0">
                <a:latin typeface="Calibri" pitchFamily="2" charset="0"/>
                <a:ea typeface="Segoe UI Light" charset="0"/>
                <a:cs typeface="Calibri" pitchFamily="2" charset="0"/>
              </a:rPr>
              <a:t>hese early warning gives them motivation to exercise.</a:t>
            </a:r>
            <a:endParaRPr lang="en-us" dirty="0">
              <a:latin typeface="Calibri" pitchFamily="2" charset="0"/>
              <a:ea typeface="Segoe UI Light" charset="0"/>
              <a:cs typeface="Calibri" pitchFamily="2" charset="0"/>
            </a:endParaRPr>
          </a:p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Calibri" pitchFamily="2" charset="0"/>
              </a:rPr>
              <a:t>Data Set</a:t>
            </a:r>
          </a:p>
          <a:p>
            <a:pPr lvl="1">
              <a:buFont typeface="Courier New" pitchFamily="3" charset="0"/>
              <a:buChar char="o"/>
              <a:defRPr lang="en-us"/>
            </a:pPr>
            <a:r>
              <a:rPr lang="en-US" b="1" dirty="0">
                <a:latin typeface="Calibri" pitchFamily="2" charset="0"/>
                <a:ea typeface="Segoe UI Light" charset="0"/>
                <a:cs typeface="Calibri" pitchFamily="2" charset="0"/>
              </a:rPr>
              <a:t>Distance Activity Data</a:t>
            </a:r>
          </a:p>
          <a:p>
            <a:pPr lvl="1">
              <a:buFont typeface="Courier New" pitchFamily="3" charset="0"/>
              <a:buChar char="o"/>
              <a:defRPr lang="en-us"/>
            </a:pPr>
            <a:r>
              <a:rPr lang="en-US" b="1" dirty="0">
                <a:latin typeface="Calibri" pitchFamily="2" charset="0"/>
                <a:cs typeface="Calibri" pitchFamily="2" charset="0"/>
              </a:rPr>
              <a:t>Heart Rate Data</a:t>
            </a:r>
          </a:p>
          <a:p>
            <a:pPr lvl="1">
              <a:buFont typeface="Courier New" pitchFamily="3" charset="0"/>
              <a:buChar char="o"/>
              <a:defRPr lang="en-us"/>
            </a:pPr>
            <a:r>
              <a:rPr lang="en-US" b="1" dirty="0">
                <a:latin typeface="Calibri" pitchFamily="2" charset="0"/>
                <a:ea typeface="Segoe UI Light" charset="0"/>
                <a:cs typeface="Calibri" pitchFamily="2" charset="0"/>
              </a:rPr>
              <a:t>Blood Glucose Data</a:t>
            </a:r>
          </a:p>
          <a:p>
            <a:pPr lvl="1">
              <a:buFont typeface="Courier New" pitchFamily="3" charset="0"/>
              <a:buChar char="o"/>
              <a:defRPr lang="en-us"/>
            </a:pPr>
            <a:endParaRPr lang="en-us" dirty="0">
              <a:latin typeface="Calibri" pitchFamily="2" charset="0"/>
              <a:ea typeface="Segoe UI Light" charset="0"/>
              <a:cs typeface="Calibri" pitchFamily="2" charset="0"/>
            </a:endParaRPr>
          </a:p>
          <a:p>
            <a:pPr lvl="1">
              <a:defRPr lang="en-us">
                <a:latin typeface="Calibri" pitchFamily="2" charset="0"/>
                <a:ea typeface="Segoe UI Light" charset="0"/>
                <a:cs typeface="Calibri" pitchFamily="2" charset="0"/>
              </a:defRPr>
            </a:pPr>
            <a:endParaRPr lang="en-us" dirty="0"/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D/BQAAEAAAACYAAAAIAAAA//////////8="/>
              </a:ext>
            </a:extLst>
          </p:cNvSpPr>
          <p:nvPr/>
        </p:nvSpPr>
        <p:spPr>
          <a:xfrm>
            <a:off x="118745" y="316230"/>
            <a:ext cx="11734800" cy="658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en-us" sz="4400" kern="1">
                <a:solidFill>
                  <a:schemeClr val="tx1"/>
                </a:solidFill>
                <a:latin typeface="Century Gothic" charset="0"/>
                <a:ea typeface="Segoe UI Light" charset="0"/>
                <a:cs typeface="Segoe UI Light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ctr">
              <a:defRPr lang="en-us"/>
            </a:pPr>
            <a:r>
              <a:rPr lang="en-us" sz="2800" b="1" dirty="0">
                <a:solidFill>
                  <a:srgbClr val="0D8697"/>
                </a:solidFill>
              </a:rPr>
              <a:t>  Problem Summary </a:t>
            </a:r>
          </a:p>
          <a:p>
            <a:pPr algn="ctr">
              <a:defRPr lang="en-us"/>
            </a:pPr>
            <a:endParaRPr lang="en-us" sz="1800" i="1" dirty="0">
              <a:solidFill>
                <a:srgbClr val="0D8697"/>
              </a:solidFill>
            </a:endParaRP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EA1x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PBAAAP//wQE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N2nYAg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CSBAAAEAAAACYAAAAIAAAA//////////8="/>
              </a:ext>
            </a:extLst>
          </p:cNvSpPr>
          <p:nvPr/>
        </p:nvSpPr>
        <p:spPr>
          <a:xfrm>
            <a:off x="118745" y="316230"/>
            <a:ext cx="1173480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 dirty="0">
                <a:solidFill>
                  <a:srgbClr val="0D8697"/>
                </a:solidFill>
              </a:rPr>
              <a:t>Data Analysis</a:t>
            </a: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FbAC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BFF5B-2211-42B3-BE67-771D5E8F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8" y="1747667"/>
            <a:ext cx="5591452" cy="2125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86FFD-F9B4-44E7-BC2C-1E361C985840}"/>
              </a:ext>
            </a:extLst>
          </p:cNvPr>
          <p:cNvSpPr txBox="1"/>
          <p:nvPr/>
        </p:nvSpPr>
        <p:spPr>
          <a:xfrm>
            <a:off x="1756884" y="1268163"/>
            <a:ext cx="39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Blood Glucose variation across a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F1868-8E0D-49D1-9A7D-58AAC720E2E0}"/>
              </a:ext>
            </a:extLst>
          </p:cNvPr>
          <p:cNvSpPr txBox="1"/>
          <p:nvPr/>
        </p:nvSpPr>
        <p:spPr>
          <a:xfrm rot="16200000" flipH="1">
            <a:off x="43753" y="2229490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Blood Glucose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93137-175B-477C-8E0B-79520BFB1849}"/>
              </a:ext>
            </a:extLst>
          </p:cNvPr>
          <p:cNvSpPr txBox="1"/>
          <p:nvPr/>
        </p:nvSpPr>
        <p:spPr>
          <a:xfrm>
            <a:off x="341093" y="4204007"/>
            <a:ext cx="156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05-15 08 : 15 May 8 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5261F4-7CCD-4316-85A8-78B29166DD6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43940" y="3723987"/>
            <a:ext cx="79107" cy="4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BCE20B-496B-4C78-B97C-139C0B2E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48" y="1623061"/>
            <a:ext cx="5591452" cy="2249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8C4CE-ED2F-4EDC-A220-E73C026BE362}"/>
              </a:ext>
            </a:extLst>
          </p:cNvPr>
          <p:cNvSpPr txBox="1"/>
          <p:nvPr/>
        </p:nvSpPr>
        <p:spPr>
          <a:xfrm>
            <a:off x="1645920" y="4973324"/>
            <a:ext cx="890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Inference 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Blood Glucose varies at each hour of day. Maybe hour of the day could be an important feature because it correlates with when the person had food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89787-23BE-4F6D-BE9B-412A6143E4A5}"/>
              </a:ext>
            </a:extLst>
          </p:cNvPr>
          <p:cNvSpPr txBox="1"/>
          <p:nvPr/>
        </p:nvSpPr>
        <p:spPr>
          <a:xfrm>
            <a:off x="8499944" y="42809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Missing values are marked zero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45EEE-95A9-4484-9F22-9A0473B2ECE9}"/>
              </a:ext>
            </a:extLst>
          </p:cNvPr>
          <p:cNvSpPr txBox="1"/>
          <p:nvPr/>
        </p:nvSpPr>
        <p:spPr>
          <a:xfrm>
            <a:off x="3464563" y="3727340"/>
            <a:ext cx="6016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28CE9-CCE4-41A8-8F91-0FC60B94B5EE}"/>
              </a:ext>
            </a:extLst>
          </p:cNvPr>
          <p:cNvSpPr txBox="1"/>
          <p:nvPr/>
        </p:nvSpPr>
        <p:spPr>
          <a:xfrm>
            <a:off x="9105628" y="3729248"/>
            <a:ext cx="6016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9720E-56E8-4C16-B7BF-74054EFCF844}"/>
              </a:ext>
            </a:extLst>
          </p:cNvPr>
          <p:cNvSpPr txBox="1"/>
          <p:nvPr/>
        </p:nvSpPr>
        <p:spPr>
          <a:xfrm rot="16200000" flipH="1">
            <a:off x="5784570" y="2279809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Blood Glucose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4003AA-4B0C-4129-873B-F04E68E53455}"/>
              </a:ext>
            </a:extLst>
          </p:cNvPr>
          <p:cNvSpPr/>
          <p:nvPr/>
        </p:nvSpPr>
        <p:spPr>
          <a:xfrm>
            <a:off x="5639319" y="3078640"/>
            <a:ext cx="585555" cy="487373"/>
          </a:xfrm>
          <a:prstGeom prst="ellipse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060071-5AD3-48BE-924B-36D2896CC9AD}"/>
              </a:ext>
            </a:extLst>
          </p:cNvPr>
          <p:cNvCxnSpPr>
            <a:cxnSpLocks/>
          </p:cNvCxnSpPr>
          <p:nvPr/>
        </p:nvCxnSpPr>
        <p:spPr>
          <a:xfrm>
            <a:off x="6016893" y="3555096"/>
            <a:ext cx="2742354" cy="70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Ow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PBAAAP//wQE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OBQ0gQ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4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L4F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CSBAAAEAAAACYAAAAIAAAA//////////8="/>
              </a:ext>
            </a:extLst>
          </p:cNvSpPr>
          <p:nvPr/>
        </p:nvSpPr>
        <p:spPr>
          <a:xfrm>
            <a:off x="118745" y="316230"/>
            <a:ext cx="1173480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>
                <a:solidFill>
                  <a:srgbClr val="0D8697"/>
                </a:solidFill>
              </a:rPr>
              <a:t>Data Analysis</a:t>
            </a:r>
          </a:p>
        </p:txBody>
      </p:sp>
      <p:sp>
        <p:nvSpPr>
          <p:cNvPr id="5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CD4F7B-E9C5-4345-AB9B-172BCCA2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13" y="742950"/>
            <a:ext cx="6738373" cy="22270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37367E-3F8F-4C15-96E5-62DC25A5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13" y="2637643"/>
            <a:ext cx="6738373" cy="23243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DA8639-0C93-4D47-903C-E931B2F72D22}"/>
              </a:ext>
            </a:extLst>
          </p:cNvPr>
          <p:cNvSpPr txBox="1"/>
          <p:nvPr/>
        </p:nvSpPr>
        <p:spPr>
          <a:xfrm rot="16200000" flipH="1">
            <a:off x="1963993" y="1231757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Blood Glucose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29F3B-3135-49D1-979F-E5796BFA88FE}"/>
              </a:ext>
            </a:extLst>
          </p:cNvPr>
          <p:cNvSpPr txBox="1"/>
          <p:nvPr/>
        </p:nvSpPr>
        <p:spPr>
          <a:xfrm rot="16200000" flipH="1">
            <a:off x="1963993" y="3207649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Activity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C6D0E-C40C-49C8-8C41-2B8ACC16A271}"/>
              </a:ext>
            </a:extLst>
          </p:cNvPr>
          <p:cNvSpPr txBox="1"/>
          <p:nvPr/>
        </p:nvSpPr>
        <p:spPr>
          <a:xfrm>
            <a:off x="5748057" y="4786211"/>
            <a:ext cx="7187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4CB84-106D-4259-A14C-2CB0ECCDEAFF}"/>
              </a:ext>
            </a:extLst>
          </p:cNvPr>
          <p:cNvSpPr txBox="1"/>
          <p:nvPr/>
        </p:nvSpPr>
        <p:spPr>
          <a:xfrm>
            <a:off x="9525839" y="2210923"/>
            <a:ext cx="165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These 2 graphs are aligned in x axis(i.e. time)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D8C72-6936-4017-BE6F-55CD77DB9CBF}"/>
              </a:ext>
            </a:extLst>
          </p:cNvPr>
          <p:cNvSpPr txBox="1"/>
          <p:nvPr/>
        </p:nvSpPr>
        <p:spPr>
          <a:xfrm>
            <a:off x="711062" y="5341441"/>
            <a:ext cx="111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Inference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Looking at the above figures it seems that activities does affect blood glucose(but it has a delayed effect).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B4C480-6D12-4B24-8FC5-ADC075390A4D}"/>
              </a:ext>
            </a:extLst>
          </p:cNvPr>
          <p:cNvSpPr/>
          <p:nvPr/>
        </p:nvSpPr>
        <p:spPr>
          <a:xfrm>
            <a:off x="8295588" y="2724346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BBFA83-3F87-4DDF-A90C-152BF84142A4}"/>
              </a:ext>
            </a:extLst>
          </p:cNvPr>
          <p:cNvSpPr/>
          <p:nvPr/>
        </p:nvSpPr>
        <p:spPr>
          <a:xfrm>
            <a:off x="8295588" y="2724346"/>
            <a:ext cx="603315" cy="1819374"/>
          </a:xfrm>
          <a:prstGeom prst="ellipse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ECF603-CD00-4036-AE83-090FE61E77DD}"/>
              </a:ext>
            </a:extLst>
          </p:cNvPr>
          <p:cNvSpPr/>
          <p:nvPr/>
        </p:nvSpPr>
        <p:spPr>
          <a:xfrm>
            <a:off x="8328581" y="2692650"/>
            <a:ext cx="537328" cy="1851069"/>
          </a:xfrm>
          <a:prstGeom prst="ellipse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D19876-E709-4E06-BE48-7DC76D66DB3B}"/>
              </a:ext>
            </a:extLst>
          </p:cNvPr>
          <p:cNvSpPr/>
          <p:nvPr/>
        </p:nvSpPr>
        <p:spPr>
          <a:xfrm>
            <a:off x="8361575" y="1748106"/>
            <a:ext cx="537328" cy="629623"/>
          </a:xfrm>
          <a:prstGeom prst="ellipse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Ow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PBAAAP//wQE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OBQ0gQ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4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L4F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CSBAAAEAAAACYAAAAIAAAA//////////8="/>
              </a:ext>
            </a:extLst>
          </p:cNvSpPr>
          <p:nvPr/>
        </p:nvSpPr>
        <p:spPr>
          <a:xfrm>
            <a:off x="118745" y="316230"/>
            <a:ext cx="1173480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>
                <a:solidFill>
                  <a:srgbClr val="0D8697"/>
                </a:solidFill>
              </a:rPr>
              <a:t>Data Analysis</a:t>
            </a:r>
          </a:p>
        </p:txBody>
      </p:sp>
      <p:sp>
        <p:nvSpPr>
          <p:cNvPr id="5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A8639-0C93-4D47-903C-E931B2F72D22}"/>
              </a:ext>
            </a:extLst>
          </p:cNvPr>
          <p:cNvSpPr txBox="1"/>
          <p:nvPr/>
        </p:nvSpPr>
        <p:spPr>
          <a:xfrm rot="16200000" flipH="1">
            <a:off x="1963993" y="1231757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Blood Glucose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29F3B-3135-49D1-979F-E5796BFA88FE}"/>
              </a:ext>
            </a:extLst>
          </p:cNvPr>
          <p:cNvSpPr txBox="1"/>
          <p:nvPr/>
        </p:nvSpPr>
        <p:spPr>
          <a:xfrm rot="16200000" flipH="1">
            <a:off x="1910654" y="2949782"/>
            <a:ext cx="168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Heart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C6D0E-C40C-49C8-8C41-2B8ACC16A271}"/>
              </a:ext>
            </a:extLst>
          </p:cNvPr>
          <p:cNvSpPr txBox="1"/>
          <p:nvPr/>
        </p:nvSpPr>
        <p:spPr>
          <a:xfrm>
            <a:off x="5748057" y="4786211"/>
            <a:ext cx="7187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4CB84-106D-4259-A14C-2CB0ECCDEAFF}"/>
              </a:ext>
            </a:extLst>
          </p:cNvPr>
          <p:cNvSpPr txBox="1"/>
          <p:nvPr/>
        </p:nvSpPr>
        <p:spPr>
          <a:xfrm>
            <a:off x="9525839" y="2210923"/>
            <a:ext cx="165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These 2 graphs are aligned in x axis(i.e. time)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D8C72-6936-4017-BE6F-55CD77DB9CBF}"/>
              </a:ext>
            </a:extLst>
          </p:cNvPr>
          <p:cNvSpPr txBox="1"/>
          <p:nvPr/>
        </p:nvSpPr>
        <p:spPr>
          <a:xfrm>
            <a:off x="711062" y="5341441"/>
            <a:ext cx="111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Inference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Looking at the above figures it seems that heart rate does affect blood glucose(but it has a delayed effect).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B4C480-6D12-4B24-8FC5-ADC075390A4D}"/>
              </a:ext>
            </a:extLst>
          </p:cNvPr>
          <p:cNvSpPr/>
          <p:nvPr/>
        </p:nvSpPr>
        <p:spPr>
          <a:xfrm>
            <a:off x="8295588" y="2724346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BBFA83-3F87-4DDF-A90C-152BF84142A4}"/>
              </a:ext>
            </a:extLst>
          </p:cNvPr>
          <p:cNvSpPr/>
          <p:nvPr/>
        </p:nvSpPr>
        <p:spPr>
          <a:xfrm>
            <a:off x="8295588" y="2724346"/>
            <a:ext cx="603315" cy="1819374"/>
          </a:xfrm>
          <a:prstGeom prst="ellipse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ECF603-CD00-4036-AE83-090FE61E77DD}"/>
              </a:ext>
            </a:extLst>
          </p:cNvPr>
          <p:cNvSpPr/>
          <p:nvPr/>
        </p:nvSpPr>
        <p:spPr>
          <a:xfrm>
            <a:off x="8328581" y="2692650"/>
            <a:ext cx="537328" cy="1851069"/>
          </a:xfrm>
          <a:prstGeom prst="ellipse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E07A1-7D6F-4EDE-8035-349A5752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46" y="640338"/>
            <a:ext cx="6153797" cy="2120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96375-0207-47A5-8F69-C568623E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2" y="2680907"/>
            <a:ext cx="6322474" cy="208185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8C3E527-58BA-4ED5-8651-654DAD504C2D}"/>
              </a:ext>
            </a:extLst>
          </p:cNvPr>
          <p:cNvSpPr/>
          <p:nvPr/>
        </p:nvSpPr>
        <p:spPr>
          <a:xfrm>
            <a:off x="6249971" y="2845051"/>
            <a:ext cx="2768338" cy="718282"/>
          </a:xfrm>
          <a:prstGeom prst="ellipse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C7500C-BFED-4C9B-8518-A8C41CC204AF}"/>
              </a:ext>
            </a:extLst>
          </p:cNvPr>
          <p:cNvSpPr/>
          <p:nvPr/>
        </p:nvSpPr>
        <p:spPr>
          <a:xfrm>
            <a:off x="7791253" y="1513709"/>
            <a:ext cx="537328" cy="578562"/>
          </a:xfrm>
          <a:prstGeom prst="ellipse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AQBQAAJAcAANhFAAAAJgAAEAAAACYAAAAIAAAAfXD///////8="/>
              </a:ext>
            </a:extLst>
          </p:cNvSpPr>
          <p:nvPr>
            <p:ph type="body" idx="1"/>
          </p:nvPr>
        </p:nvSpPr>
        <p:spPr>
          <a:xfrm>
            <a:off x="822960" y="1160780"/>
            <a:ext cx="10530840" cy="50165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Segoe UI Light" charset="0"/>
              </a:rPr>
              <a:t>Features</a:t>
            </a: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Segoe UI Light" charset="0"/>
              </a:rPr>
              <a:t> : </a:t>
            </a:r>
            <a:endParaRPr lang="en-US" dirty="0">
              <a:solidFill>
                <a:srgbClr val="0D8697"/>
              </a:solidFill>
              <a:latin typeface="Calibri" pitchFamily="2" charset="0"/>
              <a:ea typeface="Segoe UI Light" charset="0"/>
              <a:cs typeface="Segoe UI Light" charset="0"/>
            </a:endParaRPr>
          </a:p>
          <a:p>
            <a:pPr lvl="1">
              <a:buFont typeface="Courier New" panose="02070309020205020404" pitchFamily="49" charset="0"/>
              <a:buChar char="o"/>
              <a:defRPr lang="en-us"/>
            </a:pPr>
            <a:r>
              <a:rPr lang="en-us" dirty="0">
                <a:latin typeface="Calibri" pitchFamily="2" charset="0"/>
              </a:rPr>
              <a:t>Blood Glucose Values : Mean of last 2</a:t>
            </a:r>
            <a:r>
              <a:rPr lang="en-US" dirty="0">
                <a:latin typeface="Calibri" pitchFamily="2" charset="0"/>
              </a:rPr>
              <a:t>,5,10,15</a:t>
            </a:r>
            <a:r>
              <a:rPr lang="en-us" dirty="0">
                <a:latin typeface="Calibri" pitchFamily="2" charset="0"/>
              </a:rPr>
              <a:t> samples</a:t>
            </a:r>
            <a:endParaRPr lang="en-US" dirty="0">
              <a:latin typeface="Calibri" pitchFamily="2" charset="0"/>
            </a:endParaRPr>
          </a:p>
          <a:p>
            <a:pPr lvl="2">
              <a:buFont typeface="Courier New" panose="02070309020205020404" pitchFamily="49" charset="0"/>
              <a:buChar char="o"/>
              <a:defRPr lang="en-us"/>
            </a:pPr>
            <a:r>
              <a:rPr lang="en-US" dirty="0">
                <a:latin typeface="Calibri" pitchFamily="2" charset="0"/>
              </a:rPr>
              <a:t>Using variation in previous samples of blood glucose to predict future values.</a:t>
            </a:r>
            <a:endParaRPr lang="en-us" dirty="0">
              <a:latin typeface="Calibri" pitchFamily="2" charset="0"/>
            </a:endParaRPr>
          </a:p>
          <a:p>
            <a:pPr lvl="1">
              <a:buFont typeface="Courier New" panose="02070309020205020404" pitchFamily="49" charset="0"/>
              <a:buChar char="o"/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Heart Rates Values : Mean of last 2,5,10,15,20 samples</a:t>
            </a:r>
          </a:p>
          <a:p>
            <a:pPr lvl="2">
              <a:buFont typeface="Courier New" panose="02070309020205020404" pitchFamily="49" charset="0"/>
              <a:buChar char="o"/>
              <a:defRPr lang="en-us"/>
            </a:pPr>
            <a:r>
              <a:rPr lang="en-US" dirty="0">
                <a:latin typeface="Calibri" pitchFamily="2" charset="0"/>
              </a:rPr>
              <a:t>Using Heart rate value as we have seen that it impacts blood glucose.</a:t>
            </a: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  <a:p>
            <a:pPr lvl="1">
              <a:buFont typeface="Courier New" panose="02070309020205020404" pitchFamily="49" charset="0"/>
              <a:buChar char="o"/>
              <a:defRPr lang="en-us"/>
            </a:pPr>
            <a:r>
              <a:rPr lang="en-US" dirty="0">
                <a:latin typeface="Calibri" pitchFamily="2" charset="0"/>
              </a:rPr>
              <a:t>Hour of the day</a:t>
            </a: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</a:rPr>
              <a:t>Label </a:t>
            </a:r>
          </a:p>
          <a:p>
            <a:pPr lvl="1">
              <a:buFont typeface="Arial" panose="020B0604020202020204" pitchFamily="34" charset="0"/>
              <a:buChar char="•"/>
              <a:defRPr lang="en-us"/>
            </a:pPr>
            <a:r>
              <a:rPr lang="en-US" dirty="0">
                <a:latin typeface="Calibri" pitchFamily="2" charset="0"/>
              </a:rPr>
              <a:t>12 Blood Glucose values for next hour (at an interval of 5 minutes).</a:t>
            </a: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  <a:p>
            <a:pPr>
              <a:defRPr lang="en-us">
                <a:solidFill>
                  <a:srgbClr val="0D8295"/>
                </a:solidFill>
                <a:latin typeface="Calibri" pitchFamily="2" charset="0"/>
                <a:ea typeface="Segoe UI Light" charset="0"/>
                <a:cs typeface="Segoe UI Light" charset="0"/>
              </a:defRPr>
            </a:pPr>
            <a:r>
              <a:rPr dirty="0"/>
              <a:t>Machine Learning Model used : </a:t>
            </a:r>
            <a:r>
              <a:rPr lang="en-us" dirty="0">
                <a:solidFill>
                  <a:srgbClr val="000000"/>
                </a:solidFill>
              </a:rPr>
              <a:t>Random Forest</a:t>
            </a:r>
          </a:p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Segoe UI Light" charset="0"/>
              </a:rPr>
              <a:t>Loss Function</a:t>
            </a:r>
            <a:r>
              <a:rPr lang="en-US" dirty="0">
                <a:solidFill>
                  <a:srgbClr val="0D8697"/>
                </a:solidFill>
                <a:latin typeface="Calibri" pitchFamily="2" charset="0"/>
              </a:rPr>
              <a:t> : </a:t>
            </a:r>
            <a:r>
              <a:rPr lang="en-US" dirty="0">
                <a:latin typeface="Calibri" pitchFamily="2" charset="0"/>
              </a:rPr>
              <a:t>mean squared error</a:t>
            </a:r>
          </a:p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Segoe UI Light" charset="0"/>
              </a:rPr>
              <a:t>Accuracy Measure : </a:t>
            </a: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Clarke Error Grid</a:t>
            </a: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AvBgAAEAAAACYAAAAIAAAA//////////8="/>
              </a:ext>
            </a:extLst>
          </p:cNvSpPr>
          <p:nvPr/>
        </p:nvSpPr>
        <p:spPr>
          <a:xfrm>
            <a:off x="118745" y="316230"/>
            <a:ext cx="117348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>
                <a:solidFill>
                  <a:srgbClr val="0D8697"/>
                </a:solidFill>
              </a:rPr>
              <a:t>Approach</a:t>
            </a:r>
          </a:p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endParaRPr lang="en-us" sz="2000" b="1" i="1">
              <a:solidFill>
                <a:srgbClr val="0D8697"/>
              </a:solidFill>
            </a:endParaRP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AQBQAAJAcAANhFAAAAJgAAEAAAACYAAAAIAAAAfXD///////8="/>
              </a:ext>
            </a:extLst>
          </p:cNvSpPr>
          <p:nvPr>
            <p:ph type="body" idx="1"/>
          </p:nvPr>
        </p:nvSpPr>
        <p:spPr>
          <a:xfrm>
            <a:off x="822960" y="1160780"/>
            <a:ext cx="10530840" cy="50165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dirty="0">
                <a:solidFill>
                  <a:srgbClr val="0D8697"/>
                </a:solidFill>
                <a:latin typeface="Calibri" pitchFamily="2" charset="0"/>
                <a:ea typeface="Segoe UI Light" charset="0"/>
                <a:cs typeface="Segoe UI Light" charset="0"/>
              </a:rPr>
              <a:t>Test Accuracy (40% values of dataset) </a:t>
            </a:r>
          </a:p>
          <a:p>
            <a:pPr lvl="1"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Clarke </a:t>
            </a:r>
            <a:r>
              <a:rPr lang="en-US" dirty="0">
                <a:latin typeface="Calibri" pitchFamily="2" charset="0"/>
              </a:rPr>
              <a:t>Zone</a:t>
            </a: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 A + Clarke Zone B = 94%</a:t>
            </a:r>
          </a:p>
          <a:p>
            <a:pPr lvl="1">
              <a:defRPr lang="en-us"/>
            </a:pPr>
            <a:r>
              <a:rPr lang="en-US" dirty="0">
                <a:latin typeface="Calibri" pitchFamily="2" charset="0"/>
              </a:rPr>
              <a:t>R-squared Value : 0.84</a:t>
            </a: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  <a:p>
            <a:pPr>
              <a:defRPr lang="en-us"/>
            </a:pPr>
            <a:endParaRPr lang="en-US" dirty="0">
              <a:latin typeface="Calibri" pitchFamily="2" charset="0"/>
            </a:endParaRPr>
          </a:p>
          <a:p>
            <a:pPr>
              <a:defRPr lang="en-us"/>
            </a:pP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AvBgAAEAAAACYAAAAIAAAA//////////8="/>
              </a:ext>
            </a:extLst>
          </p:cNvSpPr>
          <p:nvPr/>
        </p:nvSpPr>
        <p:spPr>
          <a:xfrm>
            <a:off x="118745" y="316230"/>
            <a:ext cx="117348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 dirty="0">
                <a:solidFill>
                  <a:srgbClr val="0D8697"/>
                </a:solidFill>
              </a:rPr>
              <a:t>Result</a:t>
            </a:r>
            <a:r>
              <a:rPr lang="en-US" sz="2800" b="1" dirty="0">
                <a:solidFill>
                  <a:srgbClr val="0D8697"/>
                </a:solidFill>
              </a:rPr>
              <a:t>s</a:t>
            </a:r>
            <a:endParaRPr lang="en-us" sz="2800" b="1" dirty="0">
              <a:solidFill>
                <a:srgbClr val="0D8697"/>
              </a:solidFill>
            </a:endParaRPr>
          </a:p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endParaRPr lang="en-us" sz="2000" b="1" i="1" dirty="0">
              <a:solidFill>
                <a:srgbClr val="0D8697"/>
              </a:solidFill>
            </a:endParaRP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C0E8D-E932-4D81-A82D-895BF698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06" y="1593288"/>
            <a:ext cx="4721568" cy="43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 hidden="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wAAAAAkAAAAEgAAACQAAAASAAAAAAAAAAB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Project analysis slide 2</a:t>
            </a:r>
          </a:p>
        </p:txBody>
      </p:sp>
      <p:sp>
        <p:nvSpPr>
          <p:cNvPr id="3" name="Conten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QYzLXRMAAAAlAAAAZA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AQBQAAJAcAANhFAAAAJgAAEAAAACYAAAAIAAAAfXD///////8="/>
              </a:ext>
            </a:extLst>
          </p:cNvSpPr>
          <p:nvPr>
            <p:ph type="body" idx="1"/>
          </p:nvPr>
        </p:nvSpPr>
        <p:spPr>
          <a:xfrm>
            <a:off x="822960" y="1160780"/>
            <a:ext cx="10530840" cy="50165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dirty="0">
                <a:latin typeface="Calibri" pitchFamily="2" charset="0"/>
              </a:rPr>
              <a:t>Use Activity Data as features to ML Model</a:t>
            </a:r>
          </a:p>
          <a:p>
            <a:pPr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Error Analysis of </a:t>
            </a:r>
            <a:r>
              <a:rPr lang="en-US" dirty="0">
                <a:latin typeface="Calibri" pitchFamily="2" charset="0"/>
              </a:rPr>
              <a:t>samples in Clarke Zone C, D &amp; E.</a:t>
            </a:r>
          </a:p>
          <a:p>
            <a:pPr>
              <a:defRPr lang="en-us"/>
            </a:pPr>
            <a:r>
              <a:rPr lang="en-US" dirty="0">
                <a:latin typeface="Calibri" pitchFamily="2" charset="0"/>
                <a:ea typeface="Segoe UI Light" charset="0"/>
                <a:cs typeface="Segoe UI Light" charset="0"/>
              </a:rPr>
              <a:t>Find a metric to compare </a:t>
            </a:r>
            <a:r>
              <a:rPr lang="en-US" dirty="0">
                <a:latin typeface="Calibri" pitchFamily="2" charset="0"/>
              </a:rPr>
              <a:t>the similarity of two timeseries.</a:t>
            </a:r>
          </a:p>
          <a:p>
            <a:pPr>
              <a:defRPr lang="en-us"/>
            </a:pPr>
            <a:r>
              <a:rPr lang="en-US" dirty="0">
                <a:latin typeface="Calibri" pitchFamily="2" charset="0"/>
              </a:rPr>
              <a:t>Use LSTM on this problem.</a:t>
            </a:r>
          </a:p>
          <a:p>
            <a:pPr>
              <a:defRPr lang="en-us"/>
            </a:pPr>
            <a:endParaRPr lang="en-US" dirty="0">
              <a:latin typeface="Calibri" pitchFamily="2" charset="0"/>
            </a:endParaRPr>
          </a:p>
          <a:p>
            <a:pPr>
              <a:defRPr lang="en-us"/>
            </a:pPr>
            <a:endParaRPr lang="en-us" dirty="0">
              <a:latin typeface="Calibri" pitchFamily="2" charset="0"/>
              <a:ea typeface="Segoe UI Light" charset="0"/>
              <a:cs typeface="Segoe UI Light" charset="0"/>
            </a:endParaRPr>
          </a:p>
        </p:txBody>
      </p:sp>
      <p:sp>
        <p:nvSpPr>
          <p:cNvPr id="4" name="Straight Connector 7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2ClQAKAAAAAQAAACMAAAAjAAAAIwAAAB4AAAAE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DYKVAH9/fwDj4+MDzMzMAMDA/wB/f38AAAAAAAAAAAAAAAAAAAAAAAAAAAAhAAAAGAAAABQAAADdMQAANwMAAABLAAA3AwAAEAAAACYAAAAIAAAA//////////8="/>
              </a:ext>
            </a:extLst>
          </p:cNvSpPr>
          <p:nvPr/>
        </p:nvSpPr>
        <p:spPr>
          <a:xfrm>
            <a:off x="8105775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D8295"/>
            </a:solidFill>
            <a:prstDash val="solid"/>
            <a:headEnd type="oval" w="med" len="med"/>
            <a:tailEnd type="none"/>
          </a:ln>
          <a:effectLst/>
        </p:spPr>
      </p:sp>
      <p:sp>
        <p:nvSpPr>
          <p:cNvPr id="5" name="Title 1"/>
          <p:cNvSpPr>
            <a:extLst>
              <a:ext uri="smNativeData">
                <pr:smNativeData xmlns="" xmlns:p14="http://schemas.microsoft.com/office/powerpoint/2010/main" xmlns:pr="smNativeData" val="SMDATA_13_QYzLXRMAAAAlAAAAZAAAAA0AAAAAAAAAAAAAAAAAAAAAA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AAAAAn9/fwDj4+MDzMzMAMDA/wB/f38AAAAAAAAAAAAAAAAAAAAAAAAAAAAhAAAAGAAAABQAAAC7AAAA8gEAAOtIAAAvBgAAEAAAACYAAAAIAAAA//////////8="/>
              </a:ext>
            </a:extLst>
          </p:cNvSpPr>
          <p:nvPr/>
        </p:nvSpPr>
        <p:spPr>
          <a:xfrm>
            <a:off x="118745" y="316230"/>
            <a:ext cx="117348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r>
              <a:rPr lang="en-us" sz="2800" b="1" dirty="0">
                <a:solidFill>
                  <a:srgbClr val="0D8697"/>
                </a:solidFill>
              </a:rPr>
              <a:t>Next Steps</a:t>
            </a:r>
          </a:p>
          <a:p>
            <a: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>
                <a:latin typeface="Century Gothic" charset="0"/>
                <a:ea typeface="Segoe UI Light" charset="0"/>
                <a:cs typeface="Segoe UI Light" charset="0"/>
              </a:defRPr>
            </a:pPr>
            <a:endParaRPr lang="en-us" sz="2000" b="1" i="1" dirty="0">
              <a:solidFill>
                <a:srgbClr val="0D8697"/>
              </a:solidFill>
            </a:endParaRPr>
          </a:p>
        </p:txBody>
      </p:sp>
      <p:sp>
        <p:nvSpPr>
          <p:cNvPr id="6" name="Straight Connector 13"/>
          <p:cNvSpPr>
            <a:extLst>
              <a:ext uri="smNativeData">
                <pr:smNativeData xmlns="" xmlns:p14="http://schemas.microsoft.com/office/powerpoint/2010/main" xmlns:pr="smNativeData" val="SMDATA_13_QYzLXRMAAAAlAAAACgAAAA0AAAAAkAAAAEgAAACQAAAASAAAAAAAAAAAAAAAAAAAAAEAAABQAAAAAAAAAAAA4D8AAAAAAADgPwAAAAAAAOA/AAAAAAAA4D8AAAAAAADgPwAAAAAAAOA/AAAAAAAA4D8AAAAAAADgPwAAAAAAAOA/AAAAAAAA4D8CAAAAjAAAAAAAAAAAAAAA4gYTDP///wgAAAAAAAAAAAAAAAAAAAAAAAAAAAAAAAAAAAAAZAAAAAEAAABAAAAAAAAAAAAAAAAAAAAAAAAAAAAAAAAAAAAAAAAAAAAAAAAAAAAAAAAAAAAAAAAAAAAAAAAAAAAAAAAAAAAAAAAAAAAAAAAAAAAAAAAAAAAAAAAAAAAAFAAAADwAAAABAAAAAAAAAAlYZAAKAAAAAQAAACMAAAAjAAAAIwAAAB4AAAAAAAAAZAAAAGQAAAAEAAAAZAAAAGQAAAAVAAAAYAAAAAAAAAAAAAAADwAAACADAAAAAAAAAAAAAAEAAACgMgAAVgcAAKr4//8BAAAAf39/AAEAAABkAAAAAAAAABQAAABAHwAAAAAAACYAAAAAAAAAwOD//wAAAAAmAAAAZAAAABYAAABMAAAAAAAAAAAAAAAEAAAAAAAAAAEAAADj4+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iBhMF////AQAAAAAAAAAAAAAAAAAAAAAAAAAAAAAAAAAAAAAAAAAACVhkAH9/fwDj4+MDzMzMAMDA/wB/f38AAAAAAAAAAAAAAAAAAAAAAAAAAAAhAAAAGAAAABQAAAAAAAAANwMAACMZAAA3AwAAEAAAACYAAAAIAAAA//////////8="/>
              </a:ext>
            </a:extLst>
          </p:cNvSpPr>
          <p:nvPr/>
        </p:nvSpPr>
        <p:spPr>
          <a:xfrm>
            <a:off x="0" y="522605"/>
            <a:ext cx="4086225" cy="0"/>
          </a:xfrm>
          <a:prstGeom prst="line">
            <a:avLst/>
          </a:prstGeom>
          <a:noFill/>
          <a:ln w="6350" cap="flat" cmpd="sng" algn="ctr">
            <a:solidFill>
              <a:srgbClr val="095864"/>
            </a:solidFill>
            <a:prstDash val="solid"/>
            <a:headEnd type="none"/>
            <a:tailEnd type="oval" w="med" len="med"/>
          </a:ln>
          <a:effectLst/>
        </p:spPr>
      </p:sp>
    </p:spTree>
    <p:extLst>
      <p:ext uri="{BB962C8B-B14F-4D97-AF65-F5344CB8AC3E}">
        <p14:creationId xmlns:p14="http://schemas.microsoft.com/office/powerpoint/2010/main" val="5779718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Segoe UI Light"/>
        <a:ea typeface="Segoe UI Light"/>
        <a:cs typeface="Segoe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585858"/>
        </a:dk2>
        <a:lt2>
          <a:srgbClr val="E3E3E3"/>
        </a:lt2>
        <a:accent1>
          <a:srgbClr val="E20613"/>
        </a:accent1>
        <a:accent2>
          <a:srgbClr val="A9C038"/>
        </a:accent2>
        <a:accent3>
          <a:srgbClr val="11AEC7"/>
        </a:accent3>
        <a:accent4>
          <a:srgbClr val="F59F26"/>
        </a:accent4>
        <a:accent5>
          <a:srgbClr val="0062A9"/>
        </a:accent5>
        <a:accent6>
          <a:srgbClr val="EB6047"/>
        </a:accent6>
        <a:hlink>
          <a:srgbClr val="8ED9F6"/>
        </a:hlink>
        <a:folHlink>
          <a:srgbClr val="C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Segoe UI Light"/>
        <a:ea typeface="Segoe UI Light"/>
        <a:cs typeface="Segoe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Segoe UI Light"/>
        <a:ea typeface="Segoe UI Light"/>
        <a:cs typeface="Segoe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444</Words>
  <Application>Microsoft Office PowerPoint</Application>
  <PresentationFormat>Widescreen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Segoe UI Light</vt:lpstr>
      <vt:lpstr>Presentation</vt:lpstr>
      <vt:lpstr>Blood Glucose Forecasting  Chirag Ahuja 19th November 2019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Dataset : Price Prediction  Chirag Ahuja 11th November 2019</dc:title>
  <dc:subject/>
  <dc:creator/>
  <cp:keywords/>
  <dc:description/>
  <cp:lastModifiedBy>Chirag Ahuja</cp:lastModifiedBy>
  <cp:revision>35</cp:revision>
  <dcterms:created xsi:type="dcterms:W3CDTF">2019-09-28T05:33:42Z</dcterms:created>
  <dcterms:modified xsi:type="dcterms:W3CDTF">2019-11-21T00:38:12Z</dcterms:modified>
</cp:coreProperties>
</file>