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5"/>
  </p:notesMasterIdLst>
  <p:sldIdLst>
    <p:sldId id="256" r:id="rId2"/>
    <p:sldId id="257" r:id="rId3"/>
    <p:sldId id="303" r:id="rId4"/>
    <p:sldId id="307" r:id="rId5"/>
    <p:sldId id="306" r:id="rId6"/>
    <p:sldId id="304" r:id="rId7"/>
    <p:sldId id="308" r:id="rId8"/>
    <p:sldId id="309" r:id="rId9"/>
    <p:sldId id="310" r:id="rId10"/>
    <p:sldId id="311" r:id="rId11"/>
    <p:sldId id="312" r:id="rId12"/>
    <p:sldId id="313" r:id="rId13"/>
    <p:sldId id="314"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Oswald" panose="00000500000000000000" pitchFamily="2" charset="0"/>
      <p:regular r:id="rId20"/>
      <p:bold r:id="rId21"/>
    </p:embeddedFont>
    <p:embeddedFont>
      <p:font typeface="Source Sans Pro" panose="020B0503030403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4" d="100"/>
          <a:sy n="104" d="100"/>
        </p:scale>
        <p:origin x="802" y="62"/>
      </p:cViewPr>
      <p:guideLst/>
    </p:cSldViewPr>
  </p:slideViewPr>
  <p:notesTextViewPr>
    <p:cViewPr>
      <p:scale>
        <a:sx n="1" d="1"/>
        <a:sy n="1" d="1"/>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001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6269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4515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7002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5545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5134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2406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panose="00000500000000000000"/>
              <a:buNone/>
              <a:defRPr sz="2000" b="1">
                <a:solidFill>
                  <a:schemeClr val="accent1"/>
                </a:solidFill>
                <a:latin typeface="Oswald" panose="00000500000000000000"/>
                <a:ea typeface="Oswald" panose="00000500000000000000"/>
                <a:cs typeface="Oswald" panose="00000500000000000000"/>
                <a:sym typeface="Oswald" panose="00000500000000000000"/>
              </a:defRPr>
            </a:lvl1pPr>
            <a:lvl2pPr lvl="1" algn="ctr">
              <a:spcBef>
                <a:spcPts val="0"/>
              </a:spcBef>
              <a:spcAft>
                <a:spcPts val="0"/>
              </a:spcAft>
              <a:buClr>
                <a:schemeClr val="accent1"/>
              </a:buClr>
              <a:buSzPts val="2000"/>
              <a:buFont typeface="Oswald" panose="00000500000000000000"/>
              <a:buNone/>
              <a:defRPr sz="2000" b="1">
                <a:solidFill>
                  <a:schemeClr val="accent1"/>
                </a:solidFill>
                <a:latin typeface="Oswald" panose="00000500000000000000"/>
                <a:ea typeface="Oswald" panose="00000500000000000000"/>
                <a:cs typeface="Oswald" panose="00000500000000000000"/>
                <a:sym typeface="Oswald" panose="00000500000000000000"/>
              </a:defRPr>
            </a:lvl2pPr>
            <a:lvl3pPr lvl="2" algn="ctr">
              <a:spcBef>
                <a:spcPts val="0"/>
              </a:spcBef>
              <a:spcAft>
                <a:spcPts val="0"/>
              </a:spcAft>
              <a:buClr>
                <a:schemeClr val="accent1"/>
              </a:buClr>
              <a:buSzPts val="2000"/>
              <a:buFont typeface="Oswald" panose="00000500000000000000"/>
              <a:buNone/>
              <a:defRPr sz="2000" b="1">
                <a:solidFill>
                  <a:schemeClr val="accent1"/>
                </a:solidFill>
                <a:latin typeface="Oswald" panose="00000500000000000000"/>
                <a:ea typeface="Oswald" panose="00000500000000000000"/>
                <a:cs typeface="Oswald" panose="00000500000000000000"/>
                <a:sym typeface="Oswald" panose="00000500000000000000"/>
              </a:defRPr>
            </a:lvl3pPr>
            <a:lvl4pPr lvl="3" algn="ctr">
              <a:spcBef>
                <a:spcPts val="0"/>
              </a:spcBef>
              <a:spcAft>
                <a:spcPts val="0"/>
              </a:spcAft>
              <a:buClr>
                <a:schemeClr val="accent1"/>
              </a:buClr>
              <a:buSzPts val="2000"/>
              <a:buFont typeface="Oswald" panose="00000500000000000000"/>
              <a:buNone/>
              <a:defRPr sz="2000" b="1">
                <a:solidFill>
                  <a:schemeClr val="accent1"/>
                </a:solidFill>
                <a:latin typeface="Oswald" panose="00000500000000000000"/>
                <a:ea typeface="Oswald" panose="00000500000000000000"/>
                <a:cs typeface="Oswald" panose="00000500000000000000"/>
                <a:sym typeface="Oswald" panose="00000500000000000000"/>
              </a:defRPr>
            </a:lvl4pPr>
            <a:lvl5pPr lvl="4" algn="ctr">
              <a:spcBef>
                <a:spcPts val="0"/>
              </a:spcBef>
              <a:spcAft>
                <a:spcPts val="0"/>
              </a:spcAft>
              <a:buClr>
                <a:schemeClr val="accent1"/>
              </a:buClr>
              <a:buSzPts val="2000"/>
              <a:buFont typeface="Oswald" panose="00000500000000000000"/>
              <a:buNone/>
              <a:defRPr sz="2000" b="1">
                <a:solidFill>
                  <a:schemeClr val="accent1"/>
                </a:solidFill>
                <a:latin typeface="Oswald" panose="00000500000000000000"/>
                <a:ea typeface="Oswald" panose="00000500000000000000"/>
                <a:cs typeface="Oswald" panose="00000500000000000000"/>
                <a:sym typeface="Oswald" panose="00000500000000000000"/>
              </a:defRPr>
            </a:lvl5pPr>
            <a:lvl6pPr lvl="5" algn="ctr">
              <a:spcBef>
                <a:spcPts val="0"/>
              </a:spcBef>
              <a:spcAft>
                <a:spcPts val="0"/>
              </a:spcAft>
              <a:buClr>
                <a:schemeClr val="accent1"/>
              </a:buClr>
              <a:buSzPts val="2000"/>
              <a:buFont typeface="Oswald" panose="00000500000000000000"/>
              <a:buNone/>
              <a:defRPr sz="2000" b="1">
                <a:solidFill>
                  <a:schemeClr val="accent1"/>
                </a:solidFill>
                <a:latin typeface="Oswald" panose="00000500000000000000"/>
                <a:ea typeface="Oswald" panose="00000500000000000000"/>
                <a:cs typeface="Oswald" panose="00000500000000000000"/>
                <a:sym typeface="Oswald" panose="00000500000000000000"/>
              </a:defRPr>
            </a:lvl6pPr>
            <a:lvl7pPr lvl="6" algn="ctr">
              <a:spcBef>
                <a:spcPts val="0"/>
              </a:spcBef>
              <a:spcAft>
                <a:spcPts val="0"/>
              </a:spcAft>
              <a:buClr>
                <a:schemeClr val="accent1"/>
              </a:buClr>
              <a:buSzPts val="2000"/>
              <a:buFont typeface="Oswald" panose="00000500000000000000"/>
              <a:buNone/>
              <a:defRPr sz="2000" b="1">
                <a:solidFill>
                  <a:schemeClr val="accent1"/>
                </a:solidFill>
                <a:latin typeface="Oswald" panose="00000500000000000000"/>
                <a:ea typeface="Oswald" panose="00000500000000000000"/>
                <a:cs typeface="Oswald" panose="00000500000000000000"/>
                <a:sym typeface="Oswald" panose="00000500000000000000"/>
              </a:defRPr>
            </a:lvl7pPr>
            <a:lvl8pPr lvl="7" algn="ctr">
              <a:spcBef>
                <a:spcPts val="0"/>
              </a:spcBef>
              <a:spcAft>
                <a:spcPts val="0"/>
              </a:spcAft>
              <a:buClr>
                <a:schemeClr val="accent1"/>
              </a:buClr>
              <a:buSzPts val="2000"/>
              <a:buFont typeface="Oswald" panose="00000500000000000000"/>
              <a:buNone/>
              <a:defRPr sz="2000" b="1">
                <a:solidFill>
                  <a:schemeClr val="accent1"/>
                </a:solidFill>
                <a:latin typeface="Oswald" panose="00000500000000000000"/>
                <a:ea typeface="Oswald" panose="00000500000000000000"/>
                <a:cs typeface="Oswald" panose="00000500000000000000"/>
                <a:sym typeface="Oswald" panose="00000500000000000000"/>
              </a:defRPr>
            </a:lvl8pPr>
            <a:lvl9pPr lvl="8" algn="ctr">
              <a:spcBef>
                <a:spcPts val="0"/>
              </a:spcBef>
              <a:spcAft>
                <a:spcPts val="0"/>
              </a:spcAft>
              <a:buClr>
                <a:schemeClr val="accent1"/>
              </a:buClr>
              <a:buSzPts val="2000"/>
              <a:buFont typeface="Oswald" panose="00000500000000000000"/>
              <a:buNone/>
              <a:defRPr sz="2000" b="1">
                <a:solidFill>
                  <a:schemeClr val="accent1"/>
                </a:solidFill>
                <a:latin typeface="Oswald" panose="00000500000000000000"/>
                <a:ea typeface="Oswald" panose="00000500000000000000"/>
                <a:cs typeface="Oswald" panose="00000500000000000000"/>
                <a:sym typeface="Oswald" panose="00000500000000000000"/>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panose="020B0503030403020204"/>
              <a:buChar char="◉"/>
              <a:defRPr sz="2000">
                <a:solidFill>
                  <a:schemeClr val="dk1"/>
                </a:solidFill>
                <a:latin typeface="Source Sans Pro" panose="020B0503030403020204"/>
                <a:ea typeface="Source Sans Pro" panose="020B0503030403020204"/>
                <a:cs typeface="Source Sans Pro" panose="020B0503030403020204"/>
                <a:sym typeface="Source Sans Pro" panose="020B0503030403020204"/>
              </a:defRPr>
            </a:lvl1pPr>
            <a:lvl2pPr marL="914400" lvl="1"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2pPr>
            <a:lvl3pPr marL="1371600" lvl="2"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3pPr>
            <a:lvl4pPr marL="1828800" lvl="3"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4pPr>
            <a:lvl5pPr marL="2286000" lvl="4"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5pPr>
            <a:lvl6pPr marL="2743200" lvl="5"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6pPr>
            <a:lvl7pPr marL="3200400" lvl="6"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7pPr>
            <a:lvl8pPr marL="3657600" lvl="7"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8pPr>
            <a:lvl9pPr marL="4114800" lvl="8" indent="-342900">
              <a:spcBef>
                <a:spcPts val="0"/>
              </a:spcBef>
              <a:spcAft>
                <a:spcPts val="0"/>
              </a:spcAft>
              <a:buClr>
                <a:schemeClr val="dk1"/>
              </a:buClr>
              <a:buSzPts val="1800"/>
              <a:buFont typeface="Source Sans Pro" panose="020B0503030403020204"/>
              <a:buChar char="■"/>
              <a:defRPr sz="1800">
                <a:solidFill>
                  <a:schemeClr val="dk1"/>
                </a:solidFill>
                <a:latin typeface="Source Sans Pro" panose="020B0503030403020204"/>
                <a:ea typeface="Source Sans Pro" panose="020B0503030403020204"/>
                <a:cs typeface="Source Sans Pro" panose="020B0503030403020204"/>
                <a:sym typeface="Source Sans Pro" panose="020B0503030403020204"/>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panose="00000500000000000000"/>
                <a:ea typeface="Oswald" panose="00000500000000000000"/>
                <a:cs typeface="Oswald" panose="00000500000000000000"/>
                <a:sym typeface="Oswald" panose="00000500000000000000"/>
              </a:defRPr>
            </a:lvl1pPr>
            <a:lvl2pPr lvl="1" algn="r">
              <a:buNone/>
              <a:defRPr sz="1000">
                <a:solidFill>
                  <a:srgbClr val="FFFFFF"/>
                </a:solidFill>
                <a:latin typeface="Oswald" panose="00000500000000000000"/>
                <a:ea typeface="Oswald" panose="00000500000000000000"/>
                <a:cs typeface="Oswald" panose="00000500000000000000"/>
                <a:sym typeface="Oswald" panose="00000500000000000000"/>
              </a:defRPr>
            </a:lvl2pPr>
            <a:lvl3pPr lvl="2" algn="r">
              <a:buNone/>
              <a:defRPr sz="1000">
                <a:solidFill>
                  <a:srgbClr val="FFFFFF"/>
                </a:solidFill>
                <a:latin typeface="Oswald" panose="00000500000000000000"/>
                <a:ea typeface="Oswald" panose="00000500000000000000"/>
                <a:cs typeface="Oswald" panose="00000500000000000000"/>
                <a:sym typeface="Oswald" panose="00000500000000000000"/>
              </a:defRPr>
            </a:lvl3pPr>
            <a:lvl4pPr lvl="3" algn="r">
              <a:buNone/>
              <a:defRPr sz="1000">
                <a:solidFill>
                  <a:srgbClr val="FFFFFF"/>
                </a:solidFill>
                <a:latin typeface="Oswald" panose="00000500000000000000"/>
                <a:ea typeface="Oswald" panose="00000500000000000000"/>
                <a:cs typeface="Oswald" panose="00000500000000000000"/>
                <a:sym typeface="Oswald" panose="00000500000000000000"/>
              </a:defRPr>
            </a:lvl4pPr>
            <a:lvl5pPr lvl="4" algn="r">
              <a:buNone/>
              <a:defRPr sz="1000">
                <a:solidFill>
                  <a:srgbClr val="FFFFFF"/>
                </a:solidFill>
                <a:latin typeface="Oswald" panose="00000500000000000000"/>
                <a:ea typeface="Oswald" panose="00000500000000000000"/>
                <a:cs typeface="Oswald" panose="00000500000000000000"/>
                <a:sym typeface="Oswald" panose="00000500000000000000"/>
              </a:defRPr>
            </a:lvl5pPr>
            <a:lvl6pPr lvl="5" algn="r">
              <a:buNone/>
              <a:defRPr sz="1000">
                <a:solidFill>
                  <a:srgbClr val="FFFFFF"/>
                </a:solidFill>
                <a:latin typeface="Oswald" panose="00000500000000000000"/>
                <a:ea typeface="Oswald" panose="00000500000000000000"/>
                <a:cs typeface="Oswald" panose="00000500000000000000"/>
                <a:sym typeface="Oswald" panose="00000500000000000000"/>
              </a:defRPr>
            </a:lvl6pPr>
            <a:lvl7pPr lvl="6" algn="r">
              <a:buNone/>
              <a:defRPr sz="1000">
                <a:solidFill>
                  <a:srgbClr val="FFFFFF"/>
                </a:solidFill>
                <a:latin typeface="Oswald" panose="00000500000000000000"/>
                <a:ea typeface="Oswald" panose="00000500000000000000"/>
                <a:cs typeface="Oswald" panose="00000500000000000000"/>
                <a:sym typeface="Oswald" panose="00000500000000000000"/>
              </a:defRPr>
            </a:lvl7pPr>
            <a:lvl8pPr lvl="7" algn="r">
              <a:buNone/>
              <a:defRPr sz="1000">
                <a:solidFill>
                  <a:srgbClr val="FFFFFF"/>
                </a:solidFill>
                <a:latin typeface="Oswald" panose="00000500000000000000"/>
                <a:ea typeface="Oswald" panose="00000500000000000000"/>
                <a:cs typeface="Oswald" panose="00000500000000000000"/>
                <a:sym typeface="Oswald" panose="00000500000000000000"/>
              </a:defRPr>
            </a:lvl8pPr>
            <a:lvl9pPr lvl="8" algn="r">
              <a:buNone/>
              <a:defRPr sz="1000">
                <a:solidFill>
                  <a:srgbClr val="FFFFFF"/>
                </a:solidFill>
                <a:latin typeface="Oswald" panose="00000500000000000000"/>
                <a:ea typeface="Oswald" panose="00000500000000000000"/>
                <a:cs typeface="Oswald" panose="00000500000000000000"/>
                <a:sym typeface="Oswald" panose="00000500000000000000"/>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038865" y="2737021"/>
            <a:ext cx="6876610" cy="202098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DDoS attack detection using Deep Learning</a:t>
            </a:r>
          </a:p>
        </p:txBody>
      </p:sp>
      <p:sp>
        <p:nvSpPr>
          <p:cNvPr id="2" name="TextBox 1"/>
          <p:cNvSpPr txBox="1"/>
          <p:nvPr/>
        </p:nvSpPr>
        <p:spPr>
          <a:xfrm>
            <a:off x="5773994" y="385497"/>
            <a:ext cx="2931417" cy="954107"/>
          </a:xfrm>
          <a:prstGeom prst="rect">
            <a:avLst/>
          </a:prstGeom>
          <a:noFill/>
        </p:spPr>
        <p:txBody>
          <a:bodyPr wrap="square" rtlCol="0">
            <a:spAutoFit/>
          </a:bodyPr>
          <a:lstStyle/>
          <a:p>
            <a:r>
              <a:rPr lang="en-US" b="1" dirty="0"/>
              <a:t>Submitted By:</a:t>
            </a:r>
          </a:p>
          <a:p>
            <a:pPr lvl="2"/>
            <a:r>
              <a:rPr lang="en-US" dirty="0"/>
              <a:t>           Chirag Bavishi   (222IT005)</a:t>
            </a:r>
          </a:p>
          <a:p>
            <a:pPr lvl="2"/>
            <a:r>
              <a:rPr lang="en-US" dirty="0"/>
              <a:t>           Jay Koradiya     (222IT014)</a:t>
            </a:r>
          </a:p>
          <a:p>
            <a:pPr lvl="2"/>
            <a:r>
              <a:rPr lang="en-US" dirty="0"/>
              <a:t>           </a:t>
            </a:r>
          </a:p>
        </p:txBody>
      </p:sp>
      <p:sp>
        <p:nvSpPr>
          <p:cNvPr id="3" name="TextBox 2"/>
          <p:cNvSpPr txBox="1"/>
          <p:nvPr/>
        </p:nvSpPr>
        <p:spPr>
          <a:xfrm>
            <a:off x="303172" y="385497"/>
            <a:ext cx="4190855" cy="307777"/>
          </a:xfrm>
          <a:prstGeom prst="rect">
            <a:avLst/>
          </a:prstGeom>
          <a:noFill/>
        </p:spPr>
        <p:txBody>
          <a:bodyPr wrap="square" rtlCol="0">
            <a:spAutoFit/>
          </a:bodyPr>
          <a:lstStyle/>
          <a:p>
            <a:r>
              <a:rPr lang="en-US" dirty="0"/>
              <a:t>Cyber Security (IT750)</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784050" y="266699"/>
            <a:ext cx="6996600" cy="5117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Results</a:t>
            </a:r>
            <a:endParaRPr dirty="0"/>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10</a:t>
            </a:fld>
            <a:endParaRPr lang="en-GB"/>
          </a:p>
        </p:txBody>
      </p:sp>
      <p:sp>
        <p:nvSpPr>
          <p:cNvPr id="4" name="TextBox 3">
            <a:extLst>
              <a:ext uri="{FF2B5EF4-FFF2-40B4-BE49-F238E27FC236}">
                <a16:creationId xmlns:a16="http://schemas.microsoft.com/office/drawing/2014/main" id="{1B678222-67CD-4992-D32B-31773E66B5F9}"/>
              </a:ext>
            </a:extLst>
          </p:cNvPr>
          <p:cNvSpPr txBox="1"/>
          <p:nvPr/>
        </p:nvSpPr>
        <p:spPr>
          <a:xfrm>
            <a:off x="784050" y="778424"/>
            <a:ext cx="2173002" cy="307777"/>
          </a:xfrm>
          <a:prstGeom prst="rect">
            <a:avLst/>
          </a:prstGeom>
          <a:noFill/>
        </p:spPr>
        <p:txBody>
          <a:bodyPr wrap="square" rtlCol="0">
            <a:spAutoFit/>
          </a:bodyPr>
          <a:lstStyle/>
          <a:p>
            <a:r>
              <a:rPr lang="en-US" dirty="0"/>
              <a:t>4) GRU</a:t>
            </a:r>
          </a:p>
        </p:txBody>
      </p:sp>
      <p:pic>
        <p:nvPicPr>
          <p:cNvPr id="3" name="Picture 2">
            <a:extLst>
              <a:ext uri="{FF2B5EF4-FFF2-40B4-BE49-F238E27FC236}">
                <a16:creationId xmlns:a16="http://schemas.microsoft.com/office/drawing/2014/main" id="{7B0915DD-0F9F-7F96-48F4-BB728D3DB371}"/>
              </a:ext>
            </a:extLst>
          </p:cNvPr>
          <p:cNvPicPr>
            <a:picLocks noChangeAspect="1"/>
          </p:cNvPicPr>
          <p:nvPr/>
        </p:nvPicPr>
        <p:blipFill>
          <a:blip r:embed="rId3"/>
          <a:stretch>
            <a:fillRect/>
          </a:stretch>
        </p:blipFill>
        <p:spPr>
          <a:xfrm>
            <a:off x="466539" y="1208222"/>
            <a:ext cx="3451523" cy="2727056"/>
          </a:xfrm>
          <a:prstGeom prst="rect">
            <a:avLst/>
          </a:prstGeom>
        </p:spPr>
      </p:pic>
      <p:pic>
        <p:nvPicPr>
          <p:cNvPr id="6" name="Picture 5">
            <a:extLst>
              <a:ext uri="{FF2B5EF4-FFF2-40B4-BE49-F238E27FC236}">
                <a16:creationId xmlns:a16="http://schemas.microsoft.com/office/drawing/2014/main" id="{C3F1B8E7-F477-50CC-DB65-1F5DC2A45727}"/>
              </a:ext>
            </a:extLst>
          </p:cNvPr>
          <p:cNvPicPr>
            <a:picLocks noChangeAspect="1"/>
          </p:cNvPicPr>
          <p:nvPr/>
        </p:nvPicPr>
        <p:blipFill>
          <a:blip r:embed="rId4"/>
          <a:stretch>
            <a:fillRect/>
          </a:stretch>
        </p:blipFill>
        <p:spPr>
          <a:xfrm>
            <a:off x="4649277" y="1208222"/>
            <a:ext cx="3510421" cy="2727055"/>
          </a:xfrm>
          <a:prstGeom prst="rect">
            <a:avLst/>
          </a:prstGeom>
        </p:spPr>
      </p:pic>
    </p:spTree>
    <p:extLst>
      <p:ext uri="{BB962C8B-B14F-4D97-AF65-F5344CB8AC3E}">
        <p14:creationId xmlns:p14="http://schemas.microsoft.com/office/powerpoint/2010/main" val="985567162"/>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784050" y="266699"/>
            <a:ext cx="6996600" cy="5117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Results</a:t>
            </a:r>
            <a:endParaRPr dirty="0"/>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11</a:t>
            </a:fld>
            <a:endParaRPr lang="en-GB"/>
          </a:p>
        </p:txBody>
      </p:sp>
      <p:sp>
        <p:nvSpPr>
          <p:cNvPr id="4" name="TextBox 3">
            <a:extLst>
              <a:ext uri="{FF2B5EF4-FFF2-40B4-BE49-F238E27FC236}">
                <a16:creationId xmlns:a16="http://schemas.microsoft.com/office/drawing/2014/main" id="{1B678222-67CD-4992-D32B-31773E66B5F9}"/>
              </a:ext>
            </a:extLst>
          </p:cNvPr>
          <p:cNvSpPr txBox="1"/>
          <p:nvPr/>
        </p:nvSpPr>
        <p:spPr>
          <a:xfrm>
            <a:off x="784050" y="778424"/>
            <a:ext cx="1401097" cy="307777"/>
          </a:xfrm>
          <a:prstGeom prst="rect">
            <a:avLst/>
          </a:prstGeom>
          <a:noFill/>
        </p:spPr>
        <p:txBody>
          <a:bodyPr wrap="square" rtlCol="0">
            <a:spAutoFit/>
          </a:bodyPr>
          <a:lstStyle/>
          <a:p>
            <a:r>
              <a:rPr lang="en-US" dirty="0"/>
              <a:t>5) ANN</a:t>
            </a:r>
          </a:p>
        </p:txBody>
      </p:sp>
      <p:pic>
        <p:nvPicPr>
          <p:cNvPr id="3" name="Picture 2">
            <a:extLst>
              <a:ext uri="{FF2B5EF4-FFF2-40B4-BE49-F238E27FC236}">
                <a16:creationId xmlns:a16="http://schemas.microsoft.com/office/drawing/2014/main" id="{2F197FAA-634B-7A46-3321-A16980038743}"/>
              </a:ext>
            </a:extLst>
          </p:cNvPr>
          <p:cNvPicPr>
            <a:picLocks noChangeAspect="1"/>
          </p:cNvPicPr>
          <p:nvPr/>
        </p:nvPicPr>
        <p:blipFill>
          <a:blip r:embed="rId3"/>
          <a:stretch>
            <a:fillRect/>
          </a:stretch>
        </p:blipFill>
        <p:spPr>
          <a:xfrm>
            <a:off x="4681485" y="1198763"/>
            <a:ext cx="3555490" cy="2809201"/>
          </a:xfrm>
          <a:prstGeom prst="rect">
            <a:avLst/>
          </a:prstGeom>
        </p:spPr>
      </p:pic>
      <p:pic>
        <p:nvPicPr>
          <p:cNvPr id="6" name="Picture 5">
            <a:extLst>
              <a:ext uri="{FF2B5EF4-FFF2-40B4-BE49-F238E27FC236}">
                <a16:creationId xmlns:a16="http://schemas.microsoft.com/office/drawing/2014/main" id="{70BC6AA7-7D8E-24EA-5C32-BA8D19CC86A7}"/>
              </a:ext>
            </a:extLst>
          </p:cNvPr>
          <p:cNvPicPr>
            <a:picLocks noChangeAspect="1"/>
          </p:cNvPicPr>
          <p:nvPr/>
        </p:nvPicPr>
        <p:blipFill>
          <a:blip r:embed="rId4"/>
          <a:stretch>
            <a:fillRect/>
          </a:stretch>
        </p:blipFill>
        <p:spPr>
          <a:xfrm>
            <a:off x="516194" y="1198764"/>
            <a:ext cx="3694471" cy="2870034"/>
          </a:xfrm>
          <a:prstGeom prst="rect">
            <a:avLst/>
          </a:prstGeom>
        </p:spPr>
      </p:pic>
    </p:spTree>
    <p:extLst>
      <p:ext uri="{BB962C8B-B14F-4D97-AF65-F5344CB8AC3E}">
        <p14:creationId xmlns:p14="http://schemas.microsoft.com/office/powerpoint/2010/main" val="842593564"/>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784050" y="266699"/>
            <a:ext cx="6996600" cy="5117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Results</a:t>
            </a:r>
            <a:endParaRPr dirty="0"/>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12</a:t>
            </a:fld>
            <a:endParaRPr lang="en-GB"/>
          </a:p>
        </p:txBody>
      </p:sp>
      <p:sp>
        <p:nvSpPr>
          <p:cNvPr id="4" name="TextBox 3">
            <a:extLst>
              <a:ext uri="{FF2B5EF4-FFF2-40B4-BE49-F238E27FC236}">
                <a16:creationId xmlns:a16="http://schemas.microsoft.com/office/drawing/2014/main" id="{1B678222-67CD-4992-D32B-31773E66B5F9}"/>
              </a:ext>
            </a:extLst>
          </p:cNvPr>
          <p:cNvSpPr txBox="1"/>
          <p:nvPr/>
        </p:nvSpPr>
        <p:spPr>
          <a:xfrm>
            <a:off x="784050" y="778424"/>
            <a:ext cx="6582769" cy="307777"/>
          </a:xfrm>
          <a:prstGeom prst="rect">
            <a:avLst/>
          </a:prstGeom>
          <a:noFill/>
        </p:spPr>
        <p:txBody>
          <a:bodyPr wrap="square" rtlCol="0">
            <a:spAutoFit/>
          </a:bodyPr>
          <a:lstStyle/>
          <a:p>
            <a:r>
              <a:rPr lang="en-US" dirty="0"/>
              <a:t>Accuracy, Recall and Precision comparison of various deep learning models</a:t>
            </a:r>
          </a:p>
        </p:txBody>
      </p:sp>
      <p:graphicFrame>
        <p:nvGraphicFramePr>
          <p:cNvPr id="2" name="Table 1">
            <a:extLst>
              <a:ext uri="{FF2B5EF4-FFF2-40B4-BE49-F238E27FC236}">
                <a16:creationId xmlns:a16="http://schemas.microsoft.com/office/drawing/2014/main" id="{2F24FDEF-6451-382E-3E7E-9FFE9406BD64}"/>
              </a:ext>
            </a:extLst>
          </p:cNvPr>
          <p:cNvGraphicFramePr>
            <a:graphicFrameLocks noGrp="1"/>
          </p:cNvGraphicFramePr>
          <p:nvPr>
            <p:extLst>
              <p:ext uri="{D42A27DB-BD31-4B8C-83A1-F6EECF244321}">
                <p14:modId xmlns:p14="http://schemas.microsoft.com/office/powerpoint/2010/main" val="4030705815"/>
              </p:ext>
            </p:extLst>
          </p:nvPr>
        </p:nvGraphicFramePr>
        <p:xfrm>
          <a:off x="1386348" y="1597925"/>
          <a:ext cx="6120580" cy="1624596"/>
        </p:xfrm>
        <a:graphic>
          <a:graphicData uri="http://schemas.openxmlformats.org/drawingml/2006/table">
            <a:tbl>
              <a:tblPr firstRow="1" firstCol="1" bandRow="1">
                <a:tableStyleId>{5C22544A-7EE6-4342-B048-85BDC9FD1C3A}</a:tableStyleId>
              </a:tblPr>
              <a:tblGrid>
                <a:gridCol w="1019979">
                  <a:extLst>
                    <a:ext uri="{9D8B030D-6E8A-4147-A177-3AD203B41FA5}">
                      <a16:colId xmlns:a16="http://schemas.microsoft.com/office/drawing/2014/main" val="2868933657"/>
                    </a:ext>
                  </a:extLst>
                </a:gridCol>
                <a:gridCol w="1019979">
                  <a:extLst>
                    <a:ext uri="{9D8B030D-6E8A-4147-A177-3AD203B41FA5}">
                      <a16:colId xmlns:a16="http://schemas.microsoft.com/office/drawing/2014/main" val="2199414435"/>
                    </a:ext>
                  </a:extLst>
                </a:gridCol>
                <a:gridCol w="1019979">
                  <a:extLst>
                    <a:ext uri="{9D8B030D-6E8A-4147-A177-3AD203B41FA5}">
                      <a16:colId xmlns:a16="http://schemas.microsoft.com/office/drawing/2014/main" val="776285138"/>
                    </a:ext>
                  </a:extLst>
                </a:gridCol>
                <a:gridCol w="1019979">
                  <a:extLst>
                    <a:ext uri="{9D8B030D-6E8A-4147-A177-3AD203B41FA5}">
                      <a16:colId xmlns:a16="http://schemas.microsoft.com/office/drawing/2014/main" val="1675830732"/>
                    </a:ext>
                  </a:extLst>
                </a:gridCol>
                <a:gridCol w="1019979">
                  <a:extLst>
                    <a:ext uri="{9D8B030D-6E8A-4147-A177-3AD203B41FA5}">
                      <a16:colId xmlns:a16="http://schemas.microsoft.com/office/drawing/2014/main" val="2031964896"/>
                    </a:ext>
                  </a:extLst>
                </a:gridCol>
                <a:gridCol w="1020685">
                  <a:extLst>
                    <a:ext uri="{9D8B030D-6E8A-4147-A177-3AD203B41FA5}">
                      <a16:colId xmlns:a16="http://schemas.microsoft.com/office/drawing/2014/main" val="1759972105"/>
                    </a:ext>
                  </a:extLst>
                </a:gridCol>
              </a:tblGrid>
              <a:tr h="406149">
                <a:tc>
                  <a:txBody>
                    <a:bodyPr/>
                    <a:lstStyle/>
                    <a:p>
                      <a:pPr marL="0" marR="0" algn="just">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RNN</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LSTM</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BLSTM</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GRU</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ANN</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492660532"/>
                  </a:ext>
                </a:extLst>
              </a:tr>
              <a:tr h="406149">
                <a:tc>
                  <a:txBody>
                    <a:bodyPr/>
                    <a:lstStyle/>
                    <a:p>
                      <a:pPr marL="0" marR="0" algn="just">
                        <a:lnSpc>
                          <a:spcPct val="150000"/>
                        </a:lnSpc>
                        <a:spcBef>
                          <a:spcPts val="0"/>
                        </a:spcBef>
                        <a:spcAft>
                          <a:spcPts val="0"/>
                        </a:spcAft>
                      </a:pPr>
                      <a:r>
                        <a:rPr lang="en-US" sz="1200">
                          <a:effectLst/>
                        </a:rPr>
                        <a:t>Accuracy</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94.87%</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97.08%</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95.65%</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0"/>
                        </a:spcAft>
                      </a:pPr>
                      <a:r>
                        <a:rPr lang="en-US" sz="1200" b="1" dirty="0">
                          <a:effectLst/>
                        </a:rPr>
                        <a:t>98.07%</a:t>
                      </a:r>
                      <a:endParaRPr lang="en-US" sz="11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82.38%</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129340772"/>
                  </a:ext>
                </a:extLst>
              </a:tr>
              <a:tr h="406149">
                <a:tc>
                  <a:txBody>
                    <a:bodyPr/>
                    <a:lstStyle/>
                    <a:p>
                      <a:pPr marL="0" marR="0" algn="just">
                        <a:lnSpc>
                          <a:spcPct val="150000"/>
                        </a:lnSpc>
                        <a:spcBef>
                          <a:spcPts val="0"/>
                        </a:spcBef>
                        <a:spcAft>
                          <a:spcPts val="0"/>
                        </a:spcAft>
                      </a:pPr>
                      <a:r>
                        <a:rPr lang="en-US" sz="1200">
                          <a:effectLst/>
                        </a:rPr>
                        <a:t>Precision</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91.22%</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94.47%</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92.07%</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0"/>
                        </a:spcAft>
                      </a:pPr>
                      <a:r>
                        <a:rPr lang="en-US" sz="1200" b="1" dirty="0">
                          <a:effectLst/>
                        </a:rPr>
                        <a:t>96.49%</a:t>
                      </a:r>
                      <a:endParaRPr lang="en-US" sz="11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75.65%</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839562354"/>
                  </a:ext>
                </a:extLst>
              </a:tr>
              <a:tr h="406149">
                <a:tc>
                  <a:txBody>
                    <a:bodyPr/>
                    <a:lstStyle/>
                    <a:p>
                      <a:pPr marL="0" marR="0" algn="just">
                        <a:lnSpc>
                          <a:spcPct val="150000"/>
                        </a:lnSpc>
                        <a:spcBef>
                          <a:spcPts val="0"/>
                        </a:spcBef>
                        <a:spcAft>
                          <a:spcPts val="0"/>
                        </a:spcAft>
                      </a:pPr>
                      <a:r>
                        <a:rPr lang="en-US" sz="1200">
                          <a:effectLst/>
                        </a:rPr>
                        <a:t>Recall</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99.19%</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0"/>
                        </a:spcAft>
                      </a:pPr>
                      <a:r>
                        <a:rPr lang="en-US" sz="1200" b="1" dirty="0">
                          <a:effectLst/>
                        </a:rPr>
                        <a:t>99.95%</a:t>
                      </a:r>
                      <a:endParaRPr lang="en-US" sz="11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99.91%</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99.74%</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95.74%</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025983736"/>
                  </a:ext>
                </a:extLst>
              </a:tr>
            </a:tbl>
          </a:graphicData>
        </a:graphic>
      </p:graphicFrame>
    </p:spTree>
    <p:extLst>
      <p:ext uri="{BB962C8B-B14F-4D97-AF65-F5344CB8AC3E}">
        <p14:creationId xmlns:p14="http://schemas.microsoft.com/office/powerpoint/2010/main" val="2923161096"/>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784050" y="266699"/>
            <a:ext cx="6996600" cy="5117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t>Refrence</a:t>
            </a:r>
            <a:endParaRPr dirty="0"/>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13</a:t>
            </a:fld>
            <a:endParaRPr lang="en-GB"/>
          </a:p>
        </p:txBody>
      </p:sp>
      <p:sp>
        <p:nvSpPr>
          <p:cNvPr id="4" name="TextBox 3">
            <a:extLst>
              <a:ext uri="{FF2B5EF4-FFF2-40B4-BE49-F238E27FC236}">
                <a16:creationId xmlns:a16="http://schemas.microsoft.com/office/drawing/2014/main" id="{1B678222-67CD-4992-D32B-31773E66B5F9}"/>
              </a:ext>
            </a:extLst>
          </p:cNvPr>
          <p:cNvSpPr txBox="1"/>
          <p:nvPr/>
        </p:nvSpPr>
        <p:spPr>
          <a:xfrm>
            <a:off x="784050" y="778424"/>
            <a:ext cx="7772725" cy="2911951"/>
          </a:xfrm>
          <a:prstGeom prst="rect">
            <a:avLst/>
          </a:prstGeom>
          <a:noFill/>
        </p:spPr>
        <p:txBody>
          <a:bodyPr wrap="square" rtlCol="0">
            <a:spAutoFit/>
          </a:bodyPr>
          <a:lstStyle/>
          <a:p>
            <a:pPr marL="0" marR="0" algn="just">
              <a:lnSpc>
                <a:spcPct val="150000"/>
              </a:lnSpc>
              <a:spcBef>
                <a:spcPts val="0"/>
              </a:spcBef>
              <a:spcAft>
                <a:spcPts val="800"/>
              </a:spcAft>
            </a:pPr>
            <a:r>
              <a:rPr lang="en-IN" sz="1100" dirty="0">
                <a:solidFill>
                  <a:srgbClr val="222222"/>
                </a:solidFill>
                <a:effectLst/>
                <a:latin typeface="Arial" panose="020B0604020202020204" pitchFamily="34" charset="0"/>
                <a:ea typeface="Calibri" panose="020F0502020204030204" pitchFamily="34" charset="0"/>
                <a:cs typeface="Mangal" panose="02040503050203030202" pitchFamily="18" charset="0"/>
              </a:rPr>
              <a:t>[1] </a:t>
            </a:r>
            <a:r>
              <a:rPr lang="en-IN" sz="1100" dirty="0" err="1">
                <a:solidFill>
                  <a:srgbClr val="222222"/>
                </a:solidFill>
                <a:effectLst/>
                <a:latin typeface="Arial" panose="020B0604020202020204" pitchFamily="34" charset="0"/>
                <a:ea typeface="Calibri" panose="020F0502020204030204" pitchFamily="34" charset="0"/>
                <a:cs typeface="Mangal" panose="02040503050203030202" pitchFamily="18" charset="0"/>
              </a:rPr>
              <a:t>Elsaeidy</a:t>
            </a:r>
            <a:r>
              <a:rPr lang="en-IN" sz="1100" dirty="0">
                <a:solidFill>
                  <a:srgbClr val="222222"/>
                </a:solidFill>
                <a:effectLst/>
                <a:latin typeface="Arial" panose="020B0604020202020204" pitchFamily="34" charset="0"/>
                <a:ea typeface="Calibri" panose="020F0502020204030204" pitchFamily="34" charset="0"/>
                <a:cs typeface="Mangal" panose="02040503050203030202" pitchFamily="18" charset="0"/>
              </a:rPr>
              <a:t>, </a:t>
            </a:r>
            <a:r>
              <a:rPr lang="en-IN" sz="1100" dirty="0" err="1">
                <a:solidFill>
                  <a:srgbClr val="222222"/>
                </a:solidFill>
                <a:effectLst/>
                <a:latin typeface="Arial" panose="020B0604020202020204" pitchFamily="34" charset="0"/>
                <a:ea typeface="Calibri" panose="020F0502020204030204" pitchFamily="34" charset="0"/>
                <a:cs typeface="Mangal" panose="02040503050203030202" pitchFamily="18" charset="0"/>
              </a:rPr>
              <a:t>Asmaa</a:t>
            </a:r>
            <a:r>
              <a:rPr lang="en-IN" sz="1100" dirty="0">
                <a:solidFill>
                  <a:srgbClr val="222222"/>
                </a:solidFill>
                <a:effectLst/>
                <a:latin typeface="Arial" panose="020B0604020202020204" pitchFamily="34" charset="0"/>
                <a:ea typeface="Calibri" panose="020F0502020204030204" pitchFamily="34" charset="0"/>
                <a:cs typeface="Mangal" panose="02040503050203030202" pitchFamily="18" charset="0"/>
              </a:rPr>
              <a:t> A., Abbas </a:t>
            </a:r>
            <a:r>
              <a:rPr lang="en-IN" sz="1100" dirty="0" err="1">
                <a:solidFill>
                  <a:srgbClr val="222222"/>
                </a:solidFill>
                <a:effectLst/>
                <a:latin typeface="Arial" panose="020B0604020202020204" pitchFamily="34" charset="0"/>
                <a:ea typeface="Calibri" panose="020F0502020204030204" pitchFamily="34" charset="0"/>
                <a:cs typeface="Mangal" panose="02040503050203030202" pitchFamily="18" charset="0"/>
              </a:rPr>
              <a:t>Jamalipour</a:t>
            </a:r>
            <a:r>
              <a:rPr lang="en-IN" sz="1100" dirty="0">
                <a:solidFill>
                  <a:srgbClr val="222222"/>
                </a:solidFill>
                <a:effectLst/>
                <a:latin typeface="Arial" panose="020B0604020202020204" pitchFamily="34" charset="0"/>
                <a:ea typeface="Calibri" panose="020F0502020204030204" pitchFamily="34" charset="0"/>
                <a:cs typeface="Mangal" panose="02040503050203030202" pitchFamily="18" charset="0"/>
              </a:rPr>
              <a:t>, and </a:t>
            </a:r>
            <a:r>
              <a:rPr lang="en-IN" sz="1100" dirty="0" err="1">
                <a:solidFill>
                  <a:srgbClr val="222222"/>
                </a:solidFill>
                <a:effectLst/>
                <a:latin typeface="Arial" panose="020B0604020202020204" pitchFamily="34" charset="0"/>
                <a:ea typeface="Calibri" panose="020F0502020204030204" pitchFamily="34" charset="0"/>
                <a:cs typeface="Mangal" panose="02040503050203030202" pitchFamily="18" charset="0"/>
              </a:rPr>
              <a:t>Kumudu</a:t>
            </a:r>
            <a:r>
              <a:rPr lang="en-IN" sz="1100" dirty="0">
                <a:solidFill>
                  <a:srgbClr val="222222"/>
                </a:solidFill>
                <a:effectLst/>
                <a:latin typeface="Arial" panose="020B0604020202020204" pitchFamily="34" charset="0"/>
                <a:ea typeface="Calibri" panose="020F0502020204030204" pitchFamily="34" charset="0"/>
                <a:cs typeface="Mangal" panose="02040503050203030202" pitchFamily="18" charset="0"/>
              </a:rPr>
              <a:t> S. </a:t>
            </a:r>
            <a:r>
              <a:rPr lang="en-IN" sz="1100" dirty="0" err="1">
                <a:solidFill>
                  <a:srgbClr val="222222"/>
                </a:solidFill>
                <a:effectLst/>
                <a:latin typeface="Arial" panose="020B0604020202020204" pitchFamily="34" charset="0"/>
                <a:ea typeface="Calibri" panose="020F0502020204030204" pitchFamily="34" charset="0"/>
                <a:cs typeface="Mangal" panose="02040503050203030202" pitchFamily="18" charset="0"/>
              </a:rPr>
              <a:t>Munasinghe</a:t>
            </a:r>
            <a:r>
              <a:rPr lang="en-IN" sz="1100" dirty="0">
                <a:solidFill>
                  <a:srgbClr val="222222"/>
                </a:solidFill>
                <a:effectLst/>
                <a:latin typeface="Arial" panose="020B0604020202020204" pitchFamily="34" charset="0"/>
                <a:ea typeface="Calibri" panose="020F0502020204030204" pitchFamily="34" charset="0"/>
                <a:cs typeface="Mangal" panose="02040503050203030202" pitchFamily="18" charset="0"/>
              </a:rPr>
              <a:t>. "A Hybrid Deep Learning Approach for Replay and DDoS Attack Detection in a Smart City." </a:t>
            </a:r>
            <a:r>
              <a:rPr lang="en-IN" sz="1100" i="1" dirty="0">
                <a:solidFill>
                  <a:srgbClr val="222222"/>
                </a:solidFill>
                <a:effectLst/>
                <a:latin typeface="Arial" panose="020B0604020202020204" pitchFamily="34" charset="0"/>
                <a:ea typeface="Calibri" panose="020F0502020204030204" pitchFamily="34" charset="0"/>
                <a:cs typeface="Mangal" panose="02040503050203030202" pitchFamily="18" charset="0"/>
              </a:rPr>
              <a:t>IEEE Access</a:t>
            </a:r>
            <a:r>
              <a:rPr lang="en-IN" sz="1100" dirty="0">
                <a:solidFill>
                  <a:srgbClr val="222222"/>
                </a:solidFill>
                <a:effectLst/>
                <a:latin typeface="Arial" panose="020B0604020202020204" pitchFamily="34" charset="0"/>
                <a:ea typeface="Calibri" panose="020F0502020204030204" pitchFamily="34" charset="0"/>
                <a:cs typeface="Mangal" panose="02040503050203030202" pitchFamily="18" charset="0"/>
              </a:rPr>
              <a:t> 9 (2021): 154864-154875.</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50000"/>
              </a:lnSpc>
              <a:spcBef>
                <a:spcPts val="0"/>
              </a:spcBef>
              <a:spcAft>
                <a:spcPts val="800"/>
              </a:spcAft>
            </a:pPr>
            <a:r>
              <a:rPr lang="en-IN" sz="1100" dirty="0">
                <a:solidFill>
                  <a:srgbClr val="222222"/>
                </a:solidFill>
                <a:effectLst/>
                <a:latin typeface="Arial" panose="020B0604020202020204" pitchFamily="34" charset="0"/>
                <a:ea typeface="Calibri" panose="020F0502020204030204" pitchFamily="34" charset="0"/>
                <a:cs typeface="Mangal" panose="02040503050203030202" pitchFamily="18" charset="0"/>
              </a:rPr>
              <a:t>[2] Wei, Yuanyuan, Julian Jang-Jaccard, </a:t>
            </a:r>
            <a:r>
              <a:rPr lang="en-IN" sz="1100" dirty="0" err="1">
                <a:solidFill>
                  <a:srgbClr val="222222"/>
                </a:solidFill>
                <a:effectLst/>
                <a:latin typeface="Arial" panose="020B0604020202020204" pitchFamily="34" charset="0"/>
                <a:ea typeface="Calibri" panose="020F0502020204030204" pitchFamily="34" charset="0"/>
                <a:cs typeface="Mangal" panose="02040503050203030202" pitchFamily="18" charset="0"/>
              </a:rPr>
              <a:t>Fariza</a:t>
            </a:r>
            <a:r>
              <a:rPr lang="en-IN" sz="1100" dirty="0">
                <a:solidFill>
                  <a:srgbClr val="222222"/>
                </a:solidFill>
                <a:effectLst/>
                <a:latin typeface="Arial" panose="020B0604020202020204" pitchFamily="34" charset="0"/>
                <a:ea typeface="Calibri" panose="020F0502020204030204" pitchFamily="34" charset="0"/>
                <a:cs typeface="Mangal" panose="02040503050203030202" pitchFamily="18" charset="0"/>
              </a:rPr>
              <a:t> Sabrina, Amardeep Singh, Wen Xu, and </a:t>
            </a:r>
            <a:r>
              <a:rPr lang="en-IN" sz="1100" dirty="0" err="1">
                <a:solidFill>
                  <a:srgbClr val="222222"/>
                </a:solidFill>
                <a:effectLst/>
                <a:latin typeface="Arial" panose="020B0604020202020204" pitchFamily="34" charset="0"/>
                <a:ea typeface="Calibri" panose="020F0502020204030204" pitchFamily="34" charset="0"/>
                <a:cs typeface="Mangal" panose="02040503050203030202" pitchFamily="18" charset="0"/>
              </a:rPr>
              <a:t>Seyit</a:t>
            </a:r>
            <a:r>
              <a:rPr lang="en-IN" sz="1100" dirty="0">
                <a:solidFill>
                  <a:srgbClr val="222222"/>
                </a:solidFill>
                <a:effectLst/>
                <a:latin typeface="Arial" panose="020B0604020202020204" pitchFamily="34" charset="0"/>
                <a:ea typeface="Calibri" panose="020F0502020204030204" pitchFamily="34" charset="0"/>
                <a:cs typeface="Mangal" panose="02040503050203030202" pitchFamily="18" charset="0"/>
              </a:rPr>
              <a:t> </a:t>
            </a:r>
            <a:r>
              <a:rPr lang="en-IN" sz="1100" dirty="0" err="1">
                <a:solidFill>
                  <a:srgbClr val="222222"/>
                </a:solidFill>
                <a:effectLst/>
                <a:latin typeface="Arial" panose="020B0604020202020204" pitchFamily="34" charset="0"/>
                <a:ea typeface="Calibri" panose="020F0502020204030204" pitchFamily="34" charset="0"/>
                <a:cs typeface="Mangal" panose="02040503050203030202" pitchFamily="18" charset="0"/>
              </a:rPr>
              <a:t>Camtepe</a:t>
            </a:r>
            <a:r>
              <a:rPr lang="en-IN" sz="1100" dirty="0">
                <a:solidFill>
                  <a:srgbClr val="222222"/>
                </a:solidFill>
                <a:effectLst/>
                <a:latin typeface="Arial" panose="020B0604020202020204" pitchFamily="34" charset="0"/>
                <a:ea typeface="Calibri" panose="020F0502020204030204" pitchFamily="34" charset="0"/>
                <a:cs typeface="Mangal" panose="02040503050203030202" pitchFamily="18" charset="0"/>
              </a:rPr>
              <a:t>. "Ae-</a:t>
            </a:r>
            <a:r>
              <a:rPr lang="en-IN" sz="1100" dirty="0" err="1">
                <a:solidFill>
                  <a:srgbClr val="222222"/>
                </a:solidFill>
                <a:effectLst/>
                <a:latin typeface="Arial" panose="020B0604020202020204" pitchFamily="34" charset="0"/>
                <a:ea typeface="Calibri" panose="020F0502020204030204" pitchFamily="34" charset="0"/>
                <a:cs typeface="Mangal" panose="02040503050203030202" pitchFamily="18" charset="0"/>
              </a:rPr>
              <a:t>mlp</a:t>
            </a:r>
            <a:r>
              <a:rPr lang="en-IN" sz="1100" dirty="0">
                <a:solidFill>
                  <a:srgbClr val="222222"/>
                </a:solidFill>
                <a:effectLst/>
                <a:latin typeface="Arial" panose="020B0604020202020204" pitchFamily="34" charset="0"/>
                <a:ea typeface="Calibri" panose="020F0502020204030204" pitchFamily="34" charset="0"/>
                <a:cs typeface="Mangal" panose="02040503050203030202" pitchFamily="18" charset="0"/>
              </a:rPr>
              <a:t>: A hybrid deep learning approach for </a:t>
            </a:r>
            <a:r>
              <a:rPr lang="en-IN" sz="1100" dirty="0" err="1">
                <a:solidFill>
                  <a:srgbClr val="222222"/>
                </a:solidFill>
                <a:effectLst/>
                <a:latin typeface="Arial" panose="020B0604020202020204" pitchFamily="34" charset="0"/>
                <a:ea typeface="Calibri" panose="020F0502020204030204" pitchFamily="34" charset="0"/>
                <a:cs typeface="Mangal" panose="02040503050203030202" pitchFamily="18" charset="0"/>
              </a:rPr>
              <a:t>ddos</a:t>
            </a:r>
            <a:r>
              <a:rPr lang="en-IN" sz="1100" dirty="0">
                <a:solidFill>
                  <a:srgbClr val="222222"/>
                </a:solidFill>
                <a:effectLst/>
                <a:latin typeface="Arial" panose="020B0604020202020204" pitchFamily="34" charset="0"/>
                <a:ea typeface="Calibri" panose="020F0502020204030204" pitchFamily="34" charset="0"/>
                <a:cs typeface="Mangal" panose="02040503050203030202" pitchFamily="18" charset="0"/>
              </a:rPr>
              <a:t> detection and classification." </a:t>
            </a:r>
            <a:r>
              <a:rPr lang="en-IN" sz="1100" i="1" dirty="0">
                <a:solidFill>
                  <a:srgbClr val="222222"/>
                </a:solidFill>
                <a:effectLst/>
                <a:latin typeface="Arial" panose="020B0604020202020204" pitchFamily="34" charset="0"/>
                <a:ea typeface="Calibri" panose="020F0502020204030204" pitchFamily="34" charset="0"/>
                <a:cs typeface="Mangal" panose="02040503050203030202" pitchFamily="18" charset="0"/>
              </a:rPr>
              <a:t>IEEE Access</a:t>
            </a:r>
            <a:r>
              <a:rPr lang="en-IN" sz="1100" dirty="0">
                <a:solidFill>
                  <a:srgbClr val="222222"/>
                </a:solidFill>
                <a:effectLst/>
                <a:latin typeface="Arial" panose="020B0604020202020204" pitchFamily="34" charset="0"/>
                <a:ea typeface="Calibri" panose="020F0502020204030204" pitchFamily="34" charset="0"/>
                <a:cs typeface="Mangal" panose="02040503050203030202" pitchFamily="18" charset="0"/>
              </a:rPr>
              <a:t> 9 (2021): 146810-146821.</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50000"/>
              </a:lnSpc>
              <a:spcBef>
                <a:spcPts val="0"/>
              </a:spcBef>
              <a:spcAft>
                <a:spcPts val="800"/>
              </a:spcAft>
            </a:pPr>
            <a:r>
              <a:rPr lang="en-IN" sz="1100" dirty="0">
                <a:solidFill>
                  <a:srgbClr val="222222"/>
                </a:solidFill>
                <a:effectLst/>
                <a:latin typeface="Arial" panose="020B0604020202020204" pitchFamily="34" charset="0"/>
                <a:ea typeface="Calibri" panose="020F0502020204030204" pitchFamily="34" charset="0"/>
                <a:cs typeface="Mangal" panose="02040503050203030202" pitchFamily="18" charset="0"/>
              </a:rPr>
              <a:t>[3] Sahoo, </a:t>
            </a:r>
            <a:r>
              <a:rPr lang="en-IN" sz="1100" dirty="0" err="1">
                <a:solidFill>
                  <a:srgbClr val="222222"/>
                </a:solidFill>
                <a:effectLst/>
                <a:latin typeface="Arial" panose="020B0604020202020204" pitchFamily="34" charset="0"/>
                <a:ea typeface="Calibri" panose="020F0502020204030204" pitchFamily="34" charset="0"/>
                <a:cs typeface="Mangal" panose="02040503050203030202" pitchFamily="18" charset="0"/>
              </a:rPr>
              <a:t>Kshira</a:t>
            </a:r>
            <a:r>
              <a:rPr lang="en-IN" sz="1100" dirty="0">
                <a:solidFill>
                  <a:srgbClr val="222222"/>
                </a:solidFill>
                <a:effectLst/>
                <a:latin typeface="Arial" panose="020B0604020202020204" pitchFamily="34" charset="0"/>
                <a:ea typeface="Calibri" panose="020F0502020204030204" pitchFamily="34" charset="0"/>
                <a:cs typeface="Mangal" panose="02040503050203030202" pitchFamily="18" charset="0"/>
              </a:rPr>
              <a:t> Sagar, Bata Krishna Tripathy, </a:t>
            </a:r>
            <a:r>
              <a:rPr lang="en-IN" sz="1100" dirty="0" err="1">
                <a:solidFill>
                  <a:srgbClr val="222222"/>
                </a:solidFill>
                <a:effectLst/>
                <a:latin typeface="Arial" panose="020B0604020202020204" pitchFamily="34" charset="0"/>
                <a:ea typeface="Calibri" panose="020F0502020204030204" pitchFamily="34" charset="0"/>
                <a:cs typeface="Mangal" panose="02040503050203030202" pitchFamily="18" charset="0"/>
              </a:rPr>
              <a:t>Kshirasagar</a:t>
            </a:r>
            <a:r>
              <a:rPr lang="en-IN" sz="1100" dirty="0">
                <a:solidFill>
                  <a:srgbClr val="222222"/>
                </a:solidFill>
                <a:effectLst/>
                <a:latin typeface="Arial" panose="020B0604020202020204" pitchFamily="34" charset="0"/>
                <a:ea typeface="Calibri" panose="020F0502020204030204" pitchFamily="34" charset="0"/>
                <a:cs typeface="Mangal" panose="02040503050203030202" pitchFamily="18" charset="0"/>
              </a:rPr>
              <a:t> Naik, </a:t>
            </a:r>
            <a:r>
              <a:rPr lang="en-IN" sz="1100" dirty="0" err="1">
                <a:solidFill>
                  <a:srgbClr val="222222"/>
                </a:solidFill>
                <a:effectLst/>
                <a:latin typeface="Arial" panose="020B0604020202020204" pitchFamily="34" charset="0"/>
                <a:ea typeface="Calibri" panose="020F0502020204030204" pitchFamily="34" charset="0"/>
                <a:cs typeface="Mangal" panose="02040503050203030202" pitchFamily="18" charset="0"/>
              </a:rPr>
              <a:t>Somula</a:t>
            </a:r>
            <a:r>
              <a:rPr lang="en-IN" sz="1100" dirty="0">
                <a:solidFill>
                  <a:srgbClr val="222222"/>
                </a:solidFill>
                <a:effectLst/>
                <a:latin typeface="Arial" panose="020B0604020202020204" pitchFamily="34" charset="0"/>
                <a:ea typeface="Calibri" panose="020F0502020204030204" pitchFamily="34" charset="0"/>
                <a:cs typeface="Mangal" panose="02040503050203030202" pitchFamily="18" charset="0"/>
              </a:rPr>
              <a:t> </a:t>
            </a:r>
            <a:r>
              <a:rPr lang="en-IN" sz="1100" dirty="0" err="1">
                <a:solidFill>
                  <a:srgbClr val="222222"/>
                </a:solidFill>
                <a:effectLst/>
                <a:latin typeface="Arial" panose="020B0604020202020204" pitchFamily="34" charset="0"/>
                <a:ea typeface="Calibri" panose="020F0502020204030204" pitchFamily="34" charset="0"/>
                <a:cs typeface="Mangal" panose="02040503050203030202" pitchFamily="18" charset="0"/>
              </a:rPr>
              <a:t>Ramasubbareddy</a:t>
            </a:r>
            <a:r>
              <a:rPr lang="en-IN" sz="1100" dirty="0">
                <a:solidFill>
                  <a:srgbClr val="222222"/>
                </a:solidFill>
                <a:effectLst/>
                <a:latin typeface="Arial" panose="020B0604020202020204" pitchFamily="34" charset="0"/>
                <a:ea typeface="Calibri" panose="020F0502020204030204" pitchFamily="34" charset="0"/>
                <a:cs typeface="Mangal" panose="02040503050203030202" pitchFamily="18" charset="0"/>
              </a:rPr>
              <a:t>, Balamurugan </a:t>
            </a:r>
            <a:r>
              <a:rPr lang="en-IN" sz="1100" dirty="0" err="1">
                <a:solidFill>
                  <a:srgbClr val="222222"/>
                </a:solidFill>
                <a:effectLst/>
                <a:latin typeface="Arial" panose="020B0604020202020204" pitchFamily="34" charset="0"/>
                <a:ea typeface="Calibri" panose="020F0502020204030204" pitchFamily="34" charset="0"/>
                <a:cs typeface="Mangal" panose="02040503050203030202" pitchFamily="18" charset="0"/>
              </a:rPr>
              <a:t>Balusamy</a:t>
            </a:r>
            <a:r>
              <a:rPr lang="en-IN" sz="1100" dirty="0">
                <a:solidFill>
                  <a:srgbClr val="222222"/>
                </a:solidFill>
                <a:effectLst/>
                <a:latin typeface="Arial" panose="020B0604020202020204" pitchFamily="34" charset="0"/>
                <a:ea typeface="Calibri" panose="020F0502020204030204" pitchFamily="34" charset="0"/>
                <a:cs typeface="Mangal" panose="02040503050203030202" pitchFamily="18" charset="0"/>
              </a:rPr>
              <a:t>, Manju Khari, and Daniel Burgos. "An evolutionary SVM model for DDOS attack detection in software defined networks." </a:t>
            </a:r>
            <a:r>
              <a:rPr lang="en-IN" sz="1100" i="1" dirty="0">
                <a:solidFill>
                  <a:srgbClr val="222222"/>
                </a:solidFill>
                <a:effectLst/>
                <a:latin typeface="Arial" panose="020B0604020202020204" pitchFamily="34" charset="0"/>
                <a:ea typeface="Calibri" panose="020F0502020204030204" pitchFamily="34" charset="0"/>
                <a:cs typeface="Mangal" panose="02040503050203030202" pitchFamily="18" charset="0"/>
              </a:rPr>
              <a:t>IEEE Access</a:t>
            </a:r>
            <a:r>
              <a:rPr lang="en-IN" sz="1100" dirty="0">
                <a:solidFill>
                  <a:srgbClr val="222222"/>
                </a:solidFill>
                <a:effectLst/>
                <a:latin typeface="Arial" panose="020B0604020202020204" pitchFamily="34" charset="0"/>
                <a:ea typeface="Calibri" panose="020F0502020204030204" pitchFamily="34" charset="0"/>
                <a:cs typeface="Mangal" panose="02040503050203030202" pitchFamily="18" charset="0"/>
              </a:rPr>
              <a:t> 8 (2020): 132502-132513.</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50000"/>
              </a:lnSpc>
              <a:spcBef>
                <a:spcPts val="0"/>
              </a:spcBef>
              <a:spcAft>
                <a:spcPts val="800"/>
              </a:spcAft>
            </a:pPr>
            <a:r>
              <a:rPr lang="en-IN" sz="1100" dirty="0">
                <a:solidFill>
                  <a:srgbClr val="222222"/>
                </a:solidFill>
                <a:effectLst/>
                <a:latin typeface="Arial" panose="020B0604020202020204" pitchFamily="34" charset="0"/>
                <a:ea typeface="Calibri" panose="020F0502020204030204" pitchFamily="34" charset="0"/>
                <a:cs typeface="Mangal" panose="02040503050203030202" pitchFamily="18" charset="0"/>
              </a:rPr>
              <a:t>[4] Zeeshan, Muhammad, </a:t>
            </a:r>
            <a:r>
              <a:rPr lang="en-IN" sz="1100" dirty="0" err="1">
                <a:solidFill>
                  <a:srgbClr val="222222"/>
                </a:solidFill>
                <a:effectLst/>
                <a:latin typeface="Arial" panose="020B0604020202020204" pitchFamily="34" charset="0"/>
                <a:ea typeface="Calibri" panose="020F0502020204030204" pitchFamily="34" charset="0"/>
                <a:cs typeface="Mangal" panose="02040503050203030202" pitchFamily="18" charset="0"/>
              </a:rPr>
              <a:t>Qaiser</a:t>
            </a:r>
            <a:r>
              <a:rPr lang="en-IN" sz="1100" dirty="0">
                <a:solidFill>
                  <a:srgbClr val="222222"/>
                </a:solidFill>
                <a:effectLst/>
                <a:latin typeface="Arial" panose="020B0604020202020204" pitchFamily="34" charset="0"/>
                <a:ea typeface="Calibri" panose="020F0502020204030204" pitchFamily="34" charset="0"/>
                <a:cs typeface="Mangal" panose="02040503050203030202" pitchFamily="18" charset="0"/>
              </a:rPr>
              <a:t> Riaz, Muhammad Ahmad Bilal, Muhammad K. Shahzad, </a:t>
            </a:r>
            <a:r>
              <a:rPr lang="en-IN" sz="1100" dirty="0" err="1">
                <a:solidFill>
                  <a:srgbClr val="222222"/>
                </a:solidFill>
                <a:effectLst/>
                <a:latin typeface="Arial" panose="020B0604020202020204" pitchFamily="34" charset="0"/>
                <a:ea typeface="Calibri" panose="020F0502020204030204" pitchFamily="34" charset="0"/>
                <a:cs typeface="Mangal" panose="02040503050203030202" pitchFamily="18" charset="0"/>
              </a:rPr>
              <a:t>Hajira</a:t>
            </a:r>
            <a:r>
              <a:rPr lang="en-IN" sz="1100" dirty="0">
                <a:solidFill>
                  <a:srgbClr val="222222"/>
                </a:solidFill>
                <a:effectLst/>
                <a:latin typeface="Arial" panose="020B0604020202020204" pitchFamily="34" charset="0"/>
                <a:ea typeface="Calibri" panose="020F0502020204030204" pitchFamily="34" charset="0"/>
                <a:cs typeface="Mangal" panose="02040503050203030202" pitchFamily="18" charset="0"/>
              </a:rPr>
              <a:t> Jabeen, Syed Ali Haider, and </a:t>
            </a:r>
            <a:r>
              <a:rPr lang="en-IN" sz="1100" dirty="0" err="1">
                <a:solidFill>
                  <a:srgbClr val="222222"/>
                </a:solidFill>
                <a:effectLst/>
                <a:latin typeface="Arial" panose="020B0604020202020204" pitchFamily="34" charset="0"/>
                <a:ea typeface="Calibri" panose="020F0502020204030204" pitchFamily="34" charset="0"/>
                <a:cs typeface="Mangal" panose="02040503050203030202" pitchFamily="18" charset="0"/>
              </a:rPr>
              <a:t>Azizur</a:t>
            </a:r>
            <a:r>
              <a:rPr lang="en-IN" sz="1100" dirty="0">
                <a:solidFill>
                  <a:srgbClr val="222222"/>
                </a:solidFill>
                <a:effectLst/>
                <a:latin typeface="Arial" panose="020B0604020202020204" pitchFamily="34" charset="0"/>
                <a:ea typeface="Calibri" panose="020F0502020204030204" pitchFamily="34" charset="0"/>
                <a:cs typeface="Mangal" panose="02040503050203030202" pitchFamily="18" charset="0"/>
              </a:rPr>
              <a:t> Rahim. "Protocol-based deep intrusion detection for dos and </a:t>
            </a:r>
            <a:r>
              <a:rPr lang="en-IN" sz="1100" dirty="0" err="1">
                <a:solidFill>
                  <a:srgbClr val="222222"/>
                </a:solidFill>
                <a:effectLst/>
                <a:latin typeface="Arial" panose="020B0604020202020204" pitchFamily="34" charset="0"/>
                <a:ea typeface="Calibri" panose="020F0502020204030204" pitchFamily="34" charset="0"/>
                <a:cs typeface="Mangal" panose="02040503050203030202" pitchFamily="18" charset="0"/>
              </a:rPr>
              <a:t>ddos</a:t>
            </a:r>
            <a:r>
              <a:rPr lang="en-IN" sz="1100" dirty="0">
                <a:solidFill>
                  <a:srgbClr val="222222"/>
                </a:solidFill>
                <a:effectLst/>
                <a:latin typeface="Arial" panose="020B0604020202020204" pitchFamily="34" charset="0"/>
                <a:ea typeface="Calibri" panose="020F0502020204030204" pitchFamily="34" charset="0"/>
                <a:cs typeface="Mangal" panose="02040503050203030202" pitchFamily="18" charset="0"/>
              </a:rPr>
              <a:t> attacks using unsw-nb15 and bot-</a:t>
            </a:r>
            <a:r>
              <a:rPr lang="en-IN" sz="1100" dirty="0" err="1">
                <a:solidFill>
                  <a:srgbClr val="222222"/>
                </a:solidFill>
                <a:effectLst/>
                <a:latin typeface="Arial" panose="020B0604020202020204" pitchFamily="34" charset="0"/>
                <a:ea typeface="Calibri" panose="020F0502020204030204" pitchFamily="34" charset="0"/>
                <a:cs typeface="Mangal" panose="02040503050203030202" pitchFamily="18" charset="0"/>
              </a:rPr>
              <a:t>iot</a:t>
            </a:r>
            <a:r>
              <a:rPr lang="en-IN" sz="1100" dirty="0">
                <a:solidFill>
                  <a:srgbClr val="222222"/>
                </a:solidFill>
                <a:effectLst/>
                <a:latin typeface="Arial" panose="020B0604020202020204" pitchFamily="34" charset="0"/>
                <a:ea typeface="Calibri" panose="020F0502020204030204" pitchFamily="34" charset="0"/>
                <a:cs typeface="Mangal" panose="02040503050203030202" pitchFamily="18" charset="0"/>
              </a:rPr>
              <a:t> data-sets." </a:t>
            </a:r>
            <a:r>
              <a:rPr lang="en-IN" sz="1100" i="1" dirty="0">
                <a:solidFill>
                  <a:srgbClr val="222222"/>
                </a:solidFill>
                <a:effectLst/>
                <a:latin typeface="Arial" panose="020B0604020202020204" pitchFamily="34" charset="0"/>
                <a:ea typeface="Calibri" panose="020F0502020204030204" pitchFamily="34" charset="0"/>
                <a:cs typeface="Mangal" panose="02040503050203030202" pitchFamily="18" charset="0"/>
              </a:rPr>
              <a:t>IEEE Access</a:t>
            </a:r>
            <a:r>
              <a:rPr lang="en-IN" sz="1100" dirty="0">
                <a:solidFill>
                  <a:srgbClr val="222222"/>
                </a:solidFill>
                <a:effectLst/>
                <a:latin typeface="Arial" panose="020B0604020202020204" pitchFamily="34" charset="0"/>
                <a:ea typeface="Calibri" panose="020F0502020204030204" pitchFamily="34" charset="0"/>
                <a:cs typeface="Mangal" panose="02040503050203030202" pitchFamily="18" charset="0"/>
              </a:rPr>
              <a:t> 10 (2021): 2269-2283.</a:t>
            </a:r>
            <a:endParaRPr lang="en-US" sz="1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403586700"/>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4"/>
          <p:cNvSpPr txBox="1"/>
          <p:nvPr/>
        </p:nvSpPr>
        <p:spPr>
          <a:xfrm>
            <a:off x="666063" y="1700199"/>
            <a:ext cx="7890712" cy="1175736"/>
          </a:xfrm>
          <a:prstGeom prst="rect">
            <a:avLst/>
          </a:prstGeom>
          <a:solidFill>
            <a:schemeClr val="accent2">
              <a:lumMod val="20000"/>
              <a:lumOff val="80000"/>
            </a:schemeClr>
          </a:solidFill>
          <a:ln>
            <a:noFill/>
          </a:ln>
        </p:spPr>
        <p:txBody>
          <a:bodyPr spcFirstLastPara="1" wrap="square" lIns="91425" tIns="91425" rIns="91425" bIns="91425" anchor="t" anchorCtr="0">
            <a:noAutofit/>
          </a:bodyPr>
          <a:lstStyle/>
          <a:p>
            <a:pPr lvl="0" algn="just" rtl="0">
              <a:spcBef>
                <a:spcPts val="600"/>
              </a:spcBef>
              <a:spcAft>
                <a:spcPts val="0"/>
              </a:spcAft>
            </a:pPr>
            <a:r>
              <a:rPr lang="en-US" b="0" i="0" u="none" strike="noStrike" dirty="0">
                <a:solidFill>
                  <a:srgbClr val="202124"/>
                </a:solidFill>
                <a:effectLst/>
                <a:latin typeface="Arial" panose="020B0604020202020204" pitchFamily="34" charset="0"/>
              </a:rPr>
              <a:t>To leverage the power of deep learning algorithms to analyze network traffic patterns and identify anomalous behavior associated with DDoS attacks. The project will involve collecting and pre-processing a large dataset of network traffic, designing and training a deep learning model, and evaluating the model's performance in terms of accuracy, precision and recall.</a:t>
            </a:r>
            <a:endParaRPr dirty="0">
              <a:solidFill>
                <a:srgbClr val="28324A"/>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2</a:t>
            </a:fld>
            <a:endParaRPr lang="en-GB"/>
          </a:p>
        </p:txBody>
      </p:sp>
      <p:sp>
        <p:nvSpPr>
          <p:cNvPr id="2" name="Google Shape;469;p14"/>
          <p:cNvSpPr txBox="1">
            <a:spLocks noGrp="1"/>
          </p:cNvSpPr>
          <p:nvPr>
            <p:ph type="title"/>
          </p:nvPr>
        </p:nvSpPr>
        <p:spPr>
          <a:xfrm>
            <a:off x="666063" y="347815"/>
            <a:ext cx="6996600" cy="5117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000" dirty="0"/>
              <a:t>Problem Statement</a:t>
            </a:r>
            <a:endParaRPr dirty="0"/>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graphicFrame>
        <p:nvGraphicFramePr>
          <p:cNvPr id="4" name="Table 4"/>
          <p:cNvGraphicFramePr>
            <a:graphicFrameLocks noGrp="1"/>
          </p:cNvGraphicFramePr>
          <p:nvPr>
            <p:extLst>
              <p:ext uri="{D42A27DB-BD31-4B8C-83A1-F6EECF244321}">
                <p14:modId xmlns:p14="http://schemas.microsoft.com/office/powerpoint/2010/main" val="2155111755"/>
              </p:ext>
            </p:extLst>
          </p:nvPr>
        </p:nvGraphicFramePr>
        <p:xfrm>
          <a:off x="358877" y="738853"/>
          <a:ext cx="8423790" cy="3631289"/>
        </p:xfrm>
        <a:graphic>
          <a:graphicData uri="http://schemas.openxmlformats.org/drawingml/2006/table">
            <a:tbl>
              <a:tblPr firstRow="1" bandRow="1">
                <a:tableStyleId>{891A1956-3D7E-41C0-9DF7-105A978C6925}</a:tableStyleId>
              </a:tblPr>
              <a:tblGrid>
                <a:gridCol w="1477297">
                  <a:extLst>
                    <a:ext uri="{9D8B030D-6E8A-4147-A177-3AD203B41FA5}">
                      <a16:colId xmlns:a16="http://schemas.microsoft.com/office/drawing/2014/main" val="20000"/>
                    </a:ext>
                  </a:extLst>
                </a:gridCol>
                <a:gridCol w="855407">
                  <a:extLst>
                    <a:ext uri="{9D8B030D-6E8A-4147-A177-3AD203B41FA5}">
                      <a16:colId xmlns:a16="http://schemas.microsoft.com/office/drawing/2014/main" val="20001"/>
                    </a:ext>
                  </a:extLst>
                </a:gridCol>
                <a:gridCol w="877529">
                  <a:extLst>
                    <a:ext uri="{9D8B030D-6E8A-4147-A177-3AD203B41FA5}">
                      <a16:colId xmlns:a16="http://schemas.microsoft.com/office/drawing/2014/main" val="20002"/>
                    </a:ext>
                  </a:extLst>
                </a:gridCol>
                <a:gridCol w="2912806">
                  <a:extLst>
                    <a:ext uri="{9D8B030D-6E8A-4147-A177-3AD203B41FA5}">
                      <a16:colId xmlns:a16="http://schemas.microsoft.com/office/drawing/2014/main" val="20003"/>
                    </a:ext>
                  </a:extLst>
                </a:gridCol>
                <a:gridCol w="2300751">
                  <a:extLst>
                    <a:ext uri="{9D8B030D-6E8A-4147-A177-3AD203B41FA5}">
                      <a16:colId xmlns:a16="http://schemas.microsoft.com/office/drawing/2014/main" val="20004"/>
                    </a:ext>
                  </a:extLst>
                </a:gridCol>
              </a:tblGrid>
              <a:tr h="345153">
                <a:tc>
                  <a:txBody>
                    <a:bodyPr/>
                    <a:lstStyle/>
                    <a:p>
                      <a:pPr algn="just"/>
                      <a:r>
                        <a:rPr lang="en-US" dirty="0"/>
                        <a:t>Paper Name</a:t>
                      </a:r>
                    </a:p>
                  </a:txBody>
                  <a:tcPr/>
                </a:tc>
                <a:tc>
                  <a:txBody>
                    <a:bodyPr/>
                    <a:lstStyle/>
                    <a:p>
                      <a:pPr algn="just"/>
                      <a:r>
                        <a:rPr lang="en-US" dirty="0"/>
                        <a:t>Author</a:t>
                      </a:r>
                    </a:p>
                  </a:txBody>
                  <a:tcPr/>
                </a:tc>
                <a:tc>
                  <a:txBody>
                    <a:bodyPr/>
                    <a:lstStyle/>
                    <a:p>
                      <a:pPr algn="just"/>
                      <a:r>
                        <a:rPr lang="en-US" dirty="0"/>
                        <a:t>Journal</a:t>
                      </a:r>
                    </a:p>
                  </a:txBody>
                  <a:tcPr/>
                </a:tc>
                <a:tc>
                  <a:txBody>
                    <a:bodyPr/>
                    <a:lstStyle/>
                    <a:p>
                      <a:pPr algn="just"/>
                      <a:r>
                        <a:rPr lang="en-US" dirty="0"/>
                        <a:t>Methodology</a:t>
                      </a:r>
                    </a:p>
                  </a:txBody>
                  <a:tcPr/>
                </a:tc>
                <a:tc>
                  <a:txBody>
                    <a:bodyPr/>
                    <a:lstStyle/>
                    <a:p>
                      <a:pPr algn="just"/>
                      <a:r>
                        <a:rPr lang="en-US" dirty="0"/>
                        <a:t>Summery</a:t>
                      </a:r>
                    </a:p>
                  </a:txBody>
                  <a:tcPr/>
                </a:tc>
                <a:extLst>
                  <a:ext uri="{0D108BD9-81ED-4DB2-BD59-A6C34878D82A}">
                    <a16:rowId xmlns:a16="http://schemas.microsoft.com/office/drawing/2014/main" val="10000"/>
                  </a:ext>
                </a:extLst>
              </a:tr>
              <a:tr h="1643068">
                <a:tc>
                  <a:txBody>
                    <a:bodyPr/>
                    <a:lstStyle/>
                    <a:p>
                      <a:pPr algn="just" fontAlgn="b"/>
                      <a:r>
                        <a:rPr lang="en-US" sz="1100" b="0" i="0" u="none" strike="noStrike" dirty="0">
                          <a:solidFill>
                            <a:srgbClr val="000000"/>
                          </a:solidFill>
                          <a:effectLst/>
                          <a:latin typeface="Calibri" panose="020F0502020204030204" pitchFamily="34" charset="0"/>
                        </a:rPr>
                        <a:t>A Hybrid Deep Learning Approach for Replay and DDoS Attack Detection in a Smart City[1]</a:t>
                      </a:r>
                    </a:p>
                  </a:txBody>
                  <a:tcPr marL="7620" marR="7620" marT="7620" marB="0" anchor="b"/>
                </a:tc>
                <a:tc>
                  <a:txBody>
                    <a:bodyPr/>
                    <a:lstStyle/>
                    <a:p>
                      <a:pPr algn="just" fontAlgn="b"/>
                      <a:r>
                        <a:rPr lang="en-US" sz="1100" b="0" i="0" u="none" strike="noStrike" dirty="0">
                          <a:solidFill>
                            <a:srgbClr val="000000"/>
                          </a:solidFill>
                          <a:effectLst/>
                          <a:latin typeface="Calibri" panose="020F0502020204030204" pitchFamily="34" charset="0"/>
                        </a:rPr>
                        <a:t>ASMAA A., ABBAS JAMALIPOUR, KUMUDU S.</a:t>
                      </a:r>
                    </a:p>
                  </a:txBody>
                  <a:tcPr marL="7620" marR="7620" marT="7620" marB="0" anchor="b"/>
                </a:tc>
                <a:tc>
                  <a:txBody>
                    <a:bodyPr/>
                    <a:lstStyle/>
                    <a:p>
                      <a:pPr algn="just" fontAlgn="b"/>
                      <a:r>
                        <a:rPr lang="en-US" sz="1100" b="0" i="0" u="none" strike="noStrike" dirty="0">
                          <a:solidFill>
                            <a:srgbClr val="000000"/>
                          </a:solidFill>
                          <a:effectLst/>
                          <a:latin typeface="Calibri" panose="020F0502020204030204" pitchFamily="34" charset="0"/>
                        </a:rPr>
                        <a:t>IEEE Access, 2021</a:t>
                      </a:r>
                    </a:p>
                  </a:txBody>
                  <a:tcPr marL="7620" marR="7620" marT="7620" marB="0" anchor="b"/>
                </a:tc>
                <a:tc>
                  <a:txBody>
                    <a:bodyPr/>
                    <a:lstStyle/>
                    <a:p>
                      <a:pPr algn="just" fontAlgn="b"/>
                      <a:r>
                        <a:rPr lang="en-US" sz="1100" b="0" i="0" u="none" strike="noStrike" dirty="0">
                          <a:solidFill>
                            <a:srgbClr val="000000"/>
                          </a:solidFill>
                          <a:effectLst/>
                          <a:latin typeface="Calibri" panose="020F0502020204030204" pitchFamily="34" charset="0"/>
                        </a:rPr>
                        <a:t>To address this problem, the authors propose a deep learning approach that combines the strengths of both convolutional neural networks (CNNs) and long short-term memory (LSTM) networks. The approach involves analyzing the traffic patterns of incoming data packets and using the CNN to extract features, followed by the LSTM to analyze the temporal relationships between the extracted features.</a:t>
                      </a:r>
                    </a:p>
                  </a:txBody>
                  <a:tcPr marL="7620" marR="7620" marT="7620" marB="0" anchor="b"/>
                </a:tc>
                <a:tc>
                  <a:txBody>
                    <a:bodyPr/>
                    <a:lstStyle/>
                    <a:p>
                      <a:pPr algn="just" fontAlgn="b"/>
                      <a:r>
                        <a:rPr lang="en-US" sz="1100" b="0" i="0" u="none" strike="noStrike" dirty="0">
                          <a:solidFill>
                            <a:srgbClr val="000000"/>
                          </a:solidFill>
                          <a:effectLst/>
                          <a:latin typeface="Calibri" panose="020F0502020204030204" pitchFamily="34" charset="0"/>
                        </a:rPr>
                        <a:t>The authors conducted experiments using real-world traffic data from a smart city environment and compared the performance of their approach to other commonly used methods. The results showed that the proposed approach was able to accurately detect and prevent replay and DDoS attacks, outperforming other methods.</a:t>
                      </a:r>
                    </a:p>
                  </a:txBody>
                  <a:tcPr marL="7620" marR="7620" marT="7620" marB="0" anchor="b"/>
                </a:tc>
                <a:extLst>
                  <a:ext uri="{0D108BD9-81ED-4DB2-BD59-A6C34878D82A}">
                    <a16:rowId xmlns:a16="http://schemas.microsoft.com/office/drawing/2014/main" val="10001"/>
                  </a:ext>
                </a:extLst>
              </a:tr>
              <a:tr h="1643068">
                <a:tc>
                  <a:txBody>
                    <a:bodyPr/>
                    <a:lstStyle/>
                    <a:p>
                      <a:pPr algn="just" fontAlgn="b"/>
                      <a:r>
                        <a:rPr lang="en-US" sz="1100" b="0" i="0" u="none" strike="noStrike" dirty="0">
                          <a:solidFill>
                            <a:srgbClr val="000000"/>
                          </a:solidFill>
                          <a:effectLst/>
                          <a:latin typeface="Calibri" panose="020F0502020204030204" pitchFamily="34" charset="0"/>
                        </a:rPr>
                        <a:t>AE-MLP: A Hybrid Deep Learning Approach for DDoS Detection and Classification[2]</a:t>
                      </a:r>
                    </a:p>
                  </a:txBody>
                  <a:tcPr marL="7620" marR="7620" marT="7620" marB="0" anchor="b"/>
                </a:tc>
                <a:tc>
                  <a:txBody>
                    <a:bodyPr/>
                    <a:lstStyle/>
                    <a:p>
                      <a:pPr algn="just" fontAlgn="b"/>
                      <a:r>
                        <a:rPr lang="en-US" sz="1100" b="0" i="0" u="none" strike="noStrike" dirty="0">
                          <a:solidFill>
                            <a:srgbClr val="000000"/>
                          </a:solidFill>
                          <a:effectLst/>
                          <a:latin typeface="Calibri" panose="020F0502020204030204" pitchFamily="34" charset="0"/>
                        </a:rPr>
                        <a:t>YUANYUAN WEI , JULIAN JANG, FARIZA SABRINA,AMARDEEP SINGH, WEN XU</a:t>
                      </a:r>
                    </a:p>
                  </a:txBody>
                  <a:tcPr marL="7620" marR="7620" marT="7620" marB="0" anchor="b"/>
                </a:tc>
                <a:tc>
                  <a:txBody>
                    <a:bodyPr/>
                    <a:lstStyle/>
                    <a:p>
                      <a:pPr algn="just" fontAlgn="b"/>
                      <a:r>
                        <a:rPr lang="en-US" sz="1100" b="0" i="0" u="none" strike="noStrike" dirty="0">
                          <a:solidFill>
                            <a:srgbClr val="000000"/>
                          </a:solidFill>
                          <a:effectLst/>
                          <a:latin typeface="Calibri" panose="020F0502020204030204" pitchFamily="34" charset="0"/>
                        </a:rPr>
                        <a:t>IEEE </a:t>
                      </a:r>
                      <a:r>
                        <a:rPr lang="en-US" sz="1100" b="0" i="0" u="none" strike="noStrike" dirty="0" err="1">
                          <a:solidFill>
                            <a:srgbClr val="000000"/>
                          </a:solidFill>
                          <a:effectLst/>
                          <a:latin typeface="Calibri" panose="020F0502020204030204" pitchFamily="34" charset="0"/>
                        </a:rPr>
                        <a:t>Acess</a:t>
                      </a:r>
                      <a:r>
                        <a:rPr lang="en-US" sz="1100" b="0" i="0" u="none" strike="noStrike" dirty="0">
                          <a:solidFill>
                            <a:srgbClr val="000000"/>
                          </a:solidFill>
                          <a:effectLst/>
                          <a:latin typeface="Calibri" panose="020F0502020204030204" pitchFamily="34" charset="0"/>
                        </a:rPr>
                        <a:t>, 2021</a:t>
                      </a:r>
                    </a:p>
                  </a:txBody>
                  <a:tcPr marL="7620" marR="7620" marT="7620" marB="0" anchor="b"/>
                </a:tc>
                <a:tc>
                  <a:txBody>
                    <a:bodyPr/>
                    <a:lstStyle/>
                    <a:p>
                      <a:pPr algn="just" fontAlgn="b"/>
                      <a:r>
                        <a:rPr lang="en-US" sz="1100" b="0" i="0" u="none" strike="noStrike" dirty="0">
                          <a:solidFill>
                            <a:srgbClr val="000000"/>
                          </a:solidFill>
                          <a:effectLst/>
                          <a:latin typeface="Calibri" panose="020F0502020204030204" pitchFamily="34" charset="0"/>
                        </a:rPr>
                        <a:t>The proposed method compares two deep learning models: an autoencoder (AE) and a multi-layer perceptron (MLP). The AE is used for unsupervised feature learning to extract meaningful features from network traffic data. The MLP is used as a classifier to distinguish between normal traffic and DDoS attacks based on the learned features.</a:t>
                      </a:r>
                    </a:p>
                  </a:txBody>
                  <a:tcPr marL="7620" marR="7620" marT="7620" marB="0" anchor="b"/>
                </a:tc>
                <a:tc>
                  <a:txBody>
                    <a:bodyPr/>
                    <a:lstStyle/>
                    <a:p>
                      <a:pPr algn="just" fontAlgn="b"/>
                      <a:r>
                        <a:rPr lang="en-US" sz="1100" b="0" i="0" u="none" strike="noStrike" dirty="0">
                          <a:solidFill>
                            <a:srgbClr val="000000"/>
                          </a:solidFill>
                          <a:effectLst/>
                          <a:latin typeface="Calibri" panose="020F0502020204030204" pitchFamily="34" charset="0"/>
                        </a:rPr>
                        <a:t>The authors evaluated the performance of the proposed method using the NSL-KDD dataset, and compared it with other state-of-the-art methods. The results showed that the proposed AE-MLP method outperformed other methods in terms of detection accuracy and classification accuracy.</a:t>
                      </a:r>
                    </a:p>
                  </a:txBody>
                  <a:tcPr marL="7620" marR="7620" marT="7620" marB="0" anchor="b"/>
                </a:tc>
                <a:extLst>
                  <a:ext uri="{0D108BD9-81ED-4DB2-BD59-A6C34878D82A}">
                    <a16:rowId xmlns:a16="http://schemas.microsoft.com/office/drawing/2014/main" val="10002"/>
                  </a:ext>
                </a:extLst>
              </a:tr>
            </a:tbl>
          </a:graphicData>
        </a:graphic>
      </p:graphicFrame>
      <p:sp>
        <p:nvSpPr>
          <p:cNvPr id="5" name="Google Shape;469;p14"/>
          <p:cNvSpPr txBox="1">
            <a:spLocks noGrp="1"/>
          </p:cNvSpPr>
          <p:nvPr>
            <p:ph type="title"/>
          </p:nvPr>
        </p:nvSpPr>
        <p:spPr>
          <a:xfrm>
            <a:off x="358877" y="220681"/>
            <a:ext cx="6996600" cy="5117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000" dirty="0"/>
              <a:t>Lierature Review</a:t>
            </a:r>
            <a:endParaRPr dirty="0"/>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graphicFrame>
        <p:nvGraphicFramePr>
          <p:cNvPr id="4" name="Table 4"/>
          <p:cNvGraphicFramePr>
            <a:graphicFrameLocks noGrp="1"/>
          </p:cNvGraphicFramePr>
          <p:nvPr>
            <p:extLst>
              <p:ext uri="{D42A27DB-BD31-4B8C-83A1-F6EECF244321}">
                <p14:modId xmlns:p14="http://schemas.microsoft.com/office/powerpoint/2010/main" val="2890980809"/>
              </p:ext>
            </p:extLst>
          </p:nvPr>
        </p:nvGraphicFramePr>
        <p:xfrm>
          <a:off x="358877" y="738853"/>
          <a:ext cx="8423790" cy="3672241"/>
        </p:xfrm>
        <a:graphic>
          <a:graphicData uri="http://schemas.openxmlformats.org/drawingml/2006/table">
            <a:tbl>
              <a:tblPr firstRow="1" bandRow="1">
                <a:tableStyleId>{891A1956-3D7E-41C0-9DF7-105A978C6925}</a:tableStyleId>
              </a:tblPr>
              <a:tblGrid>
                <a:gridCol w="1477297">
                  <a:extLst>
                    <a:ext uri="{9D8B030D-6E8A-4147-A177-3AD203B41FA5}">
                      <a16:colId xmlns:a16="http://schemas.microsoft.com/office/drawing/2014/main" val="20000"/>
                    </a:ext>
                  </a:extLst>
                </a:gridCol>
                <a:gridCol w="855407">
                  <a:extLst>
                    <a:ext uri="{9D8B030D-6E8A-4147-A177-3AD203B41FA5}">
                      <a16:colId xmlns:a16="http://schemas.microsoft.com/office/drawing/2014/main" val="20001"/>
                    </a:ext>
                  </a:extLst>
                </a:gridCol>
                <a:gridCol w="877529">
                  <a:extLst>
                    <a:ext uri="{9D8B030D-6E8A-4147-A177-3AD203B41FA5}">
                      <a16:colId xmlns:a16="http://schemas.microsoft.com/office/drawing/2014/main" val="20002"/>
                    </a:ext>
                  </a:extLst>
                </a:gridCol>
                <a:gridCol w="2912806">
                  <a:extLst>
                    <a:ext uri="{9D8B030D-6E8A-4147-A177-3AD203B41FA5}">
                      <a16:colId xmlns:a16="http://schemas.microsoft.com/office/drawing/2014/main" val="20003"/>
                    </a:ext>
                  </a:extLst>
                </a:gridCol>
                <a:gridCol w="2300751">
                  <a:extLst>
                    <a:ext uri="{9D8B030D-6E8A-4147-A177-3AD203B41FA5}">
                      <a16:colId xmlns:a16="http://schemas.microsoft.com/office/drawing/2014/main" val="20004"/>
                    </a:ext>
                  </a:extLst>
                </a:gridCol>
              </a:tblGrid>
              <a:tr h="345153">
                <a:tc>
                  <a:txBody>
                    <a:bodyPr/>
                    <a:lstStyle/>
                    <a:p>
                      <a:pPr algn="just"/>
                      <a:r>
                        <a:rPr lang="en-US" dirty="0"/>
                        <a:t>Paper Name</a:t>
                      </a:r>
                    </a:p>
                  </a:txBody>
                  <a:tcPr/>
                </a:tc>
                <a:tc>
                  <a:txBody>
                    <a:bodyPr/>
                    <a:lstStyle/>
                    <a:p>
                      <a:pPr algn="just"/>
                      <a:r>
                        <a:rPr lang="en-US" dirty="0"/>
                        <a:t>Author</a:t>
                      </a:r>
                    </a:p>
                  </a:txBody>
                  <a:tcPr/>
                </a:tc>
                <a:tc>
                  <a:txBody>
                    <a:bodyPr/>
                    <a:lstStyle/>
                    <a:p>
                      <a:pPr algn="just"/>
                      <a:r>
                        <a:rPr lang="en-US" dirty="0"/>
                        <a:t>Journal</a:t>
                      </a:r>
                    </a:p>
                  </a:txBody>
                  <a:tcPr/>
                </a:tc>
                <a:tc>
                  <a:txBody>
                    <a:bodyPr/>
                    <a:lstStyle/>
                    <a:p>
                      <a:pPr algn="just"/>
                      <a:r>
                        <a:rPr lang="en-US" dirty="0"/>
                        <a:t>Methodology</a:t>
                      </a:r>
                    </a:p>
                  </a:txBody>
                  <a:tcPr/>
                </a:tc>
                <a:tc>
                  <a:txBody>
                    <a:bodyPr/>
                    <a:lstStyle/>
                    <a:p>
                      <a:pPr algn="just"/>
                      <a:r>
                        <a:rPr lang="en-US" dirty="0"/>
                        <a:t>Summery</a:t>
                      </a:r>
                    </a:p>
                  </a:txBody>
                  <a:tcPr/>
                </a:tc>
                <a:extLst>
                  <a:ext uri="{0D108BD9-81ED-4DB2-BD59-A6C34878D82A}">
                    <a16:rowId xmlns:a16="http://schemas.microsoft.com/office/drawing/2014/main" val="10000"/>
                  </a:ext>
                </a:extLst>
              </a:tr>
              <a:tr h="1643068">
                <a:tc>
                  <a:txBody>
                    <a:bodyPr/>
                    <a:lstStyle/>
                    <a:p>
                      <a:pPr algn="l" fontAlgn="b"/>
                      <a:r>
                        <a:rPr lang="en-US" sz="1100" b="0" i="0" u="none" strike="noStrike" dirty="0">
                          <a:solidFill>
                            <a:srgbClr val="000000"/>
                          </a:solidFill>
                          <a:effectLst/>
                          <a:latin typeface="Calibri" panose="020F0502020204030204" pitchFamily="34" charset="0"/>
                        </a:rPr>
                        <a:t>An Evolutionary SVM Model for DDOS Attack Detection in Software Defined Networks[3]</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KSHIRA SAGAR SAHOO , BATA KRISHNA, KSHIRASAGAR NAIK, SOMULA RAMASUBBAREDDY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IEEE </a:t>
                      </a:r>
                      <a:r>
                        <a:rPr lang="en-US" sz="1100" b="0" i="0" u="none" strike="noStrike" dirty="0" err="1">
                          <a:solidFill>
                            <a:srgbClr val="000000"/>
                          </a:solidFill>
                          <a:effectLst/>
                          <a:latin typeface="Calibri" panose="020F0502020204030204" pitchFamily="34" charset="0"/>
                        </a:rPr>
                        <a:t>Acess</a:t>
                      </a:r>
                      <a:r>
                        <a:rPr lang="en-US" sz="1100" b="0" i="0" u="none" strike="noStrike" dirty="0">
                          <a:solidFill>
                            <a:srgbClr val="000000"/>
                          </a:solidFill>
                          <a:effectLst/>
                          <a:latin typeface="Calibri" panose="020F0502020204030204" pitchFamily="34" charset="0"/>
                        </a:rPr>
                        <a:t>, 2021</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The proposed approach an evolutionary algorithm with a Support Vector Machine (SVM) model to enhance the accuracy of DDoS attack detection in SDNs. The evolutionary algorithm is used to optimize the SVM parameters to improve its performance in detecting DDoS attacks. The SVM model is trained using a set of features extracted from network traffic data, such as packet size, packet rate, and payload size.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The authors evaluated the performance of the proposed approach using the KDD Cup 1999 dataset, which contains both normal and attack traffic. The results showed that the proposed evolutionary SVM model outperformed other state-of-the-art methods in terms of accuracy, precision, and recall in detecting DDoS attacks.</a:t>
                      </a:r>
                    </a:p>
                  </a:txBody>
                  <a:tcPr marL="7620" marR="7620" marT="7620" marB="0" anchor="b"/>
                </a:tc>
                <a:extLst>
                  <a:ext uri="{0D108BD9-81ED-4DB2-BD59-A6C34878D82A}">
                    <a16:rowId xmlns:a16="http://schemas.microsoft.com/office/drawing/2014/main" val="10001"/>
                  </a:ext>
                </a:extLst>
              </a:tr>
              <a:tr h="1643068">
                <a:tc>
                  <a:txBody>
                    <a:bodyPr/>
                    <a:lstStyle/>
                    <a:p>
                      <a:pPr algn="l" fontAlgn="b"/>
                      <a:r>
                        <a:rPr lang="en-US" sz="1100" b="0" i="0" u="none" strike="noStrike" dirty="0">
                          <a:solidFill>
                            <a:srgbClr val="000000"/>
                          </a:solidFill>
                          <a:effectLst/>
                          <a:latin typeface="Calibri" panose="020F0502020204030204" pitchFamily="34" charset="0"/>
                        </a:rPr>
                        <a:t>Protocol-Based Deep Intrusion Detection for DoS and DDoS Attacks Using UNSW-NB15 and </a:t>
                      </a:r>
                      <a:r>
                        <a:rPr lang="en-US" sz="1100" b="0" i="0" u="none" strike="noStrike">
                          <a:solidFill>
                            <a:srgbClr val="000000"/>
                          </a:solidFill>
                          <a:effectLst/>
                          <a:latin typeface="Calibri" panose="020F0502020204030204" pitchFamily="34" charset="0"/>
                        </a:rPr>
                        <a:t>Bot-IoT Data-Sets[4]</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MUHAMMAD ZEESHAN , QAISER RIAZ, MUHAMMAD AHMAD BILAL, MUHAMMAD K. SHAHZAD1</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IEEE </a:t>
                      </a:r>
                      <a:r>
                        <a:rPr lang="en-US" sz="1100" b="0" i="0" u="none" strike="noStrike" dirty="0" err="1">
                          <a:solidFill>
                            <a:srgbClr val="000000"/>
                          </a:solidFill>
                          <a:effectLst/>
                          <a:latin typeface="Calibri" panose="020F0502020204030204" pitchFamily="34" charset="0"/>
                        </a:rPr>
                        <a:t>Acess</a:t>
                      </a:r>
                      <a:r>
                        <a:rPr lang="en-US" sz="1100" b="0" i="0" u="none" strike="noStrike" dirty="0">
                          <a:solidFill>
                            <a:srgbClr val="000000"/>
                          </a:solidFill>
                          <a:effectLst/>
                          <a:latin typeface="Calibri" panose="020F0502020204030204" pitchFamily="34" charset="0"/>
                        </a:rPr>
                        <a:t>,  2021</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The paper evaluates the performance of the proposed system on various metrics such as accuracy, precision, recall, and F1-score. The results show that the proposed system achieves high accuracy and outperforms existing IDS systems on both datasets.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The paper concludes that the proposed deep learning-based IDS can effectively detect DoS and DDoS attacks by leveraging protocol-based features from network traffic data. It also highlights the importance of using publicly available datasets for training and evaluating IDS systems to promote transparency and reproducibility in the field of cybersecurity.</a:t>
                      </a:r>
                    </a:p>
                  </a:txBody>
                  <a:tcPr marL="7620" marR="7620" marT="7620" marB="0" anchor="b"/>
                </a:tc>
                <a:extLst>
                  <a:ext uri="{0D108BD9-81ED-4DB2-BD59-A6C34878D82A}">
                    <a16:rowId xmlns:a16="http://schemas.microsoft.com/office/drawing/2014/main" val="10002"/>
                  </a:ext>
                </a:extLst>
              </a:tr>
            </a:tbl>
          </a:graphicData>
        </a:graphic>
      </p:graphicFrame>
      <p:sp>
        <p:nvSpPr>
          <p:cNvPr id="5" name="Google Shape;469;p14"/>
          <p:cNvSpPr txBox="1">
            <a:spLocks noGrp="1"/>
          </p:cNvSpPr>
          <p:nvPr>
            <p:ph type="title"/>
          </p:nvPr>
        </p:nvSpPr>
        <p:spPr>
          <a:xfrm>
            <a:off x="358877" y="220681"/>
            <a:ext cx="6996600" cy="5117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2000" dirty="0"/>
              <a:t>Continued...</a:t>
            </a: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4"/>
          <p:cNvSpPr txBox="1"/>
          <p:nvPr/>
        </p:nvSpPr>
        <p:spPr>
          <a:xfrm>
            <a:off x="784050" y="778424"/>
            <a:ext cx="7509025" cy="3291030"/>
          </a:xfrm>
          <a:prstGeom prst="rect">
            <a:avLst/>
          </a:prstGeom>
          <a:noFill/>
          <a:ln>
            <a:noFill/>
          </a:ln>
        </p:spPr>
        <p:txBody>
          <a:bodyPr spcFirstLastPara="1" wrap="square" lIns="91425" tIns="91425" rIns="91425" bIns="91425" anchor="t" anchorCtr="0">
            <a:noAutofit/>
          </a:bodyPr>
          <a:lstStyle/>
          <a:p>
            <a:pPr marL="171450" lvl="0" indent="-171450" algn="l" rtl="0">
              <a:spcBef>
                <a:spcPts val="600"/>
              </a:spcBef>
              <a:spcAft>
                <a:spcPts val="0"/>
              </a:spcAft>
              <a:buFont typeface="Arial" panose="020B0604020202020204" pitchFamily="34" charset="0"/>
              <a:buChar char="•"/>
            </a:pPr>
            <a:r>
              <a:rPr lang="en-US" dirty="0">
                <a:solidFill>
                  <a:srgbClr val="28324A"/>
                </a:solidFill>
                <a:latin typeface="Source Sans Pro" panose="020B0503030403020204"/>
                <a:ea typeface="Source Sans Pro" panose="020B0503030403020204"/>
                <a:cs typeface="Source Sans Pro" panose="020B0503030403020204"/>
                <a:sym typeface="Source Sans Pro" panose="020B0503030403020204"/>
              </a:rPr>
              <a:t>We have used CoAP-DDoS dataset for the experiment.</a:t>
            </a:r>
          </a:p>
          <a:p>
            <a:pPr marL="171450" lvl="0" indent="-171450" algn="l" rtl="0">
              <a:spcBef>
                <a:spcPts val="600"/>
              </a:spcBef>
              <a:spcAft>
                <a:spcPts val="0"/>
              </a:spcAft>
              <a:buFont typeface="Arial" panose="020B0604020202020204" pitchFamily="34" charset="0"/>
              <a:buChar char="•"/>
            </a:pPr>
            <a:r>
              <a:rPr lang="en-US" dirty="0">
                <a:solidFill>
                  <a:srgbClr val="28324A"/>
                </a:solidFill>
                <a:latin typeface="Source Sans Pro" panose="020B0503030403020204"/>
                <a:ea typeface="Source Sans Pro" panose="020B0503030403020204"/>
                <a:cs typeface="Source Sans Pro" panose="020B0503030403020204"/>
                <a:sym typeface="Source Sans Pro" panose="020B0503030403020204"/>
              </a:rPr>
              <a:t>It consists  network traffic  with around 10,00,000 attack traffic and normal traffic.</a:t>
            </a:r>
          </a:p>
          <a:p>
            <a:pPr marL="171450" lvl="0" indent="-171450" algn="l" rtl="0">
              <a:spcBef>
                <a:spcPts val="600"/>
              </a:spcBef>
              <a:spcAft>
                <a:spcPts val="0"/>
              </a:spcAft>
              <a:buFont typeface="Arial" panose="020B0604020202020204" pitchFamily="34" charset="0"/>
              <a:buChar char="•"/>
            </a:pPr>
            <a:r>
              <a:rPr lang="en-US" dirty="0">
                <a:solidFill>
                  <a:srgbClr val="28324A"/>
                </a:solidFill>
                <a:latin typeface="Source Sans Pro" panose="020B0503030403020204"/>
                <a:ea typeface="Source Sans Pro" panose="020B0503030403020204"/>
                <a:cs typeface="Source Sans Pro" panose="020B0503030403020204"/>
                <a:sym typeface="Source Sans Pro" panose="020B0503030403020204"/>
              </a:rPr>
              <a:t>Attribute for traffic single are taken from Wireshark consists attributes like frame length, header length, source IP, port etc.</a:t>
            </a:r>
          </a:p>
          <a:p>
            <a:pPr marL="171450" lvl="0" indent="-171450" algn="l" rtl="0">
              <a:spcBef>
                <a:spcPts val="600"/>
              </a:spcBef>
              <a:spcAft>
                <a:spcPts val="0"/>
              </a:spcAft>
              <a:buFont typeface="Arial" panose="020B0604020202020204" pitchFamily="34" charset="0"/>
              <a:buChar char="•"/>
            </a:pPr>
            <a:r>
              <a:rPr lang="en-US" dirty="0">
                <a:solidFill>
                  <a:srgbClr val="28324A"/>
                </a:solidFill>
                <a:latin typeface="Source Sans Pro" panose="020B0503030403020204"/>
                <a:ea typeface="Source Sans Pro" panose="020B0503030403020204"/>
                <a:cs typeface="Source Sans Pro" panose="020B0503030403020204"/>
                <a:sym typeface="Source Sans Pro" panose="020B0503030403020204"/>
              </a:rPr>
              <a:t>We have taken 25 attributes from the dataset.</a:t>
            </a:r>
          </a:p>
          <a:p>
            <a:pPr marL="0" lvl="0" indent="0" algn="l" rtl="0">
              <a:spcBef>
                <a:spcPts val="600"/>
              </a:spcBef>
              <a:spcAft>
                <a:spcPts val="0"/>
              </a:spcAft>
              <a:buNone/>
            </a:pPr>
            <a:endParaRPr lang="en-US" dirty="0">
              <a:solidFill>
                <a:srgbClr val="28324A"/>
              </a:solidFill>
              <a:latin typeface="Source Sans Pro" panose="020B0503030403020204"/>
              <a:ea typeface="Source Sans Pro" panose="020B0503030403020204"/>
              <a:cs typeface="Source Sans Pro" panose="020B0503030403020204"/>
              <a:sym typeface="Source Sans Pro" panose="020B0503030403020204"/>
            </a:endParaRPr>
          </a:p>
          <a:p>
            <a:pPr marL="0" lvl="0" indent="0" algn="l" rtl="0">
              <a:spcBef>
                <a:spcPts val="600"/>
              </a:spcBef>
              <a:spcAft>
                <a:spcPts val="0"/>
              </a:spcAft>
              <a:buNone/>
            </a:pPr>
            <a:endParaRPr lang="en-US" dirty="0">
              <a:solidFill>
                <a:srgbClr val="28324A"/>
              </a:solidFill>
              <a:latin typeface="Source Sans Pro" panose="020B0503030403020204"/>
              <a:ea typeface="Source Sans Pro" panose="020B0503030403020204"/>
              <a:cs typeface="Source Sans Pro" panose="020B0503030403020204"/>
              <a:sym typeface="Source Sans Pro" panose="020B0503030403020204"/>
            </a:endParaRPr>
          </a:p>
          <a:p>
            <a:pPr marL="0" lvl="0" indent="0" algn="l" rtl="0">
              <a:spcBef>
                <a:spcPts val="600"/>
              </a:spcBef>
              <a:spcAft>
                <a:spcPts val="0"/>
              </a:spcAft>
              <a:buNone/>
            </a:pPr>
            <a:endParaRPr lang="en-US" dirty="0">
              <a:solidFill>
                <a:srgbClr val="28324A"/>
              </a:solidFill>
              <a:latin typeface="Source Sans Pro" panose="020B0503030403020204"/>
              <a:ea typeface="Source Sans Pro" panose="020B0503030403020204"/>
              <a:cs typeface="Source Sans Pro" panose="020B0503030403020204"/>
              <a:sym typeface="Source Sans Pro" panose="020B0503030403020204"/>
            </a:endParaRPr>
          </a:p>
          <a:p>
            <a:pPr marL="0" lvl="0" indent="0" algn="l" rtl="0">
              <a:spcBef>
                <a:spcPts val="600"/>
              </a:spcBef>
              <a:spcAft>
                <a:spcPts val="0"/>
              </a:spcAft>
              <a:buNone/>
            </a:pPr>
            <a:endParaRPr lang="en-US" dirty="0">
              <a:solidFill>
                <a:srgbClr val="28324A"/>
              </a:solidFill>
              <a:latin typeface="Source Sans Pro" panose="020B0503030403020204"/>
              <a:ea typeface="Source Sans Pro" panose="020B0503030403020204"/>
              <a:cs typeface="Source Sans Pro" panose="020B0503030403020204"/>
              <a:sym typeface="Source Sans Pro" panose="020B0503030403020204"/>
            </a:endParaRPr>
          </a:p>
          <a:p>
            <a:pPr marL="0" lvl="0" indent="0" algn="l" rtl="0">
              <a:spcBef>
                <a:spcPts val="600"/>
              </a:spcBef>
              <a:spcAft>
                <a:spcPts val="0"/>
              </a:spcAft>
              <a:buNone/>
            </a:pPr>
            <a:endParaRPr lang="en-US" dirty="0">
              <a:solidFill>
                <a:srgbClr val="28324A"/>
              </a:solidFill>
              <a:latin typeface="Source Sans Pro" panose="020B0503030403020204"/>
              <a:ea typeface="Source Sans Pro" panose="020B0503030403020204"/>
              <a:cs typeface="Source Sans Pro" panose="020B0503030403020204"/>
              <a:sym typeface="Source Sans Pro" panose="020B0503030403020204"/>
            </a:endParaRPr>
          </a:p>
          <a:p>
            <a:pPr marL="0" lvl="0" indent="0" algn="l" rtl="0">
              <a:spcBef>
                <a:spcPts val="600"/>
              </a:spcBef>
              <a:spcAft>
                <a:spcPts val="0"/>
              </a:spcAft>
              <a:buNone/>
            </a:pPr>
            <a:endParaRPr lang="en-US" dirty="0">
              <a:solidFill>
                <a:srgbClr val="28324A"/>
              </a:solidFill>
              <a:latin typeface="Source Sans Pro" panose="020B0503030403020204"/>
              <a:ea typeface="Source Sans Pro" panose="020B0503030403020204"/>
              <a:cs typeface="Source Sans Pro" panose="020B0503030403020204"/>
              <a:sym typeface="Source Sans Pro" panose="020B0503030403020204"/>
            </a:endParaRPr>
          </a:p>
          <a:p>
            <a:pPr marL="0" lvl="0" indent="0" algn="l" rtl="0">
              <a:spcBef>
                <a:spcPts val="600"/>
              </a:spcBef>
              <a:spcAft>
                <a:spcPts val="0"/>
              </a:spcAft>
              <a:buNone/>
            </a:pPr>
            <a:endParaRPr lang="en-US" dirty="0">
              <a:solidFill>
                <a:srgbClr val="28324A"/>
              </a:solidFill>
              <a:latin typeface="Source Sans Pro" panose="020B0503030403020204"/>
              <a:ea typeface="Source Sans Pro" panose="020B0503030403020204"/>
              <a:cs typeface="Source Sans Pro" panose="020B0503030403020204"/>
              <a:sym typeface="Source Sans Pro" panose="020B0503030403020204"/>
            </a:endParaRPr>
          </a:p>
          <a:p>
            <a:pPr marL="0" lvl="0" indent="0" algn="l" rtl="0">
              <a:spcBef>
                <a:spcPts val="600"/>
              </a:spcBef>
              <a:spcAft>
                <a:spcPts val="0"/>
              </a:spcAft>
              <a:buNone/>
            </a:pPr>
            <a:endParaRPr dirty="0">
              <a:solidFill>
                <a:srgbClr val="28324A"/>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5</a:t>
            </a:fld>
            <a:endParaRPr lang="en-GB"/>
          </a:p>
        </p:txBody>
      </p:sp>
      <p:sp>
        <p:nvSpPr>
          <p:cNvPr id="2" name="Google Shape;469;p14"/>
          <p:cNvSpPr txBox="1">
            <a:spLocks noGrp="1"/>
          </p:cNvSpPr>
          <p:nvPr>
            <p:ph type="title"/>
          </p:nvPr>
        </p:nvSpPr>
        <p:spPr>
          <a:xfrm>
            <a:off x="784050" y="266699"/>
            <a:ext cx="6996600" cy="5117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Dataset</a:t>
            </a:r>
            <a:endParaRPr dirty="0"/>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784050" y="266699"/>
            <a:ext cx="6996600" cy="5117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Methodology</a:t>
            </a:r>
            <a:endParaRPr dirty="0"/>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6</a:t>
            </a:fld>
            <a:endParaRPr lang="en-GB"/>
          </a:p>
        </p:txBody>
      </p:sp>
      <p:pic>
        <p:nvPicPr>
          <p:cNvPr id="5" name="Picture 4"/>
          <p:cNvPicPr>
            <a:picLocks noChangeAspect="1"/>
          </p:cNvPicPr>
          <p:nvPr/>
        </p:nvPicPr>
        <p:blipFill rotWithShape="1">
          <a:blip r:embed="rId3"/>
          <a:srcRect b="80261"/>
          <a:stretch>
            <a:fillRect/>
          </a:stretch>
        </p:blipFill>
        <p:spPr>
          <a:xfrm>
            <a:off x="79213" y="1332765"/>
            <a:ext cx="8985574" cy="1850920"/>
          </a:xfrm>
          <a:prstGeom prst="rect">
            <a:avLst/>
          </a:prstGeom>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784050" y="266699"/>
            <a:ext cx="6996600" cy="5117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Results</a:t>
            </a:r>
            <a:endParaRPr dirty="0"/>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7</a:t>
            </a:fld>
            <a:endParaRPr lang="en-GB"/>
          </a:p>
        </p:txBody>
      </p:sp>
      <p:sp>
        <p:nvSpPr>
          <p:cNvPr id="4" name="TextBox 3">
            <a:extLst>
              <a:ext uri="{FF2B5EF4-FFF2-40B4-BE49-F238E27FC236}">
                <a16:creationId xmlns:a16="http://schemas.microsoft.com/office/drawing/2014/main" id="{1B678222-67CD-4992-D32B-31773E66B5F9}"/>
              </a:ext>
            </a:extLst>
          </p:cNvPr>
          <p:cNvSpPr txBox="1"/>
          <p:nvPr/>
        </p:nvSpPr>
        <p:spPr>
          <a:xfrm>
            <a:off x="784050" y="778424"/>
            <a:ext cx="1401097" cy="307777"/>
          </a:xfrm>
          <a:prstGeom prst="rect">
            <a:avLst/>
          </a:prstGeom>
          <a:noFill/>
        </p:spPr>
        <p:txBody>
          <a:bodyPr wrap="square" rtlCol="0">
            <a:spAutoFit/>
          </a:bodyPr>
          <a:lstStyle/>
          <a:p>
            <a:r>
              <a:rPr lang="en-US" dirty="0"/>
              <a:t>1) Simple RNN</a:t>
            </a:r>
          </a:p>
        </p:txBody>
      </p:sp>
      <p:pic>
        <p:nvPicPr>
          <p:cNvPr id="7" name="Picture 6">
            <a:extLst>
              <a:ext uri="{FF2B5EF4-FFF2-40B4-BE49-F238E27FC236}">
                <a16:creationId xmlns:a16="http://schemas.microsoft.com/office/drawing/2014/main" id="{6ACDCBF7-21ED-0E76-6EAF-C4F12095A61E}"/>
              </a:ext>
            </a:extLst>
          </p:cNvPr>
          <p:cNvPicPr>
            <a:picLocks noChangeAspect="1"/>
          </p:cNvPicPr>
          <p:nvPr/>
        </p:nvPicPr>
        <p:blipFill>
          <a:blip r:embed="rId3"/>
          <a:stretch>
            <a:fillRect/>
          </a:stretch>
        </p:blipFill>
        <p:spPr>
          <a:xfrm>
            <a:off x="417050" y="1161539"/>
            <a:ext cx="3703869" cy="2672935"/>
          </a:xfrm>
          <a:prstGeom prst="rect">
            <a:avLst/>
          </a:prstGeom>
        </p:spPr>
      </p:pic>
      <p:pic>
        <p:nvPicPr>
          <p:cNvPr id="9" name="Picture 8">
            <a:extLst>
              <a:ext uri="{FF2B5EF4-FFF2-40B4-BE49-F238E27FC236}">
                <a16:creationId xmlns:a16="http://schemas.microsoft.com/office/drawing/2014/main" id="{47D1D069-90C8-7982-53E8-BEA2947670F9}"/>
              </a:ext>
            </a:extLst>
          </p:cNvPr>
          <p:cNvPicPr>
            <a:picLocks noChangeAspect="1"/>
          </p:cNvPicPr>
          <p:nvPr/>
        </p:nvPicPr>
        <p:blipFill>
          <a:blip r:embed="rId4"/>
          <a:stretch>
            <a:fillRect/>
          </a:stretch>
        </p:blipFill>
        <p:spPr>
          <a:xfrm>
            <a:off x="4852905" y="1235282"/>
            <a:ext cx="3703870" cy="2672935"/>
          </a:xfrm>
          <a:prstGeom prst="rect">
            <a:avLst/>
          </a:prstGeom>
        </p:spPr>
      </p:pic>
    </p:spTree>
    <p:extLst>
      <p:ext uri="{BB962C8B-B14F-4D97-AF65-F5344CB8AC3E}">
        <p14:creationId xmlns:p14="http://schemas.microsoft.com/office/powerpoint/2010/main" val="557588655"/>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784050" y="266699"/>
            <a:ext cx="6996600" cy="5117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Results</a:t>
            </a:r>
            <a:endParaRPr dirty="0"/>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8</a:t>
            </a:fld>
            <a:endParaRPr lang="en-GB"/>
          </a:p>
        </p:txBody>
      </p:sp>
      <p:sp>
        <p:nvSpPr>
          <p:cNvPr id="4" name="TextBox 3">
            <a:extLst>
              <a:ext uri="{FF2B5EF4-FFF2-40B4-BE49-F238E27FC236}">
                <a16:creationId xmlns:a16="http://schemas.microsoft.com/office/drawing/2014/main" id="{1B678222-67CD-4992-D32B-31773E66B5F9}"/>
              </a:ext>
            </a:extLst>
          </p:cNvPr>
          <p:cNvSpPr txBox="1"/>
          <p:nvPr/>
        </p:nvSpPr>
        <p:spPr>
          <a:xfrm>
            <a:off x="784050" y="778424"/>
            <a:ext cx="1401097" cy="307777"/>
          </a:xfrm>
          <a:prstGeom prst="rect">
            <a:avLst/>
          </a:prstGeom>
          <a:noFill/>
        </p:spPr>
        <p:txBody>
          <a:bodyPr wrap="square" rtlCol="0">
            <a:spAutoFit/>
          </a:bodyPr>
          <a:lstStyle/>
          <a:p>
            <a:r>
              <a:rPr lang="en-US" dirty="0"/>
              <a:t>2) LSTM</a:t>
            </a:r>
          </a:p>
        </p:txBody>
      </p:sp>
      <p:pic>
        <p:nvPicPr>
          <p:cNvPr id="3" name="Picture 2">
            <a:extLst>
              <a:ext uri="{FF2B5EF4-FFF2-40B4-BE49-F238E27FC236}">
                <a16:creationId xmlns:a16="http://schemas.microsoft.com/office/drawing/2014/main" id="{1B13D99B-D8BB-9B1F-F62D-AC9C5707CC3F}"/>
              </a:ext>
            </a:extLst>
          </p:cNvPr>
          <p:cNvPicPr>
            <a:picLocks noChangeAspect="1"/>
          </p:cNvPicPr>
          <p:nvPr/>
        </p:nvPicPr>
        <p:blipFill>
          <a:blip r:embed="rId3"/>
          <a:stretch>
            <a:fillRect/>
          </a:stretch>
        </p:blipFill>
        <p:spPr>
          <a:xfrm>
            <a:off x="563095" y="1086201"/>
            <a:ext cx="3719255" cy="2889287"/>
          </a:xfrm>
          <a:prstGeom prst="rect">
            <a:avLst/>
          </a:prstGeom>
        </p:spPr>
      </p:pic>
      <p:pic>
        <p:nvPicPr>
          <p:cNvPr id="6" name="Picture 5">
            <a:extLst>
              <a:ext uri="{FF2B5EF4-FFF2-40B4-BE49-F238E27FC236}">
                <a16:creationId xmlns:a16="http://schemas.microsoft.com/office/drawing/2014/main" id="{90DD6D41-0772-3903-5728-6DC2ADF5D5F5}"/>
              </a:ext>
            </a:extLst>
          </p:cNvPr>
          <p:cNvPicPr>
            <a:picLocks noChangeAspect="1"/>
          </p:cNvPicPr>
          <p:nvPr/>
        </p:nvPicPr>
        <p:blipFill>
          <a:blip r:embed="rId4"/>
          <a:stretch>
            <a:fillRect/>
          </a:stretch>
        </p:blipFill>
        <p:spPr>
          <a:xfrm>
            <a:off x="4735410" y="1127106"/>
            <a:ext cx="3719255" cy="2889287"/>
          </a:xfrm>
          <a:prstGeom prst="rect">
            <a:avLst/>
          </a:prstGeom>
        </p:spPr>
      </p:pic>
    </p:spTree>
    <p:extLst>
      <p:ext uri="{BB962C8B-B14F-4D97-AF65-F5344CB8AC3E}">
        <p14:creationId xmlns:p14="http://schemas.microsoft.com/office/powerpoint/2010/main" val="1332022779"/>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784050" y="266699"/>
            <a:ext cx="6996600" cy="5117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Results</a:t>
            </a:r>
            <a:endParaRPr dirty="0"/>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9</a:t>
            </a:fld>
            <a:endParaRPr lang="en-GB"/>
          </a:p>
        </p:txBody>
      </p:sp>
      <p:sp>
        <p:nvSpPr>
          <p:cNvPr id="4" name="TextBox 3">
            <a:extLst>
              <a:ext uri="{FF2B5EF4-FFF2-40B4-BE49-F238E27FC236}">
                <a16:creationId xmlns:a16="http://schemas.microsoft.com/office/drawing/2014/main" id="{1B678222-67CD-4992-D32B-31773E66B5F9}"/>
              </a:ext>
            </a:extLst>
          </p:cNvPr>
          <p:cNvSpPr txBox="1"/>
          <p:nvPr/>
        </p:nvSpPr>
        <p:spPr>
          <a:xfrm>
            <a:off x="784050" y="778424"/>
            <a:ext cx="2217247" cy="307777"/>
          </a:xfrm>
          <a:prstGeom prst="rect">
            <a:avLst/>
          </a:prstGeom>
          <a:noFill/>
        </p:spPr>
        <p:txBody>
          <a:bodyPr wrap="square" rtlCol="0">
            <a:spAutoFit/>
          </a:bodyPr>
          <a:lstStyle/>
          <a:p>
            <a:r>
              <a:rPr lang="en-US" dirty="0"/>
              <a:t>3) Bi-Directional LSTM</a:t>
            </a:r>
          </a:p>
        </p:txBody>
      </p:sp>
      <p:pic>
        <p:nvPicPr>
          <p:cNvPr id="3" name="Picture 2">
            <a:extLst>
              <a:ext uri="{FF2B5EF4-FFF2-40B4-BE49-F238E27FC236}">
                <a16:creationId xmlns:a16="http://schemas.microsoft.com/office/drawing/2014/main" id="{4AF1C209-B8DE-2726-8B7D-084A5BDED331}"/>
              </a:ext>
            </a:extLst>
          </p:cNvPr>
          <p:cNvPicPr>
            <a:picLocks noChangeAspect="1"/>
          </p:cNvPicPr>
          <p:nvPr/>
        </p:nvPicPr>
        <p:blipFill>
          <a:blip r:embed="rId3"/>
          <a:stretch>
            <a:fillRect/>
          </a:stretch>
        </p:blipFill>
        <p:spPr>
          <a:xfrm>
            <a:off x="616937" y="1152095"/>
            <a:ext cx="3593597" cy="2839309"/>
          </a:xfrm>
          <a:prstGeom prst="rect">
            <a:avLst/>
          </a:prstGeom>
        </p:spPr>
      </p:pic>
      <p:pic>
        <p:nvPicPr>
          <p:cNvPr id="6" name="Picture 5">
            <a:extLst>
              <a:ext uri="{FF2B5EF4-FFF2-40B4-BE49-F238E27FC236}">
                <a16:creationId xmlns:a16="http://schemas.microsoft.com/office/drawing/2014/main" id="{357E4195-97D4-DDB3-2FD4-FE3A507DF08A}"/>
              </a:ext>
            </a:extLst>
          </p:cNvPr>
          <p:cNvPicPr>
            <a:picLocks noChangeAspect="1"/>
          </p:cNvPicPr>
          <p:nvPr/>
        </p:nvPicPr>
        <p:blipFill>
          <a:blip r:embed="rId4"/>
          <a:stretch>
            <a:fillRect/>
          </a:stretch>
        </p:blipFill>
        <p:spPr>
          <a:xfrm>
            <a:off x="4749357" y="1228631"/>
            <a:ext cx="3639317" cy="2827187"/>
          </a:xfrm>
          <a:prstGeom prst="rect">
            <a:avLst/>
          </a:prstGeom>
        </p:spPr>
      </p:pic>
    </p:spTree>
    <p:extLst>
      <p:ext uri="{BB962C8B-B14F-4D97-AF65-F5344CB8AC3E}">
        <p14:creationId xmlns:p14="http://schemas.microsoft.com/office/powerpoint/2010/main" val="2825356940"/>
      </p:ext>
    </p:extLst>
  </p:cSld>
  <p:clrMapOvr>
    <a:masterClrMapping/>
  </p:clrMapOvr>
  <p:transition>
    <p:fade thruBlk="1"/>
  </p:transition>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998</Words>
  <Application>Microsoft Office PowerPoint</Application>
  <PresentationFormat>On-screen Show (16:9)</PresentationFormat>
  <Paragraphs>103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Oswald</vt:lpstr>
      <vt:lpstr>Calibri</vt:lpstr>
      <vt:lpstr>Source Sans Pro</vt:lpstr>
      <vt:lpstr>Quince template</vt:lpstr>
      <vt:lpstr>DDoS attack detection using Deep Learning</vt:lpstr>
      <vt:lpstr>Problem Statement</vt:lpstr>
      <vt:lpstr>Lierature Review</vt:lpstr>
      <vt:lpstr>Continued...</vt:lpstr>
      <vt:lpstr>Dataset</vt:lpstr>
      <vt:lpstr>Methodology</vt:lpstr>
      <vt:lpstr>Results</vt:lpstr>
      <vt:lpstr>Results</vt:lpstr>
      <vt:lpstr>Results</vt:lpstr>
      <vt:lpstr>Results</vt:lpstr>
      <vt:lpstr>Results</vt:lpstr>
      <vt:lpstr>Results</vt:lpstr>
      <vt:lpstr>Refrence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Fragmentation and Allocation in Distributed Database Design</dc:title>
  <dc:creator/>
  <cp:lastModifiedBy>Chirag Bavishi</cp:lastModifiedBy>
  <cp:revision>13</cp:revision>
  <dcterms:created xsi:type="dcterms:W3CDTF">2023-03-10T02:36:23Z</dcterms:created>
  <dcterms:modified xsi:type="dcterms:W3CDTF">2023-03-31T03:33:50Z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165E6F0FAF2B4DFBB5DB1501CC4C49B3</vt:lpwstr>
  </property>
  <property fmtid="{D5CDD505-2E9C-101B-9397-08002B2CF9AE}" pid="3" name="KSOProductBuildVer">
    <vt:lpwstr>1033-11.2.0.11486</vt:lpwstr>
  </property>
</Properties>
</file>