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7" r:id="rId4"/>
    <p:sldId id="298" r:id="rId5"/>
    <p:sldId id="260" r:id="rId6"/>
    <p:sldId id="261" r:id="rId7"/>
    <p:sldId id="263" r:id="rId8"/>
    <p:sldId id="264" r:id="rId9"/>
    <p:sldId id="296" r:id="rId10"/>
    <p:sldId id="265" r:id="rId11"/>
    <p:sldId id="266" r:id="rId12"/>
    <p:sldId id="270" r:id="rId13"/>
    <p:sldId id="271" r:id="rId14"/>
    <p:sldId id="267" r:id="rId15"/>
    <p:sldId id="268"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300" r:id="rId31"/>
    <p:sldId id="301" r:id="rId32"/>
    <p:sldId id="302" r:id="rId33"/>
    <p:sldId id="289" r:id="rId34"/>
    <p:sldId id="290" r:id="rId35"/>
    <p:sldId id="291" r:id="rId36"/>
    <p:sldId id="292" r:id="rId37"/>
    <p:sldId id="293" r:id="rId38"/>
    <p:sldId id="294" r:id="rId39"/>
    <p:sldId id="295" r:id="rId40"/>
    <p:sldId id="303" r:id="rId41"/>
    <p:sldId id="304" r:id="rId42"/>
    <p:sldId id="305" r:id="rId43"/>
    <p:sldId id="306" r:id="rId44"/>
    <p:sldId id="311" r:id="rId45"/>
    <p:sldId id="307" r:id="rId46"/>
    <p:sldId id="308" r:id="rId47"/>
    <p:sldId id="309" r:id="rId48"/>
    <p:sldId id="310"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1EAA83F-493F-4E69-B62B-1623D89415C1}" type="datetimeFigureOut">
              <a:rPr lang="en-US" smtClean="0"/>
              <a:pPr/>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6BC1C-6BDA-4BB1-A342-2E04712D2F6A}" type="slidenum">
              <a:rPr lang="en-US" smtClean="0"/>
              <a:pPr/>
              <a:t>‹#›</a:t>
            </a:fld>
            <a:endParaRPr lang="en-US"/>
          </a:p>
        </p:txBody>
      </p:sp>
    </p:spTree>
    <p:extLst>
      <p:ext uri="{BB962C8B-B14F-4D97-AF65-F5344CB8AC3E}">
        <p14:creationId xmlns:p14="http://schemas.microsoft.com/office/powerpoint/2010/main" xmlns="" val="442691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EAA83F-493F-4E69-B62B-1623D89415C1}" type="datetimeFigureOut">
              <a:rPr lang="en-US" smtClean="0"/>
              <a:pPr/>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6BC1C-6BDA-4BB1-A342-2E04712D2F6A}" type="slidenum">
              <a:rPr lang="en-US" smtClean="0"/>
              <a:pPr/>
              <a:t>‹#›</a:t>
            </a:fld>
            <a:endParaRPr lang="en-US"/>
          </a:p>
        </p:txBody>
      </p:sp>
    </p:spTree>
    <p:extLst>
      <p:ext uri="{BB962C8B-B14F-4D97-AF65-F5344CB8AC3E}">
        <p14:creationId xmlns:p14="http://schemas.microsoft.com/office/powerpoint/2010/main" xmlns="" val="72718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EAA83F-493F-4E69-B62B-1623D89415C1}" type="datetimeFigureOut">
              <a:rPr lang="en-US" smtClean="0"/>
              <a:pPr/>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6BC1C-6BDA-4BB1-A342-2E04712D2F6A}" type="slidenum">
              <a:rPr lang="en-US" smtClean="0"/>
              <a:pPr/>
              <a:t>‹#›</a:t>
            </a:fld>
            <a:endParaRPr lang="en-US"/>
          </a:p>
        </p:txBody>
      </p:sp>
    </p:spTree>
    <p:extLst>
      <p:ext uri="{BB962C8B-B14F-4D97-AF65-F5344CB8AC3E}">
        <p14:creationId xmlns:p14="http://schemas.microsoft.com/office/powerpoint/2010/main" xmlns="" val="806825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EAA83F-493F-4E69-B62B-1623D89415C1}" type="datetimeFigureOut">
              <a:rPr lang="en-US" smtClean="0"/>
              <a:pPr/>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6BC1C-6BDA-4BB1-A342-2E04712D2F6A}" type="slidenum">
              <a:rPr lang="en-US" smtClean="0"/>
              <a:pPr/>
              <a:t>‹#›</a:t>
            </a:fld>
            <a:endParaRPr lang="en-US"/>
          </a:p>
        </p:txBody>
      </p:sp>
    </p:spTree>
    <p:extLst>
      <p:ext uri="{BB962C8B-B14F-4D97-AF65-F5344CB8AC3E}">
        <p14:creationId xmlns:p14="http://schemas.microsoft.com/office/powerpoint/2010/main" xmlns="" val="4290171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EAA83F-493F-4E69-B62B-1623D89415C1}" type="datetimeFigureOut">
              <a:rPr lang="en-US" smtClean="0"/>
              <a:pPr/>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6BC1C-6BDA-4BB1-A342-2E04712D2F6A}" type="slidenum">
              <a:rPr lang="en-US" smtClean="0"/>
              <a:pPr/>
              <a:t>‹#›</a:t>
            </a:fld>
            <a:endParaRPr lang="en-US"/>
          </a:p>
        </p:txBody>
      </p:sp>
    </p:spTree>
    <p:extLst>
      <p:ext uri="{BB962C8B-B14F-4D97-AF65-F5344CB8AC3E}">
        <p14:creationId xmlns:p14="http://schemas.microsoft.com/office/powerpoint/2010/main" xmlns="" val="1228281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EAA83F-493F-4E69-B62B-1623D89415C1}" type="datetimeFigureOut">
              <a:rPr lang="en-US" smtClean="0"/>
              <a:pPr/>
              <a:t>3/20/2022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36BC1C-6BDA-4BB1-A342-2E04712D2F6A}" type="slidenum">
              <a:rPr lang="en-US" smtClean="0"/>
              <a:pPr/>
              <a:t>‹#›</a:t>
            </a:fld>
            <a:endParaRPr lang="en-US"/>
          </a:p>
        </p:txBody>
      </p:sp>
    </p:spTree>
    <p:extLst>
      <p:ext uri="{BB962C8B-B14F-4D97-AF65-F5344CB8AC3E}">
        <p14:creationId xmlns:p14="http://schemas.microsoft.com/office/powerpoint/2010/main" xmlns="" val="2766074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1EAA83F-493F-4E69-B62B-1623D89415C1}" type="datetimeFigureOut">
              <a:rPr lang="en-US" smtClean="0"/>
              <a:pPr/>
              <a:t>3/20/2022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36BC1C-6BDA-4BB1-A342-2E04712D2F6A}" type="slidenum">
              <a:rPr lang="en-US" smtClean="0"/>
              <a:pPr/>
              <a:t>‹#›</a:t>
            </a:fld>
            <a:endParaRPr lang="en-US"/>
          </a:p>
        </p:txBody>
      </p:sp>
    </p:spTree>
    <p:extLst>
      <p:ext uri="{BB962C8B-B14F-4D97-AF65-F5344CB8AC3E}">
        <p14:creationId xmlns:p14="http://schemas.microsoft.com/office/powerpoint/2010/main" xmlns="" val="1995863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EAA83F-493F-4E69-B62B-1623D89415C1}" type="datetimeFigureOut">
              <a:rPr lang="en-US" smtClean="0"/>
              <a:pPr/>
              <a:t>3/20/2022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36BC1C-6BDA-4BB1-A342-2E04712D2F6A}" type="slidenum">
              <a:rPr lang="en-US" smtClean="0"/>
              <a:pPr/>
              <a:t>‹#›</a:t>
            </a:fld>
            <a:endParaRPr lang="en-US"/>
          </a:p>
        </p:txBody>
      </p:sp>
    </p:spTree>
    <p:extLst>
      <p:ext uri="{BB962C8B-B14F-4D97-AF65-F5344CB8AC3E}">
        <p14:creationId xmlns:p14="http://schemas.microsoft.com/office/powerpoint/2010/main" xmlns="" val="2219310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EAA83F-493F-4E69-B62B-1623D89415C1}" type="datetimeFigureOut">
              <a:rPr lang="en-US" smtClean="0"/>
              <a:pPr/>
              <a:t>3/20/2022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36BC1C-6BDA-4BB1-A342-2E04712D2F6A}" type="slidenum">
              <a:rPr lang="en-US" smtClean="0"/>
              <a:pPr/>
              <a:t>‹#›</a:t>
            </a:fld>
            <a:endParaRPr lang="en-US"/>
          </a:p>
        </p:txBody>
      </p:sp>
    </p:spTree>
    <p:extLst>
      <p:ext uri="{BB962C8B-B14F-4D97-AF65-F5344CB8AC3E}">
        <p14:creationId xmlns:p14="http://schemas.microsoft.com/office/powerpoint/2010/main" xmlns="" val="4276453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EAA83F-493F-4E69-B62B-1623D89415C1}" type="datetimeFigureOut">
              <a:rPr lang="en-US" smtClean="0"/>
              <a:pPr/>
              <a:t>3/20/2022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36BC1C-6BDA-4BB1-A342-2E04712D2F6A}" type="slidenum">
              <a:rPr lang="en-US" smtClean="0"/>
              <a:pPr/>
              <a:t>‹#›</a:t>
            </a:fld>
            <a:endParaRPr lang="en-US"/>
          </a:p>
        </p:txBody>
      </p:sp>
    </p:spTree>
    <p:extLst>
      <p:ext uri="{BB962C8B-B14F-4D97-AF65-F5344CB8AC3E}">
        <p14:creationId xmlns:p14="http://schemas.microsoft.com/office/powerpoint/2010/main" xmlns="" val="3035206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EAA83F-493F-4E69-B62B-1623D89415C1}" type="datetimeFigureOut">
              <a:rPr lang="en-US" smtClean="0"/>
              <a:pPr/>
              <a:t>3/20/2022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36BC1C-6BDA-4BB1-A342-2E04712D2F6A}" type="slidenum">
              <a:rPr lang="en-US" smtClean="0"/>
              <a:pPr/>
              <a:t>‹#›</a:t>
            </a:fld>
            <a:endParaRPr lang="en-US"/>
          </a:p>
        </p:txBody>
      </p:sp>
    </p:spTree>
    <p:extLst>
      <p:ext uri="{BB962C8B-B14F-4D97-AF65-F5344CB8AC3E}">
        <p14:creationId xmlns:p14="http://schemas.microsoft.com/office/powerpoint/2010/main" xmlns="" val="2826422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EAA83F-493F-4E69-B62B-1623D89415C1}" type="datetimeFigureOut">
              <a:rPr lang="en-US" smtClean="0"/>
              <a:pPr/>
              <a:t>3/20/2022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36BC1C-6BDA-4BB1-A342-2E04712D2F6A}" type="slidenum">
              <a:rPr lang="en-US" smtClean="0"/>
              <a:pPr/>
              <a:t>‹#›</a:t>
            </a:fld>
            <a:endParaRPr lang="en-US"/>
          </a:p>
        </p:txBody>
      </p:sp>
    </p:spTree>
    <p:extLst>
      <p:ext uri="{BB962C8B-B14F-4D97-AF65-F5344CB8AC3E}">
        <p14:creationId xmlns:p14="http://schemas.microsoft.com/office/powerpoint/2010/main" xmlns="" val="1788760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circuitglobe.com/p-n-junction.html" TargetMode="External"/><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Rectifiers, Filters and Regulator</a:t>
            </a:r>
            <a:endParaRPr lang="en-US" b="1" dirty="0"/>
          </a:p>
        </p:txBody>
      </p:sp>
    </p:spTree>
    <p:extLst>
      <p:ext uri="{BB962C8B-B14F-4D97-AF65-F5344CB8AC3E}">
        <p14:creationId xmlns:p14="http://schemas.microsoft.com/office/powerpoint/2010/main" xmlns="" val="3658932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Half Wave Rectifier</a:t>
            </a:r>
            <a:endParaRPr lang="en-US"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0" y="1447800"/>
            <a:ext cx="9144000" cy="4419600"/>
          </a:xfrm>
        </p:spPr>
      </p:pic>
      <p:cxnSp>
        <p:nvCxnSpPr>
          <p:cNvPr id="8" name="Straight Arrow Connector 7"/>
          <p:cNvCxnSpPr/>
          <p:nvPr/>
        </p:nvCxnSpPr>
        <p:spPr>
          <a:xfrm flipV="1">
            <a:off x="2438400" y="3886200"/>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828800" y="4572000"/>
            <a:ext cx="1676400" cy="369332"/>
          </a:xfrm>
          <a:prstGeom prst="rect">
            <a:avLst/>
          </a:prstGeom>
          <a:noFill/>
        </p:spPr>
        <p:txBody>
          <a:bodyPr wrap="square" rtlCol="0">
            <a:spAutoFit/>
          </a:bodyPr>
          <a:lstStyle/>
          <a:p>
            <a:r>
              <a:rPr lang="en-IN" dirty="0" smtClean="0"/>
              <a:t>Transformer</a:t>
            </a:r>
            <a:endParaRPr lang="en-IN" dirty="0"/>
          </a:p>
        </p:txBody>
      </p:sp>
      <p:cxnSp>
        <p:nvCxnSpPr>
          <p:cNvPr id="11" name="Straight Arrow Connector 10"/>
          <p:cNvCxnSpPr/>
          <p:nvPr/>
        </p:nvCxnSpPr>
        <p:spPr>
          <a:xfrm>
            <a:off x="2895600" y="2209800"/>
            <a:ext cx="0" cy="1828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971800" y="2971800"/>
            <a:ext cx="457200" cy="369332"/>
          </a:xfrm>
          <a:prstGeom prst="rect">
            <a:avLst/>
          </a:prstGeom>
          <a:noFill/>
        </p:spPr>
        <p:txBody>
          <a:bodyPr wrap="square" rtlCol="0">
            <a:spAutoFit/>
          </a:bodyPr>
          <a:lstStyle/>
          <a:p>
            <a:r>
              <a:rPr lang="en-IN" dirty="0" smtClean="0"/>
              <a:t>Vs</a:t>
            </a:r>
            <a:endParaRPr lang="en-IN" dirty="0"/>
          </a:p>
        </p:txBody>
      </p:sp>
      <p:sp>
        <p:nvSpPr>
          <p:cNvPr id="17" name="Curved Left Arrow 16"/>
          <p:cNvSpPr/>
          <p:nvPr/>
        </p:nvSpPr>
        <p:spPr>
          <a:xfrm>
            <a:off x="3581400" y="2667000"/>
            <a:ext cx="381000" cy="11430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TextBox 17"/>
          <p:cNvSpPr txBox="1"/>
          <p:nvPr/>
        </p:nvSpPr>
        <p:spPr>
          <a:xfrm>
            <a:off x="3657600" y="3657600"/>
            <a:ext cx="381000" cy="369332"/>
          </a:xfrm>
          <a:prstGeom prst="rect">
            <a:avLst/>
          </a:prstGeom>
          <a:noFill/>
        </p:spPr>
        <p:txBody>
          <a:bodyPr wrap="square" rtlCol="0">
            <a:spAutoFit/>
          </a:bodyPr>
          <a:lstStyle/>
          <a:p>
            <a:r>
              <a:rPr lang="en-IN" dirty="0" smtClean="0"/>
              <a:t>IL</a:t>
            </a:r>
            <a:endParaRPr lang="en-IN" dirty="0"/>
          </a:p>
        </p:txBody>
      </p:sp>
    </p:spTree>
    <p:extLst>
      <p:ext uri="{BB962C8B-B14F-4D97-AF65-F5344CB8AC3E}">
        <p14:creationId xmlns:p14="http://schemas.microsoft.com/office/powerpoint/2010/main" xmlns="" val="14981496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Full </a:t>
            </a:r>
            <a:r>
              <a:rPr lang="en-US" b="1" dirty="0"/>
              <a:t>Wave </a:t>
            </a:r>
            <a:r>
              <a:rPr lang="en-US" b="1" dirty="0" smtClean="0"/>
              <a:t>Rectifier (</a:t>
            </a:r>
            <a:r>
              <a:rPr lang="en-US" b="1" dirty="0" smtClean="0">
                <a:solidFill>
                  <a:srgbClr val="FF0000"/>
                </a:solidFill>
              </a:rPr>
              <a:t>Center Tapped Transformer</a:t>
            </a:r>
            <a:r>
              <a:rPr lang="en-US" b="1" dirty="0" smtClean="0"/>
              <a:t>)</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rcRect b="10768"/>
          <a:stretch>
            <a:fillRect/>
          </a:stretch>
        </p:blipFill>
        <p:spPr>
          <a:xfrm>
            <a:off x="573654" y="1600200"/>
            <a:ext cx="7996692" cy="4038600"/>
          </a:xfrm>
        </p:spPr>
      </p:pic>
    </p:spTree>
    <p:extLst>
      <p:ext uri="{BB962C8B-B14F-4D97-AF65-F5344CB8AC3E}">
        <p14:creationId xmlns:p14="http://schemas.microsoft.com/office/powerpoint/2010/main" xmlns="" val="3249173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838200" y="183652"/>
            <a:ext cx="6705600" cy="6608135"/>
          </a:xfrm>
        </p:spPr>
      </p:pic>
    </p:spTree>
    <p:extLst>
      <p:ext uri="{BB962C8B-B14F-4D97-AF65-F5344CB8AC3E}">
        <p14:creationId xmlns:p14="http://schemas.microsoft.com/office/powerpoint/2010/main" xmlns="" val="14276488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423819" y="838200"/>
            <a:ext cx="7729581" cy="5636648"/>
          </a:xfrm>
        </p:spPr>
      </p:pic>
    </p:spTree>
    <p:extLst>
      <p:ext uri="{BB962C8B-B14F-4D97-AF65-F5344CB8AC3E}">
        <p14:creationId xmlns:p14="http://schemas.microsoft.com/office/powerpoint/2010/main" xmlns="" val="3806006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Full </a:t>
            </a:r>
            <a:r>
              <a:rPr lang="en-US" b="1" dirty="0"/>
              <a:t>Wave </a:t>
            </a:r>
            <a:r>
              <a:rPr lang="en-US" b="1" dirty="0" smtClean="0"/>
              <a:t>Rectifier (</a:t>
            </a:r>
            <a:r>
              <a:rPr lang="en-US" b="1" dirty="0" smtClean="0">
                <a:solidFill>
                  <a:srgbClr val="FF0000"/>
                </a:solidFill>
              </a:rPr>
              <a:t>Bridge</a:t>
            </a:r>
            <a:r>
              <a:rPr lang="en-US" b="1" dirty="0" smtClean="0"/>
              <a:t>)</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52757" y="1752600"/>
            <a:ext cx="8934881" cy="4267200"/>
          </a:xfrm>
        </p:spPr>
      </p:pic>
    </p:spTree>
    <p:extLst>
      <p:ext uri="{BB962C8B-B14F-4D97-AF65-F5344CB8AC3E}">
        <p14:creationId xmlns:p14="http://schemas.microsoft.com/office/powerpoint/2010/main" xmlns="" val="13803280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0" y="914400"/>
            <a:ext cx="7616407" cy="5554118"/>
          </a:xfrm>
        </p:spPr>
      </p:pic>
    </p:spTree>
    <p:extLst>
      <p:ext uri="{BB962C8B-B14F-4D97-AF65-F5344CB8AC3E}">
        <p14:creationId xmlns:p14="http://schemas.microsoft.com/office/powerpoint/2010/main" xmlns="" val="24422293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381000"/>
            <a:ext cx="8001000" cy="1231106"/>
          </a:xfrm>
          <a:prstGeom prst="rect">
            <a:avLst/>
          </a:prstGeom>
        </p:spPr>
        <p:txBody>
          <a:bodyPr wrap="square">
            <a:spAutoFit/>
          </a:bodyPr>
          <a:lstStyle/>
          <a:p>
            <a:endParaRPr lang="en-US" dirty="0" smtClean="0"/>
          </a:p>
          <a:p>
            <a:r>
              <a:rPr lang="en-US" sz="2800" b="1" dirty="0" smtClean="0"/>
              <a:t>Block diagram of regulated power supply and state its need. </a:t>
            </a:r>
          </a:p>
        </p:txBody>
      </p:sp>
      <p:pic>
        <p:nvPicPr>
          <p:cNvPr id="8194" name="Picture 2"/>
          <p:cNvPicPr>
            <a:picLocks noChangeAspect="1" noChangeArrowheads="1"/>
          </p:cNvPicPr>
          <p:nvPr/>
        </p:nvPicPr>
        <p:blipFill>
          <a:blip r:embed="rId2" cstate="print"/>
          <a:srcRect/>
          <a:stretch>
            <a:fillRect/>
          </a:stretch>
        </p:blipFill>
        <p:spPr bwMode="auto">
          <a:xfrm>
            <a:off x="533400" y="1524000"/>
            <a:ext cx="8153400" cy="4343399"/>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304800" y="838200"/>
            <a:ext cx="8610600" cy="54864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1"/>
            <a:ext cx="8534400" cy="5262979"/>
          </a:xfrm>
          <a:prstGeom prst="rect">
            <a:avLst/>
          </a:prstGeom>
        </p:spPr>
        <p:txBody>
          <a:bodyPr wrap="square">
            <a:spAutoFit/>
          </a:bodyPr>
          <a:lstStyle/>
          <a:p>
            <a:r>
              <a:rPr lang="en-US" sz="2800" b="1" dirty="0" smtClean="0"/>
              <a:t>Need of regulated power supply </a:t>
            </a:r>
          </a:p>
          <a:p>
            <a:pPr>
              <a:buFont typeface="Arial" pitchFamily="34" charset="0"/>
              <a:buChar char="•"/>
            </a:pPr>
            <a:endParaRPr lang="en-US" sz="2800" dirty="0" smtClean="0"/>
          </a:p>
          <a:p>
            <a:pPr>
              <a:buFont typeface="Arial" pitchFamily="34" charset="0"/>
              <a:buChar char="•"/>
            </a:pPr>
            <a:r>
              <a:rPr lang="en-US" sz="2800" dirty="0" smtClean="0"/>
              <a:t>The unregulated D.C. power supply suffers from the disadvantages of poor voltage regulation and high ripple factor. </a:t>
            </a:r>
          </a:p>
          <a:p>
            <a:pPr>
              <a:buFont typeface="Arial" pitchFamily="34" charset="0"/>
              <a:buChar char="•"/>
            </a:pPr>
            <a:r>
              <a:rPr lang="en-US" sz="2800" dirty="0" smtClean="0"/>
              <a:t> This may result the erratic operation of most of the electronic devices and circuits and also electronic gadgets such as pocket radios, electronic calculators, digital watches/ clocks, tape recorders etc. </a:t>
            </a:r>
          </a:p>
          <a:p>
            <a:pPr>
              <a:buFont typeface="Arial" pitchFamily="34" charset="0"/>
              <a:buChar char="•"/>
            </a:pPr>
            <a:r>
              <a:rPr lang="en-US" sz="2800" dirty="0" smtClean="0"/>
              <a:t> In order to avoid erratic operations of electronic circuits and also to improve voltage regulation and ripple factor, there is necessity of regulated D.C. power supply</a:t>
            </a:r>
            <a:r>
              <a:rPr lang="en-US" dirty="0" smtClean="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685800"/>
            <a:ext cx="8305800" cy="4585871"/>
          </a:xfrm>
          <a:prstGeom prst="rect">
            <a:avLst/>
          </a:prstGeom>
          <a:noFill/>
        </p:spPr>
        <p:txBody>
          <a:bodyPr wrap="square" rtlCol="0">
            <a:spAutoFit/>
          </a:bodyPr>
          <a:lstStyle/>
          <a:p>
            <a:pPr>
              <a:buFont typeface="Arial" pitchFamily="34" charset="0"/>
              <a:buChar char="•"/>
            </a:pPr>
            <a:r>
              <a:rPr lang="en-US" sz="2800" b="1" u="sng" dirty="0" smtClean="0"/>
              <a:t>Rectifier</a:t>
            </a:r>
          </a:p>
          <a:p>
            <a:r>
              <a:rPr lang="en-US" sz="2400" dirty="0" smtClean="0">
                <a:solidFill>
                  <a:srgbClr val="FF0000"/>
                </a:solidFill>
              </a:rPr>
              <a:t>Def</a:t>
            </a:r>
            <a:r>
              <a:rPr lang="en-US" sz="2400" dirty="0" smtClean="0"/>
              <a:t>-Rectifier the circuit in which convert  the alternating(AC) voltage or current into  unidirectional direct(DC) voltage or current.</a:t>
            </a:r>
          </a:p>
          <a:p>
            <a:endParaRPr lang="en-US" sz="2400" dirty="0" smtClean="0"/>
          </a:p>
          <a:p>
            <a:pPr>
              <a:buFont typeface="Arial" pitchFamily="34" charset="0"/>
              <a:buChar char="•"/>
            </a:pPr>
            <a:r>
              <a:rPr lang="en-US" sz="2400" dirty="0" smtClean="0">
                <a:solidFill>
                  <a:srgbClr val="FF0000"/>
                </a:solidFill>
              </a:rPr>
              <a:t>Types of rectifier circuits</a:t>
            </a:r>
          </a:p>
          <a:p>
            <a:r>
              <a:rPr lang="en-US" sz="2400" dirty="0" smtClean="0"/>
              <a:t>1. HWR(half wave rectifier)</a:t>
            </a:r>
          </a:p>
          <a:p>
            <a:r>
              <a:rPr lang="en-US" sz="2400" dirty="0" smtClean="0"/>
              <a:t>2.FWR(full wave rectifier) with center tapped transformer.</a:t>
            </a:r>
          </a:p>
          <a:p>
            <a:r>
              <a:rPr lang="en-US" sz="2400" dirty="0" smtClean="0"/>
              <a:t>3. FWR with bridge rectifier.</a:t>
            </a:r>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Basic Block Diagram of Regulated power Supply</a:t>
            </a:r>
            <a:endParaRPr lang="en-US" b="1" dirty="0"/>
          </a:p>
        </p:txBody>
      </p:sp>
      <p:pic>
        <p:nvPicPr>
          <p:cNvPr id="10" name="Content Placeholder 9"/>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0" y="1790980"/>
            <a:ext cx="8991600" cy="4144402"/>
          </a:xfrm>
        </p:spPr>
      </p:pic>
    </p:spTree>
    <p:extLst>
      <p:ext uri="{BB962C8B-B14F-4D97-AF65-F5344CB8AC3E}">
        <p14:creationId xmlns:p14="http://schemas.microsoft.com/office/powerpoint/2010/main" xmlns="" val="31834162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457200"/>
            <a:ext cx="6971524" cy="523220"/>
          </a:xfrm>
          <a:prstGeom prst="rect">
            <a:avLst/>
          </a:prstGeom>
        </p:spPr>
        <p:txBody>
          <a:bodyPr wrap="none">
            <a:spAutoFit/>
          </a:bodyPr>
          <a:lstStyle/>
          <a:p>
            <a:r>
              <a:rPr lang="en-US" sz="2800" b="1" dirty="0" smtClean="0"/>
              <a:t>half wave rectifier with shunt capacitor filter. </a:t>
            </a:r>
            <a:endParaRPr lang="en-US" sz="2800" b="1" dirty="0"/>
          </a:p>
        </p:txBody>
      </p:sp>
      <p:pic>
        <p:nvPicPr>
          <p:cNvPr id="4098" name="Picture 2"/>
          <p:cNvPicPr>
            <a:picLocks noChangeAspect="1" noChangeArrowheads="1"/>
          </p:cNvPicPr>
          <p:nvPr/>
        </p:nvPicPr>
        <p:blipFill>
          <a:blip r:embed="rId2" cstate="print"/>
          <a:srcRect/>
          <a:stretch>
            <a:fillRect/>
          </a:stretch>
        </p:blipFill>
        <p:spPr bwMode="auto">
          <a:xfrm>
            <a:off x="1219200" y="1600200"/>
            <a:ext cx="7543800" cy="4648200"/>
          </a:xfrm>
          <a:prstGeom prst="rect">
            <a:avLst/>
          </a:prstGeom>
          <a:noFill/>
          <a:ln w="9525">
            <a:noFill/>
            <a:miter lim="800000"/>
            <a:headEnd/>
            <a:tailEnd/>
          </a:ln>
        </p:spPr>
      </p:pic>
      <p:sp>
        <p:nvSpPr>
          <p:cNvPr id="4" name="Rectangle 3"/>
          <p:cNvSpPr/>
          <p:nvPr/>
        </p:nvSpPr>
        <p:spPr>
          <a:xfrm>
            <a:off x="914400" y="1066800"/>
            <a:ext cx="7848600" cy="830997"/>
          </a:xfrm>
          <a:prstGeom prst="rect">
            <a:avLst/>
          </a:prstGeom>
        </p:spPr>
        <p:txBody>
          <a:bodyPr wrap="square">
            <a:spAutoFit/>
          </a:bodyPr>
          <a:lstStyle/>
          <a:p>
            <a:r>
              <a:rPr lang="en-US" sz="2400" dirty="0" smtClean="0"/>
              <a:t>Circuit diagram of half wave rectifier with shunt capacitor filter </a:t>
            </a:r>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04800"/>
            <a:ext cx="7391400" cy="861774"/>
          </a:xfrm>
          <a:prstGeom prst="rect">
            <a:avLst/>
          </a:prstGeom>
        </p:spPr>
        <p:txBody>
          <a:bodyPr wrap="square">
            <a:spAutoFit/>
          </a:bodyPr>
          <a:lstStyle/>
          <a:p>
            <a:endParaRPr lang="en-US" dirty="0" smtClean="0"/>
          </a:p>
          <a:p>
            <a:r>
              <a:rPr lang="en-US" sz="3200" b="1" dirty="0" smtClean="0"/>
              <a:t>Bridge type full wave rectifier. </a:t>
            </a:r>
          </a:p>
        </p:txBody>
      </p:sp>
      <p:pic>
        <p:nvPicPr>
          <p:cNvPr id="6146" name="Picture 2"/>
          <p:cNvPicPr>
            <a:picLocks noChangeAspect="1" noChangeArrowheads="1"/>
          </p:cNvPicPr>
          <p:nvPr/>
        </p:nvPicPr>
        <p:blipFill>
          <a:blip r:embed="rId2" cstate="print"/>
          <a:srcRect/>
          <a:stretch>
            <a:fillRect/>
          </a:stretch>
        </p:blipFill>
        <p:spPr bwMode="auto">
          <a:xfrm>
            <a:off x="152400" y="1524000"/>
            <a:ext cx="8534400" cy="506278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153400" cy="4524315"/>
          </a:xfrm>
          <a:prstGeom prst="rect">
            <a:avLst/>
          </a:prstGeom>
        </p:spPr>
        <p:txBody>
          <a:bodyPr wrap="square">
            <a:spAutoFit/>
          </a:bodyPr>
          <a:lstStyle/>
          <a:p>
            <a:r>
              <a:rPr lang="en-US" sz="3200" b="1" dirty="0" smtClean="0"/>
              <a:t>Working: </a:t>
            </a:r>
          </a:p>
          <a:p>
            <a:r>
              <a:rPr lang="en-US" sz="3200" dirty="0" smtClean="0"/>
              <a:t>1) In this circuit four diodes are used which form a bridge, an ordinary transformer is used. </a:t>
            </a:r>
          </a:p>
          <a:p>
            <a:r>
              <a:rPr lang="en-US" sz="3200" dirty="0" smtClean="0"/>
              <a:t>2) In the +</a:t>
            </a:r>
            <a:r>
              <a:rPr lang="en-US" sz="3200" dirty="0" err="1" smtClean="0"/>
              <a:t>ve</a:t>
            </a:r>
            <a:r>
              <a:rPr lang="en-US" sz="3200" dirty="0" smtClean="0"/>
              <a:t> half cycle D1, D4 hence current flows through D1, RL and D4. </a:t>
            </a:r>
          </a:p>
          <a:p>
            <a:r>
              <a:rPr lang="en-US" sz="3200" dirty="0" smtClean="0"/>
              <a:t>3) In the –</a:t>
            </a:r>
            <a:r>
              <a:rPr lang="en-US" sz="3200" dirty="0" err="1" smtClean="0"/>
              <a:t>ve</a:t>
            </a:r>
            <a:r>
              <a:rPr lang="en-US" sz="3200" dirty="0" smtClean="0"/>
              <a:t> half cycle D2, D3 hence current flows through D1, RL and D4. </a:t>
            </a:r>
          </a:p>
          <a:p>
            <a:r>
              <a:rPr lang="en-US" sz="3200" dirty="0" smtClean="0"/>
              <a:t>4) In both the cases current passes through the load resistor in the same direction. </a:t>
            </a:r>
            <a:endParaRPr lang="en-US" sz="3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228600" y="990600"/>
            <a:ext cx="8534400" cy="55626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ll Wave Bridge Rectifier&#10;Need for centre tapped PT is eliminated.&#10;Consists of 4 diodes instead of 2.&#10;11&#10; "/>
          <p:cNvPicPr>
            <a:picLocks noChangeAspect="1" noChangeArrowheads="1"/>
          </p:cNvPicPr>
          <p:nvPr/>
        </p:nvPicPr>
        <p:blipFill>
          <a:blip r:embed="rId2" cstate="print"/>
          <a:srcRect/>
          <a:stretch>
            <a:fillRect/>
          </a:stretch>
        </p:blipFill>
        <p:spPr bwMode="auto">
          <a:xfrm>
            <a:off x="1295400" y="1066800"/>
            <a:ext cx="6076950" cy="4562476"/>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Full Wave Bridge Rectifier&#10; During period t=0 to t=T/2 D2 and&#10;D3 are conducting while D1 and D4&#10;are in the “off” state.&#10;12&#10; "/>
          <p:cNvPicPr>
            <a:picLocks noChangeAspect="1" noChangeArrowheads="1"/>
          </p:cNvPicPr>
          <p:nvPr/>
        </p:nvPicPr>
        <p:blipFill>
          <a:blip r:embed="rId2" cstate="print"/>
          <a:srcRect/>
          <a:stretch>
            <a:fillRect/>
          </a:stretch>
        </p:blipFill>
        <p:spPr bwMode="auto">
          <a:xfrm>
            <a:off x="381000" y="457200"/>
            <a:ext cx="8305800" cy="57912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Full Wave Bridge Rectifier&#10;During period t=T/2 to t=T D1 and D4 are&#10;conducting while D2 and D3 are in the “off”&#10;state.&#10;13&#10; "/>
          <p:cNvPicPr>
            <a:picLocks noChangeAspect="1" noChangeArrowheads="1"/>
          </p:cNvPicPr>
          <p:nvPr/>
        </p:nvPicPr>
        <p:blipFill>
          <a:blip r:embed="rId2" cstate="print"/>
          <a:srcRect/>
          <a:stretch>
            <a:fillRect/>
          </a:stretch>
        </p:blipFill>
        <p:spPr bwMode="auto">
          <a:xfrm>
            <a:off x="533400" y="304800"/>
            <a:ext cx="8229600" cy="601980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Full Wave Bridge Rectifier&#10;Advantage:&#10;I. Need for centre tap Xformer is eliminated.&#10;II. PIV is one half of that of centre ..."/>
          <p:cNvPicPr>
            <a:picLocks noChangeAspect="1" noChangeArrowheads="1"/>
          </p:cNvPicPr>
          <p:nvPr/>
        </p:nvPicPr>
        <p:blipFill>
          <a:blip r:embed="rId2" cstate="print"/>
          <a:srcRect/>
          <a:stretch>
            <a:fillRect/>
          </a:stretch>
        </p:blipFill>
        <p:spPr bwMode="auto">
          <a:xfrm>
            <a:off x="381000" y="152400"/>
            <a:ext cx="8458200" cy="647700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609600" y="457200"/>
            <a:ext cx="8277463" cy="5181600"/>
          </a:xfrm>
          <a:prstGeom prst="rect">
            <a:avLst/>
          </a:prstGeom>
          <a:noFill/>
          <a:ln w="9525">
            <a:noFill/>
            <a:miter lim="800000"/>
            <a:headEnd/>
            <a:tailEnd/>
          </a:ln>
        </p:spPr>
      </p:pic>
      <p:sp>
        <p:nvSpPr>
          <p:cNvPr id="3" name="Rectangle 2"/>
          <p:cNvSpPr/>
          <p:nvPr/>
        </p:nvSpPr>
        <p:spPr>
          <a:xfrm>
            <a:off x="2438400" y="6019800"/>
            <a:ext cx="5867400" cy="584775"/>
          </a:xfrm>
          <a:prstGeom prst="rect">
            <a:avLst/>
          </a:prstGeom>
        </p:spPr>
        <p:txBody>
          <a:bodyPr wrap="square">
            <a:spAutoFit/>
          </a:bodyPr>
          <a:lstStyle/>
          <a:p>
            <a:r>
              <a:rPr lang="en-US" sz="3200" b="1" dirty="0" smtClean="0"/>
              <a:t>Input and Output waveforms </a:t>
            </a:r>
            <a:endParaRPr lang="en-US" sz="32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8305800" cy="4739759"/>
          </a:xfrm>
          <a:prstGeom prst="rect">
            <a:avLst/>
          </a:prstGeom>
        </p:spPr>
        <p:txBody>
          <a:bodyPr wrap="square">
            <a:spAutoFit/>
          </a:bodyPr>
          <a:lstStyle/>
          <a:p>
            <a:endParaRPr lang="en-US" dirty="0" smtClean="0"/>
          </a:p>
          <a:p>
            <a:r>
              <a:rPr lang="en-US" sz="3200" b="1" dirty="0" smtClean="0"/>
              <a:t>The types of filter.</a:t>
            </a:r>
          </a:p>
          <a:p>
            <a:r>
              <a:rPr lang="en-US" sz="2800" dirty="0" smtClean="0"/>
              <a:t>Filters are classified depending on the components used and depending on the configuration in which they are connected. </a:t>
            </a:r>
          </a:p>
          <a:p>
            <a:r>
              <a:rPr lang="en-US" sz="2800" b="1" dirty="0" smtClean="0"/>
              <a:t>Some of the important types are as follows: </a:t>
            </a:r>
          </a:p>
          <a:p>
            <a:r>
              <a:rPr lang="en-US" sz="2800" dirty="0" smtClean="0"/>
              <a:t>1. Capacitor input filter (shunt capacitor filter) </a:t>
            </a:r>
          </a:p>
          <a:p>
            <a:r>
              <a:rPr lang="en-US" sz="2800" dirty="0" smtClean="0"/>
              <a:t>2. Choke input filter (series inductor filter) </a:t>
            </a:r>
          </a:p>
          <a:p>
            <a:r>
              <a:rPr lang="en-US" sz="2800" dirty="0" smtClean="0"/>
              <a:t>3. LC filter </a:t>
            </a:r>
          </a:p>
          <a:p>
            <a:r>
              <a:rPr lang="el-GR" sz="2800" dirty="0" smtClean="0"/>
              <a:t>4. π </a:t>
            </a:r>
            <a:r>
              <a:rPr lang="en-US" sz="2800" dirty="0" smtClean="0"/>
              <a:t>type filter OR CLC filter </a:t>
            </a:r>
          </a:p>
          <a:p>
            <a:r>
              <a:rPr lang="en-US" sz="2800" dirty="0" smtClean="0"/>
              <a:t>5. RC filter.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9144000" cy="6858000"/>
          </a:xfrm>
        </p:spPr>
        <p:txBody>
          <a:bodyPr>
            <a:normAutofit fontScale="55000" lnSpcReduction="20000"/>
          </a:bodyPr>
          <a:lstStyle/>
          <a:p>
            <a:pPr marL="742950" indent="-742950">
              <a:buFont typeface="+mj-lt"/>
              <a:buAutoNum type="arabicPeriod"/>
            </a:pPr>
            <a:r>
              <a:rPr lang="en-IN" sz="3700" dirty="0" smtClean="0">
                <a:latin typeface="Times New Roman" pitchFamily="18" charset="0"/>
                <a:cs typeface="Times New Roman" pitchFamily="18" charset="0"/>
              </a:rPr>
              <a:t>The block diagram of a regulated de power supply is as shown in Fig below</a:t>
            </a:r>
          </a:p>
          <a:p>
            <a:pPr marL="742950" indent="-742950">
              <a:buFont typeface="+mj-lt"/>
              <a:buAutoNum type="arabicPeriod"/>
            </a:pPr>
            <a:r>
              <a:rPr lang="en-IN" sz="3700" dirty="0" smtClean="0">
                <a:latin typeface="Times New Roman" pitchFamily="18" charset="0"/>
                <a:cs typeface="Times New Roman" pitchFamily="18" charset="0"/>
              </a:rPr>
              <a:t>The basic building blocks of a regulated de power supply are : </a:t>
            </a:r>
          </a:p>
          <a:p>
            <a:pPr marL="742950" indent="-742950">
              <a:buNone/>
            </a:pPr>
            <a:r>
              <a:rPr lang="en-IN" sz="3700" dirty="0" smtClean="0">
                <a:latin typeface="Times New Roman" pitchFamily="18" charset="0"/>
                <a:cs typeface="Times New Roman" pitchFamily="18" charset="0"/>
              </a:rPr>
              <a:t>A step down transformer</a:t>
            </a:r>
          </a:p>
          <a:p>
            <a:pPr marL="742950" indent="-742950">
              <a:buNone/>
            </a:pPr>
            <a:r>
              <a:rPr lang="en-IN" sz="3700" dirty="0" smtClean="0">
                <a:latin typeface="Times New Roman" pitchFamily="18" charset="0"/>
                <a:cs typeface="Times New Roman" pitchFamily="18" charset="0"/>
              </a:rPr>
              <a:t>A rectifier</a:t>
            </a:r>
          </a:p>
          <a:p>
            <a:pPr>
              <a:buNone/>
            </a:pPr>
            <a:r>
              <a:rPr lang="en-IN" sz="3700" dirty="0" smtClean="0">
                <a:latin typeface="Times New Roman" pitchFamily="18" charset="0"/>
                <a:cs typeface="Times New Roman" pitchFamily="18" charset="0"/>
              </a:rPr>
              <a:t>Filter</a:t>
            </a:r>
          </a:p>
          <a:p>
            <a:pPr>
              <a:buNone/>
            </a:pPr>
            <a:r>
              <a:rPr lang="en-IN" sz="3700" dirty="0" smtClean="0">
                <a:latin typeface="Times New Roman" pitchFamily="18" charset="0"/>
                <a:cs typeface="Times New Roman" pitchFamily="18" charset="0"/>
              </a:rPr>
              <a:t>Voltage regulator</a:t>
            </a:r>
          </a:p>
          <a:p>
            <a:pPr>
              <a:buNone/>
            </a:pPr>
            <a:r>
              <a:rPr lang="en-IN" sz="3700" dirty="0" smtClean="0">
                <a:latin typeface="Times New Roman" pitchFamily="18" charset="0"/>
                <a:cs typeface="Times New Roman" pitchFamily="18" charset="0"/>
              </a:rPr>
              <a:t>3.          Description :</a:t>
            </a:r>
          </a:p>
          <a:p>
            <a:pPr>
              <a:buNone/>
            </a:pPr>
            <a:r>
              <a:rPr lang="en-IN" sz="3700" dirty="0" smtClean="0">
                <a:latin typeface="Times New Roman" pitchFamily="18" charset="0"/>
                <a:cs typeface="Times New Roman" pitchFamily="18" charset="0"/>
              </a:rPr>
              <a:t>The AC mains voltage is applied to a step down transformer. It reduces the amplitude of ac voltage and applies it to a rectifier.</a:t>
            </a:r>
          </a:p>
          <a:p>
            <a:pPr>
              <a:buNone/>
            </a:pPr>
            <a:r>
              <a:rPr lang="en-IN" sz="3700" dirty="0" smtClean="0">
                <a:latin typeface="Times New Roman" pitchFamily="18" charset="0"/>
                <a:cs typeface="Times New Roman" pitchFamily="18" charset="0"/>
              </a:rPr>
              <a:t>The rectifier is usually bridge type full wave rectifier. It</a:t>
            </a:r>
          </a:p>
          <a:p>
            <a:pPr>
              <a:buNone/>
            </a:pPr>
            <a:r>
              <a:rPr lang="en-IN" sz="3700" dirty="0" smtClean="0">
                <a:latin typeface="Times New Roman" pitchFamily="18" charset="0"/>
                <a:cs typeface="Times New Roman" pitchFamily="18" charset="0"/>
              </a:rPr>
              <a:t>converts the ac voltage into a pulsating de voltage. The ripple in the pulsating dc is reduced by the filter which is connected after the rectifier.</a:t>
            </a:r>
          </a:p>
          <a:p>
            <a:pPr>
              <a:buNone/>
            </a:pPr>
            <a:r>
              <a:rPr lang="en-IN" sz="3700" dirty="0" smtClean="0">
                <a:latin typeface="Times New Roman" pitchFamily="18" charset="0"/>
                <a:cs typeface="Times New Roman" pitchFamily="18" charset="0"/>
              </a:rPr>
              <a:t>The filter can be C type, L type, LC type or CLC type. The output or the filter is a smooth dc voltage with a small ripple. The combination of transformer, rectifier and filter is called as the unregulated power supply.</a:t>
            </a:r>
          </a:p>
          <a:p>
            <a:r>
              <a:rPr lang="en-IN" sz="3700" dirty="0" smtClean="0">
                <a:latin typeface="Times New Roman" pitchFamily="18" charset="0"/>
                <a:cs typeface="Times New Roman" pitchFamily="18" charset="0"/>
              </a:rPr>
              <a:t>The output of the unregulated power supply is connected at the input of the voltage regulator circuit. The voltage regulator is a specially designed circuit to keep the output voltage constant.</a:t>
            </a:r>
          </a:p>
          <a:p>
            <a:r>
              <a:rPr lang="en-IN" sz="3700" dirty="0" smtClean="0">
                <a:latin typeface="Times New Roman" pitchFamily="18" charset="0"/>
                <a:cs typeface="Times New Roman" pitchFamily="18" charset="0"/>
              </a:rPr>
              <a:t>Even though the output voltage V, of the regulated power supply remains absolutely constant, practically it does not remain absolutely constant. It changes slightly due to changes in certain parameters, such as load current, input voltage or temperature.</a:t>
            </a:r>
          </a:p>
          <a:p>
            <a:pPr>
              <a:buNone/>
            </a:pPr>
            <a:r>
              <a:rPr lang="en-IN" sz="3700" dirty="0" smtClean="0">
                <a:latin typeface="Times New Roman" pitchFamily="18" charset="0"/>
                <a:cs typeface="Times New Roman" pitchFamily="18" charset="0"/>
              </a:rPr>
              <a:t>Thus we get a constant de voltage at the output of the regulated dc power supply.</a:t>
            </a:r>
          </a:p>
          <a:p>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IN" dirty="0" smtClean="0"/>
              <a:t>Filters</a:t>
            </a:r>
            <a:endParaRPr lang="en-IN" dirty="0"/>
          </a:p>
        </p:txBody>
      </p:sp>
      <p:pic>
        <p:nvPicPr>
          <p:cNvPr id="1026" name="Picture 2"/>
          <p:cNvPicPr>
            <a:picLocks noChangeAspect="1" noChangeArrowheads="1"/>
          </p:cNvPicPr>
          <p:nvPr/>
        </p:nvPicPr>
        <p:blipFill>
          <a:blip r:embed="rId2" cstate="print"/>
          <a:srcRect l="25769" t="22917" r="27379" b="16667"/>
          <a:stretch>
            <a:fillRect/>
          </a:stretch>
        </p:blipFill>
        <p:spPr bwMode="auto">
          <a:xfrm>
            <a:off x="1600200" y="990600"/>
            <a:ext cx="6096000" cy="4419600"/>
          </a:xfrm>
          <a:prstGeom prst="rect">
            <a:avLst/>
          </a:prstGeom>
          <a:noFill/>
          <a:ln w="9525">
            <a:noFill/>
            <a:miter lim="800000"/>
            <a:headEnd/>
            <a:tailEnd/>
          </a:ln>
        </p:spPr>
      </p:pic>
      <p:pic>
        <p:nvPicPr>
          <p:cNvPr id="1028" name="Picture 4" descr="Electronic Circuits - Filters"/>
          <p:cNvPicPr>
            <a:picLocks noChangeAspect="1" noChangeArrowheads="1"/>
          </p:cNvPicPr>
          <p:nvPr/>
        </p:nvPicPr>
        <p:blipFill>
          <a:blip r:embed="rId3" cstate="print"/>
          <a:srcRect/>
          <a:stretch>
            <a:fillRect/>
          </a:stretch>
        </p:blipFill>
        <p:spPr bwMode="auto">
          <a:xfrm>
            <a:off x="1752600" y="5410200"/>
            <a:ext cx="5715000" cy="1133476"/>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latin typeface="Times New Roman" pitchFamily="18" charset="0"/>
                <a:cs typeface="Times New Roman" pitchFamily="18" charset="0"/>
              </a:rPr>
              <a:t>Types of Filters</a:t>
            </a:r>
            <a:endParaRPr lang="en-IN"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r>
              <a:rPr lang="en-IN" dirty="0" smtClean="0">
                <a:latin typeface="Times New Roman" pitchFamily="18" charset="0"/>
                <a:cs typeface="Times New Roman" pitchFamily="18" charset="0"/>
              </a:rPr>
              <a:t>Filters are classified depending upon the components used and depending on the configuration in which they are connected.</a:t>
            </a:r>
          </a:p>
          <a:p>
            <a:r>
              <a:rPr lang="en-IN" dirty="0" smtClean="0">
                <a:latin typeface="Times New Roman" pitchFamily="18" charset="0"/>
                <a:cs typeface="Times New Roman" pitchFamily="18" charset="0"/>
              </a:rPr>
              <a:t>Capacitor input filter(shunt capacitor  or C filter)</a:t>
            </a:r>
          </a:p>
          <a:p>
            <a:r>
              <a:rPr lang="en-IN" dirty="0" smtClean="0">
                <a:latin typeface="Times New Roman" pitchFamily="18" charset="0"/>
                <a:cs typeface="Times New Roman" pitchFamily="18" charset="0"/>
              </a:rPr>
              <a:t>Choke input filter (series inductor filter)</a:t>
            </a:r>
          </a:p>
          <a:p>
            <a:r>
              <a:rPr lang="en-IN" dirty="0" smtClean="0">
                <a:latin typeface="Times New Roman" pitchFamily="18" charset="0"/>
                <a:cs typeface="Times New Roman" pitchFamily="18" charset="0"/>
              </a:rPr>
              <a:t>LC filter</a:t>
            </a:r>
          </a:p>
          <a:p>
            <a:r>
              <a:rPr lang="en-IN" dirty="0" smtClean="0">
                <a:latin typeface="Times New Roman" pitchFamily="18" charset="0"/>
                <a:cs typeface="Times New Roman" pitchFamily="18" charset="0"/>
              </a:rPr>
              <a:t>Pi filter</a:t>
            </a:r>
          </a:p>
          <a:p>
            <a:r>
              <a:rPr lang="en-IN" dirty="0" smtClean="0">
                <a:latin typeface="Times New Roman" pitchFamily="18" charset="0"/>
                <a:cs typeface="Times New Roman" pitchFamily="18" charset="0"/>
              </a:rPr>
              <a:t>RC filter</a:t>
            </a:r>
          </a:p>
          <a:p>
            <a:r>
              <a:rPr lang="en-IN" dirty="0" smtClean="0">
                <a:latin typeface="Times New Roman" pitchFamily="18" charset="0"/>
                <a:cs typeface="Times New Roman" pitchFamily="18" charset="0"/>
              </a:rPr>
              <a:t>The LC filter has the best performance of all these.</a:t>
            </a:r>
          </a:p>
          <a:p>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latin typeface="Times New Roman" pitchFamily="18" charset="0"/>
                <a:cs typeface="Times New Roman" pitchFamily="18" charset="0"/>
              </a:rPr>
              <a:t>Capacitor input filter(shunt capacitor  or C filter)</a:t>
            </a:r>
            <a:br>
              <a:rPr lang="en-IN" dirty="0" smtClean="0">
                <a:latin typeface="Times New Roman" pitchFamily="18" charset="0"/>
                <a:cs typeface="Times New Roman" pitchFamily="18" charset="0"/>
              </a:rPr>
            </a:br>
            <a:endParaRPr lang="en-IN" dirty="0"/>
          </a:p>
        </p:txBody>
      </p:sp>
      <p:sp>
        <p:nvSpPr>
          <p:cNvPr id="3" name="Content Placeholder 2"/>
          <p:cNvSpPr>
            <a:spLocks noGrp="1"/>
          </p:cNvSpPr>
          <p:nvPr>
            <p:ph idx="1"/>
          </p:nvPr>
        </p:nvSpPr>
        <p:spPr/>
        <p:txBody>
          <a:bodyPr/>
          <a:lstStyle/>
          <a:p>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200" y="381000"/>
            <a:ext cx="4800600" cy="584775"/>
          </a:xfrm>
          <a:prstGeom prst="rect">
            <a:avLst/>
          </a:prstGeom>
        </p:spPr>
        <p:txBody>
          <a:bodyPr wrap="square">
            <a:spAutoFit/>
          </a:bodyPr>
          <a:lstStyle/>
          <a:p>
            <a:r>
              <a:rPr lang="en-US" sz="3200" b="1" dirty="0" smtClean="0"/>
              <a:t>LC filter. </a:t>
            </a:r>
            <a:endParaRPr lang="en-US" sz="3200" b="1" dirty="0"/>
          </a:p>
        </p:txBody>
      </p:sp>
      <p:pic>
        <p:nvPicPr>
          <p:cNvPr id="2050" name="Picture 2"/>
          <p:cNvPicPr>
            <a:picLocks noChangeAspect="1" noChangeArrowheads="1"/>
          </p:cNvPicPr>
          <p:nvPr/>
        </p:nvPicPr>
        <p:blipFill>
          <a:blip r:embed="rId2" cstate="print"/>
          <a:srcRect/>
          <a:stretch>
            <a:fillRect/>
          </a:stretch>
        </p:blipFill>
        <p:spPr bwMode="auto">
          <a:xfrm>
            <a:off x="457200" y="2209800"/>
            <a:ext cx="8458200" cy="43434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97346"/>
            <a:ext cx="8686800" cy="6186309"/>
          </a:xfrm>
          <a:prstGeom prst="rect">
            <a:avLst/>
          </a:prstGeom>
        </p:spPr>
        <p:txBody>
          <a:bodyPr wrap="square">
            <a:spAutoFit/>
          </a:bodyPr>
          <a:lstStyle/>
          <a:p>
            <a:r>
              <a:rPr lang="en-US" sz="3200" b="1" dirty="0" smtClean="0"/>
              <a:t>Working </a:t>
            </a:r>
          </a:p>
          <a:p>
            <a:pPr>
              <a:buFont typeface="Arial" pitchFamily="34" charset="0"/>
              <a:buChar char="•"/>
            </a:pPr>
            <a:r>
              <a:rPr lang="en-US" sz="2800" dirty="0" smtClean="0"/>
              <a:t>The combination of series inductor (L) filter on shunt capacitor (C) filter is known as LC filter. </a:t>
            </a:r>
          </a:p>
          <a:p>
            <a:pPr>
              <a:buFont typeface="Arial" pitchFamily="34" charset="0"/>
              <a:buChar char="•"/>
            </a:pPr>
            <a:r>
              <a:rPr lang="en-US" sz="2800" dirty="0" smtClean="0"/>
              <a:t> This filter is also known as the rectifier is applied across the input terminals of the choke input filter. </a:t>
            </a:r>
          </a:p>
          <a:p>
            <a:pPr>
              <a:buFont typeface="Arial" pitchFamily="34" charset="0"/>
              <a:buChar char="•"/>
            </a:pPr>
            <a:r>
              <a:rPr lang="en-US" sz="2800" dirty="0" smtClean="0"/>
              <a:t> The pulsating output of the rectifier contains AC as well as DC component of current. The choke L passes the DC component from the rectifier because its DC resistance R is very small. </a:t>
            </a:r>
          </a:p>
          <a:p>
            <a:pPr>
              <a:buFont typeface="Arial" pitchFamily="34" charset="0"/>
              <a:buChar char="•"/>
            </a:pPr>
            <a:r>
              <a:rPr lang="en-US" sz="2800" dirty="0" smtClean="0"/>
              <a:t> It opposes the AC component capacitor C bypasses AC component that presents at the output of inductor L but prevents DC component to flow through it. </a:t>
            </a:r>
          </a:p>
          <a:p>
            <a:pPr>
              <a:buFont typeface="Arial" pitchFamily="34" charset="0"/>
              <a:buChar char="•"/>
            </a:pPr>
            <a:r>
              <a:rPr lang="en-US" sz="2800" dirty="0" smtClean="0"/>
              <a:t> Therefore only DC component reaches to the load resistor RL.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457200"/>
            <a:ext cx="4453848" cy="584775"/>
          </a:xfrm>
          <a:prstGeom prst="rect">
            <a:avLst/>
          </a:prstGeom>
        </p:spPr>
        <p:txBody>
          <a:bodyPr wrap="none">
            <a:spAutoFit/>
          </a:bodyPr>
          <a:lstStyle/>
          <a:p>
            <a:r>
              <a:rPr lang="en-US" sz="3200" b="1" dirty="0" smtClean="0"/>
              <a:t>The need of rectification</a:t>
            </a:r>
            <a:r>
              <a:rPr lang="en-US" dirty="0" smtClean="0"/>
              <a:t>. </a:t>
            </a:r>
            <a:endParaRPr lang="en-US" dirty="0"/>
          </a:p>
        </p:txBody>
      </p:sp>
      <p:sp>
        <p:nvSpPr>
          <p:cNvPr id="5" name="Rectangle 4"/>
          <p:cNvSpPr/>
          <p:nvPr/>
        </p:nvSpPr>
        <p:spPr>
          <a:xfrm>
            <a:off x="381000" y="1219200"/>
            <a:ext cx="8229600" cy="4247317"/>
          </a:xfrm>
          <a:prstGeom prst="rect">
            <a:avLst/>
          </a:prstGeom>
        </p:spPr>
        <p:txBody>
          <a:bodyPr wrap="square">
            <a:spAutoFit/>
          </a:bodyPr>
          <a:lstStyle/>
          <a:p>
            <a:endParaRPr lang="en-US" dirty="0" smtClean="0"/>
          </a:p>
          <a:p>
            <a:r>
              <a:rPr lang="en-US" sz="2800" dirty="0" smtClean="0"/>
              <a:t>1.Every electronic circuit such as amplifiers needs a dc power source for its operation. </a:t>
            </a:r>
          </a:p>
          <a:p>
            <a:endParaRPr lang="en-US" sz="2800" dirty="0" smtClean="0"/>
          </a:p>
          <a:p>
            <a:r>
              <a:rPr lang="en-US" sz="2800" dirty="0" smtClean="0"/>
              <a:t>2. This dc voltage has to be obtained from the ac supply. </a:t>
            </a:r>
          </a:p>
          <a:p>
            <a:endParaRPr lang="en-US" sz="2800" dirty="0" smtClean="0"/>
          </a:p>
          <a:p>
            <a:r>
              <a:rPr lang="en-US" sz="2800" dirty="0" smtClean="0"/>
              <a:t>3. For this the ac supply has to be reduced (stepped down) first using a step down transformer and then converted to dc by using rectifier</a:t>
            </a:r>
            <a:r>
              <a:rPr lang="en-US" dirty="0" smtClean="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81000"/>
            <a:ext cx="8077200" cy="861774"/>
          </a:xfrm>
          <a:prstGeom prst="rect">
            <a:avLst/>
          </a:prstGeom>
        </p:spPr>
        <p:txBody>
          <a:bodyPr wrap="square">
            <a:spAutoFit/>
          </a:bodyPr>
          <a:lstStyle/>
          <a:p>
            <a:endParaRPr lang="en-US" dirty="0" smtClean="0"/>
          </a:p>
          <a:p>
            <a:r>
              <a:rPr lang="en-US" sz="3200" b="1" dirty="0" smtClean="0"/>
              <a:t>The circuit diagram of CLC filter. </a:t>
            </a:r>
          </a:p>
        </p:txBody>
      </p:sp>
      <p:pic>
        <p:nvPicPr>
          <p:cNvPr id="1026" name="Picture 2"/>
          <p:cNvPicPr>
            <a:picLocks noChangeAspect="1" noChangeArrowheads="1"/>
          </p:cNvPicPr>
          <p:nvPr/>
        </p:nvPicPr>
        <p:blipFill>
          <a:blip r:embed="rId2" cstate="print"/>
          <a:srcRect/>
          <a:stretch>
            <a:fillRect/>
          </a:stretch>
        </p:blipFill>
        <p:spPr bwMode="auto">
          <a:xfrm>
            <a:off x="685800" y="1371600"/>
            <a:ext cx="8153400" cy="49530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534400" cy="2246769"/>
          </a:xfrm>
          <a:prstGeom prst="rect">
            <a:avLst/>
          </a:prstGeom>
        </p:spPr>
        <p:txBody>
          <a:bodyPr wrap="square">
            <a:spAutoFit/>
          </a:bodyPr>
          <a:lstStyle/>
          <a:p>
            <a:r>
              <a:rPr lang="en-US" sz="2800" b="1" dirty="0" smtClean="0"/>
              <a:t>EX </a:t>
            </a:r>
            <a:r>
              <a:rPr lang="en-US" sz="2800" dirty="0" smtClean="0"/>
              <a:t>Following figure shows a centre tapped full wave rectifier circuit. Assuming both diodes to be ideal determine: </a:t>
            </a:r>
          </a:p>
          <a:p>
            <a:r>
              <a:rPr lang="da-DK" sz="2800" dirty="0" smtClean="0"/>
              <a:t>1. DC output voltage (Vdc) </a:t>
            </a:r>
          </a:p>
          <a:p>
            <a:r>
              <a:rPr lang="en-US" sz="2800" dirty="0" smtClean="0"/>
              <a:t>2. Peak Inverse Voltage (PIV) of diode </a:t>
            </a:r>
            <a:endParaRPr lang="en-US" sz="2800" dirty="0"/>
          </a:p>
        </p:txBody>
      </p:sp>
      <p:pic>
        <p:nvPicPr>
          <p:cNvPr id="3074" name="Picture 2"/>
          <p:cNvPicPr>
            <a:picLocks noChangeAspect="1" noChangeArrowheads="1"/>
          </p:cNvPicPr>
          <p:nvPr/>
        </p:nvPicPr>
        <p:blipFill>
          <a:blip r:embed="rId2" cstate="print"/>
          <a:srcRect/>
          <a:stretch>
            <a:fillRect/>
          </a:stretch>
        </p:blipFill>
        <p:spPr bwMode="auto">
          <a:xfrm>
            <a:off x="914400" y="2133600"/>
            <a:ext cx="6553200" cy="38100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533400"/>
            <a:ext cx="2802242" cy="523220"/>
          </a:xfrm>
          <a:prstGeom prst="rect">
            <a:avLst/>
          </a:prstGeom>
        </p:spPr>
        <p:txBody>
          <a:bodyPr wrap="none">
            <a:spAutoFit/>
          </a:bodyPr>
          <a:lstStyle/>
          <a:p>
            <a:r>
              <a:rPr lang="en-US" sz="2800" b="1" dirty="0" smtClean="0"/>
              <a:t>Given: V1 = 230V </a:t>
            </a:r>
            <a:endParaRPr lang="en-US" sz="2800" b="1" dirty="0"/>
          </a:p>
        </p:txBody>
      </p:sp>
      <p:sp>
        <p:nvSpPr>
          <p:cNvPr id="3" name="Rectangle 2"/>
          <p:cNvSpPr/>
          <p:nvPr/>
        </p:nvSpPr>
        <p:spPr>
          <a:xfrm>
            <a:off x="685800" y="914400"/>
            <a:ext cx="7086600" cy="4093428"/>
          </a:xfrm>
          <a:prstGeom prst="rect">
            <a:avLst/>
          </a:prstGeom>
        </p:spPr>
        <p:txBody>
          <a:bodyPr wrap="square">
            <a:spAutoFit/>
          </a:bodyPr>
          <a:lstStyle/>
          <a:p>
            <a:endParaRPr lang="en-US" dirty="0" smtClean="0"/>
          </a:p>
          <a:p>
            <a:r>
              <a:rPr lang="en-US" sz="2800" dirty="0" smtClean="0"/>
              <a:t>1. We know that the secondary voltage </a:t>
            </a:r>
          </a:p>
          <a:p>
            <a:r>
              <a:rPr lang="it-IT" sz="2800" dirty="0" smtClean="0"/>
              <a:t>    V2 =N2/N1 x V1 = 230 x1/5 = 46 volts </a:t>
            </a:r>
          </a:p>
          <a:p>
            <a:r>
              <a:rPr lang="en-US" sz="2800" dirty="0" smtClean="0"/>
              <a:t>Maximum value of secondary voltage </a:t>
            </a:r>
          </a:p>
          <a:p>
            <a:r>
              <a:rPr lang="en-US" sz="2800" dirty="0" smtClean="0"/>
              <a:t>        </a:t>
            </a:r>
            <a:r>
              <a:rPr lang="en-US" sz="2800" dirty="0" err="1" smtClean="0"/>
              <a:t>Vm</a:t>
            </a:r>
            <a:r>
              <a:rPr lang="en-US" sz="2800" dirty="0" smtClean="0"/>
              <a:t> = √2 x V2 = √2 x 46 = 65.05 volts </a:t>
            </a:r>
          </a:p>
          <a:p>
            <a:r>
              <a:rPr lang="en-US" sz="2800" dirty="0" smtClean="0"/>
              <a:t>Therefore, DC voltage          </a:t>
            </a:r>
            <a:r>
              <a:rPr lang="en-US" sz="2800" dirty="0" err="1" smtClean="0"/>
              <a:t>Vdc</a:t>
            </a:r>
            <a:r>
              <a:rPr lang="en-US" sz="2800" dirty="0" smtClean="0"/>
              <a:t>=</a:t>
            </a:r>
            <a:r>
              <a:rPr lang="en-US" sz="2800" dirty="0" err="1" smtClean="0"/>
              <a:t>Vm</a:t>
            </a:r>
            <a:r>
              <a:rPr lang="en-US" sz="2800" dirty="0" smtClean="0"/>
              <a:t>/</a:t>
            </a:r>
            <a:r>
              <a:rPr lang="el-GR" sz="2800" dirty="0" smtClean="0"/>
              <a:t>π</a:t>
            </a:r>
            <a:r>
              <a:rPr lang="en-US" sz="2800" dirty="0" smtClean="0"/>
              <a:t>=65.04/3.14=20.71V</a:t>
            </a:r>
          </a:p>
          <a:p>
            <a:endParaRPr lang="en-US" sz="2800" dirty="0" smtClean="0"/>
          </a:p>
          <a:p>
            <a:r>
              <a:rPr lang="nl-NL" sz="2800" dirty="0" smtClean="0"/>
              <a:t>2.PIV of Diode = Vm = 65.05 volts. </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0"/>
            <a:ext cx="8382000" cy="6278642"/>
          </a:xfrm>
          <a:prstGeom prst="rect">
            <a:avLst/>
          </a:prstGeom>
        </p:spPr>
        <p:txBody>
          <a:bodyPr wrap="square">
            <a:spAutoFit/>
          </a:bodyPr>
          <a:lstStyle/>
          <a:p>
            <a:r>
              <a:rPr lang="en-US" sz="2400" b="1" dirty="0" smtClean="0">
                <a:solidFill>
                  <a:srgbClr val="FF0000"/>
                </a:solidFill>
              </a:rPr>
              <a:t>An A.C. supply of 230V is applied to half wave rectifier circuit through a transformer of turns ratio 2:1 Calculate i. DC output voltage ii. PIV of diode</a:t>
            </a:r>
          </a:p>
          <a:p>
            <a:r>
              <a:rPr lang="en-US" sz="2400" dirty="0" smtClean="0"/>
              <a:t>Given: V1= 230V N2/N1 = 1/ 2 </a:t>
            </a:r>
          </a:p>
          <a:p>
            <a:pPr marL="342900" indent="-342900">
              <a:buAutoNum type="arabicPeriod"/>
            </a:pPr>
            <a:r>
              <a:rPr lang="en-US" sz="2400" dirty="0" smtClean="0"/>
              <a:t>We know that secondary voltage </a:t>
            </a:r>
          </a:p>
          <a:p>
            <a:pPr marL="342900" indent="-342900">
              <a:buAutoNum type="arabicPeriod"/>
            </a:pPr>
            <a:r>
              <a:rPr lang="en-US" sz="2400" dirty="0" smtClean="0"/>
              <a:t>V2 = N2/N1 x V1 </a:t>
            </a:r>
          </a:p>
          <a:p>
            <a:r>
              <a:rPr lang="en-US" sz="2400" dirty="0" smtClean="0"/>
              <a:t>= 230x 1/ 2 </a:t>
            </a:r>
          </a:p>
          <a:p>
            <a:r>
              <a:rPr lang="en-US" sz="2400" dirty="0" smtClean="0"/>
              <a:t>= 115V </a:t>
            </a:r>
          </a:p>
          <a:p>
            <a:r>
              <a:rPr lang="en-US" sz="2400" dirty="0" smtClean="0"/>
              <a:t>Maximum value of secondary voltage</a:t>
            </a:r>
          </a:p>
          <a:p>
            <a:r>
              <a:rPr lang="en-US" sz="2400" dirty="0" err="1" smtClean="0"/>
              <a:t>Vm</a:t>
            </a:r>
            <a:r>
              <a:rPr lang="en-US" sz="2400" dirty="0" smtClean="0"/>
              <a:t>= √ x V2 </a:t>
            </a:r>
          </a:p>
          <a:p>
            <a:r>
              <a:rPr lang="en-US" sz="2400" dirty="0" smtClean="0"/>
              <a:t>= √ x 115V </a:t>
            </a:r>
          </a:p>
          <a:p>
            <a:r>
              <a:rPr lang="en-US" sz="2400" dirty="0" smtClean="0"/>
              <a:t>= 162.6 volts </a:t>
            </a:r>
          </a:p>
          <a:p>
            <a:r>
              <a:rPr lang="en-US" sz="2400" dirty="0" smtClean="0"/>
              <a:t>Therefore, DC voltage </a:t>
            </a:r>
          </a:p>
          <a:p>
            <a:r>
              <a:rPr lang="en-US" sz="2400" dirty="0" err="1" smtClean="0"/>
              <a:t>Vdc</a:t>
            </a:r>
            <a:r>
              <a:rPr lang="en-US" sz="2400" dirty="0" smtClean="0"/>
              <a:t>= </a:t>
            </a:r>
            <a:r>
              <a:rPr lang="en-US" sz="2400" dirty="0" err="1" smtClean="0"/>
              <a:t>Vm</a:t>
            </a:r>
            <a:r>
              <a:rPr lang="en-US" sz="2400" dirty="0" smtClean="0"/>
              <a:t> /</a:t>
            </a:r>
            <a:r>
              <a:rPr lang="el-GR" sz="2400" dirty="0" smtClean="0"/>
              <a:t>π = 162.6/ 3.14 = </a:t>
            </a:r>
            <a:r>
              <a:rPr lang="el-GR" sz="2400" b="1" dirty="0" smtClean="0"/>
              <a:t>51.7 </a:t>
            </a:r>
            <a:r>
              <a:rPr lang="en-US" sz="2400" b="1" dirty="0" smtClean="0"/>
              <a:t>volts </a:t>
            </a:r>
            <a:endParaRPr lang="en-US" sz="2400" dirty="0" smtClean="0"/>
          </a:p>
          <a:p>
            <a:r>
              <a:rPr lang="en-US" sz="2400" dirty="0" smtClean="0"/>
              <a:t>2. PIV of diode </a:t>
            </a:r>
          </a:p>
          <a:p>
            <a:r>
              <a:rPr lang="nl-NL" sz="2400" dirty="0" smtClean="0"/>
              <a:t>PIV of diode = Vm= </a:t>
            </a:r>
            <a:r>
              <a:rPr lang="nl-NL" sz="2400" b="1" dirty="0" smtClean="0"/>
              <a:t>162.6 volts </a:t>
            </a:r>
            <a:r>
              <a:rPr lang="en-US" sz="2400" dirty="0" smtClean="0"/>
              <a:t> </a:t>
            </a:r>
            <a:endParaRPr lang="en-US" sz="2400" b="1" dirty="0" smtClean="0"/>
          </a:p>
          <a:p>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IN" dirty="0" smtClean="0">
                <a:latin typeface="Times New Roman" pitchFamily="18" charset="0"/>
                <a:cs typeface="Times New Roman" pitchFamily="18" charset="0"/>
              </a:rPr>
              <a:t>Waveforms:</a:t>
            </a:r>
          </a:p>
          <a:p>
            <a:r>
              <a:rPr lang="en-IN" dirty="0" smtClean="0">
                <a:latin typeface="Times New Roman" pitchFamily="18" charset="0"/>
                <a:cs typeface="Times New Roman" pitchFamily="18" charset="0"/>
              </a:rPr>
              <a:t>Fig shows waveforms at different points in a regulated power supply.</a:t>
            </a:r>
          </a:p>
          <a:p>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l="17570" t="19792" r="43192" b="27083"/>
          <a:stretch>
            <a:fillRect/>
          </a:stretch>
        </p:blipFill>
        <p:spPr bwMode="auto">
          <a:xfrm>
            <a:off x="457200" y="304800"/>
            <a:ext cx="8229600" cy="6264322"/>
          </a:xfrm>
          <a:prstGeom prst="rect">
            <a:avLst/>
          </a:prstGeom>
          <a:noFill/>
          <a:ln w="9525">
            <a:noFill/>
            <a:miter lim="800000"/>
            <a:headEnd/>
            <a:tailEnd/>
          </a:ln>
        </p:spPr>
      </p:pic>
      <p:sp>
        <p:nvSpPr>
          <p:cNvPr id="3" name="TextBox 2"/>
          <p:cNvSpPr txBox="1"/>
          <p:nvPr/>
        </p:nvSpPr>
        <p:spPr>
          <a:xfrm>
            <a:off x="1371600" y="4648200"/>
            <a:ext cx="7239000" cy="1754326"/>
          </a:xfrm>
          <a:prstGeom prst="rect">
            <a:avLst/>
          </a:prstGeom>
          <a:noFill/>
        </p:spPr>
        <p:txBody>
          <a:bodyPr wrap="square" rtlCol="0">
            <a:spAutoFit/>
          </a:bodyPr>
          <a:lstStyle/>
          <a:p>
            <a:r>
              <a:rPr lang="en-IN" b="1" dirty="0" smtClean="0">
                <a:solidFill>
                  <a:schemeClr val="bg1"/>
                </a:solidFill>
              </a:rPr>
              <a:t>Definition:</a:t>
            </a:r>
            <a:r>
              <a:rPr lang="en-IN" dirty="0" smtClean="0">
                <a:solidFill>
                  <a:schemeClr val="bg1"/>
                </a:solidFill>
              </a:rPr>
              <a:t> The LED is </a:t>
            </a:r>
            <a:r>
              <a:rPr lang="en-IN" dirty="0" smtClean="0">
                <a:solidFill>
                  <a:schemeClr val="bg1"/>
                </a:solidFill>
              </a:rPr>
              <a:t>a</a:t>
            </a:r>
            <a:r>
              <a:rPr lang="en-IN" dirty="0" smtClean="0">
                <a:solidFill>
                  <a:schemeClr val="accent2">
                    <a:lumMod val="75000"/>
                  </a:schemeClr>
                </a:solidFill>
              </a:rPr>
              <a:t> </a:t>
            </a:r>
            <a:r>
              <a:rPr lang="en-IN" dirty="0" smtClean="0">
                <a:solidFill>
                  <a:schemeClr val="bg1"/>
                </a:solidFill>
              </a:rPr>
              <a:t>PN junction</a:t>
            </a:r>
            <a:r>
              <a:rPr lang="en-IN" dirty="0" smtClean="0">
                <a:solidFill>
                  <a:schemeClr val="bg1"/>
                </a:solidFill>
                <a:hlinkClick r:id="rId3"/>
              </a:rPr>
              <a:t> </a:t>
            </a:r>
            <a:r>
              <a:rPr lang="en-IN" dirty="0" smtClean="0">
                <a:solidFill>
                  <a:schemeClr val="bg1"/>
                </a:solidFill>
              </a:rPr>
              <a:t>diode which emits light when </a:t>
            </a:r>
            <a:r>
              <a:rPr lang="en-IN" dirty="0" smtClean="0">
                <a:solidFill>
                  <a:schemeClr val="bg1"/>
                </a:solidFill>
              </a:rPr>
              <a:t>an electric current passes </a:t>
            </a:r>
            <a:r>
              <a:rPr lang="en-IN" dirty="0" smtClean="0">
                <a:solidFill>
                  <a:schemeClr val="bg1"/>
                </a:solidFill>
              </a:rPr>
              <a:t>through it in the forward direction. In the LED, the recombination of charge carrier takes place. The electron from the N-side and the hole from the P-side are combined and gives the energy in the form of heat and light. The LED is made </a:t>
            </a:r>
            <a:r>
              <a:rPr lang="en-IN" dirty="0" smtClean="0">
                <a:solidFill>
                  <a:schemeClr val="bg1"/>
                </a:solidFill>
              </a:rPr>
              <a:t>of semiconductor</a:t>
            </a:r>
            <a:r>
              <a:rPr lang="en-IN" dirty="0" smtClean="0">
                <a:solidFill>
                  <a:schemeClr val="bg1"/>
                </a:solidFill>
              </a:rPr>
              <a:t> material which is colourless, and the light is radiated through the junction of the diode.</a:t>
            </a:r>
            <a:endParaRPr lang="en-IN" dirty="0">
              <a:solidFill>
                <a:schemeClr val="bg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l="17569" t="19792" r="43192" b="28125"/>
          <a:stretch>
            <a:fillRect/>
          </a:stretch>
        </p:blipFill>
        <p:spPr bwMode="auto">
          <a:xfrm>
            <a:off x="457200" y="304800"/>
            <a:ext cx="8269224" cy="6171063"/>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l="17569" t="19792" r="43192" b="28125"/>
          <a:stretch>
            <a:fillRect/>
          </a:stretch>
        </p:blipFill>
        <p:spPr bwMode="auto">
          <a:xfrm>
            <a:off x="914400" y="533400"/>
            <a:ext cx="7658100" cy="57150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l="17569" t="19792" r="43192" b="27083"/>
          <a:stretch>
            <a:fillRect/>
          </a:stretch>
        </p:blipFill>
        <p:spPr bwMode="auto">
          <a:xfrm>
            <a:off x="762000" y="457199"/>
            <a:ext cx="7848600" cy="5974307"/>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p:cNvPicPr>
            <a:picLocks noChangeAspect="1" noChangeArrowheads="1"/>
          </p:cNvPicPr>
          <p:nvPr/>
        </p:nvPicPr>
        <p:blipFill>
          <a:blip r:embed="rId2" cstate="print"/>
          <a:srcRect l="11713" t="14583" r="39092" b="8333"/>
          <a:stretch>
            <a:fillRect/>
          </a:stretch>
        </p:blipFill>
        <p:spPr bwMode="auto">
          <a:xfrm>
            <a:off x="838200" y="145143"/>
            <a:ext cx="7620000" cy="6712857"/>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 of LED</a:t>
            </a:r>
            <a:endParaRPr lang="en-IN" dirty="0"/>
          </a:p>
        </p:txBody>
      </p:sp>
      <p:sp>
        <p:nvSpPr>
          <p:cNvPr id="3" name="Content Placeholder 2"/>
          <p:cNvSpPr>
            <a:spLocks noGrp="1"/>
          </p:cNvSpPr>
          <p:nvPr>
            <p:ph idx="1"/>
          </p:nvPr>
        </p:nvSpPr>
        <p:spPr>
          <a:xfrm>
            <a:off x="457200" y="1600200"/>
            <a:ext cx="8382000" cy="4953000"/>
          </a:xfrm>
        </p:spPr>
        <p:txBody>
          <a:bodyPr>
            <a:noAutofit/>
          </a:bodyPr>
          <a:lstStyle/>
          <a:p>
            <a:pPr marL="457200" indent="-457200">
              <a:buFont typeface="+mj-lt"/>
              <a:buAutoNum type="arabicPeriod"/>
            </a:pPr>
            <a:r>
              <a:rPr lang="en-IN" sz="2400" dirty="0" smtClean="0"/>
              <a:t>A light emitting diode (LED) is </a:t>
            </a:r>
            <a:r>
              <a:rPr lang="en-IN" sz="2400" b="1" dirty="0" smtClean="0"/>
              <a:t>a forward biased p-n junction diode That emits visible light when energized</a:t>
            </a:r>
            <a:r>
              <a:rPr lang="en-IN" sz="2400" dirty="0" smtClean="0"/>
              <a:t>. </a:t>
            </a:r>
            <a:endParaRPr lang="en-IN" sz="2400" dirty="0" smtClean="0"/>
          </a:p>
          <a:p>
            <a:pPr marL="457200" indent="-457200">
              <a:buFont typeface="+mj-lt"/>
              <a:buAutoNum type="arabicPeriod"/>
            </a:pPr>
            <a:r>
              <a:rPr lang="en-IN" sz="2400" dirty="0" smtClean="0"/>
              <a:t>LED </a:t>
            </a:r>
            <a:r>
              <a:rPr lang="en-IN" sz="2400" dirty="0" smtClean="0"/>
              <a:t>work on the phenomenon of electroluminescence</a:t>
            </a:r>
            <a:r>
              <a:rPr lang="en-IN" sz="2400" dirty="0" smtClean="0"/>
              <a:t>.</a:t>
            </a:r>
            <a:r>
              <a:rPr lang="en-IN" sz="2400" dirty="0" smtClean="0"/>
              <a:t> On passing a current through the diode, minority charge carriers and majority charge carriers recombine at the junction. </a:t>
            </a:r>
            <a:endParaRPr lang="en-IN" sz="2400" dirty="0" smtClean="0"/>
          </a:p>
          <a:p>
            <a:pPr marL="457200" indent="-457200">
              <a:buFont typeface="+mj-lt"/>
              <a:buAutoNum type="arabicPeriod"/>
            </a:pPr>
            <a:r>
              <a:rPr lang="en-IN" sz="2400" dirty="0" smtClean="0"/>
              <a:t>On </a:t>
            </a:r>
            <a:r>
              <a:rPr lang="en-IN" sz="2400" dirty="0" smtClean="0"/>
              <a:t>recombination, energy is released in the form of photons</a:t>
            </a:r>
            <a:r>
              <a:rPr lang="en-IN" sz="2400" dirty="0" smtClean="0"/>
              <a:t>.</a:t>
            </a:r>
          </a:p>
          <a:p>
            <a:pPr marL="457200" indent="-457200">
              <a:buFont typeface="+mj-lt"/>
              <a:buAutoNum type="arabicPeriod"/>
            </a:pPr>
            <a:r>
              <a:rPr lang="en-IN" sz="2400" dirty="0" smtClean="0"/>
              <a:t> </a:t>
            </a:r>
            <a:r>
              <a:rPr lang="en-IN" sz="2400" dirty="0" smtClean="0"/>
              <a:t>The colour of light emitted depends on the semiconducting material used.</a:t>
            </a:r>
            <a:endParaRPr lang="en-IN"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What is LED? - Definition, Working, Properties, Uses, Advantages"/>
          <p:cNvPicPr>
            <a:picLocks noChangeAspect="1" noChangeArrowheads="1"/>
          </p:cNvPicPr>
          <p:nvPr/>
        </p:nvPicPr>
        <p:blipFill>
          <a:blip r:embed="rId2" cstate="print"/>
          <a:srcRect t="10586"/>
          <a:stretch>
            <a:fillRect/>
          </a:stretch>
        </p:blipFill>
        <p:spPr bwMode="auto">
          <a:xfrm>
            <a:off x="457200" y="685800"/>
            <a:ext cx="8110346" cy="5114926"/>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descr="Difference between LED and Photodiode (with comparison chart) - Electronics  Coach"/>
          <p:cNvPicPr>
            <a:picLocks noChangeAspect="1" noChangeArrowheads="1"/>
          </p:cNvPicPr>
          <p:nvPr/>
        </p:nvPicPr>
        <p:blipFill>
          <a:blip r:embed="rId2" cstate="print"/>
          <a:srcRect b="4348"/>
          <a:stretch>
            <a:fillRect/>
          </a:stretch>
        </p:blipFill>
        <p:spPr bwMode="auto">
          <a:xfrm>
            <a:off x="457200" y="1066800"/>
            <a:ext cx="8168896" cy="5029200"/>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descr="thani: LED"/>
          <p:cNvPicPr>
            <a:picLocks noChangeAspect="1" noChangeArrowheads="1"/>
          </p:cNvPicPr>
          <p:nvPr/>
        </p:nvPicPr>
        <p:blipFill>
          <a:blip r:embed="rId2" cstate="print"/>
          <a:srcRect/>
          <a:stretch>
            <a:fillRect/>
          </a:stretch>
        </p:blipFill>
        <p:spPr bwMode="auto">
          <a:xfrm>
            <a:off x="429591" y="609600"/>
            <a:ext cx="8714409" cy="59436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Rectification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Rectification is a process of converting the alternating quantity (voltage or current) into a corresponding direct quantity(voltage or current).</a:t>
            </a:r>
          </a:p>
          <a:p>
            <a:pPr marL="0" indent="0" algn="just">
              <a:buNone/>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b="1" dirty="0" smtClean="0">
                <a:solidFill>
                  <a:srgbClr val="FF0000"/>
                </a:solidFill>
                <a:latin typeface="Times New Roman" pitchFamily="18" charset="0"/>
                <a:cs typeface="Times New Roman" pitchFamily="18" charset="0"/>
              </a:rPr>
              <a:t>input to a rectifier is AC </a:t>
            </a:r>
            <a:r>
              <a:rPr lang="en-US" dirty="0" smtClean="0">
                <a:latin typeface="Times New Roman" pitchFamily="18" charset="0"/>
                <a:cs typeface="Times New Roman" pitchFamily="18" charset="0"/>
              </a:rPr>
              <a:t>whereas its </a:t>
            </a:r>
            <a:r>
              <a:rPr lang="en-US" b="1" dirty="0" smtClean="0">
                <a:solidFill>
                  <a:srgbClr val="FF0000"/>
                </a:solidFill>
                <a:latin typeface="Times New Roman" pitchFamily="18" charset="0"/>
                <a:cs typeface="Times New Roman" pitchFamily="18" charset="0"/>
              </a:rPr>
              <a:t>output is unidirectional or DC.</a:t>
            </a:r>
          </a:p>
          <a:p>
            <a:pPr marL="0" indent="0" algn="just">
              <a:buNone/>
            </a:pPr>
            <a:endParaRPr lang="en-US"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5495763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Rectifiers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Rectifier is an electronic device which is used for converting an alternating quantity (Voltage or current) into unidirectional i.e. DC quantity (Voltage or current).</a:t>
            </a:r>
          </a:p>
          <a:p>
            <a:pPr algn="just"/>
            <a:r>
              <a:rPr lang="en-US" b="1" dirty="0" smtClean="0">
                <a:latin typeface="Times New Roman" pitchFamily="18" charset="0"/>
                <a:cs typeface="Times New Roman" pitchFamily="18" charset="0"/>
              </a:rPr>
              <a:t>Block diagram of Rectifier:</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xmlns="" val="113569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Need of Rectification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Every electronic circuit such as amplifiers, needs  a DC power source for its operation.</a:t>
            </a:r>
          </a:p>
          <a:p>
            <a:r>
              <a:rPr lang="en-US" dirty="0" smtClean="0">
                <a:latin typeface="Times New Roman" pitchFamily="18" charset="0"/>
                <a:cs typeface="Times New Roman" pitchFamily="18" charset="0"/>
              </a:rPr>
              <a:t>This DC voltage has to be obtained from AC supply.</a:t>
            </a:r>
          </a:p>
          <a:p>
            <a:r>
              <a:rPr lang="en-US" dirty="0" smtClean="0">
                <a:latin typeface="Times New Roman" pitchFamily="18" charset="0"/>
                <a:cs typeface="Times New Roman" pitchFamily="18" charset="0"/>
              </a:rPr>
              <a:t>For this the AC supply has to be reduced  (Stepped down) first using a Step down transformer and then converted to dc by using rectifier.</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921982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Types of Rectifier</a:t>
            </a:r>
            <a:endParaRPr lang="en-US" b="1"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762000" y="1752600"/>
            <a:ext cx="7607565" cy="4564539"/>
          </a:xfrm>
        </p:spPr>
      </p:pic>
      <p:pic>
        <p:nvPicPr>
          <p:cNvPr id="5" name="Content Placeholder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14400" y="1905000"/>
            <a:ext cx="7607565" cy="4564539"/>
          </a:xfrm>
          <a:prstGeom prst="rect">
            <a:avLst/>
          </a:prstGeom>
        </p:spPr>
      </p:pic>
    </p:spTree>
    <p:extLst>
      <p:ext uri="{BB962C8B-B14F-4D97-AF65-F5344CB8AC3E}">
        <p14:creationId xmlns:p14="http://schemas.microsoft.com/office/powerpoint/2010/main" xmlns="" val="4515735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Half Wave Rectifier</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dirty="0" smtClean="0">
                <a:latin typeface="Times New Roman" pitchFamily="18" charset="0"/>
                <a:cs typeface="Times New Roman" pitchFamily="18" charset="0"/>
              </a:rPr>
              <a:t>In this, the rectifier conducts current only during the positive half cycles of input AC Supply.</a:t>
            </a:r>
          </a:p>
          <a:p>
            <a:r>
              <a:rPr lang="en-IN" dirty="0" smtClean="0">
                <a:latin typeface="Times New Roman" pitchFamily="18" charset="0"/>
                <a:cs typeface="Times New Roman" pitchFamily="18" charset="0"/>
              </a:rPr>
              <a:t>During negative half cycles, there is no flow of current and hence no voltage drop across the load.</a:t>
            </a:r>
            <a:endParaRPr lang="en-IN"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1268</Words>
  <Application>Microsoft Office PowerPoint</Application>
  <PresentationFormat>On-screen Show (4:3)</PresentationFormat>
  <Paragraphs>131</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Rectifiers, Filters and Regulator</vt:lpstr>
      <vt:lpstr>Basic Block Diagram of Regulated power Supply</vt:lpstr>
      <vt:lpstr>Slide 3</vt:lpstr>
      <vt:lpstr>Slide 4</vt:lpstr>
      <vt:lpstr>Rectification</vt:lpstr>
      <vt:lpstr>Rectifiers</vt:lpstr>
      <vt:lpstr>Need of Rectification</vt:lpstr>
      <vt:lpstr>Types of Rectifier</vt:lpstr>
      <vt:lpstr>Half Wave Rectifier</vt:lpstr>
      <vt:lpstr>Half Wave Rectifier</vt:lpstr>
      <vt:lpstr>Full Wave Rectifier (Center Tapped Transformer)</vt:lpstr>
      <vt:lpstr>Slide 12</vt:lpstr>
      <vt:lpstr>Slide 13</vt:lpstr>
      <vt:lpstr>Full Wave Rectifier (Bridge)</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Filters</vt:lpstr>
      <vt:lpstr>Types of Filters</vt:lpstr>
      <vt:lpstr>Capacitor input filter(shunt capacitor  or C filter) </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Working of LED</vt:lpstr>
      <vt:lpstr>Slide 46</vt:lpstr>
      <vt:lpstr>Slide 47</vt:lpstr>
      <vt:lpstr>Slide 48</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Rectifiers, Filters and Regulator</dc:title>
  <dc:creator>om</dc:creator>
  <cp:lastModifiedBy>Mandar</cp:lastModifiedBy>
  <cp:revision>58</cp:revision>
  <dcterms:created xsi:type="dcterms:W3CDTF">2017-01-08T14:03:45Z</dcterms:created>
  <dcterms:modified xsi:type="dcterms:W3CDTF">2022-03-20T15:51:07Z</dcterms:modified>
</cp:coreProperties>
</file>