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1" r:id="rId6"/>
    <p:sldId id="263" r:id="rId7"/>
    <p:sldId id="264" r:id="rId8"/>
    <p:sldId id="265" r:id="rId9"/>
    <p:sldId id="266" r:id="rId10"/>
    <p:sldId id="267" r:id="rId11"/>
    <p:sldId id="268" r:id="rId12"/>
    <p:sldId id="269" r:id="rId13"/>
    <p:sldId id="259" r:id="rId14"/>
    <p:sldId id="273" r:id="rId15"/>
    <p:sldId id="274" r:id="rId16"/>
    <p:sldId id="270" r:id="rId17"/>
    <p:sldId id="271" r:id="rId18"/>
    <p:sldId id="272" r:id="rId19"/>
    <p:sldId id="275" r:id="rId20"/>
    <p:sldId id="276" r:id="rId21"/>
    <p:sldId id="278" r:id="rId22"/>
    <p:sldId id="277" r:id="rId23"/>
    <p:sldId id="280" r:id="rId24"/>
    <p:sldId id="279" r:id="rId25"/>
    <p:sldId id="282" r:id="rId26"/>
    <p:sldId id="26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7C0A8-D9B6-4C33-9270-9EDA87E45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40C13E-9AB4-4D24-B64B-8F0985553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FB68C4-0CCF-4F26-A069-EF306BF48DDF}"/>
              </a:ext>
            </a:extLst>
          </p:cNvPr>
          <p:cNvSpPr>
            <a:spLocks noGrp="1"/>
          </p:cNvSpPr>
          <p:nvPr>
            <p:ph type="dt" sz="half" idx="10"/>
          </p:nvPr>
        </p:nvSpPr>
        <p:spPr/>
        <p:txBody>
          <a:bodyPr/>
          <a:lstStyle/>
          <a:p>
            <a:fld id="{3C54DD35-5888-47A2-B995-6604E98FF065}" type="datetimeFigureOut">
              <a:rPr lang="en-US" smtClean="0"/>
              <a:t>5/5/2022</a:t>
            </a:fld>
            <a:endParaRPr lang="en-US"/>
          </a:p>
        </p:txBody>
      </p:sp>
      <p:sp>
        <p:nvSpPr>
          <p:cNvPr id="5" name="Footer Placeholder 4">
            <a:extLst>
              <a:ext uri="{FF2B5EF4-FFF2-40B4-BE49-F238E27FC236}">
                <a16:creationId xmlns:a16="http://schemas.microsoft.com/office/drawing/2014/main" id="{577DD02F-DCE8-408C-B7B2-54B032360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7F355-D52B-4A6C-8BF3-DC44B281F623}"/>
              </a:ext>
            </a:extLst>
          </p:cNvPr>
          <p:cNvSpPr>
            <a:spLocks noGrp="1"/>
          </p:cNvSpPr>
          <p:nvPr>
            <p:ph type="sldNum" sz="quarter" idx="12"/>
          </p:nvPr>
        </p:nvSpPr>
        <p:spPr/>
        <p:txBody>
          <a:bodyPr/>
          <a:lstStyle/>
          <a:p>
            <a:fld id="{7AB2C2B3-6E29-4417-8FCE-7CE3968B9E11}" type="slidenum">
              <a:rPr lang="en-US" smtClean="0"/>
              <a:t>‹#›</a:t>
            </a:fld>
            <a:endParaRPr lang="en-US"/>
          </a:p>
        </p:txBody>
      </p:sp>
    </p:spTree>
    <p:extLst>
      <p:ext uri="{BB962C8B-B14F-4D97-AF65-F5344CB8AC3E}">
        <p14:creationId xmlns:p14="http://schemas.microsoft.com/office/powerpoint/2010/main" val="203675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2315-8DA4-478A-8D8E-0A3C5EFAFC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2D9387-53BE-445C-A9F0-B21BFA7D45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365DDA-5E5C-4418-BE05-6750DBF9CE3D}"/>
              </a:ext>
            </a:extLst>
          </p:cNvPr>
          <p:cNvSpPr>
            <a:spLocks noGrp="1"/>
          </p:cNvSpPr>
          <p:nvPr>
            <p:ph type="dt" sz="half" idx="10"/>
          </p:nvPr>
        </p:nvSpPr>
        <p:spPr/>
        <p:txBody>
          <a:bodyPr/>
          <a:lstStyle/>
          <a:p>
            <a:fld id="{3C54DD35-5888-47A2-B995-6604E98FF065}" type="datetimeFigureOut">
              <a:rPr lang="en-US" smtClean="0"/>
              <a:t>5/5/2022</a:t>
            </a:fld>
            <a:endParaRPr lang="en-US"/>
          </a:p>
        </p:txBody>
      </p:sp>
      <p:sp>
        <p:nvSpPr>
          <p:cNvPr id="5" name="Footer Placeholder 4">
            <a:extLst>
              <a:ext uri="{FF2B5EF4-FFF2-40B4-BE49-F238E27FC236}">
                <a16:creationId xmlns:a16="http://schemas.microsoft.com/office/drawing/2014/main" id="{50F2AB5D-BEEE-4F49-80E7-A2CE4F91F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52A63-50BF-4BFF-9A51-FCF909CCED43}"/>
              </a:ext>
            </a:extLst>
          </p:cNvPr>
          <p:cNvSpPr>
            <a:spLocks noGrp="1"/>
          </p:cNvSpPr>
          <p:nvPr>
            <p:ph type="sldNum" sz="quarter" idx="12"/>
          </p:nvPr>
        </p:nvSpPr>
        <p:spPr/>
        <p:txBody>
          <a:bodyPr/>
          <a:lstStyle/>
          <a:p>
            <a:fld id="{7AB2C2B3-6E29-4417-8FCE-7CE3968B9E11}" type="slidenum">
              <a:rPr lang="en-US" smtClean="0"/>
              <a:t>‹#›</a:t>
            </a:fld>
            <a:endParaRPr lang="en-US"/>
          </a:p>
        </p:txBody>
      </p:sp>
    </p:spTree>
    <p:extLst>
      <p:ext uri="{BB962C8B-B14F-4D97-AF65-F5344CB8AC3E}">
        <p14:creationId xmlns:p14="http://schemas.microsoft.com/office/powerpoint/2010/main" val="678427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89FFC5-FE57-436B-8AA3-DE270ADDC4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039E35-E6C8-438A-A49B-425CD0D7A9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27131-3573-4708-AF9B-8D93C7FBC818}"/>
              </a:ext>
            </a:extLst>
          </p:cNvPr>
          <p:cNvSpPr>
            <a:spLocks noGrp="1"/>
          </p:cNvSpPr>
          <p:nvPr>
            <p:ph type="dt" sz="half" idx="10"/>
          </p:nvPr>
        </p:nvSpPr>
        <p:spPr/>
        <p:txBody>
          <a:bodyPr/>
          <a:lstStyle/>
          <a:p>
            <a:fld id="{3C54DD35-5888-47A2-B995-6604E98FF065}" type="datetimeFigureOut">
              <a:rPr lang="en-US" smtClean="0"/>
              <a:t>5/5/2022</a:t>
            </a:fld>
            <a:endParaRPr lang="en-US"/>
          </a:p>
        </p:txBody>
      </p:sp>
      <p:sp>
        <p:nvSpPr>
          <p:cNvPr id="5" name="Footer Placeholder 4">
            <a:extLst>
              <a:ext uri="{FF2B5EF4-FFF2-40B4-BE49-F238E27FC236}">
                <a16:creationId xmlns:a16="http://schemas.microsoft.com/office/drawing/2014/main" id="{DE84A463-2AAE-42A4-BC7A-C67127662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1DD92-F313-4190-9F49-38FAE5AD1628}"/>
              </a:ext>
            </a:extLst>
          </p:cNvPr>
          <p:cNvSpPr>
            <a:spLocks noGrp="1"/>
          </p:cNvSpPr>
          <p:nvPr>
            <p:ph type="sldNum" sz="quarter" idx="12"/>
          </p:nvPr>
        </p:nvSpPr>
        <p:spPr/>
        <p:txBody>
          <a:bodyPr/>
          <a:lstStyle/>
          <a:p>
            <a:fld id="{7AB2C2B3-6E29-4417-8FCE-7CE3968B9E11}" type="slidenum">
              <a:rPr lang="en-US" smtClean="0"/>
              <a:t>‹#›</a:t>
            </a:fld>
            <a:endParaRPr lang="en-US"/>
          </a:p>
        </p:txBody>
      </p:sp>
    </p:spTree>
    <p:extLst>
      <p:ext uri="{BB962C8B-B14F-4D97-AF65-F5344CB8AC3E}">
        <p14:creationId xmlns:p14="http://schemas.microsoft.com/office/powerpoint/2010/main" val="154557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CE6-2154-406F-9C2A-69C40544D7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2A6AAF-33B7-49C6-B7F8-7201262BB0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AF87DF-CAA2-4D3E-837C-FCAF8481E39B}"/>
              </a:ext>
            </a:extLst>
          </p:cNvPr>
          <p:cNvSpPr>
            <a:spLocks noGrp="1"/>
          </p:cNvSpPr>
          <p:nvPr>
            <p:ph type="dt" sz="half" idx="10"/>
          </p:nvPr>
        </p:nvSpPr>
        <p:spPr/>
        <p:txBody>
          <a:bodyPr/>
          <a:lstStyle/>
          <a:p>
            <a:fld id="{3C54DD35-5888-47A2-B995-6604E98FF065}" type="datetimeFigureOut">
              <a:rPr lang="en-US" smtClean="0"/>
              <a:t>5/5/2022</a:t>
            </a:fld>
            <a:endParaRPr lang="en-US"/>
          </a:p>
        </p:txBody>
      </p:sp>
      <p:sp>
        <p:nvSpPr>
          <p:cNvPr id="5" name="Footer Placeholder 4">
            <a:extLst>
              <a:ext uri="{FF2B5EF4-FFF2-40B4-BE49-F238E27FC236}">
                <a16:creationId xmlns:a16="http://schemas.microsoft.com/office/drawing/2014/main" id="{7A7730D8-320F-49B5-94BA-A7A40322AF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78092-396E-420C-A8A9-9845D5703DC0}"/>
              </a:ext>
            </a:extLst>
          </p:cNvPr>
          <p:cNvSpPr>
            <a:spLocks noGrp="1"/>
          </p:cNvSpPr>
          <p:nvPr>
            <p:ph type="sldNum" sz="quarter" idx="12"/>
          </p:nvPr>
        </p:nvSpPr>
        <p:spPr/>
        <p:txBody>
          <a:bodyPr/>
          <a:lstStyle/>
          <a:p>
            <a:fld id="{7AB2C2B3-6E29-4417-8FCE-7CE3968B9E11}" type="slidenum">
              <a:rPr lang="en-US" smtClean="0"/>
              <a:t>‹#›</a:t>
            </a:fld>
            <a:endParaRPr lang="en-US"/>
          </a:p>
        </p:txBody>
      </p:sp>
    </p:spTree>
    <p:extLst>
      <p:ext uri="{BB962C8B-B14F-4D97-AF65-F5344CB8AC3E}">
        <p14:creationId xmlns:p14="http://schemas.microsoft.com/office/powerpoint/2010/main" val="5346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5665-0D29-4109-B549-7C41F6B11B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9182AF-66EF-49C6-9784-B1E786E1C2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91B717-BAE4-4873-A2FA-4B9DBD23E8B0}"/>
              </a:ext>
            </a:extLst>
          </p:cNvPr>
          <p:cNvSpPr>
            <a:spLocks noGrp="1"/>
          </p:cNvSpPr>
          <p:nvPr>
            <p:ph type="dt" sz="half" idx="10"/>
          </p:nvPr>
        </p:nvSpPr>
        <p:spPr/>
        <p:txBody>
          <a:bodyPr/>
          <a:lstStyle/>
          <a:p>
            <a:fld id="{3C54DD35-5888-47A2-B995-6604E98FF065}" type="datetimeFigureOut">
              <a:rPr lang="en-US" smtClean="0"/>
              <a:t>5/5/2022</a:t>
            </a:fld>
            <a:endParaRPr lang="en-US"/>
          </a:p>
        </p:txBody>
      </p:sp>
      <p:sp>
        <p:nvSpPr>
          <p:cNvPr id="5" name="Footer Placeholder 4">
            <a:extLst>
              <a:ext uri="{FF2B5EF4-FFF2-40B4-BE49-F238E27FC236}">
                <a16:creationId xmlns:a16="http://schemas.microsoft.com/office/drawing/2014/main" id="{39820BEF-3A45-4CCF-8B37-894EDE6E2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AF81C-9133-40C0-B3A0-03F5546D584F}"/>
              </a:ext>
            </a:extLst>
          </p:cNvPr>
          <p:cNvSpPr>
            <a:spLocks noGrp="1"/>
          </p:cNvSpPr>
          <p:nvPr>
            <p:ph type="sldNum" sz="quarter" idx="12"/>
          </p:nvPr>
        </p:nvSpPr>
        <p:spPr/>
        <p:txBody>
          <a:bodyPr/>
          <a:lstStyle/>
          <a:p>
            <a:fld id="{7AB2C2B3-6E29-4417-8FCE-7CE3968B9E11}" type="slidenum">
              <a:rPr lang="en-US" smtClean="0"/>
              <a:t>‹#›</a:t>
            </a:fld>
            <a:endParaRPr lang="en-US"/>
          </a:p>
        </p:txBody>
      </p:sp>
    </p:spTree>
    <p:extLst>
      <p:ext uri="{BB962C8B-B14F-4D97-AF65-F5344CB8AC3E}">
        <p14:creationId xmlns:p14="http://schemas.microsoft.com/office/powerpoint/2010/main" val="781007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3A8B-056B-40FD-B62A-47413BAD90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75F416-190E-4A73-9970-FA5697D6B9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0EB420-97FB-47BE-B963-836DAC035F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22A33E-6346-48AC-9387-69F42CEE837F}"/>
              </a:ext>
            </a:extLst>
          </p:cNvPr>
          <p:cNvSpPr>
            <a:spLocks noGrp="1"/>
          </p:cNvSpPr>
          <p:nvPr>
            <p:ph type="dt" sz="half" idx="10"/>
          </p:nvPr>
        </p:nvSpPr>
        <p:spPr/>
        <p:txBody>
          <a:bodyPr/>
          <a:lstStyle/>
          <a:p>
            <a:fld id="{3C54DD35-5888-47A2-B995-6604E98FF065}" type="datetimeFigureOut">
              <a:rPr lang="en-US" smtClean="0"/>
              <a:t>5/5/2022</a:t>
            </a:fld>
            <a:endParaRPr lang="en-US"/>
          </a:p>
        </p:txBody>
      </p:sp>
      <p:sp>
        <p:nvSpPr>
          <p:cNvPr id="6" name="Footer Placeholder 5">
            <a:extLst>
              <a:ext uri="{FF2B5EF4-FFF2-40B4-BE49-F238E27FC236}">
                <a16:creationId xmlns:a16="http://schemas.microsoft.com/office/drawing/2014/main" id="{154642E4-D3BD-4346-89CF-7D3EEBE159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BCD1A1-87A5-4CFF-A243-107CCEBBF171}"/>
              </a:ext>
            </a:extLst>
          </p:cNvPr>
          <p:cNvSpPr>
            <a:spLocks noGrp="1"/>
          </p:cNvSpPr>
          <p:nvPr>
            <p:ph type="sldNum" sz="quarter" idx="12"/>
          </p:nvPr>
        </p:nvSpPr>
        <p:spPr/>
        <p:txBody>
          <a:bodyPr/>
          <a:lstStyle/>
          <a:p>
            <a:fld id="{7AB2C2B3-6E29-4417-8FCE-7CE3968B9E11}" type="slidenum">
              <a:rPr lang="en-US" smtClean="0"/>
              <a:t>‹#›</a:t>
            </a:fld>
            <a:endParaRPr lang="en-US"/>
          </a:p>
        </p:txBody>
      </p:sp>
    </p:spTree>
    <p:extLst>
      <p:ext uri="{BB962C8B-B14F-4D97-AF65-F5344CB8AC3E}">
        <p14:creationId xmlns:p14="http://schemas.microsoft.com/office/powerpoint/2010/main" val="147740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2F54-9727-494E-A728-3955D8B644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BDCD16-FDE3-49C9-B09D-451CC4B763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4DA02E-21CB-487F-ADD1-240672FC90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B77858-16EF-4305-A37F-A3C6445D42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6EFEC5-F705-4187-B24D-72F7F8F6A7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09F72E-133E-4FE6-BE15-67F1F29E5FC4}"/>
              </a:ext>
            </a:extLst>
          </p:cNvPr>
          <p:cNvSpPr>
            <a:spLocks noGrp="1"/>
          </p:cNvSpPr>
          <p:nvPr>
            <p:ph type="dt" sz="half" idx="10"/>
          </p:nvPr>
        </p:nvSpPr>
        <p:spPr/>
        <p:txBody>
          <a:bodyPr/>
          <a:lstStyle/>
          <a:p>
            <a:fld id="{3C54DD35-5888-47A2-B995-6604E98FF065}" type="datetimeFigureOut">
              <a:rPr lang="en-US" smtClean="0"/>
              <a:t>5/5/2022</a:t>
            </a:fld>
            <a:endParaRPr lang="en-US"/>
          </a:p>
        </p:txBody>
      </p:sp>
      <p:sp>
        <p:nvSpPr>
          <p:cNvPr id="8" name="Footer Placeholder 7">
            <a:extLst>
              <a:ext uri="{FF2B5EF4-FFF2-40B4-BE49-F238E27FC236}">
                <a16:creationId xmlns:a16="http://schemas.microsoft.com/office/drawing/2014/main" id="{93F6B0B2-B94A-4C2F-BC62-22C8B6F023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078D00-7BA0-431A-A7D8-33CB256B17B0}"/>
              </a:ext>
            </a:extLst>
          </p:cNvPr>
          <p:cNvSpPr>
            <a:spLocks noGrp="1"/>
          </p:cNvSpPr>
          <p:nvPr>
            <p:ph type="sldNum" sz="quarter" idx="12"/>
          </p:nvPr>
        </p:nvSpPr>
        <p:spPr/>
        <p:txBody>
          <a:bodyPr/>
          <a:lstStyle/>
          <a:p>
            <a:fld id="{7AB2C2B3-6E29-4417-8FCE-7CE3968B9E11}" type="slidenum">
              <a:rPr lang="en-US" smtClean="0"/>
              <a:t>‹#›</a:t>
            </a:fld>
            <a:endParaRPr lang="en-US"/>
          </a:p>
        </p:txBody>
      </p:sp>
    </p:spTree>
    <p:extLst>
      <p:ext uri="{BB962C8B-B14F-4D97-AF65-F5344CB8AC3E}">
        <p14:creationId xmlns:p14="http://schemas.microsoft.com/office/powerpoint/2010/main" val="4279972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C9B43-8ECA-481C-83EB-C002352FCB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8F97DE-265C-43D1-834D-DC9280E23687}"/>
              </a:ext>
            </a:extLst>
          </p:cNvPr>
          <p:cNvSpPr>
            <a:spLocks noGrp="1"/>
          </p:cNvSpPr>
          <p:nvPr>
            <p:ph type="dt" sz="half" idx="10"/>
          </p:nvPr>
        </p:nvSpPr>
        <p:spPr/>
        <p:txBody>
          <a:bodyPr/>
          <a:lstStyle/>
          <a:p>
            <a:fld id="{3C54DD35-5888-47A2-B995-6604E98FF065}" type="datetimeFigureOut">
              <a:rPr lang="en-US" smtClean="0"/>
              <a:t>5/5/2022</a:t>
            </a:fld>
            <a:endParaRPr lang="en-US"/>
          </a:p>
        </p:txBody>
      </p:sp>
      <p:sp>
        <p:nvSpPr>
          <p:cNvPr id="4" name="Footer Placeholder 3">
            <a:extLst>
              <a:ext uri="{FF2B5EF4-FFF2-40B4-BE49-F238E27FC236}">
                <a16:creationId xmlns:a16="http://schemas.microsoft.com/office/drawing/2014/main" id="{424D9E09-B960-4368-B423-2BABECC3C0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786ABA-0570-447D-8B50-A3BAD8C30828}"/>
              </a:ext>
            </a:extLst>
          </p:cNvPr>
          <p:cNvSpPr>
            <a:spLocks noGrp="1"/>
          </p:cNvSpPr>
          <p:nvPr>
            <p:ph type="sldNum" sz="quarter" idx="12"/>
          </p:nvPr>
        </p:nvSpPr>
        <p:spPr/>
        <p:txBody>
          <a:bodyPr/>
          <a:lstStyle/>
          <a:p>
            <a:fld id="{7AB2C2B3-6E29-4417-8FCE-7CE3968B9E11}" type="slidenum">
              <a:rPr lang="en-US" smtClean="0"/>
              <a:t>‹#›</a:t>
            </a:fld>
            <a:endParaRPr lang="en-US"/>
          </a:p>
        </p:txBody>
      </p:sp>
    </p:spTree>
    <p:extLst>
      <p:ext uri="{BB962C8B-B14F-4D97-AF65-F5344CB8AC3E}">
        <p14:creationId xmlns:p14="http://schemas.microsoft.com/office/powerpoint/2010/main" val="2061432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257D9B-A30A-4D6D-BD3E-9146BB6DAB01}"/>
              </a:ext>
            </a:extLst>
          </p:cNvPr>
          <p:cNvSpPr>
            <a:spLocks noGrp="1"/>
          </p:cNvSpPr>
          <p:nvPr>
            <p:ph type="dt" sz="half" idx="10"/>
          </p:nvPr>
        </p:nvSpPr>
        <p:spPr/>
        <p:txBody>
          <a:bodyPr/>
          <a:lstStyle/>
          <a:p>
            <a:fld id="{3C54DD35-5888-47A2-B995-6604E98FF065}" type="datetimeFigureOut">
              <a:rPr lang="en-US" smtClean="0"/>
              <a:t>5/5/2022</a:t>
            </a:fld>
            <a:endParaRPr lang="en-US"/>
          </a:p>
        </p:txBody>
      </p:sp>
      <p:sp>
        <p:nvSpPr>
          <p:cNvPr id="3" name="Footer Placeholder 2">
            <a:extLst>
              <a:ext uri="{FF2B5EF4-FFF2-40B4-BE49-F238E27FC236}">
                <a16:creationId xmlns:a16="http://schemas.microsoft.com/office/drawing/2014/main" id="{D6D116F7-4A35-4D44-8E1D-BF5DA49682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25CB85-7BAD-4A02-965E-0B0AAF9A0AA5}"/>
              </a:ext>
            </a:extLst>
          </p:cNvPr>
          <p:cNvSpPr>
            <a:spLocks noGrp="1"/>
          </p:cNvSpPr>
          <p:nvPr>
            <p:ph type="sldNum" sz="quarter" idx="12"/>
          </p:nvPr>
        </p:nvSpPr>
        <p:spPr/>
        <p:txBody>
          <a:bodyPr/>
          <a:lstStyle/>
          <a:p>
            <a:fld id="{7AB2C2B3-6E29-4417-8FCE-7CE3968B9E11}" type="slidenum">
              <a:rPr lang="en-US" smtClean="0"/>
              <a:t>‹#›</a:t>
            </a:fld>
            <a:endParaRPr lang="en-US"/>
          </a:p>
        </p:txBody>
      </p:sp>
    </p:spTree>
    <p:extLst>
      <p:ext uri="{BB962C8B-B14F-4D97-AF65-F5344CB8AC3E}">
        <p14:creationId xmlns:p14="http://schemas.microsoft.com/office/powerpoint/2010/main" val="203000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8D36-7178-4451-A983-CA547F9CD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57FC75-D23E-4FC6-BA5C-9F82933316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01126B-AC84-4B87-B2C8-D8CA4FE38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6E6575-D50A-467B-A5CF-8DB50AAB49FF}"/>
              </a:ext>
            </a:extLst>
          </p:cNvPr>
          <p:cNvSpPr>
            <a:spLocks noGrp="1"/>
          </p:cNvSpPr>
          <p:nvPr>
            <p:ph type="dt" sz="half" idx="10"/>
          </p:nvPr>
        </p:nvSpPr>
        <p:spPr/>
        <p:txBody>
          <a:bodyPr/>
          <a:lstStyle/>
          <a:p>
            <a:fld id="{3C54DD35-5888-47A2-B995-6604E98FF065}" type="datetimeFigureOut">
              <a:rPr lang="en-US" smtClean="0"/>
              <a:t>5/5/2022</a:t>
            </a:fld>
            <a:endParaRPr lang="en-US"/>
          </a:p>
        </p:txBody>
      </p:sp>
      <p:sp>
        <p:nvSpPr>
          <p:cNvPr id="6" name="Footer Placeholder 5">
            <a:extLst>
              <a:ext uri="{FF2B5EF4-FFF2-40B4-BE49-F238E27FC236}">
                <a16:creationId xmlns:a16="http://schemas.microsoft.com/office/drawing/2014/main" id="{A73F04A3-E59B-4817-8C4F-F7C2931F6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1F08BD-A8AD-45A8-B764-44E3A28C7009}"/>
              </a:ext>
            </a:extLst>
          </p:cNvPr>
          <p:cNvSpPr>
            <a:spLocks noGrp="1"/>
          </p:cNvSpPr>
          <p:nvPr>
            <p:ph type="sldNum" sz="quarter" idx="12"/>
          </p:nvPr>
        </p:nvSpPr>
        <p:spPr/>
        <p:txBody>
          <a:bodyPr/>
          <a:lstStyle/>
          <a:p>
            <a:fld id="{7AB2C2B3-6E29-4417-8FCE-7CE3968B9E11}" type="slidenum">
              <a:rPr lang="en-US" smtClean="0"/>
              <a:t>‹#›</a:t>
            </a:fld>
            <a:endParaRPr lang="en-US"/>
          </a:p>
        </p:txBody>
      </p:sp>
    </p:spTree>
    <p:extLst>
      <p:ext uri="{BB962C8B-B14F-4D97-AF65-F5344CB8AC3E}">
        <p14:creationId xmlns:p14="http://schemas.microsoft.com/office/powerpoint/2010/main" val="454520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551E-2E5F-4B4A-B4AD-6A04112AC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6D2464-7E1C-4551-8335-24893D2826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C1A7CF-4A18-4413-9477-55EF957E71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EF8ABF-6358-4AD6-BB61-B52F85212E9C}"/>
              </a:ext>
            </a:extLst>
          </p:cNvPr>
          <p:cNvSpPr>
            <a:spLocks noGrp="1"/>
          </p:cNvSpPr>
          <p:nvPr>
            <p:ph type="dt" sz="half" idx="10"/>
          </p:nvPr>
        </p:nvSpPr>
        <p:spPr/>
        <p:txBody>
          <a:bodyPr/>
          <a:lstStyle/>
          <a:p>
            <a:fld id="{3C54DD35-5888-47A2-B995-6604E98FF065}" type="datetimeFigureOut">
              <a:rPr lang="en-US" smtClean="0"/>
              <a:t>5/5/2022</a:t>
            </a:fld>
            <a:endParaRPr lang="en-US"/>
          </a:p>
        </p:txBody>
      </p:sp>
      <p:sp>
        <p:nvSpPr>
          <p:cNvPr id="6" name="Footer Placeholder 5">
            <a:extLst>
              <a:ext uri="{FF2B5EF4-FFF2-40B4-BE49-F238E27FC236}">
                <a16:creationId xmlns:a16="http://schemas.microsoft.com/office/drawing/2014/main" id="{50A79D64-DA86-4A8B-A67E-0A80A3626B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39AE66-54BF-40D8-AE95-B14DF70B3A6D}"/>
              </a:ext>
            </a:extLst>
          </p:cNvPr>
          <p:cNvSpPr>
            <a:spLocks noGrp="1"/>
          </p:cNvSpPr>
          <p:nvPr>
            <p:ph type="sldNum" sz="quarter" idx="12"/>
          </p:nvPr>
        </p:nvSpPr>
        <p:spPr/>
        <p:txBody>
          <a:bodyPr/>
          <a:lstStyle/>
          <a:p>
            <a:fld id="{7AB2C2B3-6E29-4417-8FCE-7CE3968B9E11}" type="slidenum">
              <a:rPr lang="en-US" smtClean="0"/>
              <a:t>‹#›</a:t>
            </a:fld>
            <a:endParaRPr lang="en-US"/>
          </a:p>
        </p:txBody>
      </p:sp>
    </p:spTree>
    <p:extLst>
      <p:ext uri="{BB962C8B-B14F-4D97-AF65-F5344CB8AC3E}">
        <p14:creationId xmlns:p14="http://schemas.microsoft.com/office/powerpoint/2010/main" val="3727650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F971CB-792D-4F0B-9369-B8DD91F8CA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77F9F8-CF96-4B23-A084-CCF0450D44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7DEFD4-EDEB-4B8A-8594-5F98B1E8B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4DD35-5888-47A2-B995-6604E98FF065}" type="datetimeFigureOut">
              <a:rPr lang="en-US" smtClean="0"/>
              <a:t>5/5/2022</a:t>
            </a:fld>
            <a:endParaRPr lang="en-US"/>
          </a:p>
        </p:txBody>
      </p:sp>
      <p:sp>
        <p:nvSpPr>
          <p:cNvPr id="5" name="Footer Placeholder 4">
            <a:extLst>
              <a:ext uri="{FF2B5EF4-FFF2-40B4-BE49-F238E27FC236}">
                <a16:creationId xmlns:a16="http://schemas.microsoft.com/office/drawing/2014/main" id="{E7457273-27E3-436A-9733-CA388A32B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BFA4C0-B2C2-4D9C-840A-61E9944B2B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B2C2B3-6E29-4417-8FCE-7CE3968B9E11}" type="slidenum">
              <a:rPr lang="en-US" smtClean="0"/>
              <a:t>‹#›</a:t>
            </a:fld>
            <a:endParaRPr lang="en-US"/>
          </a:p>
        </p:txBody>
      </p:sp>
    </p:spTree>
    <p:extLst>
      <p:ext uri="{BB962C8B-B14F-4D97-AF65-F5344CB8AC3E}">
        <p14:creationId xmlns:p14="http://schemas.microsoft.com/office/powerpoint/2010/main" val="2987898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Transistor"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en.wikipedia.org/wiki/Electric_current" TargetMode="External"/><Relationship Id="rId4" Type="http://schemas.openxmlformats.org/officeDocument/2006/relationships/hyperlink" Target="https://en.wikipedia.org/wiki/Electric_fiel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Hole_(semiconductor)" TargetMode="External"/><Relationship Id="rId2" Type="http://schemas.openxmlformats.org/officeDocument/2006/relationships/hyperlink" Target="https://en.wikipedia.org/wiki/Electron" TargetMode="External"/><Relationship Id="rId1" Type="http://schemas.openxmlformats.org/officeDocument/2006/relationships/slideLayout" Target="../slideLayouts/slideLayout2.xml"/><Relationship Id="rId4" Type="http://schemas.openxmlformats.org/officeDocument/2006/relationships/hyperlink" Target="https://en.wikipedia.org/wiki/Charge_carrier"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56F54-E6FE-4303-9962-015737329264}"/>
              </a:ext>
            </a:extLst>
          </p:cNvPr>
          <p:cNvSpPr>
            <a:spLocks noGrp="1"/>
          </p:cNvSpPr>
          <p:nvPr>
            <p:ph type="ctrTitle"/>
          </p:nvPr>
        </p:nvSpPr>
        <p:spPr>
          <a:xfrm>
            <a:off x="1399713" y="234596"/>
            <a:ext cx="9144000" cy="910623"/>
          </a:xfrm>
        </p:spPr>
        <p:txBody>
          <a:bodyPr>
            <a:normAutofit fontScale="90000"/>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Unit 4:FET</a:t>
            </a:r>
          </a:p>
        </p:txBody>
      </p:sp>
      <p:pic>
        <p:nvPicPr>
          <p:cNvPr id="5" name="Picture 4">
            <a:extLst>
              <a:ext uri="{FF2B5EF4-FFF2-40B4-BE49-F238E27FC236}">
                <a16:creationId xmlns:a16="http://schemas.microsoft.com/office/drawing/2014/main" id="{C8F7C7CE-DF12-4A41-9C4A-1735C9827A3C}"/>
              </a:ext>
            </a:extLst>
          </p:cNvPr>
          <p:cNvPicPr>
            <a:picLocks noChangeAspect="1"/>
          </p:cNvPicPr>
          <p:nvPr/>
        </p:nvPicPr>
        <p:blipFill rotWithShape="1">
          <a:blip r:embed="rId2"/>
          <a:srcRect l="2303" t="3912" r="3567" b="2857"/>
          <a:stretch/>
        </p:blipFill>
        <p:spPr>
          <a:xfrm>
            <a:off x="328245" y="1430214"/>
            <a:ext cx="10941321" cy="3985847"/>
          </a:xfrm>
          <a:prstGeom prst="rect">
            <a:avLst/>
          </a:prstGeom>
        </p:spPr>
      </p:pic>
    </p:spTree>
    <p:extLst>
      <p:ext uri="{BB962C8B-B14F-4D97-AF65-F5344CB8AC3E}">
        <p14:creationId xmlns:p14="http://schemas.microsoft.com/office/powerpoint/2010/main" val="304146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7061FE-B620-48D9-9AA5-03111701F1A6}"/>
              </a:ext>
            </a:extLst>
          </p:cNvPr>
          <p:cNvSpPr>
            <a:spLocks noGrp="1"/>
          </p:cNvSpPr>
          <p:nvPr>
            <p:ph idx="1"/>
          </p:nvPr>
        </p:nvSpPr>
        <p:spPr>
          <a:xfrm>
            <a:off x="838200" y="340518"/>
            <a:ext cx="10515600" cy="6176963"/>
          </a:xfrm>
        </p:spPr>
        <p:txBody>
          <a:bodyPr>
            <a:normAutofit fontScale="92500" lnSpcReduction="20000"/>
          </a:bodyPr>
          <a:lstStyle/>
          <a:p>
            <a:r>
              <a:rPr lang="en-US" b="0" i="0" dirty="0">
                <a:solidFill>
                  <a:srgbClr val="000000"/>
                </a:solidFill>
                <a:effectLst/>
                <a:latin typeface="Times New Roman" panose="02020603050405020304" pitchFamily="18" charset="0"/>
                <a:cs typeface="Times New Roman" panose="02020603050405020304" pitchFamily="18" charset="0"/>
              </a:rPr>
              <a:t>When voltage VDS is applied between the drain and source terminals and gate terminal voltage is zero, the two </a:t>
            </a:r>
            <a:r>
              <a:rPr lang="en-US" b="0" i="0" dirty="0" err="1">
                <a:solidFill>
                  <a:srgbClr val="000000"/>
                </a:solidFill>
                <a:effectLst/>
                <a:latin typeface="Times New Roman" panose="02020603050405020304" pitchFamily="18" charset="0"/>
                <a:cs typeface="Times New Roman" panose="02020603050405020304" pitchFamily="18" charset="0"/>
              </a:rPr>
              <a:t>pn</a:t>
            </a:r>
            <a:r>
              <a:rPr lang="en-US" b="0" i="0" dirty="0">
                <a:solidFill>
                  <a:srgbClr val="000000"/>
                </a:solidFill>
                <a:effectLst/>
                <a:latin typeface="Times New Roman" panose="02020603050405020304" pitchFamily="18" charset="0"/>
                <a:cs typeface="Times New Roman" panose="02020603050405020304" pitchFamily="18" charset="0"/>
              </a:rPr>
              <a:t>-junctions at the sides establishes depletion layers. The electrons flow from source to drain through the channel between the depletion layers. The width of these depletion layers determine the width of the channel and hence the current conduction through the bar.</a:t>
            </a:r>
          </a:p>
          <a:p>
            <a:pPr algn="just"/>
            <a:r>
              <a:rPr lang="en-US" b="0" i="0" dirty="0">
                <a:solidFill>
                  <a:srgbClr val="000000"/>
                </a:solidFill>
                <a:effectLst/>
                <a:latin typeface="Times New Roman" panose="02020603050405020304" pitchFamily="18" charset="0"/>
                <a:cs typeface="Times New Roman" panose="02020603050405020304" pitchFamily="18" charset="0"/>
              </a:rPr>
              <a:t>Now, when a reverse voltage V</a:t>
            </a:r>
            <a:r>
              <a:rPr lang="en-US" b="0" i="0" baseline="-25000" dirty="0">
                <a:solidFill>
                  <a:srgbClr val="000000"/>
                </a:solidFill>
                <a:effectLst/>
                <a:latin typeface="Times New Roman" panose="02020603050405020304" pitchFamily="18" charset="0"/>
                <a:cs typeface="Times New Roman" panose="02020603050405020304" pitchFamily="18" charset="0"/>
              </a:rPr>
              <a:t>GS</a:t>
            </a:r>
            <a:r>
              <a:rPr lang="en-US" b="0" i="0" dirty="0">
                <a:solidFill>
                  <a:srgbClr val="000000"/>
                </a:solidFill>
                <a:effectLst/>
                <a:latin typeface="Times New Roman" panose="02020603050405020304" pitchFamily="18" charset="0"/>
                <a:cs typeface="Times New Roman" panose="02020603050405020304" pitchFamily="18" charset="0"/>
              </a:rPr>
              <a:t> is applied between the gate and the source terminals, the width of depletion layers is increased and this decreases the width of the conduction channel, thereby increasing the resistance of conduction channel. Consequently, the current from source to drain is decreased. On the other hand, when the reverse voltage V</a:t>
            </a:r>
            <a:r>
              <a:rPr lang="en-US" b="0" i="0" baseline="-25000" dirty="0">
                <a:solidFill>
                  <a:srgbClr val="000000"/>
                </a:solidFill>
                <a:effectLst/>
                <a:latin typeface="Times New Roman" panose="02020603050405020304" pitchFamily="18" charset="0"/>
                <a:cs typeface="Times New Roman" panose="02020603050405020304" pitchFamily="18" charset="0"/>
              </a:rPr>
              <a:t>GS</a:t>
            </a:r>
            <a:r>
              <a:rPr lang="en-US" b="0" i="0" dirty="0">
                <a:solidFill>
                  <a:srgbClr val="000000"/>
                </a:solidFill>
                <a:effectLst/>
                <a:latin typeface="Times New Roman" panose="02020603050405020304" pitchFamily="18" charset="0"/>
                <a:cs typeface="Times New Roman" panose="02020603050405020304" pitchFamily="18" charset="0"/>
              </a:rPr>
              <a:t> is decreased the width of depletion layer also decreases. Hence, the width of conduction channel increases and the resulting source to drain current.</a:t>
            </a:r>
          </a:p>
          <a:p>
            <a:pPr algn="just"/>
            <a:r>
              <a:rPr lang="en-US" b="0" i="0" dirty="0">
                <a:solidFill>
                  <a:srgbClr val="000000"/>
                </a:solidFill>
                <a:effectLst/>
                <a:latin typeface="Times New Roman" panose="02020603050405020304" pitchFamily="18" charset="0"/>
                <a:cs typeface="Times New Roman" panose="02020603050405020304" pitchFamily="18" charset="0"/>
              </a:rPr>
              <a:t>Therefore, the current from source to drain can be controlled by the application voltage (electric field) on the gate terminal. For this reason it is known as Field Effect Transistor.</a:t>
            </a:r>
          </a:p>
          <a:p>
            <a:pPr algn="just"/>
            <a:r>
              <a:rPr lang="en-US" b="0" i="0" dirty="0">
                <a:solidFill>
                  <a:srgbClr val="000000"/>
                </a:solidFill>
                <a:effectLst/>
                <a:latin typeface="Times New Roman" panose="02020603050405020304" pitchFamily="18" charset="0"/>
                <a:cs typeface="Times New Roman" panose="02020603050405020304" pitchFamily="18" charset="0"/>
              </a:rPr>
              <a:t>Hence, the JFET operates on the principle that the width and resistance of conduction channel can be varied by changing the reverse voltage V</a:t>
            </a:r>
            <a:r>
              <a:rPr lang="en-US" b="0" i="0" baseline="-25000" dirty="0">
                <a:solidFill>
                  <a:srgbClr val="000000"/>
                </a:solidFill>
                <a:effectLst/>
                <a:latin typeface="Times New Roman" panose="02020603050405020304" pitchFamily="18" charset="0"/>
                <a:cs typeface="Times New Roman" panose="02020603050405020304" pitchFamily="18" charset="0"/>
              </a:rPr>
              <a:t>GS</a:t>
            </a:r>
            <a:r>
              <a:rPr lang="en-US" b="0" i="0" dirty="0">
                <a:solidFill>
                  <a:srgbClr val="000000"/>
                </a:solidFill>
                <a:effectLst/>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534675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825C-4986-42FB-9324-65939EC05AF2}"/>
              </a:ext>
            </a:extLst>
          </p:cNvPr>
          <p:cNvSpPr>
            <a:spLocks noGrp="1"/>
          </p:cNvSpPr>
          <p:nvPr>
            <p:ph type="title"/>
          </p:nvPr>
        </p:nvSpPr>
        <p:spPr/>
        <p:txBody>
          <a:bodyPr>
            <a:normAutofit/>
          </a:bodyPr>
          <a:lstStyle/>
          <a:p>
            <a:r>
              <a:rPr lang="en-US" sz="4000" b="1" i="0" dirty="0">
                <a:solidFill>
                  <a:schemeClr val="accent1">
                    <a:lumMod val="50000"/>
                  </a:schemeClr>
                </a:solidFill>
                <a:effectLst/>
                <a:latin typeface="Times New Roman" panose="02020603050405020304" pitchFamily="18" charset="0"/>
                <a:cs typeface="Times New Roman" panose="02020603050405020304" pitchFamily="18" charset="0"/>
              </a:rPr>
              <a:t>Drain or Output Characteristics of JFET</a:t>
            </a:r>
            <a:br>
              <a:rPr lang="en-US" b="1"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99AC16B-345B-4DA4-98B3-C8BFC1BB368E}"/>
              </a:ext>
            </a:extLst>
          </p:cNvPr>
          <p:cNvPicPr>
            <a:picLocks noChangeAspect="1"/>
          </p:cNvPicPr>
          <p:nvPr/>
        </p:nvPicPr>
        <p:blipFill>
          <a:blip r:embed="rId2"/>
          <a:stretch>
            <a:fillRect/>
          </a:stretch>
        </p:blipFill>
        <p:spPr>
          <a:xfrm>
            <a:off x="7288568" y="1081209"/>
            <a:ext cx="4665876" cy="5500559"/>
          </a:xfrm>
          <a:prstGeom prst="rect">
            <a:avLst/>
          </a:prstGeom>
        </p:spPr>
      </p:pic>
      <p:sp>
        <p:nvSpPr>
          <p:cNvPr id="3" name="Content Placeholder 2">
            <a:extLst>
              <a:ext uri="{FF2B5EF4-FFF2-40B4-BE49-F238E27FC236}">
                <a16:creationId xmlns:a16="http://schemas.microsoft.com/office/drawing/2014/main" id="{1E413792-4CEF-42A5-9296-58644938E075}"/>
              </a:ext>
            </a:extLst>
          </p:cNvPr>
          <p:cNvSpPr>
            <a:spLocks noGrp="1"/>
          </p:cNvSpPr>
          <p:nvPr>
            <p:ph idx="1"/>
          </p:nvPr>
        </p:nvSpPr>
        <p:spPr>
          <a:xfrm>
            <a:off x="237557" y="1790115"/>
            <a:ext cx="7506810" cy="4351338"/>
          </a:xfrm>
        </p:spPr>
        <p:txBody>
          <a:bodyPr>
            <a:normAutofit fontScale="92500" lnSpcReduction="20000"/>
          </a:bodyPr>
          <a:lstStyle/>
          <a:p>
            <a:r>
              <a:rPr lang="en-US" b="0" i="0" dirty="0">
                <a:solidFill>
                  <a:srgbClr val="000000"/>
                </a:solidFill>
                <a:effectLst/>
                <a:latin typeface="Times New Roman" panose="02020603050405020304" pitchFamily="18" charset="0"/>
                <a:cs typeface="Times New Roman" panose="02020603050405020304" pitchFamily="18" charset="0"/>
              </a:rPr>
              <a:t>The curve showing the relation between the drain current (I</a:t>
            </a:r>
            <a:r>
              <a:rPr lang="en-US" b="0" i="0" baseline="-25000" dirty="0">
                <a:solidFill>
                  <a:srgbClr val="000000"/>
                </a:solidFill>
                <a:effectLst/>
                <a:latin typeface="Times New Roman" panose="02020603050405020304" pitchFamily="18" charset="0"/>
                <a:cs typeface="Times New Roman" panose="02020603050405020304" pitchFamily="18" charset="0"/>
              </a:rPr>
              <a:t>D</a:t>
            </a:r>
            <a:r>
              <a:rPr lang="en-US" b="0" i="0" dirty="0">
                <a:solidFill>
                  <a:srgbClr val="000000"/>
                </a:solidFill>
                <a:effectLst/>
                <a:latin typeface="Times New Roman" panose="02020603050405020304" pitchFamily="18" charset="0"/>
                <a:cs typeface="Times New Roman" panose="02020603050405020304" pitchFamily="18" charset="0"/>
              </a:rPr>
              <a:t>) and the drain-source voltage (V</a:t>
            </a:r>
            <a:r>
              <a:rPr lang="en-US" b="0" i="0" baseline="-25000" dirty="0">
                <a:solidFill>
                  <a:srgbClr val="000000"/>
                </a:solidFill>
                <a:effectLst/>
                <a:latin typeface="Times New Roman" panose="02020603050405020304" pitchFamily="18" charset="0"/>
                <a:cs typeface="Times New Roman" panose="02020603050405020304" pitchFamily="18" charset="0"/>
              </a:rPr>
              <a:t>DS</a:t>
            </a:r>
            <a:r>
              <a:rPr lang="en-US" b="0" i="0" dirty="0">
                <a:solidFill>
                  <a:srgbClr val="000000"/>
                </a:solidFill>
                <a:effectLst/>
                <a:latin typeface="Times New Roman" panose="02020603050405020304" pitchFamily="18" charset="0"/>
                <a:cs typeface="Times New Roman" panose="02020603050405020304" pitchFamily="18" charset="0"/>
              </a:rPr>
              <a:t>) at constant gate-source voltage (V</a:t>
            </a:r>
            <a:r>
              <a:rPr lang="en-US" b="0" i="0" baseline="-25000" dirty="0">
                <a:solidFill>
                  <a:srgbClr val="000000"/>
                </a:solidFill>
                <a:effectLst/>
                <a:latin typeface="Times New Roman" panose="02020603050405020304" pitchFamily="18" charset="0"/>
                <a:cs typeface="Times New Roman" panose="02020603050405020304" pitchFamily="18" charset="0"/>
              </a:rPr>
              <a:t>GS</a:t>
            </a:r>
            <a:r>
              <a:rPr lang="en-US" b="0" i="0" dirty="0">
                <a:solidFill>
                  <a:srgbClr val="000000"/>
                </a:solidFill>
                <a:effectLst/>
                <a:latin typeface="Times New Roman" panose="02020603050405020304" pitchFamily="18" charset="0"/>
                <a:cs typeface="Times New Roman" panose="02020603050405020304" pitchFamily="18" charset="0"/>
              </a:rPr>
              <a:t>) is known as the Output or Drain Characteristics of JFET.</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At the start, the drain current (ID) increases rapidly with increase in drain-source voltage (VDS) but then becomes constant. The value of VDS above which the drain current becomes constant is called as </a:t>
            </a:r>
            <a:r>
              <a:rPr lang="en-US" b="1" i="0" dirty="0">
                <a:solidFill>
                  <a:srgbClr val="000000"/>
                </a:solidFill>
                <a:effectLst/>
                <a:latin typeface="Times New Roman" panose="02020603050405020304" pitchFamily="18" charset="0"/>
                <a:cs typeface="Times New Roman" panose="02020603050405020304" pitchFamily="18" charset="0"/>
              </a:rPr>
              <a:t>Pinch off Voltage (V</a:t>
            </a:r>
            <a:r>
              <a:rPr lang="en-US" b="1" i="0" baseline="-25000" dirty="0">
                <a:solidFill>
                  <a:srgbClr val="000000"/>
                </a:solidFill>
                <a:effectLst/>
                <a:latin typeface="Times New Roman" panose="02020603050405020304" pitchFamily="18" charset="0"/>
                <a:cs typeface="Times New Roman" panose="02020603050405020304" pitchFamily="18" charset="0"/>
              </a:rPr>
              <a:t>P</a:t>
            </a:r>
            <a:r>
              <a:rPr lang="en-US" b="1" i="0" dirty="0">
                <a:solidFill>
                  <a:srgbClr val="000000"/>
                </a:solidFill>
                <a:effectLst/>
                <a:latin typeface="Times New Roman" panose="02020603050405020304" pitchFamily="18" charset="0"/>
                <a:cs typeface="Times New Roman" panose="02020603050405020304" pitchFamily="18" charset="0"/>
              </a:rPr>
              <a:t>)</a:t>
            </a:r>
            <a:r>
              <a:rPr lang="en-US"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After pinch off voltage, the channel width becomes so narrow that the depletion layers touch each other. Therefore, after pinch off voltage the change in the drain current is small with change in the VDS. Hence, the drain current remains constant.</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399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A3B788-D46E-4CA8-BAAD-9177C126B26B}"/>
              </a:ext>
            </a:extLst>
          </p:cNvPr>
          <p:cNvPicPr>
            <a:picLocks noChangeAspect="1"/>
          </p:cNvPicPr>
          <p:nvPr/>
        </p:nvPicPr>
        <p:blipFill>
          <a:blip r:embed="rId2"/>
          <a:stretch>
            <a:fillRect/>
          </a:stretch>
        </p:blipFill>
        <p:spPr>
          <a:xfrm>
            <a:off x="1643062" y="142875"/>
            <a:ext cx="8905875" cy="6572250"/>
          </a:xfrm>
          <a:prstGeom prst="rect">
            <a:avLst/>
          </a:prstGeom>
        </p:spPr>
      </p:pic>
    </p:spTree>
    <p:extLst>
      <p:ext uri="{BB962C8B-B14F-4D97-AF65-F5344CB8AC3E}">
        <p14:creationId xmlns:p14="http://schemas.microsoft.com/office/powerpoint/2010/main" val="3411205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6CD5D-1AEF-4414-B756-1D7CA7894A13}"/>
              </a:ext>
            </a:extLst>
          </p:cNvPr>
          <p:cNvSpPr>
            <a:spLocks noGrp="1"/>
          </p:cNvSpPr>
          <p:nvPr>
            <p:ph type="title"/>
          </p:nvPr>
        </p:nvSpPr>
        <p:spPr>
          <a:xfrm>
            <a:off x="838200" y="130665"/>
            <a:ext cx="10515600" cy="783736"/>
          </a:xfrm>
        </p:spPr>
        <p:txBody>
          <a:bodyPr/>
          <a:lstStyle/>
          <a:p>
            <a:pPr algn="ctr"/>
            <a:r>
              <a:rPr lang="en-US" b="1" dirty="0"/>
              <a:t>MOSFET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9276" y="3489453"/>
            <a:ext cx="4003431" cy="267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a:extLst>
              <a:ext uri="{FF2B5EF4-FFF2-40B4-BE49-F238E27FC236}">
                <a16:creationId xmlns:a16="http://schemas.microsoft.com/office/drawing/2014/main" id="{8FFAFD62-1CA5-43ED-A180-7A83F5358D81}"/>
              </a:ext>
            </a:extLst>
          </p:cNvPr>
          <p:cNvSpPr>
            <a:spLocks noGrp="1"/>
          </p:cNvSpPr>
          <p:nvPr>
            <p:ph idx="1"/>
          </p:nvPr>
        </p:nvSpPr>
        <p:spPr>
          <a:xfrm>
            <a:off x="838200" y="750277"/>
            <a:ext cx="10515600" cy="5426686"/>
          </a:xfrm>
        </p:spPr>
        <p:txBody>
          <a:bodyPr/>
          <a:lstStyle/>
          <a:p>
            <a:pPr algn="just"/>
            <a:r>
              <a:rPr lang="en-US" sz="2400" dirty="0">
                <a:latin typeface="Times New Roman" pitchFamily="18" charset="0"/>
                <a:cs typeface="Times New Roman" pitchFamily="18" charset="0"/>
              </a:rPr>
              <a:t>FETs have a few disadvantages like high drain resistance, moderate input impedance and slower operation. To overcome these disadvantages, the MOSFET which is an advanced FET is invented.</a:t>
            </a:r>
          </a:p>
          <a:p>
            <a:pPr algn="just"/>
            <a:r>
              <a:rPr lang="en-US" sz="2400" dirty="0">
                <a:latin typeface="Times New Roman" pitchFamily="18" charset="0"/>
                <a:cs typeface="Times New Roman" pitchFamily="18" charset="0"/>
              </a:rPr>
              <a:t>MOSFET stands for Metal Oxide Silicon Field Effect Transistor or Metal Oxide Semiconductor Field Effect Transistor. </a:t>
            </a:r>
          </a:p>
          <a:p>
            <a:pPr algn="just"/>
            <a:r>
              <a:rPr lang="en-US" sz="2400" dirty="0">
                <a:latin typeface="Times New Roman" pitchFamily="18" charset="0"/>
                <a:cs typeface="Times New Roman" pitchFamily="18" charset="0"/>
              </a:rPr>
              <a:t>This is also called as IGFET meaning Insulated Gate Field Effect Transistor. The FET is operated in both depletion and enhancement modes of operation. The following figure shows how a practical MOSFET looks like.</a:t>
            </a:r>
          </a:p>
          <a:p>
            <a:endParaRPr lang="en-US" dirty="0"/>
          </a:p>
        </p:txBody>
      </p:sp>
    </p:spTree>
    <p:extLst>
      <p:ext uri="{BB962C8B-B14F-4D97-AF65-F5344CB8AC3E}">
        <p14:creationId xmlns:p14="http://schemas.microsoft.com/office/powerpoint/2010/main" val="105252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latin typeface="Times New Roman" pitchFamily="18" charset="0"/>
                <a:cs typeface="Times New Roman" pitchFamily="18" charset="0"/>
              </a:rPr>
              <a:t>Symbol of n-channel MOSFET</a:t>
            </a:r>
          </a:p>
        </p:txBody>
      </p:sp>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272"/>
          <a:stretch/>
        </p:blipFill>
        <p:spPr bwMode="auto">
          <a:xfrm>
            <a:off x="1257299" y="1852245"/>
            <a:ext cx="9574781" cy="4232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348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latin typeface="Times New Roman" pitchFamily="18" charset="0"/>
                <a:cs typeface="Times New Roman" pitchFamily="18" charset="0"/>
              </a:rPr>
              <a:t>Symbol of p-channel MOSFET</a:t>
            </a:r>
            <a:endParaRPr lang="en-US" dirty="0"/>
          </a:p>
        </p:txBody>
      </p:sp>
      <p:pic>
        <p:nvPicPr>
          <p:cNvPr id="512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4236"/>
          <a:stretch/>
        </p:blipFill>
        <p:spPr bwMode="auto">
          <a:xfrm>
            <a:off x="553915" y="1406769"/>
            <a:ext cx="10384948" cy="457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44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369" y="0"/>
            <a:ext cx="10515600" cy="1325563"/>
          </a:xfrm>
        </p:spPr>
        <p:txBody>
          <a:bodyPr/>
          <a:lstStyle/>
          <a:p>
            <a:pPr algn="ctr"/>
            <a:r>
              <a:rPr lang="en-US" dirty="0">
                <a:solidFill>
                  <a:srgbClr val="FF0000"/>
                </a:solidFill>
                <a:latin typeface="Times New Roman" pitchFamily="18" charset="0"/>
                <a:cs typeface="Times New Roman" pitchFamily="18" charset="0"/>
              </a:rPr>
              <a:t>Construction of a MOSFET</a:t>
            </a:r>
            <a:br>
              <a:rPr lang="en-US" dirty="0"/>
            </a:br>
            <a:endParaRPr lang="en-US" dirty="0"/>
          </a:p>
        </p:txBody>
      </p:sp>
      <p:sp>
        <p:nvSpPr>
          <p:cNvPr id="3" name="Content Placeholder 2"/>
          <p:cNvSpPr>
            <a:spLocks noGrp="1"/>
          </p:cNvSpPr>
          <p:nvPr>
            <p:ph idx="1"/>
          </p:nvPr>
        </p:nvSpPr>
        <p:spPr>
          <a:xfrm>
            <a:off x="357552" y="1028455"/>
            <a:ext cx="7760680" cy="4973759"/>
          </a:xfrm>
        </p:spPr>
        <p:txBody>
          <a:bodyPr>
            <a:normAutofit/>
          </a:bodyPr>
          <a:lstStyle/>
          <a:p>
            <a:pPr algn="just"/>
            <a:r>
              <a:rPr lang="en-US" sz="2400" dirty="0">
                <a:latin typeface="Times New Roman" pitchFamily="18" charset="0"/>
                <a:cs typeface="Times New Roman" pitchFamily="18" charset="0"/>
              </a:rPr>
              <a:t>The construction of a MOSFET is a bit similar to the FET. </a:t>
            </a:r>
          </a:p>
          <a:p>
            <a:pPr algn="just"/>
            <a:r>
              <a:rPr lang="en-US" sz="2400" dirty="0">
                <a:latin typeface="Times New Roman" pitchFamily="18" charset="0"/>
                <a:cs typeface="Times New Roman" pitchFamily="18" charset="0"/>
              </a:rPr>
              <a:t>An oxide layer is deposited on the substrate to which the gate terminal is connected. This oxide layer acts as an insulator (sio</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insulates from the substrate), and hence the MOSFET has another name as IGFET.</a:t>
            </a:r>
          </a:p>
          <a:p>
            <a:pPr algn="just"/>
            <a:r>
              <a:rPr lang="en-US" sz="2400" dirty="0">
                <a:latin typeface="Times New Roman" pitchFamily="18" charset="0"/>
                <a:cs typeface="Times New Roman" pitchFamily="18" charset="0"/>
              </a:rPr>
              <a:t> In the construction of MOSFET, a lightly doped substrate, is diffused with a heavily doped region. Depending upon the substrate used, they are called as </a:t>
            </a:r>
            <a:r>
              <a:rPr lang="en-US" sz="2400" b="1" dirty="0">
                <a:latin typeface="Times New Roman" pitchFamily="18" charset="0"/>
                <a:cs typeface="Times New Roman" pitchFamily="18" charset="0"/>
              </a:rPr>
              <a:t>P-type</a:t>
            </a:r>
            <a:r>
              <a:rPr lang="en-US" sz="2400" dirty="0">
                <a:latin typeface="Times New Roman" pitchFamily="18" charset="0"/>
                <a:cs typeface="Times New Roman" pitchFamily="18" charset="0"/>
              </a:rPr>
              <a:t> and </a:t>
            </a:r>
            <a:r>
              <a:rPr lang="en-US" sz="2400" b="1" dirty="0">
                <a:latin typeface="Times New Roman" pitchFamily="18" charset="0"/>
                <a:cs typeface="Times New Roman" pitchFamily="18" charset="0"/>
              </a:rPr>
              <a:t>N-type</a:t>
            </a:r>
            <a:r>
              <a:rPr lang="en-US" sz="2400" dirty="0">
                <a:latin typeface="Times New Roman" pitchFamily="18" charset="0"/>
                <a:cs typeface="Times New Roman" pitchFamily="18" charset="0"/>
              </a:rPr>
              <a:t> MOSFETs.</a:t>
            </a:r>
          </a:p>
          <a:p>
            <a:pPr algn="just"/>
            <a:r>
              <a:rPr lang="en-US" sz="2400" dirty="0">
                <a:latin typeface="Times New Roman" pitchFamily="18" charset="0"/>
                <a:cs typeface="Times New Roman" pitchFamily="18" charset="0"/>
              </a:rPr>
              <a:t>The following figure shows the construction of a MOSFET</a:t>
            </a:r>
            <a:r>
              <a:rPr lang="en-US" dirty="0">
                <a:latin typeface="Times New Roman" pitchFamily="18" charset="0"/>
                <a:cs typeface="Times New Roman" pitchFamily="18" charset="0"/>
              </a:rPr>
              <a: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8232" y="1242646"/>
            <a:ext cx="381000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343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Continue..</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The voltage at gate controls the operation of the MOSFET. In this case, both positive and negative voltages can be applied on the gate as it is insulated from the channel. With negative gate bias voltage, it acts as </a:t>
            </a:r>
            <a:r>
              <a:rPr lang="en-US" sz="2400" b="1" dirty="0">
                <a:latin typeface="Times New Roman" pitchFamily="18" charset="0"/>
                <a:cs typeface="Times New Roman" pitchFamily="18" charset="0"/>
              </a:rPr>
              <a:t>depletion MOSFET</a:t>
            </a:r>
            <a:r>
              <a:rPr lang="en-US" sz="2400" dirty="0">
                <a:latin typeface="Times New Roman" pitchFamily="18" charset="0"/>
                <a:cs typeface="Times New Roman" pitchFamily="18" charset="0"/>
              </a:rPr>
              <a:t> while with positive gate bias voltage it acts as an </a:t>
            </a:r>
            <a:r>
              <a:rPr lang="en-US" sz="2400" b="1" dirty="0">
                <a:latin typeface="Times New Roman" pitchFamily="18" charset="0"/>
                <a:cs typeface="Times New Roman" pitchFamily="18" charset="0"/>
              </a:rPr>
              <a:t>Enhancement MOSFET</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360779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latin typeface="Times New Roman" pitchFamily="18" charset="0"/>
                <a:cs typeface="Times New Roman" pitchFamily="18" charset="0"/>
              </a:rPr>
              <a:t>Classification of MOSFETs</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324708"/>
            <a:ext cx="10515600" cy="4852255"/>
          </a:xfrm>
        </p:spPr>
        <p:txBody>
          <a:bodyPr/>
          <a:lstStyle/>
          <a:p>
            <a:r>
              <a:rPr lang="en-US" dirty="0">
                <a:latin typeface="Times New Roman" pitchFamily="18" charset="0"/>
                <a:cs typeface="Times New Roman" pitchFamily="18" charset="0"/>
              </a:rPr>
              <a:t>Depending upon the type of materials used in the construction, and the type of operation, the MOSFETs are classified as in the following figure.</a:t>
            </a:r>
          </a:p>
          <a:p>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2216" y="2854202"/>
            <a:ext cx="4791075"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5643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itchFamily="18" charset="0"/>
                <a:cs typeface="Times New Roman" pitchFamily="18" charset="0"/>
              </a:rPr>
              <a:t>Construction of N- Channel MOSFET</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87215" y="1966302"/>
            <a:ext cx="6019800" cy="4351338"/>
          </a:xfrm>
        </p:spPr>
        <p:txBody>
          <a:bodyPr/>
          <a:lstStyle/>
          <a:p>
            <a:pPr algn="just"/>
            <a:r>
              <a:rPr lang="en-US" sz="2400" dirty="0">
                <a:latin typeface="Times New Roman" pitchFamily="18" charset="0"/>
                <a:cs typeface="Times New Roman" pitchFamily="18" charset="0"/>
              </a:rPr>
              <a:t>Let us consider an N-channel MOSFET to understand its working. A lightly doped P-type substrate is taken into which two heavily doped N-type regions are diffused, which act as source and drain. Between these two N+ regions, there occurs diffusion to form an N channel, connecting drain and source.</a:t>
            </a:r>
          </a:p>
          <a:p>
            <a:endParaRPr lang="en-US"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763" y="1672735"/>
            <a:ext cx="5226996" cy="4388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6112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A389-F2A8-4193-9B25-DA301C5A162F}"/>
              </a:ext>
            </a:extLst>
          </p:cNvPr>
          <p:cNvSpPr>
            <a:spLocks noGrp="1"/>
          </p:cNvSpPr>
          <p:nvPr>
            <p:ph type="title"/>
          </p:nvPr>
        </p:nvSpPr>
        <p:spPr/>
        <p:txBody>
          <a:bodyPr/>
          <a:lstStyle/>
          <a:p>
            <a:r>
              <a:rPr lang="en-US" altLang="en-US" b="1" dirty="0">
                <a:solidFill>
                  <a:schemeClr val="accent1">
                    <a:lumMod val="50000"/>
                  </a:schemeClr>
                </a:solidFill>
                <a:latin typeface="Times New Roman" panose="02020603050405020304" pitchFamily="18" charset="0"/>
                <a:cs typeface="Times New Roman" panose="02020603050405020304" pitchFamily="18" charset="0"/>
              </a:rPr>
              <a:t>What is FET?</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5C848EB-900B-488B-B488-BFE05472CC2B}"/>
              </a:ext>
            </a:extLst>
          </p:cNvPr>
          <p:cNvPicPr>
            <a:picLocks noChangeAspect="1"/>
          </p:cNvPicPr>
          <p:nvPr/>
        </p:nvPicPr>
        <p:blipFill>
          <a:blip r:embed="rId2"/>
          <a:stretch>
            <a:fillRect/>
          </a:stretch>
        </p:blipFill>
        <p:spPr>
          <a:xfrm>
            <a:off x="7020892" y="1732286"/>
            <a:ext cx="4728982" cy="3713362"/>
          </a:xfrm>
          <a:prstGeom prst="rect">
            <a:avLst/>
          </a:prstGeom>
        </p:spPr>
      </p:pic>
      <p:sp>
        <p:nvSpPr>
          <p:cNvPr id="3" name="Content Placeholder 2">
            <a:extLst>
              <a:ext uri="{FF2B5EF4-FFF2-40B4-BE49-F238E27FC236}">
                <a16:creationId xmlns:a16="http://schemas.microsoft.com/office/drawing/2014/main" id="{6B049D1B-5F64-4C74-BFCB-A59E2AE9C27D}"/>
              </a:ext>
            </a:extLst>
          </p:cNvPr>
          <p:cNvSpPr>
            <a:spLocks noGrp="1"/>
          </p:cNvSpPr>
          <p:nvPr>
            <p:ph idx="1"/>
          </p:nvPr>
        </p:nvSpPr>
        <p:spPr>
          <a:xfrm>
            <a:off x="838200" y="1825625"/>
            <a:ext cx="7036293" cy="4351338"/>
          </a:xfrm>
        </p:spPr>
        <p:txBody>
          <a:bodyPr/>
          <a:lstStyle/>
          <a:p>
            <a:r>
              <a:rPr lang="en-US" i="0" dirty="0">
                <a:effectLst/>
                <a:latin typeface="Times New Roman" panose="02020603050405020304" pitchFamily="18" charset="0"/>
                <a:cs typeface="Times New Roman" panose="02020603050405020304" pitchFamily="18" charset="0"/>
              </a:rPr>
              <a:t>A Field Effect Transistor (FET) is a three-terminal Active semiconductor device, where the output current is controlled by an electric field generated by the input voltage.</a:t>
            </a:r>
          </a:p>
          <a:p>
            <a:r>
              <a:rPr lang="en-US" i="0" dirty="0">
                <a:effectLst/>
                <a:latin typeface="Times New Roman" panose="02020603050405020304" pitchFamily="18" charset="0"/>
                <a:cs typeface="Times New Roman" panose="02020603050405020304" pitchFamily="18" charset="0"/>
              </a:rPr>
              <a:t>The field-effect transistor (FET) is a type of </a:t>
            </a:r>
            <a:r>
              <a:rPr lang="en-US" i="0" u="none" strike="noStrike" dirty="0">
                <a:effectLst/>
                <a:latin typeface="Times New Roman" panose="02020603050405020304" pitchFamily="18" charset="0"/>
                <a:cs typeface="Times New Roman" panose="02020603050405020304" pitchFamily="18" charset="0"/>
                <a:hlinkClick r:id="rId3" tooltip="Transistor">
                  <a:extLst>
                    <a:ext uri="{A12FA001-AC4F-418D-AE19-62706E023703}">
                      <ahyp:hlinkClr xmlns:ahyp="http://schemas.microsoft.com/office/drawing/2018/hyperlinkcolor" val="tx"/>
                    </a:ext>
                  </a:extLst>
                </a:hlinkClick>
              </a:rPr>
              <a:t>transistor</a:t>
            </a:r>
            <a:r>
              <a:rPr lang="en-US" i="0" dirty="0">
                <a:effectLst/>
                <a:latin typeface="Times New Roman" panose="02020603050405020304" pitchFamily="18" charset="0"/>
                <a:cs typeface="Times New Roman" panose="02020603050405020304" pitchFamily="18" charset="0"/>
              </a:rPr>
              <a:t> that uses an </a:t>
            </a:r>
            <a:r>
              <a:rPr lang="en-US" i="0" u="none" strike="noStrike" dirty="0">
                <a:effectLst/>
                <a:latin typeface="Times New Roman" panose="02020603050405020304" pitchFamily="18" charset="0"/>
                <a:cs typeface="Times New Roman" panose="02020603050405020304" pitchFamily="18" charset="0"/>
                <a:hlinkClick r:id="rId4" tooltip="Electric field">
                  <a:extLst>
                    <a:ext uri="{A12FA001-AC4F-418D-AE19-62706E023703}">
                      <ahyp:hlinkClr xmlns:ahyp="http://schemas.microsoft.com/office/drawing/2018/hyperlinkcolor" val="tx"/>
                    </a:ext>
                  </a:extLst>
                </a:hlinkClick>
              </a:rPr>
              <a:t>electric field</a:t>
            </a:r>
            <a:r>
              <a:rPr lang="en-US" i="0" dirty="0">
                <a:effectLst/>
                <a:latin typeface="Times New Roman" panose="02020603050405020304" pitchFamily="18" charset="0"/>
                <a:cs typeface="Times New Roman" panose="02020603050405020304" pitchFamily="18" charset="0"/>
              </a:rPr>
              <a:t> to control the flow of </a:t>
            </a:r>
            <a:r>
              <a:rPr lang="en-US" i="0" u="none" strike="noStrike" dirty="0">
                <a:effectLst/>
                <a:latin typeface="Times New Roman" panose="02020603050405020304" pitchFamily="18" charset="0"/>
                <a:cs typeface="Times New Roman" panose="02020603050405020304" pitchFamily="18" charset="0"/>
                <a:hlinkClick r:id="rId5" tooltip="Electric current">
                  <a:extLst>
                    <a:ext uri="{A12FA001-AC4F-418D-AE19-62706E023703}">
                      <ahyp:hlinkClr xmlns:ahyp="http://schemas.microsoft.com/office/drawing/2018/hyperlinkcolor" val="tx"/>
                    </a:ext>
                  </a:extLst>
                </a:hlinkClick>
              </a:rPr>
              <a:t>current</a:t>
            </a:r>
            <a:r>
              <a:rPr lang="en-US" i="0" dirty="0">
                <a:effectLst/>
                <a:latin typeface="Times New Roman" panose="02020603050405020304" pitchFamily="18" charset="0"/>
                <a:cs typeface="Times New Roman" panose="02020603050405020304" pitchFamily="18" charset="0"/>
              </a:rPr>
              <a:t> in a semiconductor</a:t>
            </a:r>
            <a:r>
              <a:rPr lang="en-US" b="0" i="0" dirty="0">
                <a:solidFill>
                  <a:srgbClr val="202122"/>
                </a:solidFill>
                <a:effectLst/>
                <a:latin typeface="Times New Roman" panose="02020603050405020304" pitchFamily="18" charset="0"/>
                <a:cs typeface="Times New Roman" panose="02020603050405020304" pitchFamily="18" charset="0"/>
              </a:rPr>
              <a:t>.</a:t>
            </a:r>
            <a:endParaRPr lang="en-US" dirty="0">
              <a:solidFill>
                <a:srgbClr val="202124"/>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0042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Continue..</a:t>
            </a:r>
          </a:p>
        </p:txBody>
      </p:sp>
      <p:sp>
        <p:nvSpPr>
          <p:cNvPr id="3" name="Content Placeholder 2"/>
          <p:cNvSpPr>
            <a:spLocks noGrp="1"/>
          </p:cNvSpPr>
          <p:nvPr>
            <p:ph idx="1"/>
          </p:nvPr>
        </p:nvSpPr>
        <p:spPr/>
        <p:txBody>
          <a:bodyPr/>
          <a:lstStyle/>
          <a:p>
            <a:r>
              <a:rPr lang="en-US" sz="2400" dirty="0">
                <a:latin typeface="Times New Roman" pitchFamily="18" charset="0"/>
                <a:cs typeface="Times New Roman" pitchFamily="18" charset="0"/>
              </a:rPr>
              <a:t>A thin layer of </a:t>
            </a:r>
            <a:r>
              <a:rPr lang="en-US" sz="2400" b="1" dirty="0">
                <a:latin typeface="Times New Roman" pitchFamily="18" charset="0"/>
                <a:cs typeface="Times New Roman" pitchFamily="18" charset="0"/>
              </a:rPr>
              <a:t>Silicon dioxide (SiO</a:t>
            </a:r>
            <a:r>
              <a:rPr lang="en-US" sz="2400" b="1" baseline="-25000" dirty="0">
                <a:latin typeface="Times New Roman" pitchFamily="18" charset="0"/>
                <a:cs typeface="Times New Roman" pitchFamily="18" charset="0"/>
              </a:rPr>
              <a:t>2</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is grown over the entire surface and holes are made to draw </a:t>
            </a:r>
            <a:r>
              <a:rPr lang="en-US" sz="2400" dirty="0" err="1">
                <a:latin typeface="Times New Roman" pitchFamily="18" charset="0"/>
                <a:cs typeface="Times New Roman" pitchFamily="18" charset="0"/>
              </a:rPr>
              <a:t>ohmic</a:t>
            </a:r>
            <a:r>
              <a:rPr lang="en-US" sz="2400" dirty="0">
                <a:latin typeface="Times New Roman" pitchFamily="18" charset="0"/>
                <a:cs typeface="Times New Roman" pitchFamily="18" charset="0"/>
              </a:rPr>
              <a:t> contacts for drain and source terminals. A conducting layer of </a:t>
            </a:r>
            <a:r>
              <a:rPr lang="en-US" sz="2400" b="1" dirty="0">
                <a:latin typeface="Times New Roman" pitchFamily="18" charset="0"/>
                <a:cs typeface="Times New Roman" pitchFamily="18" charset="0"/>
              </a:rPr>
              <a:t>aluminum</a:t>
            </a:r>
            <a:r>
              <a:rPr lang="en-US" sz="2400" dirty="0">
                <a:latin typeface="Times New Roman" pitchFamily="18" charset="0"/>
                <a:cs typeface="Times New Roman" pitchFamily="18" charset="0"/>
              </a:rPr>
              <a:t> is laid over the entire channel, upon this </a:t>
            </a:r>
            <a:r>
              <a:rPr lang="en-US" sz="2400" b="1" dirty="0">
                <a:latin typeface="Times New Roman" pitchFamily="18" charset="0"/>
                <a:cs typeface="Times New Roman" pitchFamily="18" charset="0"/>
              </a:rPr>
              <a:t>SiO</a:t>
            </a:r>
            <a:r>
              <a:rPr lang="en-US" sz="2400" b="1"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layer from source to drain which constitutes the gate. The </a:t>
            </a:r>
            <a:r>
              <a:rPr lang="en-US" sz="2400" b="1" dirty="0">
                <a:latin typeface="Times New Roman" pitchFamily="18" charset="0"/>
                <a:cs typeface="Times New Roman" pitchFamily="18" charset="0"/>
              </a:rPr>
              <a:t>SiO</a:t>
            </a:r>
            <a:r>
              <a:rPr lang="en-US" sz="2400" b="1" baseline="-25000" dirty="0">
                <a:latin typeface="Times New Roman" pitchFamily="18" charset="0"/>
                <a:cs typeface="Times New Roman" pitchFamily="18" charset="0"/>
              </a:rPr>
              <a:t>2</a:t>
            </a:r>
            <a:r>
              <a:rPr lang="en-US" sz="2400" b="1" dirty="0">
                <a:latin typeface="Times New Roman" pitchFamily="18" charset="0"/>
                <a:cs typeface="Times New Roman" pitchFamily="18" charset="0"/>
              </a:rPr>
              <a:t> substrate</a:t>
            </a:r>
            <a:r>
              <a:rPr lang="en-US" sz="2400" dirty="0">
                <a:latin typeface="Times New Roman" pitchFamily="18" charset="0"/>
                <a:cs typeface="Times New Roman" pitchFamily="18" charset="0"/>
              </a:rPr>
              <a:t> is connected to the common or ground terminals.</a:t>
            </a:r>
          </a:p>
          <a:p>
            <a:r>
              <a:rPr lang="en-US" sz="2400" dirty="0">
                <a:latin typeface="Times New Roman" pitchFamily="18" charset="0"/>
                <a:cs typeface="Times New Roman" pitchFamily="18" charset="0"/>
              </a:rPr>
              <a:t>Because of its construction, the MOSFET has a very less chip area than BJT, which is 5% of the occupancy when compared to bipolar junction transistor. This device can be operated in modes. They are depletion and enhancement modes.</a:t>
            </a:r>
          </a:p>
          <a:p>
            <a:endParaRPr lang="en-US" dirty="0"/>
          </a:p>
        </p:txBody>
      </p:sp>
    </p:spTree>
    <p:extLst>
      <p:ext uri="{BB962C8B-B14F-4D97-AF65-F5344CB8AC3E}">
        <p14:creationId xmlns:p14="http://schemas.microsoft.com/office/powerpoint/2010/main" val="3926154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of N - Channel depletion mode depletion mode MOSFET</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27652" y="1825625"/>
            <a:ext cx="4736696"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0308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endParaRPr lang="en-US" dirty="0"/>
          </a:p>
        </p:txBody>
      </p:sp>
      <p:sp>
        <p:nvSpPr>
          <p:cNvPr id="3" name="Content Placeholder 2"/>
          <p:cNvSpPr>
            <a:spLocks noGrp="1"/>
          </p:cNvSpPr>
          <p:nvPr>
            <p:ph idx="1"/>
          </p:nvPr>
        </p:nvSpPr>
        <p:spPr>
          <a:xfrm>
            <a:off x="838200" y="656492"/>
            <a:ext cx="10515600" cy="5520471"/>
          </a:xfrm>
        </p:spPr>
        <p:txBody>
          <a:bodyPr>
            <a:normAutofit fontScale="85000" lnSpcReduction="20000"/>
          </a:bodyPr>
          <a:lstStyle/>
          <a:p>
            <a:pPr algn="just"/>
            <a:r>
              <a:rPr lang="en-US" dirty="0">
                <a:latin typeface="Times New Roman" pitchFamily="18" charset="0"/>
                <a:cs typeface="Times New Roman" pitchFamily="18" charset="0"/>
              </a:rPr>
              <a:t>For now, we have an idea that there is no PN junction present between gate and channel in this, unlike a FET. We can also observe that, the diffused channel N between two  </a:t>
            </a:r>
            <a:r>
              <a:rPr lang="en-US" dirty="0" err="1">
                <a:latin typeface="Times New Roman" pitchFamily="18" charset="0"/>
                <a:cs typeface="Times New Roman" pitchFamily="18" charset="0"/>
              </a:rPr>
              <a:t>N+regions</a:t>
            </a:r>
            <a:r>
              <a:rPr lang="en-US" dirty="0">
                <a:latin typeface="Times New Roman" pitchFamily="18" charset="0"/>
                <a:cs typeface="Times New Roman" pitchFamily="18" charset="0"/>
              </a:rPr>
              <a:t> between  two +regions, the </a:t>
            </a:r>
            <a:r>
              <a:rPr lang="en-US" b="1" dirty="0">
                <a:latin typeface="Times New Roman" pitchFamily="18" charset="0"/>
                <a:cs typeface="Times New Roman" pitchFamily="18" charset="0"/>
              </a:rPr>
              <a:t>insulating dielectric SiO</a:t>
            </a:r>
            <a:r>
              <a:rPr lang="en-US" b="1" baseline="-25000" dirty="0">
                <a:latin typeface="Times New Roman" pitchFamily="18" charset="0"/>
                <a:cs typeface="Times New Roman" pitchFamily="18" charset="0"/>
              </a:rPr>
              <a:t>2</a:t>
            </a:r>
            <a:r>
              <a:rPr lang="en-US" dirty="0">
                <a:latin typeface="Times New Roman" pitchFamily="18" charset="0"/>
                <a:cs typeface="Times New Roman" pitchFamily="18" charset="0"/>
              </a:rPr>
              <a:t> and the aluminum metal layer of the gate together form a </a:t>
            </a:r>
            <a:r>
              <a:rPr lang="en-US" b="1" dirty="0">
                <a:latin typeface="Times New Roman" pitchFamily="18" charset="0"/>
                <a:cs typeface="Times New Roman" pitchFamily="18" charset="0"/>
              </a:rPr>
              <a:t>parallel plate capacitor</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If the NMOS has to be worked in depletion mode, the gate terminal should be at negative potential while drain is at positive potential, as shown in the following figure.</a:t>
            </a:r>
          </a:p>
          <a:p>
            <a:pPr algn="just"/>
            <a:r>
              <a:rPr lang="en-US" dirty="0">
                <a:latin typeface="Times New Roman" pitchFamily="18" charset="0"/>
                <a:cs typeface="Times New Roman" pitchFamily="18" charset="0"/>
              </a:rPr>
              <a:t>When no voltage is applied between gate and source, some current flows due to the voltage between drain and source. Let some negative voltage is applied at </a:t>
            </a:r>
            <a:r>
              <a:rPr lang="en-US" b="1" dirty="0">
                <a:latin typeface="Times New Roman" pitchFamily="18" charset="0"/>
                <a:cs typeface="Times New Roman" pitchFamily="18" charset="0"/>
              </a:rPr>
              <a:t>V</a:t>
            </a:r>
            <a:r>
              <a:rPr lang="en-US" b="1" baseline="-25000" dirty="0">
                <a:latin typeface="Times New Roman" pitchFamily="18" charset="0"/>
                <a:cs typeface="Times New Roman" pitchFamily="18" charset="0"/>
              </a:rPr>
              <a:t>GG</a:t>
            </a:r>
            <a:r>
              <a:rPr lang="en-US" dirty="0">
                <a:latin typeface="Times New Roman" pitchFamily="18" charset="0"/>
                <a:cs typeface="Times New Roman" pitchFamily="18" charset="0"/>
              </a:rPr>
              <a:t>. Then the minority carriers i.e. holes, get attracted and settle near </a:t>
            </a:r>
            <a:r>
              <a:rPr lang="en-US" b="1" dirty="0">
                <a:latin typeface="Times New Roman" pitchFamily="18" charset="0"/>
                <a:cs typeface="Times New Roman" pitchFamily="18" charset="0"/>
              </a:rPr>
              <a:t>SiO</a:t>
            </a:r>
            <a:r>
              <a:rPr lang="en-US" b="1" baseline="-25000" dirty="0">
                <a:latin typeface="Times New Roman" pitchFamily="18" charset="0"/>
                <a:cs typeface="Times New Roman" pitchFamily="18" charset="0"/>
              </a:rPr>
              <a:t>2</a:t>
            </a:r>
            <a:r>
              <a:rPr lang="en-US" dirty="0">
                <a:latin typeface="Times New Roman" pitchFamily="18" charset="0"/>
                <a:cs typeface="Times New Roman" pitchFamily="18" charset="0"/>
              </a:rPr>
              <a:t> layer. But the majority carriers, i.e., electrons get repelled.</a:t>
            </a:r>
          </a:p>
          <a:p>
            <a:pPr algn="just"/>
            <a:r>
              <a:rPr lang="en-US" dirty="0">
                <a:latin typeface="Times New Roman" pitchFamily="18" charset="0"/>
                <a:cs typeface="Times New Roman" pitchFamily="18" charset="0"/>
              </a:rPr>
              <a:t>With some amount of negative potential at </a:t>
            </a:r>
            <a:r>
              <a:rPr lang="en-US" b="1" dirty="0">
                <a:latin typeface="Times New Roman" pitchFamily="18" charset="0"/>
                <a:cs typeface="Times New Roman" pitchFamily="18" charset="0"/>
              </a:rPr>
              <a:t>V</a:t>
            </a:r>
            <a:r>
              <a:rPr lang="en-US" b="1" baseline="-25000" dirty="0">
                <a:latin typeface="Times New Roman" pitchFamily="18" charset="0"/>
                <a:cs typeface="Times New Roman" pitchFamily="18" charset="0"/>
              </a:rPr>
              <a:t>GG</a:t>
            </a:r>
            <a:r>
              <a:rPr lang="en-US" dirty="0">
                <a:latin typeface="Times New Roman" pitchFamily="18" charset="0"/>
                <a:cs typeface="Times New Roman" pitchFamily="18" charset="0"/>
              </a:rPr>
              <a:t> a certain amount of drain current </a:t>
            </a:r>
            <a:r>
              <a:rPr lang="en-US" b="1" dirty="0">
                <a:latin typeface="Times New Roman" pitchFamily="18" charset="0"/>
                <a:cs typeface="Times New Roman" pitchFamily="18" charset="0"/>
              </a:rPr>
              <a:t>I</a:t>
            </a:r>
            <a:r>
              <a:rPr lang="en-US" b="1" baseline="-25000" dirty="0">
                <a:latin typeface="Times New Roman" pitchFamily="18" charset="0"/>
                <a:cs typeface="Times New Roman" pitchFamily="18" charset="0"/>
              </a:rPr>
              <a:t>D</a:t>
            </a:r>
            <a:r>
              <a:rPr lang="en-US" dirty="0">
                <a:latin typeface="Times New Roman" pitchFamily="18" charset="0"/>
                <a:cs typeface="Times New Roman" pitchFamily="18" charset="0"/>
              </a:rPr>
              <a:t> flows through source to drain. When this negative potential is further increased, the electrons get depleted and the current </a:t>
            </a:r>
            <a:r>
              <a:rPr lang="en-US" b="1" dirty="0">
                <a:latin typeface="Times New Roman" pitchFamily="18" charset="0"/>
                <a:cs typeface="Times New Roman" pitchFamily="18" charset="0"/>
              </a:rPr>
              <a:t>I</a:t>
            </a:r>
            <a:r>
              <a:rPr lang="en-US" b="1" baseline="-25000" dirty="0">
                <a:latin typeface="Times New Roman" pitchFamily="18" charset="0"/>
                <a:cs typeface="Times New Roman" pitchFamily="18" charset="0"/>
              </a:rPr>
              <a:t>D</a:t>
            </a:r>
            <a:r>
              <a:rPr lang="en-US" dirty="0">
                <a:latin typeface="Times New Roman" pitchFamily="18" charset="0"/>
                <a:cs typeface="Times New Roman" pitchFamily="18" charset="0"/>
              </a:rPr>
              <a:t> decreases. Hence the more negative the applied </a:t>
            </a:r>
            <a:r>
              <a:rPr lang="en-US" b="1" dirty="0">
                <a:latin typeface="Times New Roman" pitchFamily="18" charset="0"/>
                <a:cs typeface="Times New Roman" pitchFamily="18" charset="0"/>
              </a:rPr>
              <a:t>V</a:t>
            </a:r>
            <a:r>
              <a:rPr lang="en-US" b="1" baseline="-25000" dirty="0">
                <a:latin typeface="Times New Roman" pitchFamily="18" charset="0"/>
                <a:cs typeface="Times New Roman" pitchFamily="18" charset="0"/>
              </a:rPr>
              <a:t>GG</a:t>
            </a:r>
            <a:r>
              <a:rPr lang="en-US" dirty="0">
                <a:latin typeface="Times New Roman" pitchFamily="18" charset="0"/>
                <a:cs typeface="Times New Roman" pitchFamily="18" charset="0"/>
              </a:rPr>
              <a:t>, the lesser the value of drain current </a:t>
            </a:r>
            <a:r>
              <a:rPr lang="en-US" b="1" dirty="0">
                <a:latin typeface="Times New Roman" pitchFamily="18" charset="0"/>
                <a:cs typeface="Times New Roman" pitchFamily="18" charset="0"/>
              </a:rPr>
              <a:t>I</a:t>
            </a:r>
            <a:r>
              <a:rPr lang="en-US" b="1" baseline="-25000" dirty="0">
                <a:latin typeface="Times New Roman" pitchFamily="18" charset="0"/>
                <a:cs typeface="Times New Roman" pitchFamily="18" charset="0"/>
              </a:rPr>
              <a:t>D</a:t>
            </a:r>
            <a:r>
              <a:rPr lang="en-US" dirty="0">
                <a:latin typeface="Times New Roman" pitchFamily="18" charset="0"/>
                <a:cs typeface="Times New Roman" pitchFamily="18" charset="0"/>
              </a:rPr>
              <a:t> will be.</a:t>
            </a:r>
          </a:p>
          <a:p>
            <a:pPr algn="just"/>
            <a:r>
              <a:rPr lang="en-US" dirty="0">
                <a:latin typeface="Times New Roman" pitchFamily="18" charset="0"/>
                <a:cs typeface="Times New Roman" pitchFamily="18" charset="0"/>
              </a:rPr>
              <a:t>The channel nearer to drain gets more depleted than at source like in FET like in FET and the current flow decreases due to this effect. Hence it is called as depletion mode MOSFET.</a:t>
            </a:r>
          </a:p>
          <a:p>
            <a:endParaRPr lang="en-US" dirty="0"/>
          </a:p>
        </p:txBody>
      </p:sp>
    </p:spTree>
    <p:extLst>
      <p:ext uri="{BB962C8B-B14F-4D97-AF65-F5344CB8AC3E}">
        <p14:creationId xmlns:p14="http://schemas.microsoft.com/office/powerpoint/2010/main" val="3036366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477" y="669925"/>
            <a:ext cx="11072446" cy="1325563"/>
          </a:xfrm>
        </p:spPr>
        <p:txBody>
          <a:bodyPr>
            <a:normAutofit fontScale="90000"/>
          </a:bodyPr>
          <a:lstStyle/>
          <a:p>
            <a:r>
              <a:rPr lang="en-US" dirty="0">
                <a:solidFill>
                  <a:srgbClr val="FF0000"/>
                </a:solidFill>
                <a:latin typeface="Times New Roman" pitchFamily="18" charset="0"/>
                <a:cs typeface="Times New Roman" pitchFamily="18" charset="0"/>
              </a:rPr>
              <a:t>Working of N-Channel MOSFET Enhancement Mode</a:t>
            </a:r>
            <a:br>
              <a:rPr lang="en-US" dirty="0"/>
            </a:br>
            <a:br>
              <a:rPr lang="en-US" dirty="0"/>
            </a:br>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95631" y="1684948"/>
            <a:ext cx="5001537"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20615" y="1946031"/>
            <a:ext cx="6166339" cy="2308324"/>
          </a:xfrm>
          <a:prstGeom prst="rect">
            <a:avLst/>
          </a:prstGeom>
          <a:noFill/>
        </p:spPr>
        <p:txBody>
          <a:bodyPr wrap="square" rtlCol="0">
            <a:spAutoFit/>
          </a:bodyPr>
          <a:lstStyle/>
          <a:p>
            <a:r>
              <a:rPr lang="en-US" sz="2400" dirty="0">
                <a:latin typeface="Times New Roman" pitchFamily="18" charset="0"/>
                <a:cs typeface="Times New Roman" pitchFamily="18" charset="0"/>
              </a:rPr>
              <a:t>The same MOSFET can be worked in enhancement mode, if we can change the polarities of the voltage </a:t>
            </a:r>
            <a:r>
              <a:rPr lang="en-US" sz="2400" b="1" dirty="0">
                <a:latin typeface="Times New Roman" pitchFamily="18" charset="0"/>
                <a:cs typeface="Times New Roman" pitchFamily="18" charset="0"/>
              </a:rPr>
              <a:t>V</a:t>
            </a:r>
            <a:r>
              <a:rPr lang="en-US" sz="2400" b="1" baseline="-25000" dirty="0">
                <a:latin typeface="Times New Roman" pitchFamily="18" charset="0"/>
                <a:cs typeface="Times New Roman" pitchFamily="18" charset="0"/>
              </a:rPr>
              <a:t>GG</a:t>
            </a:r>
            <a:r>
              <a:rPr lang="en-US" sz="2400" dirty="0">
                <a:latin typeface="Times New Roman" pitchFamily="18" charset="0"/>
                <a:cs typeface="Times New Roman" pitchFamily="18" charset="0"/>
              </a:rPr>
              <a:t>. So, let us consider the MOSFET with gate source voltage </a:t>
            </a:r>
            <a:r>
              <a:rPr lang="en-US" sz="2400" b="1" dirty="0">
                <a:latin typeface="Times New Roman" pitchFamily="18" charset="0"/>
                <a:cs typeface="Times New Roman" pitchFamily="18" charset="0"/>
              </a:rPr>
              <a:t>V</a:t>
            </a:r>
            <a:r>
              <a:rPr lang="en-US" sz="2400" b="1" baseline="-25000" dirty="0">
                <a:latin typeface="Times New Roman" pitchFamily="18" charset="0"/>
                <a:cs typeface="Times New Roman" pitchFamily="18" charset="0"/>
              </a:rPr>
              <a:t>GG</a:t>
            </a:r>
            <a:r>
              <a:rPr lang="en-US" sz="2400" dirty="0">
                <a:latin typeface="Times New Roman" pitchFamily="18" charset="0"/>
                <a:cs typeface="Times New Roman" pitchFamily="18" charset="0"/>
              </a:rPr>
              <a:t> being positive as shown in the following figure.</a:t>
            </a:r>
          </a:p>
        </p:txBody>
      </p:sp>
    </p:spTree>
    <p:extLst>
      <p:ext uri="{BB962C8B-B14F-4D97-AF65-F5344CB8AC3E}">
        <p14:creationId xmlns:p14="http://schemas.microsoft.com/office/powerpoint/2010/main" val="2901643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latin typeface="Times New Roman" pitchFamily="18" charset="0"/>
                <a:cs typeface="Times New Roman" pitchFamily="18" charset="0"/>
              </a:rPr>
              <a:t>Drain Characteristics</a:t>
            </a:r>
            <a:br>
              <a:rPr lang="en-US" dirty="0"/>
            </a:b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2656" y="1688124"/>
            <a:ext cx="5225560" cy="3483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57554" y="1277815"/>
            <a:ext cx="6887308" cy="4922594"/>
          </a:xfrm>
        </p:spPr>
        <p:txBody>
          <a:bodyPr/>
          <a:lstStyle/>
          <a:p>
            <a:r>
              <a:rPr lang="en-US" sz="2400" dirty="0">
                <a:latin typeface="Times New Roman" pitchFamily="18" charset="0"/>
                <a:cs typeface="Times New Roman" pitchFamily="18" charset="0"/>
              </a:rPr>
              <a:t>The drain characteristics of a MOSFET are drawn between the drain current </a:t>
            </a:r>
            <a:r>
              <a:rPr lang="en-US" sz="2400" b="1" dirty="0">
                <a:latin typeface="Times New Roman" pitchFamily="18" charset="0"/>
                <a:cs typeface="Times New Roman" pitchFamily="18" charset="0"/>
              </a:rPr>
              <a:t>I</a:t>
            </a:r>
            <a:r>
              <a:rPr lang="en-US" sz="2400" b="1" baseline="-25000" dirty="0">
                <a:latin typeface="Times New Roman" pitchFamily="18" charset="0"/>
                <a:cs typeface="Times New Roman" pitchFamily="18" charset="0"/>
              </a:rPr>
              <a:t>D</a:t>
            </a:r>
            <a:r>
              <a:rPr lang="en-US" sz="2400" dirty="0">
                <a:latin typeface="Times New Roman" pitchFamily="18" charset="0"/>
                <a:cs typeface="Times New Roman" pitchFamily="18" charset="0"/>
              </a:rPr>
              <a:t> and the drain source voltage </a:t>
            </a:r>
            <a:r>
              <a:rPr lang="en-US" sz="2400" b="1" dirty="0">
                <a:latin typeface="Times New Roman" pitchFamily="18" charset="0"/>
                <a:cs typeface="Times New Roman" pitchFamily="18" charset="0"/>
              </a:rPr>
              <a:t>V</a:t>
            </a:r>
            <a:r>
              <a:rPr lang="en-US" sz="2400" b="1" baseline="-25000" dirty="0">
                <a:latin typeface="Times New Roman" pitchFamily="18" charset="0"/>
                <a:cs typeface="Times New Roman" pitchFamily="18" charset="0"/>
              </a:rPr>
              <a:t>DS</a:t>
            </a:r>
            <a:r>
              <a:rPr lang="en-US" sz="2400" dirty="0">
                <a:latin typeface="Times New Roman" pitchFamily="18" charset="0"/>
                <a:cs typeface="Times New Roman" pitchFamily="18" charset="0"/>
              </a:rPr>
              <a:t>. The characteristic curve is as shown below for different values of inputs.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Actually when </a:t>
            </a:r>
            <a:r>
              <a:rPr lang="en-US" sz="2400" b="1" dirty="0">
                <a:latin typeface="Times New Roman" pitchFamily="18" charset="0"/>
                <a:cs typeface="Times New Roman" pitchFamily="18" charset="0"/>
              </a:rPr>
              <a:t>V</a:t>
            </a:r>
            <a:r>
              <a:rPr lang="en-US" sz="2400" b="1" baseline="-25000" dirty="0">
                <a:latin typeface="Times New Roman" pitchFamily="18" charset="0"/>
                <a:cs typeface="Times New Roman" pitchFamily="18" charset="0"/>
              </a:rPr>
              <a:t>DS</a:t>
            </a:r>
            <a:r>
              <a:rPr lang="en-US" sz="2400" dirty="0">
                <a:latin typeface="Times New Roman" pitchFamily="18" charset="0"/>
                <a:cs typeface="Times New Roman" pitchFamily="18" charset="0"/>
              </a:rPr>
              <a:t> is increased, the drain current </a:t>
            </a:r>
            <a:r>
              <a:rPr lang="en-US" sz="2400" b="1" dirty="0">
                <a:latin typeface="Times New Roman" pitchFamily="18" charset="0"/>
                <a:cs typeface="Times New Roman" pitchFamily="18" charset="0"/>
              </a:rPr>
              <a:t>I</a:t>
            </a:r>
            <a:r>
              <a:rPr lang="en-US" sz="2400" b="1" baseline="-25000" dirty="0">
                <a:latin typeface="Times New Roman" pitchFamily="18" charset="0"/>
                <a:cs typeface="Times New Roman" pitchFamily="18" charset="0"/>
              </a:rPr>
              <a:t>D</a:t>
            </a:r>
            <a:r>
              <a:rPr lang="en-US" sz="2400" dirty="0">
                <a:latin typeface="Times New Roman" pitchFamily="18" charset="0"/>
                <a:cs typeface="Times New Roman" pitchFamily="18" charset="0"/>
              </a:rPr>
              <a:t> should increase, but due to the applied </a:t>
            </a:r>
            <a:r>
              <a:rPr lang="en-US" sz="2400" b="1" dirty="0">
                <a:latin typeface="Times New Roman" pitchFamily="18" charset="0"/>
                <a:cs typeface="Times New Roman" pitchFamily="18" charset="0"/>
              </a:rPr>
              <a:t>V</a:t>
            </a:r>
            <a:r>
              <a:rPr lang="en-US" sz="2400" b="1" baseline="-25000" dirty="0">
                <a:latin typeface="Times New Roman" pitchFamily="18" charset="0"/>
                <a:cs typeface="Times New Roman" pitchFamily="18" charset="0"/>
              </a:rPr>
              <a:t>GS</a:t>
            </a:r>
            <a:r>
              <a:rPr lang="en-US" sz="2400" dirty="0">
                <a:latin typeface="Times New Roman" pitchFamily="18" charset="0"/>
                <a:cs typeface="Times New Roman" pitchFamily="18" charset="0"/>
              </a:rPr>
              <a:t>, the drain current is controlled at certain level. Hence the gate current controls the output drain current.</a:t>
            </a:r>
          </a:p>
          <a:p>
            <a:pPr marL="0" indent="0">
              <a:buNone/>
            </a:pP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72039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FF0000"/>
                </a:solidFill>
                <a:latin typeface="Times New Roman" pitchFamily="18" charset="0"/>
                <a:cs typeface="Times New Roman" pitchFamily="18" charset="0"/>
              </a:rPr>
              <a:t>Comparison between BJT, FET and MOSFET</a:t>
            </a:r>
            <a:br>
              <a:rPr lang="en-US" dirty="0"/>
            </a:br>
            <a:endParaRPr lang="en-US"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229" t="14263" r="25396" b="15225"/>
          <a:stretch/>
        </p:blipFill>
        <p:spPr bwMode="auto">
          <a:xfrm>
            <a:off x="3001108" y="1137138"/>
            <a:ext cx="6424246" cy="5158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8774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6A1094-DA43-40C8-9944-AE2CD5F7070E}"/>
              </a:ext>
            </a:extLst>
          </p:cNvPr>
          <p:cNvPicPr>
            <a:picLocks noChangeAspect="1"/>
          </p:cNvPicPr>
          <p:nvPr/>
        </p:nvPicPr>
        <p:blipFill>
          <a:blip r:embed="rId2"/>
          <a:stretch>
            <a:fillRect/>
          </a:stretch>
        </p:blipFill>
        <p:spPr>
          <a:xfrm>
            <a:off x="2443975" y="0"/>
            <a:ext cx="7304049" cy="6858000"/>
          </a:xfrm>
          <a:prstGeom prst="rect">
            <a:avLst/>
          </a:prstGeom>
        </p:spPr>
      </p:pic>
    </p:spTree>
    <p:extLst>
      <p:ext uri="{BB962C8B-B14F-4D97-AF65-F5344CB8AC3E}">
        <p14:creationId xmlns:p14="http://schemas.microsoft.com/office/powerpoint/2010/main" val="398087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D6961-AFEF-4C72-9BD5-F8BEAD1E9746}"/>
              </a:ext>
            </a:extLst>
          </p:cNvPr>
          <p:cNvSpPr>
            <a:spLocks noGrp="1"/>
          </p:cNvSpPr>
          <p:nvPr>
            <p:ph idx="1"/>
          </p:nvPr>
        </p:nvSpPr>
        <p:spPr>
          <a:xfrm>
            <a:off x="838200" y="1287262"/>
            <a:ext cx="10515600" cy="4889701"/>
          </a:xfrm>
        </p:spPr>
        <p:txBody>
          <a:bodyPr/>
          <a:lstStyle/>
          <a:p>
            <a:r>
              <a:rPr lang="en-US" b="0" i="0" dirty="0">
                <a:solidFill>
                  <a:srgbClr val="202122"/>
                </a:solidFill>
                <a:effectLst/>
                <a:latin typeface="Times New Roman" panose="02020603050405020304" pitchFamily="18" charset="0"/>
                <a:cs typeface="Times New Roman" panose="02020603050405020304" pitchFamily="18" charset="0"/>
              </a:rPr>
              <a:t>FETs are also known as </a:t>
            </a:r>
            <a:r>
              <a:rPr lang="en-US" b="1" i="0" dirty="0">
                <a:solidFill>
                  <a:srgbClr val="202122"/>
                </a:solidFill>
                <a:effectLst/>
                <a:latin typeface="Times New Roman" panose="02020603050405020304" pitchFamily="18" charset="0"/>
                <a:cs typeface="Times New Roman" panose="02020603050405020304" pitchFamily="18" charset="0"/>
              </a:rPr>
              <a:t>unipolar transistors</a:t>
            </a:r>
            <a:r>
              <a:rPr lang="en-US" b="0" i="0" dirty="0">
                <a:solidFill>
                  <a:srgbClr val="202122"/>
                </a:solidFill>
                <a:effectLst/>
                <a:latin typeface="Times New Roman" panose="02020603050405020304" pitchFamily="18" charset="0"/>
                <a:cs typeface="Times New Roman" panose="02020603050405020304" pitchFamily="18" charset="0"/>
              </a:rPr>
              <a:t> since they involve single-carrier-type operation. That is, FETs use either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2" tooltip="Electron"/>
              </a:rPr>
              <a:t>electrons</a:t>
            </a:r>
            <a:r>
              <a:rPr lang="en-US" b="0" i="0" dirty="0">
                <a:solidFill>
                  <a:srgbClr val="202122"/>
                </a:solidFill>
                <a:effectLst/>
                <a:latin typeface="Times New Roman" panose="02020603050405020304" pitchFamily="18" charset="0"/>
                <a:cs typeface="Times New Roman" panose="02020603050405020304" pitchFamily="18" charset="0"/>
              </a:rPr>
              <a:t> or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3" tooltip="Hole (semiconductor)"/>
              </a:rPr>
              <a:t>holes</a:t>
            </a:r>
            <a:r>
              <a:rPr lang="en-US" b="0" i="0" dirty="0">
                <a:solidFill>
                  <a:srgbClr val="202122"/>
                </a:solidFill>
                <a:effectLst/>
                <a:latin typeface="Times New Roman" panose="02020603050405020304" pitchFamily="18" charset="0"/>
                <a:cs typeface="Times New Roman" panose="02020603050405020304" pitchFamily="18" charset="0"/>
              </a:rPr>
              <a:t> as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4" tooltip="Charge carrier"/>
              </a:rPr>
              <a:t>charge carriers</a:t>
            </a:r>
            <a:r>
              <a:rPr lang="en-US" b="0" i="0" dirty="0">
                <a:solidFill>
                  <a:srgbClr val="202122"/>
                </a:solidFill>
                <a:effectLst/>
                <a:latin typeface="Times New Roman" panose="02020603050405020304" pitchFamily="18" charset="0"/>
                <a:cs typeface="Times New Roman" panose="02020603050405020304" pitchFamily="18" charset="0"/>
              </a:rPr>
              <a:t> in their operation, but not both.</a:t>
            </a:r>
          </a:p>
          <a:p>
            <a:r>
              <a:rPr lang="en-US" altLang="en-US" dirty="0">
                <a:latin typeface="Times New Roman" panose="02020603050405020304" pitchFamily="18" charset="0"/>
                <a:cs typeface="Times New Roman" panose="02020603050405020304" pitchFamily="18" charset="0"/>
              </a:rPr>
              <a:t>FET is </a:t>
            </a:r>
            <a:r>
              <a:rPr lang="en-US" altLang="en-US" dirty="0" err="1">
                <a:latin typeface="Times New Roman" panose="02020603050405020304" pitchFamily="18" charset="0"/>
                <a:cs typeface="Times New Roman" panose="02020603050405020304" pitchFamily="18" charset="0"/>
              </a:rPr>
              <a:t>uni</a:t>
            </a:r>
            <a:r>
              <a:rPr lang="en-US" altLang="en-US" dirty="0">
                <a:latin typeface="Times New Roman" panose="02020603050405020304" pitchFamily="18" charset="0"/>
                <a:cs typeface="Times New Roman" panose="02020603050405020304" pitchFamily="18" charset="0"/>
              </a:rPr>
              <a:t>-polar device i.e. operation depends on only one type of charge carriers (</a:t>
            </a:r>
            <a:r>
              <a:rPr lang="en-US" altLang="en-US" i="1" dirty="0">
                <a:latin typeface="Times New Roman" panose="02020603050405020304" pitchFamily="18" charset="0"/>
                <a:cs typeface="Times New Roman" panose="02020603050405020304" pitchFamily="18" charset="0"/>
              </a:rPr>
              <a:t>h</a:t>
            </a:r>
            <a:r>
              <a:rPr lang="en-US" altLang="en-US" dirty="0">
                <a:latin typeface="Times New Roman" panose="02020603050405020304" pitchFamily="18" charset="0"/>
                <a:cs typeface="Times New Roman" panose="02020603050405020304" pitchFamily="18" charset="0"/>
              </a:rPr>
              <a:t> or </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 . </a:t>
            </a:r>
          </a:p>
          <a:p>
            <a:r>
              <a:rPr lang="en-US" altLang="en-US" dirty="0">
                <a:latin typeface="Times New Roman" panose="02020603050405020304" pitchFamily="18" charset="0"/>
                <a:cs typeface="Times New Roman" panose="02020603050405020304" pitchFamily="18" charset="0"/>
              </a:rPr>
              <a:t>It is a Voltage controlled Device (gate voltage controls drain current)</a:t>
            </a:r>
          </a:p>
          <a:p>
            <a:endParaRPr lang="en-US" dirty="0"/>
          </a:p>
        </p:txBody>
      </p:sp>
    </p:spTree>
    <p:extLst>
      <p:ext uri="{BB962C8B-B14F-4D97-AF65-F5344CB8AC3E}">
        <p14:creationId xmlns:p14="http://schemas.microsoft.com/office/powerpoint/2010/main" val="315803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DDD3B-8D7F-47A2-AA3E-1C5C939C280D}"/>
              </a:ext>
            </a:extLst>
          </p:cNvPr>
          <p:cNvSpPr>
            <a:spLocks noGrp="1"/>
          </p:cNvSpPr>
          <p:nvPr>
            <p:ph type="title"/>
          </p:nvPr>
        </p:nvSpPr>
        <p:spPr/>
        <p:txBody>
          <a:bodyPr/>
          <a:lstStyle/>
          <a:p>
            <a:pPr algn="ctr"/>
            <a:r>
              <a:rPr lang="en-US" b="1" dirty="0">
                <a:solidFill>
                  <a:schemeClr val="accent1">
                    <a:lumMod val="50000"/>
                  </a:schemeClr>
                </a:solidFill>
                <a:latin typeface="Times New Roman" panose="02020603050405020304" pitchFamily="18" charset="0"/>
                <a:cs typeface="Times New Roman" panose="02020603050405020304" pitchFamily="18" charset="0"/>
              </a:rPr>
              <a:t>Types of FET</a:t>
            </a:r>
          </a:p>
        </p:txBody>
      </p:sp>
      <p:pic>
        <p:nvPicPr>
          <p:cNvPr id="5" name="Picture 4">
            <a:extLst>
              <a:ext uri="{FF2B5EF4-FFF2-40B4-BE49-F238E27FC236}">
                <a16:creationId xmlns:a16="http://schemas.microsoft.com/office/drawing/2014/main" id="{D3ACD8CE-B675-49E4-9D30-3A771FF6F65A}"/>
              </a:ext>
            </a:extLst>
          </p:cNvPr>
          <p:cNvPicPr>
            <a:picLocks noChangeAspect="1"/>
          </p:cNvPicPr>
          <p:nvPr/>
        </p:nvPicPr>
        <p:blipFill>
          <a:blip r:embed="rId2"/>
          <a:stretch>
            <a:fillRect/>
          </a:stretch>
        </p:blipFill>
        <p:spPr>
          <a:xfrm>
            <a:off x="838200" y="1825625"/>
            <a:ext cx="8430087" cy="2110767"/>
          </a:xfrm>
          <a:prstGeom prst="rect">
            <a:avLst/>
          </a:prstGeom>
        </p:spPr>
      </p:pic>
    </p:spTree>
    <p:extLst>
      <p:ext uri="{BB962C8B-B14F-4D97-AF65-F5344CB8AC3E}">
        <p14:creationId xmlns:p14="http://schemas.microsoft.com/office/powerpoint/2010/main" val="822560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AA5DE-D399-4E9D-9DD9-E0BEE2F3CD0E}"/>
              </a:ext>
            </a:extLst>
          </p:cNvPr>
          <p:cNvSpPr>
            <a:spLocks noGrp="1"/>
          </p:cNvSpPr>
          <p:nvPr>
            <p:ph type="title"/>
          </p:nvPr>
        </p:nvSpPr>
        <p:spPr/>
        <p:txBody>
          <a:bodyPr/>
          <a:lstStyle/>
          <a:p>
            <a:pPr algn="ctr"/>
            <a:r>
              <a:rPr lang="en-US" b="1" dirty="0">
                <a:solidFill>
                  <a:schemeClr val="accent1">
                    <a:lumMod val="50000"/>
                  </a:schemeClr>
                </a:solidFill>
                <a:latin typeface="Times New Roman" panose="02020603050405020304" pitchFamily="18" charset="0"/>
                <a:cs typeface="Times New Roman" panose="02020603050405020304" pitchFamily="18" charset="0"/>
              </a:rPr>
              <a:t>Classification of FET</a:t>
            </a:r>
            <a:br>
              <a:rPr lang="en-US" dirty="0"/>
            </a:br>
            <a:endParaRPr lang="en-US" dirty="0"/>
          </a:p>
        </p:txBody>
      </p:sp>
      <p:pic>
        <p:nvPicPr>
          <p:cNvPr id="2050" name="Picture 2" descr="What is a Field Effect Transistor (FET)? - Fusion 360 Blog">
            <a:extLst>
              <a:ext uri="{FF2B5EF4-FFF2-40B4-BE49-F238E27FC236}">
                <a16:creationId xmlns:a16="http://schemas.microsoft.com/office/drawing/2014/main" id="{A103D2DD-01B0-45AD-8C16-BBD76FF82D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7719" y="1336844"/>
            <a:ext cx="8587134" cy="5156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0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ED6E-4D9C-4279-8DEF-774E95CDD6D7}"/>
              </a:ext>
            </a:extLst>
          </p:cNvPr>
          <p:cNvSpPr>
            <a:spLocks noGrp="1"/>
          </p:cNvSpPr>
          <p:nvPr>
            <p:ph type="title"/>
          </p:nvPr>
        </p:nvSpPr>
        <p:spPr/>
        <p:txBody>
          <a:bodyPr/>
          <a:lstStyle/>
          <a:p>
            <a:pPr algn="ctr"/>
            <a:r>
              <a:rPr lang="en-US" b="1" dirty="0">
                <a:solidFill>
                  <a:schemeClr val="accent1">
                    <a:lumMod val="50000"/>
                  </a:schemeClr>
                </a:solidFill>
                <a:latin typeface="Times New Roman" panose="02020603050405020304" pitchFamily="18" charset="0"/>
                <a:cs typeface="Times New Roman" panose="02020603050405020304" pitchFamily="18" charset="0"/>
              </a:rPr>
              <a:t>JFET</a:t>
            </a:r>
          </a:p>
        </p:txBody>
      </p:sp>
      <p:pic>
        <p:nvPicPr>
          <p:cNvPr id="4" name="Picture 3">
            <a:extLst>
              <a:ext uri="{FF2B5EF4-FFF2-40B4-BE49-F238E27FC236}">
                <a16:creationId xmlns:a16="http://schemas.microsoft.com/office/drawing/2014/main" id="{BEE40CC9-E082-4B3C-B7F1-A88F9FC473B2}"/>
              </a:ext>
            </a:extLst>
          </p:cNvPr>
          <p:cNvPicPr>
            <a:picLocks noChangeAspect="1"/>
          </p:cNvPicPr>
          <p:nvPr/>
        </p:nvPicPr>
        <p:blipFill>
          <a:blip r:embed="rId2"/>
          <a:stretch>
            <a:fillRect/>
          </a:stretch>
        </p:blipFill>
        <p:spPr>
          <a:xfrm>
            <a:off x="6580396" y="2054672"/>
            <a:ext cx="5611604" cy="2952333"/>
          </a:xfrm>
          <a:prstGeom prst="rect">
            <a:avLst/>
          </a:prstGeom>
        </p:spPr>
      </p:pic>
      <p:sp>
        <p:nvSpPr>
          <p:cNvPr id="3" name="Content Placeholder 2">
            <a:extLst>
              <a:ext uri="{FF2B5EF4-FFF2-40B4-BE49-F238E27FC236}">
                <a16:creationId xmlns:a16="http://schemas.microsoft.com/office/drawing/2014/main" id="{789FC484-C229-472D-9FF7-3819BAA44D92}"/>
              </a:ext>
            </a:extLst>
          </p:cNvPr>
          <p:cNvSpPr>
            <a:spLocks noGrp="1"/>
          </p:cNvSpPr>
          <p:nvPr>
            <p:ph idx="1"/>
          </p:nvPr>
        </p:nvSpPr>
        <p:spPr>
          <a:xfrm>
            <a:off x="838200" y="1825625"/>
            <a:ext cx="6228425" cy="4351338"/>
          </a:xfrm>
        </p:spPr>
        <p:txBody>
          <a:bodyPr>
            <a:normAutofit/>
          </a:bodyPr>
          <a:lstStyle/>
          <a:p>
            <a:r>
              <a:rPr lang="en-US" b="0" i="0" dirty="0">
                <a:solidFill>
                  <a:srgbClr val="202124"/>
                </a:solidFill>
                <a:effectLst/>
                <a:latin typeface="Times New Roman" panose="02020603050405020304" pitchFamily="18" charset="0"/>
                <a:cs typeface="Times New Roman" panose="02020603050405020304" pitchFamily="18" charset="0"/>
              </a:rPr>
              <a:t>A JFET is </a:t>
            </a:r>
            <a:r>
              <a:rPr lang="en-US" b="1" i="0" dirty="0">
                <a:solidFill>
                  <a:srgbClr val="202124"/>
                </a:solidFill>
                <a:effectLst/>
                <a:latin typeface="Times New Roman" panose="02020603050405020304" pitchFamily="18" charset="0"/>
                <a:cs typeface="Times New Roman" panose="02020603050405020304" pitchFamily="18" charset="0"/>
              </a:rPr>
              <a:t>a three terminal semiconductor device in which current conduction is by one type of carrier i.e. electrons or holes</a:t>
            </a:r>
            <a:r>
              <a:rPr lang="en-US" b="0" i="0" dirty="0">
                <a:solidFill>
                  <a:srgbClr val="202124"/>
                </a:solidFill>
                <a:effectLst/>
                <a:latin typeface="Times New Roman" panose="02020603050405020304" pitchFamily="18" charset="0"/>
                <a:cs typeface="Times New Roman" panose="02020603050405020304" pitchFamily="18" charset="0"/>
              </a:rPr>
              <a:t>. </a:t>
            </a:r>
          </a:p>
          <a:p>
            <a:r>
              <a:rPr lang="en-US" b="0" i="0" dirty="0">
                <a:solidFill>
                  <a:srgbClr val="202124"/>
                </a:solidFill>
                <a:effectLst/>
                <a:latin typeface="Times New Roman" panose="02020603050405020304" pitchFamily="18" charset="0"/>
                <a:cs typeface="Times New Roman" panose="02020603050405020304" pitchFamily="18" charset="0"/>
              </a:rPr>
              <a:t>The current conduction is controlled by means of an electric field between the gate and the conducting channel of the device. </a:t>
            </a:r>
          </a:p>
          <a:p>
            <a:r>
              <a:rPr lang="en-US" b="0" i="0" dirty="0">
                <a:solidFill>
                  <a:srgbClr val="202124"/>
                </a:solidFill>
                <a:effectLst/>
                <a:latin typeface="Times New Roman" panose="02020603050405020304" pitchFamily="18" charset="0"/>
                <a:cs typeface="Times New Roman" panose="02020603050405020304" pitchFamily="18" charset="0"/>
              </a:rPr>
              <a:t>The JFET has high input impedance and low noise level.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307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3D85-6997-46EE-8792-0E1521F6A5FC}"/>
              </a:ext>
            </a:extLst>
          </p:cNvPr>
          <p:cNvSpPr>
            <a:spLocks noGrp="1"/>
          </p:cNvSpPr>
          <p:nvPr>
            <p:ph type="title"/>
          </p:nvPr>
        </p:nvSpPr>
        <p:spPr/>
        <p:txBody>
          <a:bodyPr/>
          <a:lstStyle/>
          <a:p>
            <a:pPr algn="ctr"/>
            <a:r>
              <a:rPr lang="en-US" b="1" i="0" dirty="0">
                <a:solidFill>
                  <a:schemeClr val="accent1">
                    <a:lumMod val="50000"/>
                  </a:schemeClr>
                </a:solidFill>
                <a:effectLst/>
                <a:latin typeface="Times New Roman" panose="02020603050405020304" pitchFamily="18" charset="0"/>
                <a:cs typeface="Times New Roman" panose="02020603050405020304" pitchFamily="18" charset="0"/>
              </a:rPr>
              <a:t>Construction of JFET</a:t>
            </a:r>
            <a:br>
              <a:rPr lang="en-US" b="1"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2B71834C-28C9-40E4-A16A-D03BDD8786D6}"/>
              </a:ext>
            </a:extLst>
          </p:cNvPr>
          <p:cNvSpPr>
            <a:spLocks noGrp="1"/>
          </p:cNvSpPr>
          <p:nvPr>
            <p:ph idx="1"/>
          </p:nvPr>
        </p:nvSpPr>
        <p:spPr>
          <a:xfrm>
            <a:off x="838200" y="1612475"/>
            <a:ext cx="7837734" cy="5049499"/>
          </a:xfrm>
        </p:spPr>
        <p:txBody>
          <a:bodyPr/>
          <a:lstStyle/>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N – Channel JFET</a:t>
            </a:r>
            <a:r>
              <a:rPr lang="en-US" b="0" i="0" dirty="0">
                <a:solidFill>
                  <a:srgbClr val="000000"/>
                </a:solidFill>
                <a:effectLst/>
                <a:latin typeface="Times New Roman" panose="02020603050405020304" pitchFamily="18" charset="0"/>
                <a:cs typeface="Times New Roman" panose="02020603050405020304" pitchFamily="18" charset="0"/>
              </a:rPr>
              <a:t> −It consists of an n – type silicon bar forming the conduction channel for the charge carriers. The </a:t>
            </a:r>
            <a:r>
              <a:rPr lang="en-US" b="0" i="0" dirty="0" err="1">
                <a:solidFill>
                  <a:srgbClr val="000000"/>
                </a:solidFill>
                <a:effectLst/>
                <a:latin typeface="Times New Roman" panose="02020603050405020304" pitchFamily="18" charset="0"/>
                <a:cs typeface="Times New Roman" panose="02020603050405020304" pitchFamily="18" charset="0"/>
              </a:rPr>
              <a:t>pn</a:t>
            </a:r>
            <a:r>
              <a:rPr lang="en-US" b="0" i="0" dirty="0">
                <a:solidFill>
                  <a:srgbClr val="000000"/>
                </a:solidFill>
                <a:effectLst/>
                <a:latin typeface="Times New Roman" panose="02020603050405020304" pitchFamily="18" charset="0"/>
                <a:cs typeface="Times New Roman" panose="02020603050405020304" pitchFamily="18" charset="0"/>
              </a:rPr>
              <a:t> – junction forming diodes are connected internally and a common terminal called GATE is taken out from the p - Region. The other two terminals viz. Source and Drain are taken out from the bar.</a:t>
            </a:r>
          </a:p>
          <a:p>
            <a:endParaRPr lang="en-US" dirty="0"/>
          </a:p>
        </p:txBody>
      </p:sp>
      <p:pic>
        <p:nvPicPr>
          <p:cNvPr id="4" name="Picture 3">
            <a:extLst>
              <a:ext uri="{FF2B5EF4-FFF2-40B4-BE49-F238E27FC236}">
                <a16:creationId xmlns:a16="http://schemas.microsoft.com/office/drawing/2014/main" id="{D38E188F-04F8-4F1F-B0E1-EC8D422E5151}"/>
              </a:ext>
            </a:extLst>
          </p:cNvPr>
          <p:cNvPicPr>
            <a:picLocks noChangeAspect="1"/>
          </p:cNvPicPr>
          <p:nvPr/>
        </p:nvPicPr>
        <p:blipFill>
          <a:blip r:embed="rId2"/>
          <a:stretch>
            <a:fillRect/>
          </a:stretch>
        </p:blipFill>
        <p:spPr>
          <a:xfrm>
            <a:off x="8675934" y="924017"/>
            <a:ext cx="3646272" cy="4321508"/>
          </a:xfrm>
          <a:prstGeom prst="rect">
            <a:avLst/>
          </a:prstGeom>
        </p:spPr>
      </p:pic>
    </p:spTree>
    <p:extLst>
      <p:ext uri="{BB962C8B-B14F-4D97-AF65-F5344CB8AC3E}">
        <p14:creationId xmlns:p14="http://schemas.microsoft.com/office/powerpoint/2010/main" val="1787663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2C2910-DFAC-447D-82F4-908528E4A29F}"/>
              </a:ext>
            </a:extLst>
          </p:cNvPr>
          <p:cNvPicPr>
            <a:picLocks noChangeAspect="1"/>
          </p:cNvPicPr>
          <p:nvPr/>
        </p:nvPicPr>
        <p:blipFill>
          <a:blip r:embed="rId2"/>
          <a:stretch>
            <a:fillRect/>
          </a:stretch>
        </p:blipFill>
        <p:spPr>
          <a:xfrm>
            <a:off x="7945516" y="1690688"/>
            <a:ext cx="4163626" cy="3795712"/>
          </a:xfrm>
          <a:prstGeom prst="rect">
            <a:avLst/>
          </a:prstGeom>
        </p:spPr>
      </p:pic>
      <p:sp>
        <p:nvSpPr>
          <p:cNvPr id="3" name="Content Placeholder 2">
            <a:extLst>
              <a:ext uri="{FF2B5EF4-FFF2-40B4-BE49-F238E27FC236}">
                <a16:creationId xmlns:a16="http://schemas.microsoft.com/office/drawing/2014/main" id="{2768A9CF-4DCB-4A9D-940F-8E35EB666450}"/>
              </a:ext>
            </a:extLst>
          </p:cNvPr>
          <p:cNvSpPr>
            <a:spLocks noGrp="1"/>
          </p:cNvSpPr>
          <p:nvPr>
            <p:ph idx="1"/>
          </p:nvPr>
        </p:nvSpPr>
        <p:spPr>
          <a:xfrm>
            <a:off x="838200" y="1825625"/>
            <a:ext cx="7959571" cy="4351338"/>
          </a:xfrm>
        </p:spPr>
        <p:txBody>
          <a:bodyPr/>
          <a:lstStyle/>
          <a:p>
            <a:r>
              <a:rPr lang="en-US" sz="2800" b="1" i="0" dirty="0">
                <a:solidFill>
                  <a:srgbClr val="000000"/>
                </a:solidFill>
                <a:effectLst/>
                <a:latin typeface="Times New Roman" panose="02020603050405020304" pitchFamily="18" charset="0"/>
                <a:cs typeface="Times New Roman" panose="02020603050405020304" pitchFamily="18" charset="0"/>
              </a:rPr>
              <a:t>P – Channel JFET</a:t>
            </a:r>
            <a:r>
              <a:rPr lang="en-US" sz="2800" b="0" i="0" dirty="0">
                <a:solidFill>
                  <a:srgbClr val="000000"/>
                </a:solidFill>
                <a:effectLst/>
                <a:latin typeface="Times New Roman" panose="02020603050405020304" pitchFamily="18" charset="0"/>
                <a:cs typeface="Times New Roman" panose="02020603050405020304" pitchFamily="18" charset="0"/>
              </a:rPr>
              <a:t> − It consists of a p – type silicon bar forming the conduction channel for the charge carriers. The </a:t>
            </a:r>
            <a:r>
              <a:rPr lang="en-US" sz="2800" b="0" i="0" dirty="0" err="1">
                <a:solidFill>
                  <a:srgbClr val="000000"/>
                </a:solidFill>
                <a:effectLst/>
                <a:latin typeface="Times New Roman" panose="02020603050405020304" pitchFamily="18" charset="0"/>
                <a:cs typeface="Times New Roman" panose="02020603050405020304" pitchFamily="18" charset="0"/>
              </a:rPr>
              <a:t>pn</a:t>
            </a:r>
            <a:r>
              <a:rPr lang="en-US" sz="2800" b="0" i="0" dirty="0">
                <a:solidFill>
                  <a:srgbClr val="000000"/>
                </a:solidFill>
                <a:effectLst/>
                <a:latin typeface="Times New Roman" panose="02020603050405020304" pitchFamily="18" charset="0"/>
                <a:cs typeface="Times New Roman" panose="02020603050405020304" pitchFamily="18" charset="0"/>
              </a:rPr>
              <a:t> – junction forming diodes are connected internally and a common terminal called GATE is taken out from the n - Region. The other two terminals viz. Source and Drain are taken out from the bar.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030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B4D06-1BC5-4F38-9767-67D460069D3E}"/>
              </a:ext>
            </a:extLst>
          </p:cNvPr>
          <p:cNvSpPr>
            <a:spLocks noGrp="1"/>
          </p:cNvSpPr>
          <p:nvPr>
            <p:ph type="title"/>
          </p:nvPr>
        </p:nvSpPr>
        <p:spPr/>
        <p:txBody>
          <a:bodyPr/>
          <a:lstStyle/>
          <a:p>
            <a:pPr algn="ctr"/>
            <a:r>
              <a:rPr lang="en-US" b="1" i="0" dirty="0">
                <a:solidFill>
                  <a:schemeClr val="accent1">
                    <a:lumMod val="50000"/>
                  </a:schemeClr>
                </a:solidFill>
                <a:effectLst/>
                <a:latin typeface="Times New Roman" panose="02020603050405020304" pitchFamily="18" charset="0"/>
                <a:cs typeface="Times New Roman" panose="02020603050405020304" pitchFamily="18" charset="0"/>
              </a:rPr>
              <a:t>Working Principle of JFET</a:t>
            </a:r>
            <a:br>
              <a:rPr lang="en-US" b="1" i="0" dirty="0">
                <a:effectLst/>
                <a:latin typeface="Arial" panose="020B0604020202020204" pitchFamily="34" charset="0"/>
              </a:rPr>
            </a:br>
            <a:endParaRPr lang="en-US" dirty="0"/>
          </a:p>
        </p:txBody>
      </p:sp>
      <p:pic>
        <p:nvPicPr>
          <p:cNvPr id="9" name="Content Placeholder 8">
            <a:extLst>
              <a:ext uri="{FF2B5EF4-FFF2-40B4-BE49-F238E27FC236}">
                <a16:creationId xmlns:a16="http://schemas.microsoft.com/office/drawing/2014/main" id="{2F416694-0BEC-4A83-93E6-97915234212A}"/>
              </a:ext>
            </a:extLst>
          </p:cNvPr>
          <p:cNvPicPr>
            <a:picLocks noGrp="1" noChangeAspect="1"/>
          </p:cNvPicPr>
          <p:nvPr>
            <p:ph idx="1"/>
          </p:nvPr>
        </p:nvPicPr>
        <p:blipFill>
          <a:blip r:embed="rId2"/>
          <a:stretch>
            <a:fillRect/>
          </a:stretch>
        </p:blipFill>
        <p:spPr>
          <a:xfrm>
            <a:off x="6222789" y="1652387"/>
            <a:ext cx="5489864" cy="4417534"/>
          </a:xfrm>
        </p:spPr>
      </p:pic>
      <p:pic>
        <p:nvPicPr>
          <p:cNvPr id="7" name="Picture 6">
            <a:extLst>
              <a:ext uri="{FF2B5EF4-FFF2-40B4-BE49-F238E27FC236}">
                <a16:creationId xmlns:a16="http://schemas.microsoft.com/office/drawing/2014/main" id="{FD80A319-A770-4CDC-939E-C1D81A946960}"/>
              </a:ext>
            </a:extLst>
          </p:cNvPr>
          <p:cNvPicPr>
            <a:picLocks noChangeAspect="1"/>
          </p:cNvPicPr>
          <p:nvPr/>
        </p:nvPicPr>
        <p:blipFill>
          <a:blip r:embed="rId3"/>
          <a:stretch>
            <a:fillRect/>
          </a:stretch>
        </p:blipFill>
        <p:spPr>
          <a:xfrm>
            <a:off x="641782" y="1652387"/>
            <a:ext cx="5650856" cy="4417534"/>
          </a:xfrm>
          <a:prstGeom prst="rect">
            <a:avLst/>
          </a:prstGeom>
        </p:spPr>
      </p:pic>
    </p:spTree>
    <p:extLst>
      <p:ext uri="{BB962C8B-B14F-4D97-AF65-F5344CB8AC3E}">
        <p14:creationId xmlns:p14="http://schemas.microsoft.com/office/powerpoint/2010/main" val="600057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1548</Words>
  <Application>Microsoft Office PowerPoint</Application>
  <PresentationFormat>Widescreen</PresentationFormat>
  <Paragraphs>60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Unit 4:FET</vt:lpstr>
      <vt:lpstr>What is FET?</vt:lpstr>
      <vt:lpstr>PowerPoint Presentation</vt:lpstr>
      <vt:lpstr>Types of FET</vt:lpstr>
      <vt:lpstr>Classification of FET </vt:lpstr>
      <vt:lpstr>JFET</vt:lpstr>
      <vt:lpstr>Construction of JFET </vt:lpstr>
      <vt:lpstr>PowerPoint Presentation</vt:lpstr>
      <vt:lpstr>Working Principle of JFET </vt:lpstr>
      <vt:lpstr>PowerPoint Presentation</vt:lpstr>
      <vt:lpstr>Drain or Output Characteristics of JFET </vt:lpstr>
      <vt:lpstr>PowerPoint Presentation</vt:lpstr>
      <vt:lpstr>MOSFET</vt:lpstr>
      <vt:lpstr>Symbol of n-channel MOSFET</vt:lpstr>
      <vt:lpstr>Symbol of p-channel MOSFET</vt:lpstr>
      <vt:lpstr>Construction of a MOSFET </vt:lpstr>
      <vt:lpstr>Continue.. </vt:lpstr>
      <vt:lpstr>Classification of MOSFETs </vt:lpstr>
      <vt:lpstr>Construction of N- Channel MOSFET </vt:lpstr>
      <vt:lpstr>Continue..</vt:lpstr>
      <vt:lpstr>Working of N - Channel depletion mode depletion mode MOSFET</vt:lpstr>
      <vt:lpstr> </vt:lpstr>
      <vt:lpstr>Working of N-Channel MOSFET Enhancement Mode  </vt:lpstr>
      <vt:lpstr>Drain Characteristics </vt:lpstr>
      <vt:lpstr>Comparison between BJT, FET and MOSFET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Avathankar, Mandar</dc:creator>
  <cp:lastModifiedBy>Chirag Ferwani</cp:lastModifiedBy>
  <cp:revision>80</cp:revision>
  <dcterms:created xsi:type="dcterms:W3CDTF">2022-05-03T11:15:38Z</dcterms:created>
  <dcterms:modified xsi:type="dcterms:W3CDTF">2022-05-05T17:38:56Z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fd716fa-284e-4694-9c1e-c12403c2cc7f_Enabled">
    <vt:lpwstr>true</vt:lpwstr>
  </property>
  <property fmtid="{D5CDD505-2E9C-101B-9397-08002B2CF9AE}" pid="3" name="MSIP_Label_ffd716fa-284e-4694-9c1e-c12403c2cc7f_SetDate">
    <vt:lpwstr>2022-05-03T11:15:38Z</vt:lpwstr>
  </property>
  <property fmtid="{D5CDD505-2E9C-101B-9397-08002B2CF9AE}" pid="4" name="MSIP_Label_ffd716fa-284e-4694-9c1e-c12403c2cc7f_Method">
    <vt:lpwstr>Standard</vt:lpwstr>
  </property>
  <property fmtid="{D5CDD505-2E9C-101B-9397-08002B2CF9AE}" pid="5" name="MSIP_Label_ffd716fa-284e-4694-9c1e-c12403c2cc7f_Name">
    <vt:lpwstr>Confidential</vt:lpwstr>
  </property>
  <property fmtid="{D5CDD505-2E9C-101B-9397-08002B2CF9AE}" pid="6" name="MSIP_Label_ffd716fa-284e-4694-9c1e-c12403c2cc7f_SiteId">
    <vt:lpwstr>f66b6bd3-ebc2-4f54-8769-d22858de97c5</vt:lpwstr>
  </property>
  <property fmtid="{D5CDD505-2E9C-101B-9397-08002B2CF9AE}" pid="7" name="MSIP_Label_ffd716fa-284e-4694-9c1e-c12403c2cc7f_ActionId">
    <vt:lpwstr>550f2057-3751-47d5-becc-7eab86dc567a</vt:lpwstr>
  </property>
  <property fmtid="{D5CDD505-2E9C-101B-9397-08002B2CF9AE}" pid="8" name="MSIP_Label_ffd716fa-284e-4694-9c1e-c12403c2cc7f_ContentBits">
    <vt:lpwstr>0</vt:lpwstr>
  </property>
</Properties>
</file>