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sldIdLst>
    <p:sldId id="309" r:id="rId2"/>
    <p:sldId id="310"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144000" cy="6858000" type="screen4x3"/>
  <p:notesSz cx="6858000" cy="9144000"/>
  <p:embeddedFontLst>
    <p:embeddedFont>
      <p:font typeface="Algerian" panose="04020705040A02060702" pitchFamily="82" charset="0"/>
      <p:regular r:id="rId55"/>
    </p:embeddedFont>
    <p:embeddedFont>
      <p:font typeface="Calibri" panose="020F0502020204030204" pitchFamily="34" charset="0"/>
      <p:regular r:id="rId56"/>
      <p:bold r:id="rId57"/>
      <p:italic r:id="rId58"/>
      <p:boldItalic r:id="rId59"/>
    </p:embeddedFont>
    <p:embeddedFont>
      <p:font typeface="Helvetica Neue" panose="020B0604020202020204" charset="0"/>
      <p:regular r:id="rId60"/>
      <p:bold r:id="rId61"/>
      <p:italic r:id="rId62"/>
      <p:boldItalic r:id="rId63"/>
    </p:embeddedFont>
    <p:embeddedFont>
      <p:font typeface="Libre Baskerville" panose="020B0604020202020204" charset="0"/>
      <p:regular r:id="rId64"/>
      <p:bold r:id="rId65"/>
      <p:italic r:id="rId66"/>
    </p:embeddedFont>
    <p:embeddedFont>
      <p:font typeface="Libre Franklin" pitchFamily="2" charset="0"/>
      <p:regular r:id="rId67"/>
      <p:bold r:id="rId68"/>
      <p:italic r:id="rId69"/>
      <p:boldItalic r:id="rId70"/>
    </p:embeddedFont>
    <p:embeddedFont>
      <p:font typeface="Martel" panose="020B0604020202020204" charset="0"/>
      <p:regular r:id="rId71"/>
      <p:bold r:id="rId72"/>
    </p:embeddedFont>
    <p:embeddedFont>
      <p:font typeface="Martel Sans" panose="020B0604020202020204" charset="0"/>
      <p:regular r:id="rId73"/>
      <p:bold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5" roundtripDataSignature="AMtx7mhYKkWT7VsSbKAjpcoiuwz8zldo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font" Target="fonts/font14.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font" Target="fonts/font20.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font" Target="fonts/font19.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72887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en.wikipedia.org/wiki/Ecosystem" TargetMode="External"/><Relationship Id="rId7" Type="http://schemas.openxmlformats.org/officeDocument/2006/relationships/hyperlink" Target="http://en.wikipedia.org/wiki/Ethics"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en.wikipedia.org/wiki/Computer_programs" TargetMode="External"/><Relationship Id="rId5" Type="http://schemas.openxmlformats.org/officeDocument/2006/relationships/hyperlink" Target="http://en.wikipedia.org/wiki/Model" TargetMode="External"/><Relationship Id="rId4" Type="http://schemas.openxmlformats.org/officeDocument/2006/relationships/hyperlink" Target="http://en.wikipedia.org/wiki/Sculpture"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
        <p:nvSpPr>
          <p:cNvPr id="290" name="Google Shape;290;p27:notes"/>
          <p:cNvSpPr>
            <a:spLocks noGrp="1" noRot="1" noChangeAspect="1"/>
          </p:cNvSpPr>
          <p:nvPr>
            <p:ph type="sldImg" idx="2"/>
          </p:nvPr>
        </p:nvSpPr>
        <p:spPr>
          <a:xfrm>
            <a:off x="1104900" y="652463"/>
            <a:ext cx="4646613"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27:notes"/>
          <p:cNvSpPr txBox="1">
            <a:spLocks noGrp="1"/>
          </p:cNvSpPr>
          <p:nvPr>
            <p:ph type="body" idx="1"/>
          </p:nvPr>
        </p:nvSpPr>
        <p:spPr>
          <a:xfrm>
            <a:off x="928688" y="4354513"/>
            <a:ext cx="5000625" cy="413702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Natural Systems: These are systems like the </a:t>
            </a:r>
            <a:r>
              <a:rPr lang="en-US" u="sng">
                <a:solidFill>
                  <a:schemeClr val="hlink"/>
                </a:solidFill>
                <a:hlinkClick r:id="rId3"/>
              </a:rPr>
              <a:t>ecosystem</a:t>
            </a:r>
            <a:r>
              <a:rPr lang="en-US"/>
              <a:t>, blood system and solar system. </a:t>
            </a:r>
            <a:endParaRPr/>
          </a:p>
          <a:p>
            <a:pPr marL="0" lvl="0" indent="0" algn="l" rtl="0">
              <a:spcBef>
                <a:spcPts val="0"/>
              </a:spcBef>
              <a:spcAft>
                <a:spcPts val="0"/>
              </a:spcAft>
              <a:buNone/>
            </a:pPr>
            <a:r>
              <a:rPr lang="en-US"/>
              <a:t>Human-made System: These systems include not designed and designed physical systems such as: machines, industrial plants, telecomunication infrastructure networks, computer storage systems and modern </a:t>
            </a:r>
            <a:r>
              <a:rPr lang="en-US" u="sng">
                <a:solidFill>
                  <a:schemeClr val="hlink"/>
                </a:solidFill>
                <a:hlinkClick r:id="rId4"/>
              </a:rPr>
              <a:t>sculptures</a:t>
            </a:r>
            <a:r>
              <a:rPr lang="en-US"/>
              <a:t>. </a:t>
            </a:r>
            <a:endParaRPr/>
          </a:p>
          <a:p>
            <a:pPr marL="0" lvl="0" indent="0" algn="l" rtl="0">
              <a:spcBef>
                <a:spcPts val="0"/>
              </a:spcBef>
              <a:spcAft>
                <a:spcPts val="0"/>
              </a:spcAft>
              <a:buNone/>
            </a:pPr>
            <a:r>
              <a:rPr lang="en-US"/>
              <a:t>Abstract Systems: Every conceptual </a:t>
            </a:r>
            <a:r>
              <a:rPr lang="en-US" u="sng">
                <a:solidFill>
                  <a:schemeClr val="hlink"/>
                </a:solidFill>
                <a:hlinkClick r:id="rId5"/>
              </a:rPr>
              <a:t>model</a:t>
            </a:r>
            <a:r>
              <a:rPr lang="en-US"/>
              <a:t> is an abstract system, for example, traffic system models and </a:t>
            </a:r>
            <a:r>
              <a:rPr lang="en-US" u="sng">
                <a:solidFill>
                  <a:schemeClr val="hlink"/>
                </a:solidFill>
                <a:hlinkClick r:id="rId6"/>
              </a:rPr>
              <a:t>computer programs</a:t>
            </a:r>
            <a:r>
              <a:rPr lang="en-US"/>
              <a:t> are both types of modeled systems. They can be the product of identification, design or invention. </a:t>
            </a:r>
            <a:endParaRPr/>
          </a:p>
          <a:p>
            <a:pPr marL="0" lvl="0" indent="0" algn="l" rtl="0">
              <a:spcBef>
                <a:spcPts val="0"/>
              </a:spcBef>
              <a:spcAft>
                <a:spcPts val="0"/>
              </a:spcAft>
              <a:buNone/>
            </a:pPr>
            <a:r>
              <a:rPr lang="en-US"/>
              <a:t>Descriptive and Normative Systems: They relates to human and other living system activity, an example of these are; plans, bus/train timetable, </a:t>
            </a:r>
            <a:r>
              <a:rPr lang="en-US" u="sng">
                <a:solidFill>
                  <a:schemeClr val="hlink"/>
                </a:solidFill>
                <a:hlinkClick r:id="rId7"/>
              </a:rPr>
              <a:t>ethical</a:t>
            </a:r>
            <a:r>
              <a:rPr lang="en-US"/>
              <a:t> systems.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
        <p:nvSpPr>
          <p:cNvPr id="297" name="Google Shape;29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8" name="Google Shape;29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5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6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64"/>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6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6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6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65"/>
          <p:cNvSpPr txBox="1">
            <a:spLocks noGrp="1"/>
          </p:cNvSpPr>
          <p:nvPr>
            <p:ph type="title"/>
          </p:nvPr>
        </p:nvSpPr>
        <p:spPr>
          <a:xfrm rot="5400000">
            <a:off x="4709478" y="2194564"/>
            <a:ext cx="5851525" cy="201168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65"/>
          <p:cNvSpPr txBox="1">
            <a:spLocks noGrp="1"/>
          </p:cNvSpPr>
          <p:nvPr>
            <p:ph type="body" idx="1"/>
          </p:nvPr>
        </p:nvSpPr>
        <p:spPr>
          <a:xfrm rot="5400000">
            <a:off x="769938" y="419103"/>
            <a:ext cx="5851525" cy="55626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6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6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5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6" name="Google Shape;26;p56"/>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27" name="Google Shape;27;p56"/>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3" name="Google Shape;33;p5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5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39"/>
        <p:cNvGrpSpPr/>
        <p:nvPr/>
      </p:nvGrpSpPr>
      <p:grpSpPr>
        <a:xfrm>
          <a:off x="0" y="0"/>
          <a:ext cx="0" cy="0"/>
          <a:chOff x="0" y="0"/>
          <a:chExt cx="0" cy="0"/>
        </a:xfrm>
      </p:grpSpPr>
      <p:sp>
        <p:nvSpPr>
          <p:cNvPr id="40" name="Google Shape;40;p59"/>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1" name="Google Shape;41;p59"/>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2" name="Google Shape;42;p59"/>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43" name="Google Shape;43;p5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a:solidFill>
                  <a:srgbClr val="FFFFFF"/>
                </a:solidFill>
                <a:latin typeface="Libre Franklin"/>
                <a:ea typeface="Libre Franklin"/>
                <a:cs typeface="Libre Franklin"/>
                <a:sym typeface="Libre Franklin"/>
              </a:defRPr>
            </a:lvl1pPr>
            <a:lvl2pPr marL="0" lvl="1" indent="0" algn="ctr">
              <a:spcBef>
                <a:spcPts val="0"/>
              </a:spcBef>
              <a:buNone/>
              <a:defRPr sz="1400">
                <a:solidFill>
                  <a:srgbClr val="FFFFFF"/>
                </a:solidFill>
                <a:latin typeface="Libre Franklin"/>
                <a:ea typeface="Libre Franklin"/>
                <a:cs typeface="Libre Franklin"/>
                <a:sym typeface="Libre Franklin"/>
              </a:defRPr>
            </a:lvl2pPr>
            <a:lvl3pPr marL="0" lvl="2" indent="0" algn="ctr">
              <a:spcBef>
                <a:spcPts val="0"/>
              </a:spcBef>
              <a:buNone/>
              <a:defRPr sz="1400">
                <a:solidFill>
                  <a:srgbClr val="FFFFFF"/>
                </a:solidFill>
                <a:latin typeface="Libre Franklin"/>
                <a:ea typeface="Libre Franklin"/>
                <a:cs typeface="Libre Franklin"/>
                <a:sym typeface="Libre Franklin"/>
              </a:defRPr>
            </a:lvl3pPr>
            <a:lvl4pPr marL="0" lvl="3" indent="0" algn="ctr">
              <a:spcBef>
                <a:spcPts val="0"/>
              </a:spcBef>
              <a:buNone/>
              <a:defRPr sz="1400">
                <a:solidFill>
                  <a:srgbClr val="FFFFFF"/>
                </a:solidFill>
                <a:latin typeface="Libre Franklin"/>
                <a:ea typeface="Libre Franklin"/>
                <a:cs typeface="Libre Franklin"/>
                <a:sym typeface="Libre Franklin"/>
              </a:defRPr>
            </a:lvl4pPr>
            <a:lvl5pPr marL="0" lvl="4" indent="0" algn="ctr">
              <a:spcBef>
                <a:spcPts val="0"/>
              </a:spcBef>
              <a:buNone/>
              <a:defRPr sz="1400">
                <a:solidFill>
                  <a:srgbClr val="FFFFFF"/>
                </a:solidFill>
                <a:latin typeface="Libre Franklin"/>
                <a:ea typeface="Libre Franklin"/>
                <a:cs typeface="Libre Franklin"/>
                <a:sym typeface="Libre Franklin"/>
              </a:defRPr>
            </a:lvl5pPr>
            <a:lvl6pPr marL="0" lvl="5" indent="0" algn="ctr">
              <a:spcBef>
                <a:spcPts val="0"/>
              </a:spcBef>
              <a:buNone/>
              <a:defRPr sz="1400">
                <a:solidFill>
                  <a:srgbClr val="FFFFFF"/>
                </a:solidFill>
                <a:latin typeface="Libre Franklin"/>
                <a:ea typeface="Libre Franklin"/>
                <a:cs typeface="Libre Franklin"/>
                <a:sym typeface="Libre Franklin"/>
              </a:defRPr>
            </a:lvl6pPr>
            <a:lvl7pPr marL="0" lvl="6" indent="0" algn="ctr">
              <a:spcBef>
                <a:spcPts val="0"/>
              </a:spcBef>
              <a:buNone/>
              <a:defRPr sz="1400">
                <a:solidFill>
                  <a:srgbClr val="FFFFFF"/>
                </a:solidFill>
                <a:latin typeface="Libre Franklin"/>
                <a:ea typeface="Libre Franklin"/>
                <a:cs typeface="Libre Franklin"/>
                <a:sym typeface="Libre Franklin"/>
              </a:defRPr>
            </a:lvl7pPr>
            <a:lvl8pPr marL="0" lvl="7" indent="0" algn="ctr">
              <a:spcBef>
                <a:spcPts val="0"/>
              </a:spcBef>
              <a:buNone/>
              <a:defRPr sz="1400">
                <a:solidFill>
                  <a:srgbClr val="FFFFFF"/>
                </a:solidFill>
                <a:latin typeface="Libre Franklin"/>
                <a:ea typeface="Libre Franklin"/>
                <a:cs typeface="Libre Franklin"/>
                <a:sym typeface="Libre Franklin"/>
              </a:defRPr>
            </a:lvl8pPr>
            <a:lvl9pPr marL="0" lvl="8" indent="0" algn="ctr">
              <a:spcBef>
                <a:spcPts val="0"/>
              </a:spcBef>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
        <p:nvSpPr>
          <p:cNvPr id="46" name="Google Shape;46;p59"/>
          <p:cNvSpPr/>
          <p:nvPr/>
        </p:nvSpPr>
        <p:spPr>
          <a:xfrm>
            <a:off x="62931" y="1449303"/>
            <a:ext cx="9021537"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7" name="Google Shape;47;p59"/>
          <p:cNvSpPr/>
          <p:nvPr/>
        </p:nvSpPr>
        <p:spPr>
          <a:xfrm>
            <a:off x="62931" y="1396720"/>
            <a:ext cx="9021537" cy="12058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8" name="Google Shape;48;p59"/>
          <p:cNvSpPr/>
          <p:nvPr/>
        </p:nvSpPr>
        <p:spPr>
          <a:xfrm>
            <a:off x="62931" y="2976649"/>
            <a:ext cx="9021537"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49" name="Google Shape;49;p59"/>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50"/>
        <p:cNvGrpSpPr/>
        <p:nvPr/>
      </p:nvGrpSpPr>
      <p:grpSpPr>
        <a:xfrm>
          <a:off x="0" y="0"/>
          <a:ext cx="0" cy="0"/>
          <a:chOff x="0" y="0"/>
          <a:chExt cx="0" cy="0"/>
        </a:xfrm>
      </p:grpSpPr>
      <p:sp>
        <p:nvSpPr>
          <p:cNvPr id="51" name="Google Shape;51;p60"/>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52" name="Google Shape;52;p60"/>
          <p:cNvSpPr/>
          <p:nvPr/>
        </p:nvSpPr>
        <p:spPr>
          <a:xfrm>
            <a:off x="65313" y="69755"/>
            <a:ext cx="9013372"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53" name="Google Shape;53;p60"/>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60"/>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5" name="Google Shape;55;p6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0"/>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0"/>
          <p:cNvSpPr/>
          <p:nvPr/>
        </p:nvSpPr>
        <p:spPr>
          <a:xfrm rot="10800000" flipH="1">
            <a:off x="69412" y="2376830"/>
            <a:ext cx="9013515"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58" name="Google Shape;58;p60"/>
          <p:cNvSpPr/>
          <p:nvPr/>
        </p:nvSpPr>
        <p:spPr>
          <a:xfrm>
            <a:off x="69146" y="2341475"/>
            <a:ext cx="9013781"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59" name="Google Shape;59;p60"/>
          <p:cNvSpPr/>
          <p:nvPr/>
        </p:nvSpPr>
        <p:spPr>
          <a:xfrm>
            <a:off x="68306" y="2468880"/>
            <a:ext cx="9014621"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60" name="Google Shape;60;p60"/>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61"/>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61"/>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4" name="Google Shape;64;p61"/>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5" name="Google Shape;65;p6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8" name="Google Shape;68;p61"/>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9" name="Google Shape;69;p61"/>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62"/>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72" name="Google Shape;72;p62"/>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73" name="Google Shape;73;p62"/>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62"/>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6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62"/>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63"/>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63"/>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2" name="Google Shape;82;p6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3"/>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63"/>
          <p:cNvSpPr>
            <a:spLocks noGrp="1"/>
          </p:cNvSpPr>
          <p:nvPr>
            <p:ph type="sldNum" idx="12"/>
          </p:nvPr>
        </p:nvSpPr>
        <p:spPr>
          <a:xfrm>
            <a:off x="146304" y="6208776"/>
            <a:ext cx="4572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5" name="Google Shape;85;p63"/>
          <p:cNvSpPr/>
          <p:nvPr/>
        </p:nvSpPr>
        <p:spPr>
          <a:xfrm rot="10800000" flipH="1">
            <a:off x="68307" y="4683555"/>
            <a:ext cx="900684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6" name="Google Shape;86;p63"/>
          <p:cNvSpPr/>
          <p:nvPr/>
        </p:nvSpPr>
        <p:spPr>
          <a:xfrm>
            <a:off x="68508" y="4650474"/>
            <a:ext cx="9006639"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7" name="Google Shape;87;p63"/>
          <p:cNvSpPr/>
          <p:nvPr/>
        </p:nvSpPr>
        <p:spPr>
          <a:xfrm>
            <a:off x="68510" y="4773224"/>
            <a:ext cx="9006637"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Baskerville"/>
              <a:ea typeface="Libre Baskerville"/>
              <a:cs typeface="Libre Baskerville"/>
              <a:sym typeface="Libre Baskerville"/>
            </a:endParaRPr>
          </a:p>
        </p:txBody>
      </p:sp>
      <p:sp>
        <p:nvSpPr>
          <p:cNvPr id="88" name="Google Shape;88;p63"/>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54"/>
          <p:cNvSpPr/>
          <p:nvPr/>
        </p:nvSpPr>
        <p:spPr>
          <a:xfrm>
            <a:off x="64008" y="69755"/>
            <a:ext cx="9013372"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5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5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5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5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5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electricaltechnology.org/wp-content/uploads/2015/01/Different-Types-of-Resistor.-Resistors-Types-chart-and-Tree.pn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6.png"/><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31.png"/><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32.png"/><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a:t>
            </a:fld>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354" t="26712" r="54944" b="55651"/>
          <a:stretch/>
        </p:blipFill>
        <p:spPr bwMode="auto">
          <a:xfrm>
            <a:off x="551144" y="2467627"/>
            <a:ext cx="8164295" cy="2091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50136" y="611972"/>
            <a:ext cx="7139835" cy="1323439"/>
          </a:xfrm>
          <a:prstGeom prst="rect">
            <a:avLst/>
          </a:prstGeom>
          <a:noFill/>
        </p:spPr>
        <p:txBody>
          <a:bodyPr wrap="square" rtlCol="0">
            <a:spAutoFit/>
          </a:bodyPr>
          <a:lstStyle/>
          <a:p>
            <a:pPr algn="ctr"/>
            <a:r>
              <a:rPr lang="en-US" sz="4000" dirty="0">
                <a:latin typeface="Algerian" pitchFamily="82" charset="0"/>
              </a:rPr>
              <a:t>Basic Electronics </a:t>
            </a:r>
          </a:p>
          <a:p>
            <a:pPr algn="ctr"/>
            <a:r>
              <a:rPr lang="en-US" sz="4000" dirty="0">
                <a:latin typeface="Algerian" pitchFamily="82" charset="0"/>
              </a:rPr>
              <a:t>BEC 22225</a:t>
            </a:r>
          </a:p>
        </p:txBody>
      </p:sp>
    </p:spTree>
    <p:extLst>
      <p:ext uri="{BB962C8B-B14F-4D97-AF65-F5344CB8AC3E}">
        <p14:creationId xmlns:p14="http://schemas.microsoft.com/office/powerpoint/2010/main" val="689538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10"/>
          <p:cNvPicPr preferRelativeResize="0"/>
          <p:nvPr/>
        </p:nvPicPr>
        <p:blipFill rotWithShape="1">
          <a:blip r:embed="rId3">
            <a:alphaModFix/>
          </a:blip>
          <a:srcRect/>
          <a:stretch/>
        </p:blipFill>
        <p:spPr>
          <a:xfrm>
            <a:off x="381000" y="304800"/>
            <a:ext cx="8534400" cy="6172200"/>
          </a:xfrm>
          <a:prstGeom prst="rect">
            <a:avLst/>
          </a:prstGeom>
          <a:noFill/>
          <a:ln>
            <a:noFill/>
          </a:ln>
        </p:spPr>
      </p:pic>
      <p:sp>
        <p:nvSpPr>
          <p:cNvPr id="169" name="Google Shape;169;p1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11" descr="Resistors Types chart and Tree">
            <a:hlinkClick r:id="rId3"/>
          </p:cNvPr>
          <p:cNvPicPr preferRelativeResize="0"/>
          <p:nvPr/>
        </p:nvPicPr>
        <p:blipFill rotWithShape="1">
          <a:blip r:embed="rId4">
            <a:alphaModFix/>
          </a:blip>
          <a:srcRect/>
          <a:stretch/>
        </p:blipFill>
        <p:spPr>
          <a:xfrm>
            <a:off x="533400" y="304800"/>
            <a:ext cx="8153400" cy="6172199"/>
          </a:xfrm>
          <a:prstGeom prst="rect">
            <a:avLst/>
          </a:prstGeom>
          <a:noFill/>
          <a:ln>
            <a:noFill/>
          </a:ln>
        </p:spPr>
      </p:pic>
      <p:sp>
        <p:nvSpPr>
          <p:cNvPr id="175" name="Google Shape;175;p1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2"/>
          <p:cNvSpPr/>
          <p:nvPr/>
        </p:nvSpPr>
        <p:spPr>
          <a:xfrm>
            <a:off x="304800" y="3276600"/>
            <a:ext cx="8534400" cy="193899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400"/>
              <a:buFont typeface="Libre Baskerville"/>
              <a:buNone/>
            </a:pPr>
            <a:endParaRPr sz="2400" b="1" i="0" u="none" strike="noStrike" cap="none" dirty="0">
              <a:solidFill>
                <a:srgbClr val="333333"/>
              </a:solidFill>
              <a:latin typeface="Helvetica Neue"/>
              <a:ea typeface="Helvetica Neue"/>
              <a:cs typeface="Helvetica Neue"/>
              <a:sym typeface="Helvetica Neue"/>
            </a:endParaRPr>
          </a:p>
          <a:p>
            <a:pPr marL="0" marR="0" lvl="0" indent="0" algn="just" rtl="0">
              <a:lnSpc>
                <a:spcPct val="100000"/>
              </a:lnSpc>
              <a:spcBef>
                <a:spcPts val="0"/>
              </a:spcBef>
              <a:spcAft>
                <a:spcPts val="0"/>
              </a:spcAft>
              <a:buClr>
                <a:srgbClr val="FF0000"/>
              </a:buClr>
              <a:buSzPts val="2400"/>
              <a:buFont typeface="Helvetica Neue"/>
              <a:buNone/>
            </a:pPr>
            <a:r>
              <a:rPr lang="en-US" sz="2400" b="1" i="0" u="none" strike="noStrike" cap="none" dirty="0">
                <a:solidFill>
                  <a:srgbClr val="FF0000"/>
                </a:solidFill>
                <a:latin typeface="Times New Roman" pitchFamily="18" charset="0"/>
                <a:ea typeface="Helvetica Neue"/>
                <a:cs typeface="Times New Roman" pitchFamily="18" charset="0"/>
                <a:sym typeface="Helvetica Neue"/>
              </a:rPr>
              <a:t>2.Non Linear Resistor-</a:t>
            </a:r>
            <a:r>
              <a:rPr lang="en-US" sz="2400" b="0" i="0" u="none" strike="noStrike" cap="none" dirty="0">
                <a:solidFill>
                  <a:srgbClr val="FF0000"/>
                </a:solidFill>
                <a:latin typeface="Times New Roman" pitchFamily="18" charset="0"/>
                <a:cs typeface="Times New Roman" pitchFamily="18" charset="0"/>
                <a:sym typeface="Arial"/>
              </a:rPr>
              <a:t> </a:t>
            </a:r>
            <a:r>
              <a:rPr lang="en-US" sz="2400" b="0" i="0" u="none" strike="noStrike" cap="none" dirty="0">
                <a:solidFill>
                  <a:srgbClr val="333333"/>
                </a:solidFill>
                <a:latin typeface="Times New Roman" pitchFamily="18" charset="0"/>
                <a:cs typeface="Times New Roman" pitchFamily="18" charset="0"/>
                <a:sym typeface="Arial"/>
              </a:rPr>
              <a:t>nonlinear resistors are those resistors, where the current flowing through it does not change according to Ohm</a:t>
            </a:r>
            <a:r>
              <a:rPr lang="en-US" sz="2400" b="0" i="0" u="none" strike="noStrike" cap="none" dirty="0">
                <a:solidFill>
                  <a:srgbClr val="333333"/>
                </a:solidFill>
                <a:latin typeface="Times New Roman" pitchFamily="18" charset="0"/>
                <a:ea typeface="Calibri"/>
                <a:cs typeface="Times New Roman" pitchFamily="18" charset="0"/>
                <a:sym typeface="Calibri"/>
              </a:rPr>
              <a:t>’</a:t>
            </a:r>
            <a:r>
              <a:rPr lang="en-US" sz="2400" b="0" i="0" u="none" strike="noStrike" cap="none" dirty="0">
                <a:solidFill>
                  <a:srgbClr val="333333"/>
                </a:solidFill>
                <a:latin typeface="Times New Roman" pitchFamily="18" charset="0"/>
                <a:cs typeface="Times New Roman" pitchFamily="18" charset="0"/>
                <a:sym typeface="Arial"/>
              </a:rPr>
              <a:t>s Law but, changes with change in temperature or applied voltage.</a:t>
            </a:r>
            <a:endParaRPr sz="2400" b="0" i="0" u="none" strike="noStrike" cap="none" dirty="0">
              <a:solidFill>
                <a:schemeClr val="dk1"/>
              </a:solidFill>
              <a:latin typeface="Times New Roman" pitchFamily="18" charset="0"/>
              <a:cs typeface="Times New Roman" pitchFamily="18" charset="0"/>
              <a:sym typeface="Arial"/>
            </a:endParaRPr>
          </a:p>
        </p:txBody>
      </p:sp>
      <p:sp>
        <p:nvSpPr>
          <p:cNvPr id="181" name="Google Shape;181;p12"/>
          <p:cNvSpPr/>
          <p:nvPr/>
        </p:nvSpPr>
        <p:spPr>
          <a:xfrm>
            <a:off x="381000" y="5181600"/>
            <a:ext cx="7582525" cy="1200329"/>
          </a:xfrm>
          <a:prstGeom prst="rect">
            <a:avLst/>
          </a:prstGeom>
          <a:noFill/>
          <a:ln>
            <a:noFill/>
          </a:ln>
        </p:spPr>
        <p:txBody>
          <a:bodyPr spcFirstLastPara="1" wrap="square" lIns="91425" tIns="45700" rIns="91425" bIns="45700" anchor="ctr" anchorCtr="0">
            <a:spAutoFit/>
          </a:bodyPr>
          <a:lstStyle/>
          <a:p>
            <a:pPr marL="0" marR="0" lvl="0" indent="0" rtl="0">
              <a:lnSpc>
                <a:spcPct val="100000"/>
              </a:lnSpc>
              <a:spcBef>
                <a:spcPts val="0"/>
              </a:spcBef>
              <a:spcAft>
                <a:spcPts val="0"/>
              </a:spcAft>
              <a:buClr>
                <a:srgbClr val="333333"/>
              </a:buClr>
              <a:buSzPts val="2400"/>
              <a:buFont typeface="Arial"/>
              <a:buNone/>
            </a:pPr>
            <a:r>
              <a:rPr lang="en-US" sz="2400" b="1" u="none" strike="noStrike" cap="none" dirty="0">
                <a:solidFill>
                  <a:srgbClr val="333333"/>
                </a:solidFill>
                <a:latin typeface="Times New Roman" pitchFamily="18" charset="0"/>
                <a:cs typeface="Times New Roman" pitchFamily="18" charset="0"/>
                <a:sym typeface="Arial"/>
              </a:rPr>
              <a:t>1.Thermisters</a:t>
            </a:r>
            <a:br>
              <a:rPr lang="en-US" sz="2400" b="0" u="none" strike="noStrike" cap="none" dirty="0">
                <a:solidFill>
                  <a:srgbClr val="333333"/>
                </a:solidFill>
                <a:latin typeface="Times New Roman" pitchFamily="18" charset="0"/>
                <a:cs typeface="Times New Roman" pitchFamily="18" charset="0"/>
                <a:sym typeface="Arial"/>
              </a:rPr>
            </a:br>
            <a:r>
              <a:rPr lang="en-US" sz="2400" b="1" u="none" strike="noStrike" cap="none" dirty="0">
                <a:solidFill>
                  <a:srgbClr val="333333"/>
                </a:solidFill>
                <a:latin typeface="Times New Roman" pitchFamily="18" charset="0"/>
                <a:cs typeface="Times New Roman" pitchFamily="18" charset="0"/>
                <a:sym typeface="Arial"/>
              </a:rPr>
              <a:t>2.Varisters(VDR)</a:t>
            </a:r>
            <a:br>
              <a:rPr lang="en-US" sz="2400" b="0" u="none" strike="noStrike" cap="none" dirty="0">
                <a:solidFill>
                  <a:srgbClr val="333333"/>
                </a:solidFill>
                <a:latin typeface="Times New Roman" pitchFamily="18" charset="0"/>
                <a:cs typeface="Times New Roman" pitchFamily="18" charset="0"/>
                <a:sym typeface="Arial"/>
              </a:rPr>
            </a:br>
            <a:r>
              <a:rPr lang="en-US" sz="2400" b="1" u="none" strike="noStrike" cap="none" dirty="0">
                <a:solidFill>
                  <a:srgbClr val="333333"/>
                </a:solidFill>
                <a:latin typeface="Times New Roman" pitchFamily="18" charset="0"/>
                <a:cs typeface="Times New Roman" pitchFamily="18" charset="0"/>
                <a:sym typeface="Arial"/>
              </a:rPr>
              <a:t>3. Photo Resistor or Photo Conductive Cell or LDR</a:t>
            </a:r>
            <a:endParaRPr sz="2400" b="0" u="none" strike="noStrike" cap="none" dirty="0">
              <a:solidFill>
                <a:schemeClr val="dk1"/>
              </a:solidFill>
              <a:latin typeface="Times New Roman" pitchFamily="18" charset="0"/>
              <a:cs typeface="Times New Roman" pitchFamily="18" charset="0"/>
              <a:sym typeface="Arial"/>
            </a:endParaRPr>
          </a:p>
        </p:txBody>
      </p:sp>
      <p:sp>
        <p:nvSpPr>
          <p:cNvPr id="182" name="Google Shape;182;p12"/>
          <p:cNvSpPr/>
          <p:nvPr/>
        </p:nvSpPr>
        <p:spPr>
          <a:xfrm>
            <a:off x="228600" y="800238"/>
            <a:ext cx="8305800" cy="193895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FF0000"/>
              </a:buClr>
              <a:buSzPts val="2400"/>
              <a:buFont typeface="Helvetica Neue"/>
              <a:buNone/>
            </a:pPr>
            <a:r>
              <a:rPr lang="en-US" sz="2400" b="1" i="0" u="none" strike="noStrike" cap="none" dirty="0">
                <a:solidFill>
                  <a:srgbClr val="FF0000"/>
                </a:solidFill>
                <a:latin typeface="Times New Roman" pitchFamily="18" charset="0"/>
                <a:ea typeface="Helvetica Neue"/>
                <a:cs typeface="Times New Roman" pitchFamily="18" charset="0"/>
                <a:sym typeface="Helvetica Neue"/>
              </a:rPr>
              <a:t>1. Linear Resistors:</a:t>
            </a:r>
            <a:endParaRPr sz="2400" b="0" i="0" u="none" strike="noStrike" cap="none" dirty="0">
              <a:solidFill>
                <a:srgbClr val="FF0000"/>
              </a:solidFill>
              <a:latin typeface="Times New Roman" pitchFamily="18" charset="0"/>
              <a:cs typeface="Times New Roman" pitchFamily="18" charset="0"/>
              <a:sym typeface="Arial"/>
            </a:endParaRPr>
          </a:p>
          <a:p>
            <a:pPr marL="0" marR="0" lvl="0" indent="0" algn="just" rtl="0">
              <a:lnSpc>
                <a:spcPct val="100000"/>
              </a:lnSpc>
              <a:spcBef>
                <a:spcPts val="0"/>
              </a:spcBef>
              <a:spcAft>
                <a:spcPts val="0"/>
              </a:spcAft>
              <a:buClr>
                <a:srgbClr val="333333"/>
              </a:buClr>
              <a:buSzPts val="2400"/>
              <a:buFont typeface="Arial"/>
              <a:buNone/>
            </a:pPr>
            <a:r>
              <a:rPr lang="en-US" sz="2400" b="0" i="0" u="none" strike="noStrike" cap="none" dirty="0">
                <a:solidFill>
                  <a:srgbClr val="333333"/>
                </a:solidFill>
                <a:latin typeface="Times New Roman" pitchFamily="18" charset="0"/>
                <a:cs typeface="Times New Roman" pitchFamily="18" charset="0"/>
                <a:sym typeface="Arial"/>
              </a:rPr>
              <a:t>Those resistors, which values change with the applied voltage and temperature, are called linear resistors. In other words, a resistor, which current value is directly proportional to the applied voltage Is known as linear resistors.</a:t>
            </a:r>
            <a:endParaRPr sz="2400" b="0" i="0" u="none" strike="noStrike" cap="none" dirty="0">
              <a:solidFill>
                <a:schemeClr val="dk1"/>
              </a:solidFill>
              <a:latin typeface="Times New Roman" pitchFamily="18" charset="0"/>
              <a:cs typeface="Times New Roman" pitchFamily="18" charset="0"/>
              <a:sym typeface="Arial"/>
            </a:endParaRPr>
          </a:p>
        </p:txBody>
      </p:sp>
      <p:sp>
        <p:nvSpPr>
          <p:cNvPr id="183" name="Google Shape;183;p1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13</a:t>
            </a:fld>
            <a:endParaRPr/>
          </a:p>
        </p:txBody>
      </p:sp>
      <p:sp>
        <p:nvSpPr>
          <p:cNvPr id="189" name="Google Shape;189;p13"/>
          <p:cNvSpPr/>
          <p:nvPr/>
        </p:nvSpPr>
        <p:spPr>
          <a:xfrm>
            <a:off x="1053010" y="203287"/>
            <a:ext cx="6549870" cy="1283892"/>
          </a:xfrm>
          <a:prstGeom prst="rect">
            <a:avLst/>
          </a:prstGeom>
          <a:noFill/>
          <a:ln>
            <a:noFill/>
          </a:ln>
        </p:spPr>
        <p:txBody>
          <a:bodyPr spcFirstLastPara="1" wrap="square" lIns="0" tIns="268200" rIns="0" bIns="88850" anchor="ctr" anchorCtr="0">
            <a:spAutoFit/>
          </a:bodyPr>
          <a:lstStyle/>
          <a:p>
            <a:pPr marL="0" marR="0" lvl="0" indent="0" algn="ctr" rtl="0">
              <a:lnSpc>
                <a:spcPct val="100000"/>
              </a:lnSpc>
              <a:spcBef>
                <a:spcPts val="0"/>
              </a:spcBef>
              <a:spcAft>
                <a:spcPts val="0"/>
              </a:spcAft>
              <a:buClr>
                <a:srgbClr val="404041"/>
              </a:buClr>
              <a:buSzPts val="4800"/>
              <a:buFont typeface="Martel Sans"/>
              <a:buNone/>
            </a:pPr>
            <a:r>
              <a:rPr lang="en-US" sz="4800" b="1" dirty="0">
                <a:solidFill>
                  <a:srgbClr val="404041"/>
                </a:solidFill>
                <a:latin typeface="Times New Roman" pitchFamily="18" charset="0"/>
                <a:ea typeface="Martel Sans"/>
                <a:cs typeface="Times New Roman" pitchFamily="18" charset="0"/>
                <a:sym typeface="Martel Sans"/>
              </a:rPr>
              <a:t>4</a:t>
            </a:r>
            <a:r>
              <a:rPr lang="en-US" sz="4800" b="1" i="0" u="none" strike="noStrike" cap="none" dirty="0">
                <a:solidFill>
                  <a:srgbClr val="404041"/>
                </a:solidFill>
                <a:latin typeface="Times New Roman" pitchFamily="18" charset="0"/>
                <a:ea typeface="Martel Sans"/>
                <a:cs typeface="Times New Roman" pitchFamily="18" charset="0"/>
                <a:sym typeface="Martel Sans"/>
              </a:rPr>
              <a:t> </a:t>
            </a:r>
            <a:r>
              <a:rPr lang="en-US" sz="1400" b="1" i="0" u="none" strike="noStrike" cap="none" dirty="0">
                <a:solidFill>
                  <a:srgbClr val="404041"/>
                </a:solidFill>
                <a:latin typeface="Times New Roman" pitchFamily="18" charset="0"/>
                <a:ea typeface="Martel Sans"/>
                <a:cs typeface="Times New Roman" pitchFamily="18" charset="0"/>
                <a:sym typeface="Martel Sans"/>
              </a:rPr>
              <a:t>-</a:t>
            </a:r>
            <a:r>
              <a:rPr lang="en-US" sz="3600" b="1" i="0" u="none" strike="noStrike" cap="none" dirty="0">
                <a:solidFill>
                  <a:srgbClr val="404041"/>
                </a:solidFill>
                <a:latin typeface="Times New Roman" pitchFamily="18" charset="0"/>
                <a:ea typeface="Martel Sans"/>
                <a:cs typeface="Times New Roman" pitchFamily="18" charset="0"/>
                <a:sym typeface="Martel Sans"/>
              </a:rPr>
              <a:t>band Resistor Color Code</a:t>
            </a:r>
            <a:endParaRPr sz="1400" b="1" i="0" u="none" strike="noStrike" cap="none" dirty="0">
              <a:solidFill>
                <a:srgbClr val="404041"/>
              </a:solidFill>
              <a:latin typeface="Times New Roman" pitchFamily="18" charset="0"/>
              <a:ea typeface="Martel Sans"/>
              <a:cs typeface="Times New Roman" pitchFamily="18" charset="0"/>
              <a:sym typeface="Martel Sans"/>
            </a:endParaRPr>
          </a:p>
          <a:p>
            <a:pPr marL="0" marR="0" lvl="0" indent="0" algn="ctr" rtl="0">
              <a:lnSpc>
                <a:spcPct val="100000"/>
              </a:lnSpc>
              <a:spcBef>
                <a:spcPts val="0"/>
              </a:spcBef>
              <a:spcAft>
                <a:spcPts val="0"/>
              </a:spcAft>
              <a:buClr>
                <a:srgbClr val="414042"/>
              </a:buClr>
              <a:buSzPts val="1200"/>
              <a:buFont typeface="Martel"/>
              <a:buNone/>
            </a:pPr>
            <a:r>
              <a:rPr lang="en-US" sz="1200" b="0" i="0" u="none" strike="noStrike" cap="none" dirty="0">
                <a:solidFill>
                  <a:srgbClr val="414042"/>
                </a:solidFill>
                <a:latin typeface="Martel"/>
                <a:ea typeface="Martel"/>
                <a:cs typeface="Martel"/>
                <a:sym typeface="Martel"/>
              </a:rPr>
              <a:t>  </a:t>
            </a:r>
            <a:endParaRPr sz="5100" b="0" i="0" u="none" strike="noStrike" cap="none" dirty="0">
              <a:solidFill>
                <a:srgbClr val="414042"/>
              </a:solidFill>
              <a:latin typeface="Martel"/>
              <a:ea typeface="Martel"/>
              <a:cs typeface="Martel"/>
              <a:sym typeface="Martel"/>
            </a:endParaRPr>
          </a:p>
        </p:txBody>
      </p:sp>
      <p:pic>
        <p:nvPicPr>
          <p:cNvPr id="190" name="Google Shape;190;p13" descr="4 band resistor colour code"/>
          <p:cNvPicPr preferRelativeResize="0"/>
          <p:nvPr/>
        </p:nvPicPr>
        <p:blipFill rotWithShape="1">
          <a:blip r:embed="rId3">
            <a:alphaModFix/>
          </a:blip>
          <a:srcRect/>
          <a:stretch/>
        </p:blipFill>
        <p:spPr>
          <a:xfrm>
            <a:off x="1909176" y="2210844"/>
            <a:ext cx="5230660" cy="198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1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14</a:t>
            </a:fld>
            <a:endParaRPr/>
          </a:p>
        </p:txBody>
      </p:sp>
      <p:sp>
        <p:nvSpPr>
          <p:cNvPr id="197" name="Google Shape;197;p14"/>
          <p:cNvSpPr/>
          <p:nvPr/>
        </p:nvSpPr>
        <p:spPr>
          <a:xfrm>
            <a:off x="381000" y="609600"/>
            <a:ext cx="8458200" cy="29238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pitchFamily="18" charset="0"/>
                <a:ea typeface="Libre Baskerville"/>
                <a:cs typeface="Times New Roman" pitchFamily="18" charset="0"/>
                <a:sym typeface="Libre Baskerville"/>
              </a:rPr>
              <a:t>The </a:t>
            </a:r>
            <a:r>
              <a:rPr lang="en-US" sz="2400" dirty="0" err="1">
                <a:solidFill>
                  <a:schemeClr val="dk1"/>
                </a:solidFill>
                <a:latin typeface="Times New Roman" pitchFamily="18" charset="0"/>
                <a:ea typeface="Libre Baskerville"/>
                <a:cs typeface="Times New Roman" pitchFamily="18" charset="0"/>
                <a:sym typeface="Libre Baskerville"/>
              </a:rPr>
              <a:t>coloured</a:t>
            </a:r>
            <a:r>
              <a:rPr lang="en-US" sz="2400" dirty="0">
                <a:solidFill>
                  <a:schemeClr val="dk1"/>
                </a:solidFill>
                <a:latin typeface="Times New Roman" pitchFamily="18" charset="0"/>
                <a:ea typeface="Libre Baskerville"/>
                <a:cs typeface="Times New Roman" pitchFamily="18" charset="0"/>
                <a:sym typeface="Libre Baskerville"/>
              </a:rPr>
              <a:t> bands are shown as:  YELLOW , VIOLET, ORANGE and GOLD. Then the resistance using the </a:t>
            </a:r>
            <a:r>
              <a:rPr lang="en-US" sz="2400" dirty="0" err="1">
                <a:solidFill>
                  <a:schemeClr val="dk1"/>
                </a:solidFill>
                <a:latin typeface="Times New Roman" pitchFamily="18" charset="0"/>
                <a:ea typeface="Libre Baskerville"/>
                <a:cs typeface="Times New Roman" pitchFamily="18" charset="0"/>
                <a:sym typeface="Libre Baskerville"/>
              </a:rPr>
              <a:t>colour</a:t>
            </a:r>
            <a:r>
              <a:rPr lang="en-US" sz="2400" dirty="0">
                <a:solidFill>
                  <a:schemeClr val="dk1"/>
                </a:solidFill>
                <a:latin typeface="Times New Roman" pitchFamily="18" charset="0"/>
                <a:ea typeface="Libre Baskerville"/>
                <a:cs typeface="Times New Roman" pitchFamily="18" charset="0"/>
                <a:sym typeface="Libre Baskerville"/>
              </a:rPr>
              <a:t> table is found as:</a:t>
            </a:r>
            <a:endParaRPr sz="1200" dirty="0">
              <a:latin typeface="Times New Roman" pitchFamily="18" charset="0"/>
              <a:cs typeface="Times New Roman" pitchFamily="18" charset="0"/>
            </a:endParaRPr>
          </a:p>
          <a:p>
            <a:pPr marL="0" marR="0" lvl="0" indent="0" algn="l" rtl="0">
              <a:spcBef>
                <a:spcPts val="0"/>
              </a:spcBef>
              <a:spcAft>
                <a:spcPts val="0"/>
              </a:spcAft>
              <a:buNone/>
            </a:pPr>
            <a:endParaRPr sz="2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800" dirty="0">
              <a:solidFill>
                <a:schemeClr val="dk1"/>
              </a:solidFill>
              <a:latin typeface="Libre Baskerville"/>
              <a:ea typeface="Libre Baskerville"/>
              <a:cs typeface="Libre Baskerville"/>
              <a:sym typeface="Libre Baskerville"/>
            </a:endParaRPr>
          </a:p>
        </p:txBody>
      </p:sp>
      <p:pic>
        <p:nvPicPr>
          <p:cNvPr id="198" name="Google Shape;198;p14" descr="Image result for resistor colour code"/>
          <p:cNvPicPr preferRelativeResize="0"/>
          <p:nvPr/>
        </p:nvPicPr>
        <p:blipFill rotWithShape="1">
          <a:blip r:embed="rId3">
            <a:alphaModFix/>
          </a:blip>
          <a:srcRect b="10007"/>
          <a:stretch/>
        </p:blipFill>
        <p:spPr>
          <a:xfrm>
            <a:off x="1916482" y="1954060"/>
            <a:ext cx="5699343" cy="39331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15</a:t>
            </a:fld>
            <a:endParaRPr/>
          </a:p>
        </p:txBody>
      </p:sp>
      <p:sp>
        <p:nvSpPr>
          <p:cNvPr id="204" name="Google Shape;204;p15"/>
          <p:cNvSpPr/>
          <p:nvPr/>
        </p:nvSpPr>
        <p:spPr>
          <a:xfrm>
            <a:off x="304800" y="457200"/>
            <a:ext cx="8382000" cy="4893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pitchFamily="18" charset="0"/>
                <a:ea typeface="Libre Baskerville"/>
                <a:cs typeface="Times New Roman" pitchFamily="18" charset="0"/>
                <a:sym typeface="Libre Baskerville"/>
              </a:rPr>
              <a:t>The first </a:t>
            </a:r>
            <a:r>
              <a:rPr lang="en-US" sz="2400" dirty="0" err="1">
                <a:solidFill>
                  <a:schemeClr val="dk1"/>
                </a:solidFill>
                <a:latin typeface="Times New Roman" pitchFamily="18" charset="0"/>
                <a:ea typeface="Libre Baskerville"/>
                <a:cs typeface="Times New Roman" pitchFamily="18" charset="0"/>
                <a:sym typeface="Libre Baskerville"/>
              </a:rPr>
              <a:t>colour</a:t>
            </a:r>
            <a:r>
              <a:rPr lang="en-US" sz="2400" dirty="0">
                <a:solidFill>
                  <a:schemeClr val="dk1"/>
                </a:solidFill>
                <a:latin typeface="Times New Roman" pitchFamily="18" charset="0"/>
                <a:ea typeface="Libre Baskerville"/>
                <a:cs typeface="Times New Roman" pitchFamily="18" charset="0"/>
                <a:sym typeface="Libre Baskerville"/>
              </a:rPr>
              <a:t> band (yellow) gives the first digit value of 4. </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400" dirty="0">
                <a:solidFill>
                  <a:schemeClr val="dk1"/>
                </a:solidFill>
                <a:latin typeface="Times New Roman" pitchFamily="18" charset="0"/>
                <a:ea typeface="Libre Baskerville"/>
                <a:cs typeface="Times New Roman" pitchFamily="18" charset="0"/>
                <a:sym typeface="Libre Baskerville"/>
              </a:rPr>
              <a:t>The second </a:t>
            </a:r>
            <a:r>
              <a:rPr lang="en-US" sz="2400" dirty="0" err="1">
                <a:solidFill>
                  <a:schemeClr val="dk1"/>
                </a:solidFill>
                <a:latin typeface="Times New Roman" pitchFamily="18" charset="0"/>
                <a:ea typeface="Libre Baskerville"/>
                <a:cs typeface="Times New Roman" pitchFamily="18" charset="0"/>
                <a:sym typeface="Libre Baskerville"/>
              </a:rPr>
              <a:t>colour</a:t>
            </a:r>
            <a:r>
              <a:rPr lang="en-US" sz="2400" dirty="0">
                <a:solidFill>
                  <a:schemeClr val="dk1"/>
                </a:solidFill>
                <a:latin typeface="Times New Roman" pitchFamily="18" charset="0"/>
                <a:ea typeface="Libre Baskerville"/>
                <a:cs typeface="Times New Roman" pitchFamily="18" charset="0"/>
                <a:sym typeface="Libre Baskerville"/>
              </a:rPr>
              <a:t> band (violet) gives the second digit value of 7. </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400" dirty="0">
                <a:solidFill>
                  <a:schemeClr val="dk1"/>
                </a:solidFill>
                <a:latin typeface="Times New Roman" pitchFamily="18" charset="0"/>
                <a:ea typeface="Libre Baskerville"/>
                <a:cs typeface="Times New Roman" pitchFamily="18" charset="0"/>
                <a:sym typeface="Libre Baskerville"/>
              </a:rPr>
              <a:t>This gives a two digit value of 47.</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400" dirty="0">
                <a:solidFill>
                  <a:schemeClr val="dk1"/>
                </a:solidFill>
                <a:latin typeface="Times New Roman" pitchFamily="18" charset="0"/>
                <a:ea typeface="Libre Baskerville"/>
                <a:cs typeface="Times New Roman" pitchFamily="18" charset="0"/>
                <a:sym typeface="Libre Baskerville"/>
              </a:rPr>
              <a:t> Multiply this by the value of the third band.</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400" dirty="0">
                <a:solidFill>
                  <a:schemeClr val="dk1"/>
                </a:solidFill>
                <a:latin typeface="Times New Roman" pitchFamily="18" charset="0"/>
                <a:ea typeface="Libre Baskerville"/>
                <a:cs typeface="Times New Roman" pitchFamily="18" charset="0"/>
                <a:sym typeface="Libre Baskerville"/>
              </a:rPr>
              <a:t> In this case, orange which has a value of 1000 or 1k, so the resistor has a resistive value of 47,000 ohms (47 × 1000 = 47000) or 47kΩ’s. </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400" dirty="0">
                <a:solidFill>
                  <a:schemeClr val="dk1"/>
                </a:solidFill>
                <a:latin typeface="Times New Roman" pitchFamily="18" charset="0"/>
                <a:ea typeface="Libre Baskerville"/>
                <a:cs typeface="Times New Roman" pitchFamily="18" charset="0"/>
                <a:sym typeface="Libre Baskerville"/>
              </a:rPr>
              <a:t>The last band gives the resistors tolerance value and gold equals a tolerance range of ±5%.</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400" dirty="0">
                <a:solidFill>
                  <a:schemeClr val="dk1"/>
                </a:solidFill>
                <a:latin typeface="Times New Roman" pitchFamily="18" charset="0"/>
                <a:ea typeface="Libre Baskerville"/>
                <a:cs typeface="Times New Roman" pitchFamily="18" charset="0"/>
                <a:sym typeface="Libre Baskerville"/>
              </a:rPr>
              <a:t>Then using the resistor </a:t>
            </a:r>
            <a:r>
              <a:rPr lang="en-US" sz="2400" dirty="0" err="1">
                <a:solidFill>
                  <a:schemeClr val="dk1"/>
                </a:solidFill>
                <a:latin typeface="Times New Roman" pitchFamily="18" charset="0"/>
                <a:ea typeface="Libre Baskerville"/>
                <a:cs typeface="Times New Roman" pitchFamily="18" charset="0"/>
                <a:sym typeface="Libre Baskerville"/>
              </a:rPr>
              <a:t>colour</a:t>
            </a:r>
            <a:r>
              <a:rPr lang="en-US" sz="2400" dirty="0">
                <a:solidFill>
                  <a:schemeClr val="dk1"/>
                </a:solidFill>
                <a:latin typeface="Times New Roman" pitchFamily="18" charset="0"/>
                <a:ea typeface="Libre Baskerville"/>
                <a:cs typeface="Times New Roman" pitchFamily="18" charset="0"/>
                <a:sym typeface="Libre Baskerville"/>
              </a:rPr>
              <a:t> wheel, the resistor has the following resistance:</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400" dirty="0">
                <a:solidFill>
                  <a:schemeClr val="dk1"/>
                </a:solidFill>
                <a:latin typeface="Times New Roman" pitchFamily="18" charset="0"/>
                <a:ea typeface="Libre Baskerville"/>
                <a:cs typeface="Times New Roman" pitchFamily="18" charset="0"/>
                <a:sym typeface="Libre Baskerville"/>
              </a:rPr>
              <a:t>Yellow Violet Orange = 4 7 3 = 4 7 x 10</a:t>
            </a:r>
            <a:r>
              <a:rPr lang="en-US" sz="2400" baseline="30000" dirty="0">
                <a:solidFill>
                  <a:schemeClr val="dk1"/>
                </a:solidFill>
                <a:latin typeface="Times New Roman" pitchFamily="18" charset="0"/>
                <a:ea typeface="Libre Baskerville"/>
                <a:cs typeface="Times New Roman" pitchFamily="18" charset="0"/>
                <a:sym typeface="Libre Baskerville"/>
              </a:rPr>
              <a:t>3</a:t>
            </a:r>
            <a:r>
              <a:rPr lang="en-US" sz="2400" dirty="0">
                <a:solidFill>
                  <a:schemeClr val="dk1"/>
                </a:solidFill>
                <a:latin typeface="Times New Roman" pitchFamily="18" charset="0"/>
                <a:ea typeface="Libre Baskerville"/>
                <a:cs typeface="Times New Roman" pitchFamily="18" charset="0"/>
                <a:sym typeface="Libre Baskerville"/>
              </a:rPr>
              <a:t> = 47000Ω or 47kΩ ±5%.</a:t>
            </a:r>
            <a:endParaRPr sz="2400" dirty="0">
              <a:solidFill>
                <a:schemeClr val="dk1"/>
              </a:solidFill>
              <a:latin typeface="Times New Roman" pitchFamily="18" charset="0"/>
              <a:ea typeface="Libre Baskerville"/>
              <a:cs typeface="Times New Roman" pitchFamily="18" charset="0"/>
              <a:sym typeface="Libre Baskervill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17" descr="inductor construction"/>
          <p:cNvPicPr preferRelativeResize="0"/>
          <p:nvPr/>
        </p:nvPicPr>
        <p:blipFill rotWithShape="1">
          <a:blip r:embed="rId3">
            <a:alphaModFix/>
          </a:blip>
          <a:srcRect/>
          <a:stretch/>
        </p:blipFill>
        <p:spPr>
          <a:xfrm>
            <a:off x="609600" y="2057400"/>
            <a:ext cx="8001000" cy="3914775"/>
          </a:xfrm>
          <a:prstGeom prst="rect">
            <a:avLst/>
          </a:prstGeom>
          <a:noFill/>
          <a:ln>
            <a:noFill/>
          </a:ln>
        </p:spPr>
      </p:pic>
      <p:sp>
        <p:nvSpPr>
          <p:cNvPr id="217" name="Google Shape;217;p17"/>
          <p:cNvSpPr/>
          <p:nvPr/>
        </p:nvSpPr>
        <p:spPr>
          <a:xfrm>
            <a:off x="457200" y="533400"/>
            <a:ext cx="81534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FF0000"/>
                </a:solidFill>
                <a:latin typeface="Libre Baskerville"/>
                <a:ea typeface="Libre Baskerville"/>
                <a:cs typeface="Libre Baskerville"/>
                <a:sym typeface="Libre Baskerville"/>
              </a:rPr>
              <a:t> </a:t>
            </a:r>
            <a:r>
              <a:rPr lang="en-US" sz="2400" dirty="0">
                <a:solidFill>
                  <a:srgbClr val="FF0000"/>
                </a:solidFill>
                <a:latin typeface="Libre Baskerville"/>
                <a:ea typeface="Libre Baskerville"/>
                <a:cs typeface="Libre Baskerville"/>
                <a:sym typeface="Libre Baskerville"/>
              </a:rPr>
              <a:t>INDUCTOR </a:t>
            </a:r>
            <a:r>
              <a:rPr lang="en-US" sz="2400" dirty="0">
                <a:solidFill>
                  <a:schemeClr val="dk1"/>
                </a:solidFill>
                <a:latin typeface="Libre Baskerville"/>
                <a:ea typeface="Libre Baskerville"/>
                <a:cs typeface="Libre Baskerville"/>
                <a:sym typeface="Libre Baskerville"/>
              </a:rPr>
              <a:t>–</a:t>
            </a:r>
            <a:r>
              <a:rPr lang="en-US" sz="2400" dirty="0">
                <a:solidFill>
                  <a:schemeClr val="dk1"/>
                </a:solidFill>
                <a:latin typeface="Times New Roman" pitchFamily="18" charset="0"/>
                <a:ea typeface="Libre Baskerville"/>
                <a:cs typeface="Times New Roman" pitchFamily="18" charset="0"/>
                <a:sym typeface="Libre Baskerville"/>
              </a:rPr>
              <a:t>It is an electrical conductor that “opposes a change in the current”,  </a:t>
            </a:r>
            <a:r>
              <a:rPr lang="en-US" sz="2400" b="1" dirty="0">
                <a:solidFill>
                  <a:schemeClr val="dk1"/>
                </a:solidFill>
                <a:latin typeface="Times New Roman" pitchFamily="18" charset="0"/>
                <a:ea typeface="Libre Baskerville"/>
                <a:cs typeface="Times New Roman" pitchFamily="18" charset="0"/>
                <a:sym typeface="Libre Baskerville"/>
              </a:rPr>
              <a:t>Inductance</a:t>
            </a:r>
            <a:r>
              <a:rPr lang="en-US" sz="2400" dirty="0">
                <a:solidFill>
                  <a:schemeClr val="dk1"/>
                </a:solidFill>
                <a:latin typeface="Times New Roman" pitchFamily="18" charset="0"/>
                <a:ea typeface="Libre Baskerville"/>
                <a:cs typeface="Times New Roman" pitchFamily="18" charset="0"/>
                <a:sym typeface="Libre Baskerville"/>
              </a:rPr>
              <a:t> which is given the symbol </a:t>
            </a:r>
            <a:r>
              <a:rPr lang="en-US" sz="2400" b="1" dirty="0">
                <a:solidFill>
                  <a:schemeClr val="dk1"/>
                </a:solidFill>
                <a:latin typeface="Times New Roman" pitchFamily="18" charset="0"/>
                <a:ea typeface="Libre Baskerville"/>
                <a:cs typeface="Times New Roman" pitchFamily="18" charset="0"/>
                <a:sym typeface="Libre Baskerville"/>
              </a:rPr>
              <a:t>L</a:t>
            </a:r>
            <a:r>
              <a:rPr lang="en-US" sz="2400" dirty="0">
                <a:solidFill>
                  <a:schemeClr val="dk1"/>
                </a:solidFill>
                <a:latin typeface="Times New Roman" pitchFamily="18" charset="0"/>
                <a:ea typeface="Libre Baskerville"/>
                <a:cs typeface="Times New Roman" pitchFamily="18" charset="0"/>
                <a:sym typeface="Libre Baskerville"/>
              </a:rPr>
              <a:t> with units of </a:t>
            </a:r>
            <a:r>
              <a:rPr lang="en-US" sz="2400" b="1" dirty="0">
                <a:solidFill>
                  <a:schemeClr val="dk1"/>
                </a:solidFill>
                <a:latin typeface="Times New Roman" pitchFamily="18" charset="0"/>
                <a:ea typeface="Libre Baskerville"/>
                <a:cs typeface="Times New Roman" pitchFamily="18" charset="0"/>
                <a:sym typeface="Libre Baskerville"/>
              </a:rPr>
              <a:t>Henry</a:t>
            </a:r>
            <a:r>
              <a:rPr lang="en-US" sz="2400" dirty="0">
                <a:solidFill>
                  <a:schemeClr val="dk1"/>
                </a:solidFill>
                <a:latin typeface="Times New Roman" pitchFamily="18" charset="0"/>
                <a:ea typeface="Libre Baskerville"/>
                <a:cs typeface="Times New Roman" pitchFamily="18" charset="0"/>
                <a:sym typeface="Libre Baskerville"/>
              </a:rPr>
              <a:t>, (</a:t>
            </a:r>
            <a:r>
              <a:rPr lang="en-US" sz="2400" b="1" dirty="0">
                <a:solidFill>
                  <a:schemeClr val="dk1"/>
                </a:solidFill>
                <a:latin typeface="Times New Roman" pitchFamily="18" charset="0"/>
                <a:ea typeface="Libre Baskerville"/>
                <a:cs typeface="Times New Roman" pitchFamily="18" charset="0"/>
                <a:sym typeface="Libre Baskerville"/>
              </a:rPr>
              <a:t>H</a:t>
            </a:r>
            <a:r>
              <a:rPr lang="en-US" sz="2400" dirty="0">
                <a:solidFill>
                  <a:schemeClr val="dk1"/>
                </a:solidFill>
                <a:latin typeface="Times New Roman" pitchFamily="18" charset="0"/>
                <a:ea typeface="Libre Baskerville"/>
                <a:cs typeface="Times New Roman" pitchFamily="18" charset="0"/>
                <a:sym typeface="Libre Baskerville"/>
              </a:rPr>
              <a:t>)</a:t>
            </a:r>
            <a:endParaRPr sz="2400" dirty="0">
              <a:solidFill>
                <a:schemeClr val="dk1"/>
              </a:solidFill>
              <a:latin typeface="Times New Roman" pitchFamily="18" charset="0"/>
              <a:ea typeface="Libre Baskerville"/>
              <a:cs typeface="Times New Roman" pitchFamily="18" charset="0"/>
              <a:sym typeface="Libre Baskerville"/>
            </a:endParaRPr>
          </a:p>
        </p:txBody>
      </p:sp>
      <p:sp>
        <p:nvSpPr>
          <p:cNvPr id="218" name="Google Shape;218;p1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8" descr="Image result for inductor definition and types tutorial"/>
          <p:cNvPicPr preferRelativeResize="0"/>
          <p:nvPr/>
        </p:nvPicPr>
        <p:blipFill rotWithShape="1">
          <a:blip r:embed="rId3">
            <a:alphaModFix/>
          </a:blip>
          <a:srcRect/>
          <a:stretch/>
        </p:blipFill>
        <p:spPr>
          <a:xfrm>
            <a:off x="1143000" y="580373"/>
            <a:ext cx="2664912" cy="2914389"/>
          </a:xfrm>
          <a:prstGeom prst="rect">
            <a:avLst/>
          </a:prstGeom>
          <a:noFill/>
          <a:ln>
            <a:noFill/>
          </a:ln>
        </p:spPr>
      </p:pic>
      <p:pic>
        <p:nvPicPr>
          <p:cNvPr id="224" name="Google Shape;224;p18" descr="Image result for inductor definition and types tutorial"/>
          <p:cNvPicPr preferRelativeResize="0"/>
          <p:nvPr/>
        </p:nvPicPr>
        <p:blipFill rotWithShape="1">
          <a:blip r:embed="rId4">
            <a:alphaModFix/>
          </a:blip>
          <a:srcRect/>
          <a:stretch/>
        </p:blipFill>
        <p:spPr>
          <a:xfrm>
            <a:off x="4622104" y="457200"/>
            <a:ext cx="2304789" cy="3037562"/>
          </a:xfrm>
          <a:prstGeom prst="rect">
            <a:avLst/>
          </a:prstGeom>
          <a:noFill/>
          <a:ln>
            <a:noFill/>
          </a:ln>
        </p:spPr>
      </p:pic>
      <p:sp>
        <p:nvSpPr>
          <p:cNvPr id="226" name="Google Shape;226;p1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9"/>
          <p:cNvSpPr/>
          <p:nvPr/>
        </p:nvSpPr>
        <p:spPr>
          <a:xfrm>
            <a:off x="304800" y="304800"/>
            <a:ext cx="8001000"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800" dirty="0">
                <a:solidFill>
                  <a:srgbClr val="FF0000"/>
                </a:solidFill>
                <a:latin typeface="Libre Baskerville"/>
                <a:ea typeface="Libre Baskerville"/>
                <a:cs typeface="Libre Baskerville"/>
                <a:sym typeface="Libre Baskerville"/>
              </a:rPr>
              <a:t>Specifications of inductor: </a:t>
            </a:r>
            <a:endParaRPr dirty="0"/>
          </a:p>
          <a:p>
            <a:pPr marL="514350" marR="0" lvl="0" indent="-514350" algn="l" rtl="0">
              <a:spcBef>
                <a:spcPts val="0"/>
              </a:spcBef>
              <a:spcAft>
                <a:spcPts val="0"/>
              </a:spcAft>
              <a:buClr>
                <a:schemeClr val="dk1"/>
              </a:buClr>
              <a:buSzPts val="2800"/>
              <a:buFont typeface="Libre Baskerville"/>
              <a:buAutoNum type="arabicParenR"/>
            </a:pPr>
            <a:r>
              <a:rPr lang="en-US" sz="2800" dirty="0">
                <a:solidFill>
                  <a:schemeClr val="dk1"/>
                </a:solidFill>
                <a:latin typeface="Times New Roman" pitchFamily="18" charset="0"/>
                <a:ea typeface="Libre Baskerville"/>
                <a:cs typeface="Times New Roman" pitchFamily="18" charset="0"/>
                <a:sym typeface="Libre Baskerville"/>
              </a:rPr>
              <a:t>Inductance value </a:t>
            </a:r>
            <a:endParaRPr dirty="0">
              <a:latin typeface="Times New Roman" pitchFamily="18" charset="0"/>
              <a:cs typeface="Times New Roman" pitchFamily="18" charset="0"/>
            </a:endParaRPr>
          </a:p>
          <a:p>
            <a:pPr marL="514350" marR="0" lvl="0" indent="-514350" algn="l" rtl="0">
              <a:spcBef>
                <a:spcPts val="0"/>
              </a:spcBef>
              <a:spcAft>
                <a:spcPts val="0"/>
              </a:spcAft>
              <a:buClr>
                <a:schemeClr val="dk1"/>
              </a:buClr>
              <a:buSzPts val="2800"/>
              <a:buFont typeface="Libre Baskerville"/>
              <a:buAutoNum type="arabicParenR"/>
            </a:pPr>
            <a:r>
              <a:rPr lang="en-US" sz="2800" dirty="0">
                <a:solidFill>
                  <a:schemeClr val="dk1"/>
                </a:solidFill>
                <a:latin typeface="Times New Roman" pitchFamily="18" charset="0"/>
                <a:ea typeface="Libre Baskerville"/>
                <a:cs typeface="Times New Roman" pitchFamily="18" charset="0"/>
                <a:sym typeface="Libre Baskerville"/>
              </a:rPr>
              <a:t>Q factor </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800" dirty="0">
                <a:solidFill>
                  <a:schemeClr val="dk1"/>
                </a:solidFill>
                <a:latin typeface="Times New Roman" pitchFamily="18" charset="0"/>
                <a:ea typeface="Libre Baskerville"/>
                <a:cs typeface="Times New Roman" pitchFamily="18" charset="0"/>
                <a:sym typeface="Libre Baskerville"/>
              </a:rPr>
              <a:t>3) Operating frequency range </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800" dirty="0">
                <a:solidFill>
                  <a:schemeClr val="dk1"/>
                </a:solidFill>
                <a:latin typeface="Times New Roman" pitchFamily="18" charset="0"/>
                <a:ea typeface="Libre Baskerville"/>
                <a:cs typeface="Times New Roman" pitchFamily="18" charset="0"/>
                <a:sym typeface="Libre Baskerville"/>
              </a:rPr>
              <a:t>4) Power dissipation </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800" dirty="0">
                <a:solidFill>
                  <a:schemeClr val="dk1"/>
                </a:solidFill>
                <a:latin typeface="Times New Roman" pitchFamily="18" charset="0"/>
                <a:ea typeface="Libre Baskerville"/>
                <a:cs typeface="Times New Roman" pitchFamily="18" charset="0"/>
                <a:sym typeface="Libre Baskerville"/>
              </a:rPr>
              <a:t>5) Core </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800" dirty="0">
                <a:solidFill>
                  <a:schemeClr val="dk1"/>
                </a:solidFill>
                <a:latin typeface="Times New Roman" pitchFamily="18" charset="0"/>
                <a:ea typeface="Libre Baskerville"/>
                <a:cs typeface="Times New Roman" pitchFamily="18" charset="0"/>
                <a:sym typeface="Libre Baskerville"/>
              </a:rPr>
              <a:t>6) Size and mounting requirements </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800" dirty="0">
                <a:solidFill>
                  <a:schemeClr val="dk1"/>
                </a:solidFill>
                <a:latin typeface="Times New Roman" pitchFamily="18" charset="0"/>
                <a:ea typeface="Libre Baskerville"/>
                <a:cs typeface="Times New Roman" pitchFamily="18" charset="0"/>
                <a:sym typeface="Libre Baskerville"/>
              </a:rPr>
              <a:t>7) </a:t>
            </a:r>
            <a:r>
              <a:rPr lang="en-US" sz="2800" dirty="0" err="1">
                <a:solidFill>
                  <a:schemeClr val="dk1"/>
                </a:solidFill>
                <a:latin typeface="Times New Roman" pitchFamily="18" charset="0"/>
                <a:ea typeface="Libre Baskerville"/>
                <a:cs typeface="Times New Roman" pitchFamily="18" charset="0"/>
                <a:sym typeface="Libre Baskerville"/>
              </a:rPr>
              <a:t>Stary</a:t>
            </a:r>
            <a:r>
              <a:rPr lang="en-US" sz="2800" dirty="0">
                <a:solidFill>
                  <a:schemeClr val="dk1"/>
                </a:solidFill>
                <a:latin typeface="Times New Roman" pitchFamily="18" charset="0"/>
                <a:ea typeface="Libre Baskerville"/>
                <a:cs typeface="Times New Roman" pitchFamily="18" charset="0"/>
                <a:sym typeface="Libre Baskerville"/>
              </a:rPr>
              <a:t> capacitance </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800" dirty="0">
                <a:solidFill>
                  <a:schemeClr val="dk1"/>
                </a:solidFill>
                <a:latin typeface="Libre Baskerville"/>
                <a:ea typeface="Libre Baskerville"/>
                <a:cs typeface="Libre Baskerville"/>
                <a:sym typeface="Libre Baskerville"/>
              </a:rPr>
              <a:t>	</a:t>
            </a:r>
            <a:endParaRPr dirty="0"/>
          </a:p>
        </p:txBody>
      </p:sp>
      <p:pic>
        <p:nvPicPr>
          <p:cNvPr id="232" name="Google Shape;232;p19" descr="an inductor choke"/>
          <p:cNvPicPr preferRelativeResize="0"/>
          <p:nvPr/>
        </p:nvPicPr>
        <p:blipFill rotWithShape="1">
          <a:blip r:embed="rId3">
            <a:alphaModFix/>
          </a:blip>
          <a:srcRect/>
          <a:stretch/>
        </p:blipFill>
        <p:spPr>
          <a:xfrm>
            <a:off x="5867400" y="838200"/>
            <a:ext cx="2895600" cy="3200400"/>
          </a:xfrm>
          <a:prstGeom prst="rect">
            <a:avLst/>
          </a:prstGeom>
          <a:noFill/>
          <a:ln>
            <a:noFill/>
          </a:ln>
        </p:spPr>
      </p:pic>
      <p:sp>
        <p:nvSpPr>
          <p:cNvPr id="233" name="Google Shape;233;p1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19</a:t>
            </a:fld>
            <a:endParaRPr/>
          </a:p>
        </p:txBody>
      </p:sp>
      <p:pic>
        <p:nvPicPr>
          <p:cNvPr id="239" name="Google Shape;239;p20" descr="http://www.electronics-tutorials.ws/wp-content/uploads/2013/08/ind10.gif"/>
          <p:cNvPicPr preferRelativeResize="0"/>
          <p:nvPr/>
        </p:nvPicPr>
        <p:blipFill rotWithShape="1">
          <a:blip r:embed="rId3">
            <a:alphaModFix/>
          </a:blip>
          <a:srcRect/>
          <a:stretch/>
        </p:blipFill>
        <p:spPr>
          <a:xfrm>
            <a:off x="1998945" y="914400"/>
            <a:ext cx="3362195" cy="1903956"/>
          </a:xfrm>
          <a:prstGeom prst="rect">
            <a:avLst/>
          </a:prstGeom>
          <a:noFill/>
          <a:ln>
            <a:noFill/>
          </a:ln>
        </p:spPr>
      </p:pic>
      <p:sp>
        <p:nvSpPr>
          <p:cNvPr id="240" name="Google Shape;240;p20"/>
          <p:cNvSpPr/>
          <p:nvPr/>
        </p:nvSpPr>
        <p:spPr>
          <a:xfrm>
            <a:off x="0" y="-290220"/>
            <a:ext cx="9144000" cy="1037645"/>
          </a:xfrm>
          <a:prstGeom prst="rect">
            <a:avLst/>
          </a:prstGeom>
          <a:noFill/>
          <a:ln>
            <a:noFill/>
          </a:ln>
        </p:spPr>
        <p:txBody>
          <a:bodyPr spcFirstLastPara="1" wrap="square" lIns="0" tIns="268200" rIns="0" bIns="88850" anchor="ctr" anchorCtr="0">
            <a:spAutoFit/>
          </a:bodyPr>
          <a:lstStyle/>
          <a:p>
            <a:pPr marL="0" marR="0" lvl="0" indent="0" algn="ctr" rtl="0">
              <a:lnSpc>
                <a:spcPct val="100000"/>
              </a:lnSpc>
              <a:spcBef>
                <a:spcPts val="0"/>
              </a:spcBef>
              <a:spcAft>
                <a:spcPts val="0"/>
              </a:spcAft>
              <a:buClr>
                <a:srgbClr val="404041"/>
              </a:buClr>
              <a:buSzPts val="1500"/>
              <a:buFont typeface="Martel Sans"/>
              <a:buNone/>
            </a:pPr>
            <a:r>
              <a:rPr lang="en-US" sz="3200" i="0" u="sng" strike="noStrike" cap="none" dirty="0">
                <a:solidFill>
                  <a:srgbClr val="FF0000"/>
                </a:solidFill>
                <a:latin typeface="Times New Roman" pitchFamily="18" charset="0"/>
                <a:ea typeface="Martel Sans"/>
                <a:cs typeface="Times New Roman" pitchFamily="18" charset="0"/>
                <a:sym typeface="Martel Sans"/>
              </a:rPr>
              <a:t>Inductance of a Coil</a:t>
            </a:r>
            <a:endParaRPr sz="3200" u="sng" dirty="0">
              <a:solidFill>
                <a:srgbClr val="FF0000"/>
              </a:solidFill>
              <a:latin typeface="Times New Roman" pitchFamily="18" charset="0"/>
              <a:cs typeface="Times New Roman" pitchFamily="18" charset="0"/>
            </a:endParaRPr>
          </a:p>
          <a:p>
            <a:pPr marL="0" marR="0" lvl="0" indent="0" algn="ctr" rtl="0">
              <a:lnSpc>
                <a:spcPct val="100000"/>
              </a:lnSpc>
              <a:spcBef>
                <a:spcPts val="0"/>
              </a:spcBef>
              <a:spcAft>
                <a:spcPts val="0"/>
              </a:spcAft>
              <a:buClr>
                <a:srgbClr val="414042"/>
              </a:buClr>
              <a:buSzPts val="1200"/>
              <a:buFont typeface="Martel"/>
              <a:buNone/>
            </a:pPr>
            <a:r>
              <a:rPr lang="en-US" sz="1200" b="0" i="0" u="none" strike="noStrike" cap="none" dirty="0">
                <a:solidFill>
                  <a:srgbClr val="414042"/>
                </a:solidFill>
                <a:latin typeface="Martel"/>
                <a:ea typeface="Martel"/>
                <a:cs typeface="Martel"/>
                <a:sym typeface="Martel"/>
              </a:rPr>
              <a:t>  </a:t>
            </a:r>
            <a:endParaRPr sz="4000" b="0" i="0" u="none" strike="noStrike" cap="none" dirty="0">
              <a:solidFill>
                <a:srgbClr val="414042"/>
              </a:solidFill>
              <a:latin typeface="Martel"/>
              <a:ea typeface="Martel"/>
              <a:cs typeface="Martel"/>
              <a:sym typeface="Martel"/>
            </a:endParaRPr>
          </a:p>
        </p:txBody>
      </p:sp>
      <p:pic>
        <p:nvPicPr>
          <p:cNvPr id="241" name="Google Shape;241;p20" descr="inductance equation"/>
          <p:cNvPicPr preferRelativeResize="0"/>
          <p:nvPr/>
        </p:nvPicPr>
        <p:blipFill rotWithShape="1">
          <a:blip r:embed="rId4">
            <a:alphaModFix/>
          </a:blip>
          <a:srcRect/>
          <a:stretch/>
        </p:blipFill>
        <p:spPr>
          <a:xfrm>
            <a:off x="1828800" y="3276600"/>
            <a:ext cx="4697260" cy="220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238" t="26028" r="7194" b="38527"/>
          <a:stretch/>
        </p:blipFill>
        <p:spPr bwMode="auto">
          <a:xfrm>
            <a:off x="326410" y="984736"/>
            <a:ext cx="8491180" cy="4276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6481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20</a:t>
            </a:fld>
            <a:endParaRPr/>
          </a:p>
        </p:txBody>
      </p:sp>
      <p:sp>
        <p:nvSpPr>
          <p:cNvPr id="247" name="Google Shape;247;p21"/>
          <p:cNvSpPr/>
          <p:nvPr/>
        </p:nvSpPr>
        <p:spPr>
          <a:xfrm>
            <a:off x="685800" y="327636"/>
            <a:ext cx="7848600" cy="6270846"/>
          </a:xfrm>
          <a:prstGeom prst="rect">
            <a:avLst/>
          </a:prstGeom>
          <a:noFill/>
          <a:ln>
            <a:noFill/>
          </a:ln>
        </p:spPr>
        <p:txBody>
          <a:bodyPr spcFirstLastPara="1" wrap="square" lIns="99975" tIns="133300" rIns="99975" bIns="133300" anchor="ctr" anchorCtr="0">
            <a:spAutoFit/>
          </a:bodyPr>
          <a:lstStyle/>
          <a:p>
            <a:pPr marL="0" marR="0" lvl="0" indent="0" algn="l" rtl="0">
              <a:lnSpc>
                <a:spcPct val="100000"/>
              </a:lnSpc>
              <a:spcBef>
                <a:spcPts val="0"/>
              </a:spcBef>
              <a:spcAft>
                <a:spcPts val="0"/>
              </a:spcAft>
              <a:buClr>
                <a:srgbClr val="404041"/>
              </a:buClr>
              <a:buSzPts val="3600"/>
              <a:buFont typeface="Martel Sans"/>
              <a:buNone/>
            </a:pPr>
            <a:r>
              <a:rPr lang="en-US" sz="3600" b="1" i="0" u="none" strike="noStrike" cap="none" dirty="0">
                <a:solidFill>
                  <a:srgbClr val="404041"/>
                </a:solidFill>
                <a:latin typeface="Times New Roman" pitchFamily="18" charset="0"/>
                <a:ea typeface="Martel Sans"/>
                <a:cs typeface="Times New Roman" pitchFamily="18" charset="0"/>
                <a:sym typeface="Martel Sans"/>
              </a:rPr>
              <a:t>Self Inductance of a Coil</a:t>
            </a:r>
            <a:endParaRPr dirty="0">
              <a:latin typeface="Times New Roman" pitchFamily="18" charset="0"/>
              <a:cs typeface="Times New Roman" pitchFamily="18" charset="0"/>
            </a:endParaRPr>
          </a:p>
          <a:p>
            <a:pPr marL="0" marR="0" lvl="0" indent="0" algn="l" rtl="0">
              <a:lnSpc>
                <a:spcPct val="100000"/>
              </a:lnSpc>
              <a:spcBef>
                <a:spcPts val="0"/>
              </a:spcBef>
              <a:spcAft>
                <a:spcPts val="0"/>
              </a:spcAft>
              <a:buClr>
                <a:srgbClr val="414042"/>
              </a:buClr>
              <a:buSzPts val="3200"/>
              <a:buFont typeface="Martel"/>
              <a:buNone/>
            </a:pPr>
            <a:r>
              <a:rPr lang="en-US" sz="3200" b="0" i="0" u="none" strike="noStrike" cap="none" dirty="0">
                <a:solidFill>
                  <a:srgbClr val="414042"/>
                </a:solidFill>
                <a:latin typeface="Martel"/>
                <a:ea typeface="Martel"/>
                <a:cs typeface="Martel"/>
                <a:sym typeface="Martel"/>
              </a:rPr>
              <a:t>  </a:t>
            </a:r>
            <a:endParaRPr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lang="en-US" sz="2400" b="0" i="0" u="none" strike="noStrike" cap="none" dirty="0">
              <a:solidFill>
                <a:srgbClr val="414042"/>
              </a:solidFill>
              <a:latin typeface="Times New Roman" pitchFamily="18" charset="0"/>
              <a:ea typeface="Martel"/>
              <a:cs typeface="Times New Roman" pitchFamily="18" charset="0"/>
              <a:sym typeface="Martel"/>
            </a:endParaRPr>
          </a:p>
          <a:p>
            <a:pPr marL="0" marR="0" lvl="0" indent="0" algn="l" rtl="0">
              <a:lnSpc>
                <a:spcPct val="100000"/>
              </a:lnSpc>
              <a:spcBef>
                <a:spcPts val="0"/>
              </a:spcBef>
              <a:spcAft>
                <a:spcPts val="0"/>
              </a:spcAft>
              <a:buNone/>
            </a:pPr>
            <a:endParaRPr lang="en-US" sz="2400" dirty="0">
              <a:solidFill>
                <a:srgbClr val="414042"/>
              </a:solidFill>
              <a:latin typeface="Times New Roman" pitchFamily="18" charset="0"/>
              <a:ea typeface="Martel"/>
              <a:cs typeface="Times New Roman" pitchFamily="18" charset="0"/>
              <a:sym typeface="Martel"/>
            </a:endParaRPr>
          </a:p>
          <a:p>
            <a:pPr marL="0" marR="0" lvl="0" indent="0" algn="l" rtl="0">
              <a:lnSpc>
                <a:spcPct val="100000"/>
              </a:lnSpc>
              <a:spcBef>
                <a:spcPts val="0"/>
              </a:spcBef>
              <a:spcAft>
                <a:spcPts val="0"/>
              </a:spcAft>
              <a:buNone/>
            </a:pPr>
            <a:endParaRPr lang="en-US" sz="2400" b="0" i="0" u="none" strike="noStrike" cap="none" dirty="0">
              <a:solidFill>
                <a:srgbClr val="414042"/>
              </a:solidFill>
              <a:latin typeface="Times New Roman" pitchFamily="18" charset="0"/>
              <a:ea typeface="Martel"/>
              <a:cs typeface="Times New Roman" pitchFamily="18" charset="0"/>
              <a:sym typeface="Martel"/>
            </a:endParaRPr>
          </a:p>
          <a:p>
            <a:pPr marL="0" marR="0" lvl="0" indent="0" algn="l" rtl="0">
              <a:lnSpc>
                <a:spcPct val="100000"/>
              </a:lnSpc>
              <a:spcBef>
                <a:spcPts val="0"/>
              </a:spcBef>
              <a:spcAft>
                <a:spcPts val="0"/>
              </a:spcAft>
              <a:buNone/>
            </a:pPr>
            <a:endParaRPr lang="en-US" sz="2400" dirty="0">
              <a:solidFill>
                <a:srgbClr val="414042"/>
              </a:solidFill>
              <a:latin typeface="Times New Roman" pitchFamily="18" charset="0"/>
              <a:ea typeface="Martel"/>
              <a:cs typeface="Times New Roman" pitchFamily="18" charset="0"/>
              <a:sym typeface="Martel"/>
            </a:endParaRPr>
          </a:p>
          <a:p>
            <a:pPr marL="0" marR="0" lvl="0" indent="0" algn="l" rtl="0">
              <a:lnSpc>
                <a:spcPct val="100000"/>
              </a:lnSpc>
              <a:spcBef>
                <a:spcPts val="0"/>
              </a:spcBef>
              <a:spcAft>
                <a:spcPts val="0"/>
              </a:spcAft>
              <a:buNone/>
            </a:pPr>
            <a:endParaRPr lang="en-US" sz="2400" b="0" i="0" u="none" strike="noStrike" cap="none" dirty="0">
              <a:solidFill>
                <a:srgbClr val="414042"/>
              </a:solidFill>
              <a:latin typeface="Times New Roman" pitchFamily="18" charset="0"/>
              <a:ea typeface="Martel"/>
              <a:cs typeface="Times New Roman" pitchFamily="18" charset="0"/>
              <a:sym typeface="Martel"/>
            </a:endParaRPr>
          </a:p>
          <a:p>
            <a:pPr marL="0" marR="0" lvl="0" indent="0" algn="l" rtl="0">
              <a:lnSpc>
                <a:spcPct val="100000"/>
              </a:lnSpc>
              <a:spcBef>
                <a:spcPts val="0"/>
              </a:spcBef>
              <a:spcAft>
                <a:spcPts val="0"/>
              </a:spcAft>
              <a:buNone/>
            </a:pPr>
            <a:r>
              <a:rPr lang="en-US" sz="2400" b="0" i="0" u="none" strike="noStrike" cap="none" dirty="0">
                <a:solidFill>
                  <a:srgbClr val="414042"/>
                </a:solidFill>
                <a:latin typeface="Times New Roman" pitchFamily="18" charset="0"/>
                <a:ea typeface="Martel"/>
                <a:cs typeface="Times New Roman" pitchFamily="18" charset="0"/>
                <a:sym typeface="Martel"/>
              </a:rPr>
              <a:t>Where:</a:t>
            </a:r>
            <a:endParaRPr sz="1100" dirty="0">
              <a:latin typeface="Times New Roman" pitchFamily="18" charset="0"/>
              <a:cs typeface="Times New Roman" pitchFamily="18" charset="0"/>
            </a:endParaRPr>
          </a:p>
          <a:p>
            <a:pPr marL="0" marR="0" lvl="0" indent="-203200" algn="l" rtl="0">
              <a:lnSpc>
                <a:spcPct val="100000"/>
              </a:lnSpc>
              <a:spcBef>
                <a:spcPts val="0"/>
              </a:spcBef>
              <a:spcAft>
                <a:spcPts val="0"/>
              </a:spcAft>
              <a:buClr>
                <a:srgbClr val="414042"/>
              </a:buClr>
              <a:buSzPts val="3200"/>
              <a:buFont typeface="Martel"/>
              <a:buChar char="•"/>
            </a:pPr>
            <a:r>
              <a:rPr lang="en-US" sz="2400" b="0" i="0" u="none" strike="noStrike" cap="none" dirty="0">
                <a:solidFill>
                  <a:srgbClr val="414042"/>
                </a:solidFill>
                <a:latin typeface="Times New Roman" pitchFamily="18" charset="0"/>
                <a:ea typeface="Martel"/>
                <a:cs typeface="Times New Roman" pitchFamily="18" charset="0"/>
                <a:sym typeface="Martel"/>
              </a:rPr>
              <a:t>        </a:t>
            </a:r>
            <a:r>
              <a:rPr lang="en-US" sz="2400" b="0" i="0" u="none" strike="noStrike" cap="none" dirty="0">
                <a:solidFill>
                  <a:srgbClr val="414143"/>
                </a:solidFill>
                <a:latin typeface="Times New Roman" pitchFamily="18" charset="0"/>
                <a:ea typeface="Martel"/>
                <a:cs typeface="Times New Roman" pitchFamily="18" charset="0"/>
                <a:sym typeface="Martel"/>
              </a:rPr>
              <a:t>L</a:t>
            </a:r>
            <a:r>
              <a:rPr lang="en-US" sz="2400" b="0" i="0" u="none" strike="noStrike" cap="none" dirty="0">
                <a:solidFill>
                  <a:srgbClr val="414042"/>
                </a:solidFill>
                <a:latin typeface="Times New Roman" pitchFamily="18" charset="0"/>
                <a:ea typeface="Martel"/>
                <a:cs typeface="Times New Roman" pitchFamily="18" charset="0"/>
                <a:sym typeface="Martel"/>
              </a:rPr>
              <a:t> is in </a:t>
            </a:r>
            <a:r>
              <a:rPr lang="en-US" sz="2400" b="0" i="0" u="none" strike="noStrike" cap="none" dirty="0" err="1">
                <a:solidFill>
                  <a:srgbClr val="414042"/>
                </a:solidFill>
                <a:latin typeface="Times New Roman" pitchFamily="18" charset="0"/>
                <a:ea typeface="Martel"/>
                <a:cs typeface="Times New Roman" pitchFamily="18" charset="0"/>
                <a:sym typeface="Martel"/>
              </a:rPr>
              <a:t>Henries</a:t>
            </a:r>
            <a:endParaRPr sz="1100" dirty="0">
              <a:latin typeface="Times New Roman" pitchFamily="18" charset="0"/>
              <a:cs typeface="Times New Roman" pitchFamily="18" charset="0"/>
            </a:endParaRPr>
          </a:p>
          <a:p>
            <a:pPr marL="0" marR="0" lvl="0" indent="-203200" algn="l" rtl="0">
              <a:lnSpc>
                <a:spcPct val="100000"/>
              </a:lnSpc>
              <a:spcBef>
                <a:spcPts val="0"/>
              </a:spcBef>
              <a:spcAft>
                <a:spcPts val="0"/>
              </a:spcAft>
              <a:buClr>
                <a:srgbClr val="414042"/>
              </a:buClr>
              <a:buSzPts val="3200"/>
              <a:buFont typeface="Martel"/>
              <a:buChar char="•"/>
            </a:pPr>
            <a:r>
              <a:rPr lang="en-US" sz="2400" b="0" i="0" u="none" strike="noStrike" cap="none" dirty="0">
                <a:solidFill>
                  <a:srgbClr val="414042"/>
                </a:solidFill>
                <a:latin typeface="Times New Roman" pitchFamily="18" charset="0"/>
                <a:ea typeface="Martel"/>
                <a:cs typeface="Times New Roman" pitchFamily="18" charset="0"/>
                <a:sym typeface="Martel"/>
              </a:rPr>
              <a:t>        </a:t>
            </a:r>
            <a:r>
              <a:rPr lang="en-US" sz="2400" b="0" i="0" u="none" strike="noStrike" cap="none" dirty="0">
                <a:solidFill>
                  <a:srgbClr val="414143"/>
                </a:solidFill>
                <a:latin typeface="Times New Roman" pitchFamily="18" charset="0"/>
                <a:ea typeface="Martel"/>
                <a:cs typeface="Times New Roman" pitchFamily="18" charset="0"/>
                <a:sym typeface="Martel"/>
              </a:rPr>
              <a:t>N</a:t>
            </a:r>
            <a:r>
              <a:rPr lang="en-US" sz="2400" b="0" i="0" u="none" strike="noStrike" cap="none" dirty="0">
                <a:solidFill>
                  <a:srgbClr val="414042"/>
                </a:solidFill>
                <a:latin typeface="Times New Roman" pitchFamily="18" charset="0"/>
                <a:ea typeface="Martel"/>
                <a:cs typeface="Times New Roman" pitchFamily="18" charset="0"/>
                <a:sym typeface="Martel"/>
              </a:rPr>
              <a:t> is the Number of Turns</a:t>
            </a:r>
            <a:endParaRPr sz="1100" dirty="0">
              <a:latin typeface="Times New Roman" pitchFamily="18" charset="0"/>
              <a:cs typeface="Times New Roman" pitchFamily="18" charset="0"/>
            </a:endParaRPr>
          </a:p>
          <a:p>
            <a:pPr marL="0" marR="0" lvl="0" indent="-203200" algn="l" rtl="0">
              <a:lnSpc>
                <a:spcPct val="100000"/>
              </a:lnSpc>
              <a:spcBef>
                <a:spcPts val="0"/>
              </a:spcBef>
              <a:spcAft>
                <a:spcPts val="0"/>
              </a:spcAft>
              <a:buClr>
                <a:srgbClr val="414042"/>
              </a:buClr>
              <a:buSzPts val="3200"/>
              <a:buFont typeface="Martel"/>
              <a:buChar char="•"/>
            </a:pPr>
            <a:r>
              <a:rPr lang="en-US" sz="2400" b="0" i="0" u="none" strike="noStrike" cap="none" dirty="0">
                <a:solidFill>
                  <a:srgbClr val="414042"/>
                </a:solidFill>
                <a:latin typeface="Times New Roman" pitchFamily="18" charset="0"/>
                <a:ea typeface="Martel"/>
                <a:cs typeface="Times New Roman" pitchFamily="18" charset="0"/>
                <a:sym typeface="Martel"/>
              </a:rPr>
              <a:t>        </a:t>
            </a:r>
            <a:r>
              <a:rPr lang="en-US" sz="2400" b="0" i="0" u="none" strike="noStrike" cap="none" dirty="0">
                <a:solidFill>
                  <a:srgbClr val="414143"/>
                </a:solidFill>
                <a:latin typeface="Times New Roman" pitchFamily="18" charset="0"/>
                <a:ea typeface="Martel"/>
                <a:cs typeface="Times New Roman" pitchFamily="18" charset="0"/>
                <a:sym typeface="Martel"/>
              </a:rPr>
              <a:t>Φ</a:t>
            </a:r>
            <a:r>
              <a:rPr lang="en-US" sz="2400" b="0" i="0" u="none" strike="noStrike" cap="none" dirty="0">
                <a:solidFill>
                  <a:srgbClr val="414042"/>
                </a:solidFill>
                <a:latin typeface="Times New Roman" pitchFamily="18" charset="0"/>
                <a:ea typeface="Martel"/>
                <a:cs typeface="Times New Roman" pitchFamily="18" charset="0"/>
                <a:sym typeface="Martel"/>
              </a:rPr>
              <a:t> is the Magnetic Flux  </a:t>
            </a:r>
            <a:r>
              <a:rPr lang="en-US" sz="2400" dirty="0">
                <a:solidFill>
                  <a:srgbClr val="414042"/>
                </a:solidFill>
                <a:latin typeface="Times New Roman" pitchFamily="18" charset="0"/>
                <a:ea typeface="Martel"/>
                <a:cs typeface="Times New Roman" pitchFamily="18" charset="0"/>
                <a:sym typeface="Martel"/>
              </a:rPr>
              <a:t>Linkage</a:t>
            </a:r>
            <a:r>
              <a:rPr lang="en-US" sz="2400" b="0" i="0" u="none" strike="noStrike" cap="none" dirty="0">
                <a:solidFill>
                  <a:srgbClr val="414042"/>
                </a:solidFill>
                <a:latin typeface="Times New Roman" pitchFamily="18" charset="0"/>
                <a:ea typeface="Martel"/>
                <a:cs typeface="Times New Roman" pitchFamily="18" charset="0"/>
                <a:sym typeface="Martel"/>
              </a:rPr>
              <a:t> </a:t>
            </a:r>
            <a:endParaRPr sz="1100" dirty="0">
              <a:latin typeface="Times New Roman" pitchFamily="18" charset="0"/>
              <a:cs typeface="Times New Roman" pitchFamily="18" charset="0"/>
            </a:endParaRPr>
          </a:p>
          <a:p>
            <a:pPr marL="0" marR="0" lvl="0" indent="-203200" algn="l" rtl="0">
              <a:spcBef>
                <a:spcPts val="0"/>
              </a:spcBef>
              <a:spcAft>
                <a:spcPts val="0"/>
              </a:spcAft>
              <a:buClr>
                <a:srgbClr val="414042"/>
              </a:buClr>
              <a:buSzPts val="3200"/>
              <a:buFont typeface="Martel"/>
              <a:buChar char="•"/>
            </a:pPr>
            <a:r>
              <a:rPr lang="en-US" sz="2400" b="0" i="0" u="none" strike="noStrike" cap="none" dirty="0">
                <a:solidFill>
                  <a:srgbClr val="414042"/>
                </a:solidFill>
                <a:latin typeface="Times New Roman" pitchFamily="18" charset="0"/>
                <a:ea typeface="Martel"/>
                <a:cs typeface="Times New Roman" pitchFamily="18" charset="0"/>
                <a:sym typeface="Martel"/>
              </a:rPr>
              <a:t>  </a:t>
            </a:r>
            <a:r>
              <a:rPr lang="en-US" sz="2400" b="0" i="0" u="none" strike="noStrike" cap="none" dirty="0">
                <a:solidFill>
                  <a:srgbClr val="414143"/>
                </a:solidFill>
                <a:latin typeface="Times New Roman" pitchFamily="18" charset="0"/>
                <a:ea typeface="Martel"/>
                <a:cs typeface="Times New Roman" pitchFamily="18" charset="0"/>
                <a:sym typeface="Martel"/>
              </a:rPr>
              <a:t>Ι</a:t>
            </a:r>
            <a:r>
              <a:rPr lang="en-US" sz="2400" b="0" i="0" u="none" strike="noStrike" cap="none" dirty="0">
                <a:solidFill>
                  <a:srgbClr val="414042"/>
                </a:solidFill>
                <a:latin typeface="Times New Roman" pitchFamily="18" charset="0"/>
                <a:ea typeface="Martel"/>
                <a:cs typeface="Times New Roman" pitchFamily="18" charset="0"/>
                <a:sym typeface="Martel"/>
              </a:rPr>
              <a:t>  is in Amperes</a:t>
            </a:r>
            <a:endParaRPr sz="1100" dirty="0">
              <a:latin typeface="Times New Roman" pitchFamily="18" charset="0"/>
              <a:cs typeface="Times New Roman" pitchFamily="18" charset="0"/>
            </a:endParaRPr>
          </a:p>
          <a:p>
            <a:pPr marL="0" marR="0" lvl="0" indent="0" algn="l" rtl="0">
              <a:lnSpc>
                <a:spcPct val="100000"/>
              </a:lnSpc>
              <a:spcBef>
                <a:spcPts val="0"/>
              </a:spcBef>
              <a:spcAft>
                <a:spcPts val="0"/>
              </a:spcAft>
              <a:buClr>
                <a:schemeClr val="dk1"/>
              </a:buClr>
              <a:buSzPts val="1600"/>
              <a:buFont typeface="Arial"/>
              <a:buNone/>
            </a:pPr>
            <a:br>
              <a:rPr lang="en-US" sz="1600" b="0" i="0" u="none" strike="noStrike" cap="none" dirty="0">
                <a:solidFill>
                  <a:schemeClr val="dk1"/>
                </a:solidFill>
                <a:latin typeface="Arial"/>
                <a:ea typeface="Arial"/>
                <a:cs typeface="Arial"/>
                <a:sym typeface="Arial"/>
              </a:rPr>
            </a:br>
            <a:endParaRPr sz="6600" b="0" i="0" u="none" strike="noStrike" cap="none" dirty="0">
              <a:solidFill>
                <a:srgbClr val="414042"/>
              </a:solidFill>
              <a:latin typeface="Martel"/>
              <a:ea typeface="Martel"/>
              <a:cs typeface="Martel"/>
              <a:sym typeface="Martel"/>
            </a:endParaRPr>
          </a:p>
        </p:txBody>
      </p:sp>
      <p:pic>
        <p:nvPicPr>
          <p:cNvPr id="248" name="Google Shape;248;p21" descr="self inductance of a coil"/>
          <p:cNvPicPr preferRelativeResize="0"/>
          <p:nvPr/>
        </p:nvPicPr>
        <p:blipFill rotWithShape="1">
          <a:blip r:embed="rId3">
            <a:alphaModFix/>
          </a:blip>
          <a:srcRect/>
          <a:stretch/>
        </p:blipFill>
        <p:spPr>
          <a:xfrm>
            <a:off x="2743200" y="1748558"/>
            <a:ext cx="2079321" cy="8819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21</a:t>
            </a:fld>
            <a:endParaRPr/>
          </a:p>
        </p:txBody>
      </p:sp>
      <p:pic>
        <p:nvPicPr>
          <p:cNvPr id="254" name="Google Shape;254;p22" descr="inductor-colour-code.jpg"/>
          <p:cNvPicPr preferRelativeResize="0"/>
          <p:nvPr/>
        </p:nvPicPr>
        <p:blipFill rotWithShape="1">
          <a:blip r:embed="rId3">
            <a:alphaModFix/>
          </a:blip>
          <a:srcRect/>
          <a:stretch/>
        </p:blipFill>
        <p:spPr>
          <a:xfrm>
            <a:off x="762000" y="762000"/>
            <a:ext cx="6248400" cy="2209800"/>
          </a:xfrm>
          <a:prstGeom prst="rect">
            <a:avLst/>
          </a:prstGeom>
          <a:noFill/>
          <a:ln>
            <a:noFill/>
          </a:ln>
        </p:spPr>
      </p:pic>
      <p:sp>
        <p:nvSpPr>
          <p:cNvPr id="255" name="Google Shape;255;p22"/>
          <p:cNvSpPr/>
          <p:nvPr/>
        </p:nvSpPr>
        <p:spPr>
          <a:xfrm>
            <a:off x="533400" y="3505200"/>
            <a:ext cx="82296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Libre Baskerville"/>
                <a:ea typeface="Libre Baskerville"/>
                <a:cs typeface="Libre Baskerville"/>
                <a:sym typeface="Libre Baskerville"/>
              </a:rPr>
              <a:t>Therefore value = 27 x10 = 270µH +/-20%</a:t>
            </a:r>
            <a:endParaRPr sz="2800" dirty="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3"/>
          <p:cNvSpPr/>
          <p:nvPr/>
        </p:nvSpPr>
        <p:spPr>
          <a:xfrm>
            <a:off x="457200" y="609600"/>
            <a:ext cx="7696200" cy="16927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800" b="1"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800" b="1" dirty="0">
                <a:solidFill>
                  <a:schemeClr val="dk1"/>
                </a:solidFill>
                <a:latin typeface="Libre Baskerville"/>
                <a:ea typeface="Libre Baskerville"/>
                <a:cs typeface="Libre Baskerville"/>
                <a:sym typeface="Libre Baskerville"/>
              </a:rPr>
              <a:t>Capacitor</a:t>
            </a:r>
            <a:r>
              <a:rPr lang="en-US" sz="2800" dirty="0">
                <a:solidFill>
                  <a:schemeClr val="dk1"/>
                </a:solidFill>
                <a:latin typeface="Libre Baskerville"/>
                <a:ea typeface="Libre Baskerville"/>
                <a:cs typeface="Libre Baskerville"/>
                <a:sym typeface="Libre Baskerville"/>
              </a:rPr>
              <a:t>-</a:t>
            </a:r>
            <a:r>
              <a:rPr lang="en-US" sz="2000" dirty="0">
                <a:solidFill>
                  <a:schemeClr val="dk1"/>
                </a:solidFill>
                <a:latin typeface="Libre Baskerville"/>
                <a:ea typeface="Libre Baskerville"/>
                <a:cs typeface="Libre Baskerville"/>
                <a:sym typeface="Libre Baskerville"/>
              </a:rPr>
              <a:t>is a simple passive component that is used to “store electricity”.</a:t>
            </a:r>
            <a:endParaRPr sz="2000" dirty="0">
              <a:solidFill>
                <a:schemeClr val="dk1"/>
              </a:solidFill>
              <a:latin typeface="Libre Baskerville"/>
              <a:ea typeface="Libre Baskerville"/>
              <a:cs typeface="Libre Baskerville"/>
              <a:sym typeface="Libre Baskerville"/>
            </a:endParaRPr>
          </a:p>
        </p:txBody>
      </p:sp>
      <p:pic>
        <p:nvPicPr>
          <p:cNvPr id="261" name="Google Shape;261;p23" descr="ceramic types of capacitor"/>
          <p:cNvPicPr preferRelativeResize="0"/>
          <p:nvPr/>
        </p:nvPicPr>
        <p:blipFill rotWithShape="1">
          <a:blip r:embed="rId3">
            <a:alphaModFix/>
          </a:blip>
          <a:srcRect/>
          <a:stretch/>
        </p:blipFill>
        <p:spPr>
          <a:xfrm>
            <a:off x="5791200" y="228600"/>
            <a:ext cx="1133475" cy="1304926"/>
          </a:xfrm>
          <a:prstGeom prst="rect">
            <a:avLst/>
          </a:prstGeom>
          <a:noFill/>
          <a:ln>
            <a:noFill/>
          </a:ln>
        </p:spPr>
      </p:pic>
      <p:pic>
        <p:nvPicPr>
          <p:cNvPr id="262" name="Google Shape;262;p23" descr="electrolytic types of capacitor"/>
          <p:cNvPicPr preferRelativeResize="0"/>
          <p:nvPr/>
        </p:nvPicPr>
        <p:blipFill rotWithShape="1">
          <a:blip r:embed="rId4">
            <a:alphaModFix/>
          </a:blip>
          <a:srcRect/>
          <a:stretch/>
        </p:blipFill>
        <p:spPr>
          <a:xfrm>
            <a:off x="1828800" y="152400"/>
            <a:ext cx="1200150" cy="1200150"/>
          </a:xfrm>
          <a:prstGeom prst="rect">
            <a:avLst/>
          </a:prstGeom>
          <a:noFill/>
          <a:ln>
            <a:noFill/>
          </a:ln>
        </p:spPr>
      </p:pic>
      <p:pic>
        <p:nvPicPr>
          <p:cNvPr id="263" name="Google Shape;263;p23" descr="Image result for capacitor definition and types tutorial"/>
          <p:cNvPicPr preferRelativeResize="0"/>
          <p:nvPr/>
        </p:nvPicPr>
        <p:blipFill rotWithShape="1">
          <a:blip r:embed="rId5">
            <a:alphaModFix/>
          </a:blip>
          <a:srcRect/>
          <a:stretch/>
        </p:blipFill>
        <p:spPr>
          <a:xfrm>
            <a:off x="838200" y="2667000"/>
            <a:ext cx="6705600" cy="2295526"/>
          </a:xfrm>
          <a:prstGeom prst="rect">
            <a:avLst/>
          </a:prstGeom>
          <a:noFill/>
          <a:ln>
            <a:noFill/>
          </a:ln>
        </p:spPr>
      </p:pic>
      <p:pic>
        <p:nvPicPr>
          <p:cNvPr id="264" name="Google Shape;264;p23" descr="Image result for capacitor definition and types tutorial"/>
          <p:cNvPicPr preferRelativeResize="0"/>
          <p:nvPr/>
        </p:nvPicPr>
        <p:blipFill rotWithShape="1">
          <a:blip r:embed="rId6">
            <a:alphaModFix/>
          </a:blip>
          <a:srcRect/>
          <a:stretch/>
        </p:blipFill>
        <p:spPr>
          <a:xfrm>
            <a:off x="6000750" y="5132540"/>
            <a:ext cx="2857500" cy="1600200"/>
          </a:xfrm>
          <a:prstGeom prst="rect">
            <a:avLst/>
          </a:prstGeom>
          <a:noFill/>
          <a:ln>
            <a:noFill/>
          </a:ln>
        </p:spPr>
      </p:pic>
      <p:sp>
        <p:nvSpPr>
          <p:cNvPr id="266" name="Google Shape;266;p2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2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23</a:t>
            </a:fld>
            <a:endParaRPr/>
          </a:p>
        </p:txBody>
      </p:sp>
      <p:sp>
        <p:nvSpPr>
          <p:cNvPr id="273" name="Google Shape;273;p24"/>
          <p:cNvSpPr/>
          <p:nvPr/>
        </p:nvSpPr>
        <p:spPr>
          <a:xfrm>
            <a:off x="457200" y="762000"/>
            <a:ext cx="7634614" cy="34162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pitchFamily="18" charset="0"/>
                <a:ea typeface="Libre Baskerville"/>
                <a:cs typeface="Times New Roman" pitchFamily="18" charset="0"/>
                <a:sym typeface="Libre Baskerville"/>
              </a:rPr>
              <a:t>By applying a voltage to a capacitor and measuring the charge on the plates, the ratio of the charge Q to the voltage V will give the capacitance value of the capacitor and is therefore given as </a:t>
            </a:r>
            <a:endParaRPr sz="1050" dirty="0">
              <a:latin typeface="Times New Roman" pitchFamily="18" charset="0"/>
              <a:cs typeface="Times New Roman" pitchFamily="18" charset="0"/>
            </a:endParaRPr>
          </a:p>
          <a:p>
            <a:pPr marL="0" marR="0" lvl="0" indent="0" algn="l" rtl="0">
              <a:spcBef>
                <a:spcPts val="0"/>
              </a:spcBef>
              <a:spcAft>
                <a:spcPts val="0"/>
              </a:spcAft>
              <a:buNone/>
            </a:pPr>
            <a:endParaRPr sz="2800" dirty="0">
              <a:solidFill>
                <a:schemeClr val="dk1"/>
              </a:solidFill>
              <a:latin typeface="Times New Roman" pitchFamily="18" charset="0"/>
              <a:ea typeface="Libre Baskerville"/>
              <a:cs typeface="Times New Roman" pitchFamily="18" charset="0"/>
              <a:sym typeface="Libre Baskerville"/>
            </a:endParaRPr>
          </a:p>
          <a:p>
            <a:pPr marL="0" marR="0" lvl="0" indent="0" algn="l" rtl="0">
              <a:spcBef>
                <a:spcPts val="0"/>
              </a:spcBef>
              <a:spcAft>
                <a:spcPts val="0"/>
              </a:spcAft>
              <a:buNone/>
            </a:pPr>
            <a:r>
              <a:rPr lang="en-US" sz="2800" dirty="0">
                <a:solidFill>
                  <a:schemeClr val="dk1"/>
                </a:solidFill>
                <a:latin typeface="Times New Roman" pitchFamily="18" charset="0"/>
                <a:ea typeface="Libre Baskerville"/>
                <a:cs typeface="Times New Roman" pitchFamily="18" charset="0"/>
                <a:sym typeface="Libre Baskerville"/>
              </a:rPr>
              <a:t>                            C = Q/V</a:t>
            </a:r>
            <a:endParaRPr sz="1050" dirty="0">
              <a:latin typeface="Times New Roman" pitchFamily="18" charset="0"/>
              <a:cs typeface="Times New Roman" pitchFamily="18" charset="0"/>
            </a:endParaRPr>
          </a:p>
          <a:p>
            <a:pPr marL="0" marR="0" lvl="0" indent="0" algn="l" rtl="0">
              <a:spcBef>
                <a:spcPts val="0"/>
              </a:spcBef>
              <a:spcAft>
                <a:spcPts val="0"/>
              </a:spcAft>
              <a:buNone/>
            </a:pPr>
            <a:endParaRPr sz="4000" dirty="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9" name="Google Shape;279;p2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24</a:t>
            </a:fld>
            <a:endParaRPr/>
          </a:p>
        </p:txBody>
      </p:sp>
      <p:pic>
        <p:nvPicPr>
          <p:cNvPr id="280" name="Google Shape;280;p25" descr="capacitor colour coding"/>
          <p:cNvPicPr preferRelativeResize="0"/>
          <p:nvPr/>
        </p:nvPicPr>
        <p:blipFill rotWithShape="1">
          <a:blip r:embed="rId3">
            <a:alphaModFix/>
          </a:blip>
          <a:srcRect/>
          <a:stretch/>
        </p:blipFill>
        <p:spPr>
          <a:xfrm>
            <a:off x="1537570" y="1108553"/>
            <a:ext cx="4775548" cy="31878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26"/>
          <p:cNvPicPr preferRelativeResize="0"/>
          <p:nvPr/>
        </p:nvPicPr>
        <p:blipFill rotWithShape="1">
          <a:blip r:embed="rId3">
            <a:alphaModFix/>
          </a:blip>
          <a:srcRect/>
          <a:stretch/>
        </p:blipFill>
        <p:spPr>
          <a:xfrm>
            <a:off x="702501" y="290827"/>
            <a:ext cx="7391400" cy="5635027"/>
          </a:xfrm>
          <a:prstGeom prst="rect">
            <a:avLst/>
          </a:prstGeom>
          <a:noFill/>
          <a:ln>
            <a:noFill/>
          </a:ln>
        </p:spPr>
      </p:pic>
      <p:sp>
        <p:nvSpPr>
          <p:cNvPr id="287" name="Google Shape;287;p2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7"/>
          <p:cNvSpPr/>
          <p:nvPr/>
        </p:nvSpPr>
        <p:spPr>
          <a:xfrm>
            <a:off x="457200" y="1143000"/>
            <a:ext cx="8458200" cy="5334000"/>
          </a:xfrm>
          <a:prstGeom prst="rect">
            <a:avLst/>
          </a:prstGeom>
          <a:noFill/>
          <a:ln>
            <a:noFill/>
          </a:ln>
        </p:spPr>
        <p:txBody>
          <a:bodyPr spcFirstLastPara="1" wrap="square" lIns="91425" tIns="0" rIns="91425" bIns="0" anchor="t" anchorCtr="0">
            <a:noAutofit/>
          </a:bodyPr>
          <a:lstStyle/>
          <a:p>
            <a:pPr marL="495300" marR="0" lvl="0" indent="-495300" algn="l" rtl="0">
              <a:lnSpc>
                <a:spcPct val="90000"/>
              </a:lnSpc>
              <a:spcBef>
                <a:spcPts val="0"/>
              </a:spcBef>
              <a:spcAft>
                <a:spcPts val="0"/>
              </a:spcAft>
              <a:buClr>
                <a:schemeClr val="dk2"/>
              </a:buClr>
              <a:buSzPts val="1800"/>
              <a:buFont typeface="Noto Sans Symbols"/>
              <a:buChar char="●"/>
            </a:pPr>
            <a:r>
              <a:rPr lang="en-US" sz="2400" dirty="0">
                <a:solidFill>
                  <a:schemeClr val="dk1"/>
                </a:solidFill>
                <a:latin typeface="Times New Roman"/>
                <a:ea typeface="Times New Roman"/>
                <a:cs typeface="Times New Roman"/>
                <a:sym typeface="Times New Roman"/>
              </a:rPr>
              <a:t>Signals is physical quantity which contains  variables information.</a:t>
            </a:r>
            <a:endParaRPr dirty="0"/>
          </a:p>
          <a:p>
            <a:pPr marL="495300" marR="0" lvl="0" indent="-495300" algn="l" rtl="0">
              <a:lnSpc>
                <a:spcPct val="90000"/>
              </a:lnSpc>
              <a:spcBef>
                <a:spcPts val="960"/>
              </a:spcBef>
              <a:spcAft>
                <a:spcPts val="0"/>
              </a:spcAft>
              <a:buNone/>
            </a:pPr>
            <a:endParaRPr sz="2400" dirty="0">
              <a:solidFill>
                <a:schemeClr val="dk1"/>
              </a:solidFill>
              <a:latin typeface="Times New Roman"/>
              <a:ea typeface="Times New Roman"/>
              <a:cs typeface="Times New Roman"/>
              <a:sym typeface="Times New Roman"/>
            </a:endParaRPr>
          </a:p>
          <a:p>
            <a:pPr marL="495300" marR="0" lvl="0" indent="-495300" algn="l" rtl="0">
              <a:lnSpc>
                <a:spcPct val="90000"/>
              </a:lnSpc>
              <a:spcBef>
                <a:spcPts val="960"/>
              </a:spcBef>
              <a:spcAft>
                <a:spcPts val="0"/>
              </a:spcAft>
              <a:buClr>
                <a:schemeClr val="dk2"/>
              </a:buClr>
              <a:buSzPts val="1800"/>
              <a:buFont typeface="Noto Sans Symbols"/>
              <a:buChar char="●"/>
            </a:pPr>
            <a:r>
              <a:rPr lang="en-US" sz="2400" dirty="0">
                <a:solidFill>
                  <a:schemeClr val="dk1"/>
                </a:solidFill>
                <a:latin typeface="Times New Roman"/>
                <a:ea typeface="Times New Roman"/>
                <a:cs typeface="Times New Roman"/>
                <a:sym typeface="Times New Roman"/>
              </a:rPr>
              <a:t>The signal is defined as any physical quantity that varies with time, frequency or any other independent variables.</a:t>
            </a:r>
            <a:endParaRPr dirty="0"/>
          </a:p>
          <a:p>
            <a:pPr marL="495300" marR="0" lvl="0" indent="-381000" algn="l" rtl="0">
              <a:lnSpc>
                <a:spcPct val="90000"/>
              </a:lnSpc>
              <a:spcBef>
                <a:spcPts val="960"/>
              </a:spcBef>
              <a:spcAft>
                <a:spcPts val="0"/>
              </a:spcAft>
              <a:buClr>
                <a:schemeClr val="dk2"/>
              </a:buClr>
              <a:buSzPts val="1800"/>
              <a:buFont typeface="Noto Sans Symbols"/>
              <a:buNone/>
            </a:pPr>
            <a:endParaRPr sz="2400" dirty="0">
              <a:solidFill>
                <a:schemeClr val="dk1"/>
              </a:solidFill>
              <a:latin typeface="Times New Roman"/>
              <a:ea typeface="Times New Roman"/>
              <a:cs typeface="Times New Roman"/>
              <a:sym typeface="Times New Roman"/>
            </a:endParaRPr>
          </a:p>
          <a:p>
            <a:pPr marL="952500" marR="0" lvl="1" indent="-495300" algn="l" rtl="0">
              <a:lnSpc>
                <a:spcPct val="90000"/>
              </a:lnSpc>
              <a:spcBef>
                <a:spcPts val="96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Examples: Motion, sound, picture, video, traffic light…</a:t>
            </a:r>
            <a:endParaRPr dirty="0"/>
          </a:p>
          <a:p>
            <a:pPr marL="952500" marR="0" lvl="1" indent="-495300" algn="l" rtl="0">
              <a:lnSpc>
                <a:spcPct val="90000"/>
              </a:lnSpc>
              <a:spcBef>
                <a:spcPts val="96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p:txBody>
      </p:sp>
      <p:sp>
        <p:nvSpPr>
          <p:cNvPr id="294" name="Google Shape;294;p2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ctr" rtl="0">
              <a:spcBef>
                <a:spcPts val="0"/>
              </a:spcBef>
              <a:spcAft>
                <a:spcPts val="0"/>
              </a:spcAft>
              <a:buClr>
                <a:schemeClr val="dk2"/>
              </a:buClr>
              <a:buSzPts val="4000"/>
              <a:buFont typeface="Libre Franklin"/>
              <a:buNone/>
            </a:pPr>
            <a:r>
              <a:rPr lang="en-US" u="sng" dirty="0">
                <a:solidFill>
                  <a:srgbClr val="FF0000"/>
                </a:solidFill>
                <a:latin typeface="Times New Roman" pitchFamily="18" charset="0"/>
                <a:cs typeface="Times New Roman" pitchFamily="18" charset="0"/>
              </a:rPr>
              <a:t>Signal </a:t>
            </a:r>
            <a:br>
              <a:rPr lang="en-US" dirty="0"/>
            </a:b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8"/>
          <p:cNvSpPr txBox="1">
            <a:spLocks noGrp="1"/>
          </p:cNvSpPr>
          <p:nvPr>
            <p:ph type="title"/>
          </p:nvPr>
        </p:nvSpPr>
        <p:spPr>
          <a:xfrm>
            <a:off x="914400" y="274638"/>
            <a:ext cx="7772400" cy="652288"/>
          </a:xfrm>
          <a:prstGeom prst="rect">
            <a:avLst/>
          </a:prstGeom>
          <a:noFill/>
          <a:ln>
            <a:noFill/>
          </a:ln>
        </p:spPr>
        <p:txBody>
          <a:bodyPr spcFirstLastPara="1" wrap="square" lIns="91425" tIns="45700" rIns="91425" bIns="91425" anchor="b" anchorCtr="0">
            <a:normAutofit fontScale="90000"/>
          </a:bodyPr>
          <a:lstStyle/>
          <a:p>
            <a:pPr marL="0" lvl="0" indent="0" algn="ctr" rtl="0">
              <a:spcBef>
                <a:spcPts val="0"/>
              </a:spcBef>
              <a:spcAft>
                <a:spcPts val="0"/>
              </a:spcAft>
              <a:buClr>
                <a:schemeClr val="dk2"/>
              </a:buClr>
              <a:buSzPts val="4000"/>
              <a:buFont typeface="Libre Franklin"/>
              <a:buNone/>
            </a:pPr>
            <a:r>
              <a:rPr lang="en-US" u="sng" dirty="0">
                <a:solidFill>
                  <a:srgbClr val="FF0000"/>
                </a:solidFill>
                <a:latin typeface="Times New Roman" pitchFamily="18" charset="0"/>
                <a:cs typeface="Times New Roman" pitchFamily="18" charset="0"/>
              </a:rPr>
              <a:t>Signal Examples</a:t>
            </a:r>
            <a:endParaRPr u="sng" dirty="0">
              <a:solidFill>
                <a:srgbClr val="FF0000"/>
              </a:solidFill>
              <a:latin typeface="Times New Roman" pitchFamily="18" charset="0"/>
              <a:cs typeface="Times New Roman" pitchFamily="18" charset="0"/>
            </a:endParaRPr>
          </a:p>
        </p:txBody>
      </p:sp>
      <p:sp>
        <p:nvSpPr>
          <p:cNvPr id="301" name="Google Shape;301;p28"/>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2380"/>
              <a:buChar char="⚫"/>
            </a:pPr>
            <a:r>
              <a:rPr lang="en-US" sz="2000" dirty="0"/>
              <a:t>Electrical signals </a:t>
            </a:r>
            <a:endParaRPr sz="2000" dirty="0"/>
          </a:p>
          <a:p>
            <a:pPr marL="274320" lvl="0" indent="-274320" algn="l" rtl="0">
              <a:lnSpc>
                <a:spcPct val="90000"/>
              </a:lnSpc>
              <a:spcBef>
                <a:spcPts val="580"/>
              </a:spcBef>
              <a:spcAft>
                <a:spcPts val="0"/>
              </a:spcAft>
              <a:buSzPts val="2380"/>
              <a:buChar char="⚫"/>
            </a:pPr>
            <a:r>
              <a:rPr lang="en-US" sz="2000" dirty="0"/>
              <a:t>Acoustic signals </a:t>
            </a:r>
            <a:endParaRPr sz="2000" dirty="0"/>
          </a:p>
          <a:p>
            <a:pPr marL="274320" lvl="0" indent="-274320" algn="l" rtl="0">
              <a:lnSpc>
                <a:spcPct val="90000"/>
              </a:lnSpc>
              <a:spcBef>
                <a:spcPts val="580"/>
              </a:spcBef>
              <a:spcAft>
                <a:spcPts val="0"/>
              </a:spcAft>
              <a:buSzPts val="2380"/>
              <a:buChar char="⚫"/>
            </a:pPr>
            <a:r>
              <a:rPr lang="en-US" sz="2000" dirty="0"/>
              <a:t>Video signals </a:t>
            </a:r>
            <a:endParaRPr sz="2000" dirty="0"/>
          </a:p>
          <a:p>
            <a:pPr marL="274320" lvl="0" indent="-274320" algn="l" rtl="0">
              <a:lnSpc>
                <a:spcPct val="90000"/>
              </a:lnSpc>
              <a:spcBef>
                <a:spcPts val="580"/>
              </a:spcBef>
              <a:spcAft>
                <a:spcPts val="0"/>
              </a:spcAft>
              <a:buSzPts val="2380"/>
              <a:buChar char="⚫"/>
            </a:pPr>
            <a:r>
              <a:rPr lang="en-US" sz="2000" dirty="0"/>
              <a:t>Biological signals </a:t>
            </a:r>
            <a:endParaRPr sz="2000" dirty="0"/>
          </a:p>
          <a:p>
            <a:pPr marL="274320" lvl="0" indent="-274320" algn="l" rtl="0">
              <a:lnSpc>
                <a:spcPct val="90000"/>
              </a:lnSpc>
              <a:spcBef>
                <a:spcPts val="580"/>
              </a:spcBef>
              <a:spcAft>
                <a:spcPts val="0"/>
              </a:spcAft>
              <a:buSzPts val="2380"/>
              <a:buChar char="⚫"/>
            </a:pPr>
            <a:r>
              <a:rPr lang="en-US" sz="2000" dirty="0"/>
              <a:t>Noise: unwanted signal</a:t>
            </a:r>
            <a:endParaRPr sz="2000" dirty="0"/>
          </a:p>
          <a:p>
            <a:pPr marL="274320" lvl="0" indent="-274320" algn="l" rtl="0">
              <a:lnSpc>
                <a:spcPct val="90000"/>
              </a:lnSpc>
              <a:spcBef>
                <a:spcPts val="580"/>
              </a:spcBef>
              <a:spcAft>
                <a:spcPts val="0"/>
              </a:spcAft>
              <a:buSzPts val="2380"/>
              <a:buFont typeface="Libre Baskerville"/>
              <a:buNone/>
            </a:pPr>
            <a:r>
              <a:rPr lang="en-US" sz="2800" dirty="0"/>
              <a:t>					</a:t>
            </a:r>
            <a:endParaRPr sz="2800" dirty="0"/>
          </a:p>
        </p:txBody>
      </p:sp>
      <p:pic>
        <p:nvPicPr>
          <p:cNvPr id="302" name="Google Shape;302;p28"/>
          <p:cNvPicPr preferRelativeResize="0"/>
          <p:nvPr/>
        </p:nvPicPr>
        <p:blipFill rotWithShape="1">
          <a:blip r:embed="rId3">
            <a:alphaModFix/>
          </a:blip>
          <a:srcRect l="5142" r="5141"/>
          <a:stretch/>
        </p:blipFill>
        <p:spPr>
          <a:xfrm>
            <a:off x="904310" y="3429000"/>
            <a:ext cx="7318375" cy="160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fontScale="90000"/>
          </a:bodyPr>
          <a:lstStyle/>
          <a:p>
            <a:pPr marL="0" lvl="0" indent="0" algn="ctr" rtl="0">
              <a:spcBef>
                <a:spcPts val="0"/>
              </a:spcBef>
              <a:spcAft>
                <a:spcPts val="0"/>
              </a:spcAft>
              <a:buClr>
                <a:schemeClr val="dk2"/>
              </a:buClr>
              <a:buSzPct val="100000"/>
              <a:buFont typeface="Libre Franklin"/>
              <a:buNone/>
            </a:pPr>
            <a:r>
              <a:rPr lang="en-US" u="sng" dirty="0">
                <a:solidFill>
                  <a:srgbClr val="FF0000"/>
                </a:solidFill>
                <a:latin typeface="Times New Roman" pitchFamily="18" charset="0"/>
                <a:cs typeface="Times New Roman" pitchFamily="18" charset="0"/>
              </a:rPr>
              <a:t>Electrical Signal</a:t>
            </a:r>
            <a:br>
              <a:rPr lang="en-US" dirty="0"/>
            </a:br>
            <a:endParaRPr dirty="0"/>
          </a:p>
        </p:txBody>
      </p:sp>
      <p:sp>
        <p:nvSpPr>
          <p:cNvPr id="309" name="Google Shape;309;p2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28</a:t>
            </a:fld>
            <a:endParaRPr/>
          </a:p>
        </p:txBody>
      </p:sp>
      <p:sp>
        <p:nvSpPr>
          <p:cNvPr id="310" name="Google Shape;310;p29"/>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sz="2000" dirty="0"/>
              <a:t>The dynamic signal representing electrical quantity either voltage or current is known as electrical signal.</a:t>
            </a:r>
            <a:endParaRPr sz="2000" dirty="0"/>
          </a:p>
          <a:p>
            <a:pPr marL="274320" lvl="0" indent="-274320" algn="l" rtl="0">
              <a:spcBef>
                <a:spcPts val="580"/>
              </a:spcBef>
              <a:spcAft>
                <a:spcPts val="0"/>
              </a:spcAft>
              <a:buSzPts val="2210"/>
              <a:buChar char="⚫"/>
            </a:pPr>
            <a:r>
              <a:rPr lang="en-US" sz="2000" dirty="0"/>
              <a:t>Types of electrical signal:</a:t>
            </a:r>
            <a:endParaRPr sz="2000" dirty="0"/>
          </a:p>
          <a:p>
            <a:pPr marL="274320" lvl="0" indent="-274320" algn="l" rtl="0">
              <a:spcBef>
                <a:spcPts val="580"/>
              </a:spcBef>
              <a:spcAft>
                <a:spcPts val="0"/>
              </a:spcAft>
              <a:buSzPts val="2210"/>
              <a:buNone/>
            </a:pPr>
            <a:r>
              <a:rPr lang="en-US" sz="2000" dirty="0"/>
              <a:t>1)Analog Signal</a:t>
            </a:r>
            <a:endParaRPr sz="2000" dirty="0"/>
          </a:p>
          <a:p>
            <a:pPr marL="274320" lvl="0" indent="-274320" algn="l" rtl="0">
              <a:spcBef>
                <a:spcPts val="580"/>
              </a:spcBef>
              <a:spcAft>
                <a:spcPts val="0"/>
              </a:spcAft>
              <a:buSzPts val="2210"/>
              <a:buNone/>
            </a:pPr>
            <a:r>
              <a:rPr lang="en-US" sz="2000" dirty="0"/>
              <a:t>2) Digital signal</a:t>
            </a:r>
            <a:endParaRPr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0"/>
          <p:cNvSpPr txBox="1">
            <a:spLocks noGrp="1"/>
          </p:cNvSpPr>
          <p:nvPr>
            <p:ph type="title"/>
          </p:nvPr>
        </p:nvSpPr>
        <p:spPr>
          <a:xfrm>
            <a:off x="457200" y="228600"/>
            <a:ext cx="8229600" cy="762000"/>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Clr>
                <a:schemeClr val="dk2"/>
              </a:buClr>
              <a:buSzPts val="4000"/>
              <a:buFont typeface="Libre Franklin"/>
              <a:buNone/>
            </a:pPr>
            <a:r>
              <a:rPr lang="en-US" u="sng" dirty="0">
                <a:solidFill>
                  <a:srgbClr val="FF0000"/>
                </a:solidFill>
                <a:latin typeface="Times New Roman" pitchFamily="18" charset="0"/>
                <a:cs typeface="Times New Roman" pitchFamily="18" charset="0"/>
              </a:rPr>
              <a:t>Analog signal </a:t>
            </a:r>
            <a:endParaRPr u="sng" dirty="0">
              <a:solidFill>
                <a:srgbClr val="FF0000"/>
              </a:solidFill>
              <a:latin typeface="Times New Roman" pitchFamily="18" charset="0"/>
              <a:cs typeface="Times New Roman" pitchFamily="18" charset="0"/>
            </a:endParaRPr>
          </a:p>
        </p:txBody>
      </p:sp>
      <p:sp>
        <p:nvSpPr>
          <p:cNvPr id="316" name="Google Shape;316;p30"/>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sz="2000" dirty="0"/>
              <a:t>Signal having continuous values.</a:t>
            </a:r>
            <a:endParaRPr sz="2000" dirty="0"/>
          </a:p>
          <a:p>
            <a:pPr marL="274320" lvl="0" indent="-274320" algn="l" rtl="0">
              <a:spcBef>
                <a:spcPts val="580"/>
              </a:spcBef>
              <a:spcAft>
                <a:spcPts val="0"/>
              </a:spcAft>
              <a:buSzPts val="2210"/>
              <a:buChar char="⚫"/>
            </a:pPr>
            <a:r>
              <a:rPr lang="en-US" sz="2000" dirty="0"/>
              <a:t>They can have infinite number of different values.</a:t>
            </a:r>
            <a:endParaRPr sz="2000" dirty="0"/>
          </a:p>
          <a:p>
            <a:pPr marL="274320" lvl="0" indent="-274320" algn="l" rtl="0">
              <a:spcBef>
                <a:spcPts val="580"/>
              </a:spcBef>
              <a:spcAft>
                <a:spcPts val="0"/>
              </a:spcAft>
              <a:buSzPts val="2210"/>
              <a:buChar char="⚫"/>
            </a:pPr>
            <a:r>
              <a:rPr lang="en-US" sz="2000" dirty="0"/>
              <a:t>Ex: temperature, pressure, distance, sound.</a:t>
            </a:r>
            <a:endParaRPr sz="2000" dirty="0"/>
          </a:p>
          <a:p>
            <a:pPr marL="548640" lvl="1" indent="-228600" algn="l" rtl="0">
              <a:lnSpc>
                <a:spcPct val="90000"/>
              </a:lnSpc>
              <a:spcBef>
                <a:spcPts val="370"/>
              </a:spcBef>
              <a:spcAft>
                <a:spcPts val="0"/>
              </a:spcAft>
              <a:buSzPts val="2210"/>
              <a:buChar char="⚫"/>
            </a:pPr>
            <a:r>
              <a:rPr lang="en-US" sz="2000" dirty="0"/>
              <a:t>AM, FM for voice sound</a:t>
            </a:r>
            <a:endParaRPr sz="1800" dirty="0"/>
          </a:p>
          <a:p>
            <a:pPr marL="548640" lvl="1" indent="-228600" algn="l" rtl="0">
              <a:lnSpc>
                <a:spcPct val="90000"/>
              </a:lnSpc>
              <a:spcBef>
                <a:spcPts val="370"/>
              </a:spcBef>
              <a:spcAft>
                <a:spcPts val="0"/>
              </a:spcAft>
              <a:buSzPts val="2210"/>
              <a:buChar char="⚫"/>
            </a:pPr>
            <a:r>
              <a:rPr lang="en-US" sz="2000" dirty="0"/>
              <a:t>Traditional TV for analog video</a:t>
            </a:r>
            <a:endParaRPr sz="1800" dirty="0"/>
          </a:p>
          <a:p>
            <a:pPr marL="548640" lvl="1" indent="-228600" algn="l" rtl="0">
              <a:lnSpc>
                <a:spcPct val="90000"/>
              </a:lnSpc>
              <a:spcBef>
                <a:spcPts val="370"/>
              </a:spcBef>
              <a:spcAft>
                <a:spcPts val="0"/>
              </a:spcAft>
              <a:buSzPts val="2210"/>
              <a:buChar char="⚫"/>
            </a:pPr>
            <a:r>
              <a:rPr lang="en-US" sz="2000" dirty="0"/>
              <a:t>First generation cellular phone (analog mode)</a:t>
            </a:r>
            <a:endParaRPr sz="1800" dirty="0"/>
          </a:p>
          <a:p>
            <a:pPr marL="274320" lvl="0" indent="-274320" algn="l" rtl="0">
              <a:spcBef>
                <a:spcPts val="580"/>
              </a:spcBef>
              <a:spcAft>
                <a:spcPts val="0"/>
              </a:spcAft>
              <a:buSzPts val="221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p:nvPr/>
        </p:nvSpPr>
        <p:spPr>
          <a:xfrm>
            <a:off x="762000" y="1371600"/>
            <a:ext cx="7467600" cy="35394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Libre Baskerville"/>
                <a:ea typeface="Libre Baskerville"/>
                <a:cs typeface="Libre Baskerville"/>
                <a:sym typeface="Libre Baskerville"/>
              </a:rPr>
              <a:t>CHAPTER-1</a:t>
            </a:r>
            <a:endParaRPr/>
          </a:p>
          <a:p>
            <a:pPr marL="0" marR="0" lvl="0" indent="0" algn="ctr" rtl="0">
              <a:spcBef>
                <a:spcPts val="0"/>
              </a:spcBef>
              <a:spcAft>
                <a:spcPts val="0"/>
              </a:spcAft>
              <a:buNone/>
            </a:pPr>
            <a:endParaRPr sz="3200" b="1">
              <a:solidFill>
                <a:schemeClr val="dk1"/>
              </a:solidFill>
              <a:latin typeface="Libre Baskerville"/>
              <a:ea typeface="Libre Baskerville"/>
              <a:cs typeface="Libre Baskerville"/>
              <a:sym typeface="Libre Baskerville"/>
            </a:endParaRPr>
          </a:p>
          <a:p>
            <a:pPr marL="0" marR="0" lvl="0" indent="0" algn="ctr" rtl="0">
              <a:spcBef>
                <a:spcPts val="0"/>
              </a:spcBef>
              <a:spcAft>
                <a:spcPts val="0"/>
              </a:spcAft>
              <a:buNone/>
            </a:pPr>
            <a:r>
              <a:rPr lang="en-US" sz="3200" b="1">
                <a:solidFill>
                  <a:srgbClr val="FF0000"/>
                </a:solidFill>
                <a:latin typeface="Libre Baskerville"/>
                <a:ea typeface="Libre Baskerville"/>
                <a:cs typeface="Libre Baskerville"/>
                <a:sym typeface="Libre Baskerville"/>
              </a:rPr>
              <a:t>Electronic Component and Signals</a:t>
            </a:r>
            <a:endParaRPr/>
          </a:p>
          <a:p>
            <a:pPr marL="0" marR="0" lvl="0" indent="0" algn="ctr" rtl="0">
              <a:spcBef>
                <a:spcPts val="0"/>
              </a:spcBef>
              <a:spcAft>
                <a:spcPts val="0"/>
              </a:spcAft>
              <a:buNone/>
            </a:pPr>
            <a:r>
              <a:rPr lang="en-US" sz="3200" b="1">
                <a:solidFill>
                  <a:srgbClr val="7030A0"/>
                </a:solidFill>
                <a:latin typeface="Libre Baskerville"/>
                <a:ea typeface="Libre Baskerville"/>
                <a:cs typeface="Libre Baskerville"/>
                <a:sym typeface="Libre Baskerville"/>
              </a:rPr>
              <a:t>12MARKS</a:t>
            </a:r>
            <a:endParaRPr/>
          </a:p>
          <a:p>
            <a:pPr marL="0" marR="0" lvl="0" indent="0" algn="ctr" rtl="0">
              <a:spcBef>
                <a:spcPts val="0"/>
              </a:spcBef>
              <a:spcAft>
                <a:spcPts val="0"/>
              </a:spcAft>
              <a:buNone/>
            </a:pPr>
            <a:endParaRPr sz="3200" b="1">
              <a:solidFill>
                <a:srgbClr val="7030A0"/>
              </a:solidFill>
              <a:latin typeface="Libre Baskerville"/>
              <a:ea typeface="Libre Baskerville"/>
              <a:cs typeface="Libre Baskerville"/>
              <a:sym typeface="Libre Baskerville"/>
            </a:endParaRPr>
          </a:p>
          <a:p>
            <a:pPr marL="0" marR="0" lvl="0" indent="0" algn="ctr" rtl="0">
              <a:spcBef>
                <a:spcPts val="0"/>
              </a:spcBef>
              <a:spcAft>
                <a:spcPts val="0"/>
              </a:spcAft>
              <a:buNone/>
            </a:pPr>
            <a:endParaRPr sz="3200" b="1">
              <a:solidFill>
                <a:srgbClr val="7030A0"/>
              </a:solidFill>
              <a:latin typeface="Libre Baskerville"/>
              <a:ea typeface="Libre Baskerville"/>
              <a:cs typeface="Libre Baskerville"/>
              <a:sym typeface="Libre Baskerville"/>
            </a:endParaRPr>
          </a:p>
          <a:p>
            <a:pPr marL="0" marR="0" lvl="0" indent="0" algn="ctr" rtl="0">
              <a:spcBef>
                <a:spcPts val="0"/>
              </a:spcBef>
              <a:spcAft>
                <a:spcPts val="0"/>
              </a:spcAft>
              <a:buNone/>
            </a:pPr>
            <a:endParaRPr sz="3200">
              <a:solidFill>
                <a:schemeClr val="dk1"/>
              </a:solidFill>
              <a:latin typeface="Libre Baskerville"/>
              <a:ea typeface="Libre Baskerville"/>
              <a:cs typeface="Libre Baskerville"/>
              <a:sym typeface="Libre Baskerville"/>
            </a:endParaRPr>
          </a:p>
        </p:txBody>
      </p:sp>
      <p:sp>
        <p:nvSpPr>
          <p:cNvPr id="113" name="Google Shape;113;p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1"/>
          <p:cNvSpPr txBox="1">
            <a:spLocks noGrp="1"/>
          </p:cNvSpPr>
          <p:nvPr>
            <p:ph type="title"/>
          </p:nvPr>
        </p:nvSpPr>
        <p:spPr>
          <a:xfrm>
            <a:off x="914400" y="274638"/>
            <a:ext cx="7772400" cy="752496"/>
          </a:xfrm>
          <a:prstGeom prst="rect">
            <a:avLst/>
          </a:prstGeom>
          <a:noFill/>
          <a:ln>
            <a:noFill/>
          </a:ln>
        </p:spPr>
        <p:txBody>
          <a:bodyPr spcFirstLastPara="1" wrap="square" lIns="91425" tIns="45700" rIns="91425" bIns="91425" anchor="b" anchorCtr="0">
            <a:normAutofit fontScale="90000"/>
          </a:bodyPr>
          <a:lstStyle/>
          <a:p>
            <a:pPr marL="0" lvl="0" indent="0" algn="ctr" rtl="0">
              <a:spcBef>
                <a:spcPts val="0"/>
              </a:spcBef>
              <a:spcAft>
                <a:spcPts val="0"/>
              </a:spcAft>
              <a:buClr>
                <a:schemeClr val="dk2"/>
              </a:buClr>
              <a:buSzPts val="4400"/>
              <a:buFont typeface="Libre Franklin"/>
              <a:buNone/>
            </a:pPr>
            <a:r>
              <a:rPr lang="en-US" sz="4400" u="sng" dirty="0">
                <a:solidFill>
                  <a:srgbClr val="FF0000"/>
                </a:solidFill>
                <a:latin typeface="Times New Roman" pitchFamily="18" charset="0"/>
                <a:cs typeface="Times New Roman" pitchFamily="18" charset="0"/>
              </a:rPr>
              <a:t>Analog signal</a:t>
            </a:r>
            <a:endParaRPr u="sng" dirty="0">
              <a:solidFill>
                <a:srgbClr val="FF0000"/>
              </a:solidFill>
              <a:latin typeface="Times New Roman" pitchFamily="18" charset="0"/>
              <a:cs typeface="Times New Roman" pitchFamily="18" charset="0"/>
            </a:endParaRPr>
          </a:p>
        </p:txBody>
      </p:sp>
      <p:graphicFrame>
        <p:nvGraphicFramePr>
          <p:cNvPr id="322" name="Google Shape;322;p31"/>
          <p:cNvGraphicFramePr/>
          <p:nvPr/>
        </p:nvGraphicFramePr>
        <p:xfrm>
          <a:off x="1752600" y="2054225"/>
          <a:ext cx="5602288" cy="3506788"/>
        </p:xfrm>
        <a:graphic>
          <a:graphicData uri="http://schemas.openxmlformats.org/presentationml/2006/ole">
            <mc:AlternateContent xmlns:mc="http://schemas.openxmlformats.org/markup-compatibility/2006">
              <mc:Choice xmlns:v="urn:schemas-microsoft-com:vml" Requires="v">
                <p:oleObj spid="_x0000_s1066" r:id="rId4" imgW="5602288" imgH="3506788" progId="Excel.Sheet.8">
                  <p:embed/>
                </p:oleObj>
              </mc:Choice>
              <mc:Fallback>
                <p:oleObj r:id="rId4" imgW="5602288" imgH="3506788" progId="Excel.Sheet.8">
                  <p:embed/>
                  <p:pic>
                    <p:nvPicPr>
                      <p:cNvPr id="322" name="Google Shape;322;p31"/>
                      <p:cNvPicPr preferRelativeResize="0"/>
                      <p:nvPr/>
                    </p:nvPicPr>
                    <p:blipFill rotWithShape="1">
                      <a:blip r:embed="rId5">
                        <a:alphaModFix/>
                      </a:blip>
                      <a:srcRect/>
                      <a:stretch/>
                    </p:blipFill>
                    <p:spPr>
                      <a:xfrm>
                        <a:off x="1752600" y="2054225"/>
                        <a:ext cx="5602288" cy="3506788"/>
                      </a:xfrm>
                      <a:prstGeom prst="rect">
                        <a:avLst/>
                      </a:prstGeom>
                      <a:noFill/>
                      <a:ln>
                        <a:noFill/>
                      </a:ln>
                    </p:spPr>
                  </p:pic>
                </p:oleObj>
              </mc:Fallback>
            </mc:AlternateContent>
          </a:graphicData>
        </a:graphic>
      </p:graphicFrame>
      <p:cxnSp>
        <p:nvCxnSpPr>
          <p:cNvPr id="323" name="Google Shape;323;p31"/>
          <p:cNvCxnSpPr/>
          <p:nvPr/>
        </p:nvCxnSpPr>
        <p:spPr>
          <a:xfrm>
            <a:off x="2843213" y="2349500"/>
            <a:ext cx="0" cy="3600450"/>
          </a:xfrm>
          <a:prstGeom prst="straightConnector1">
            <a:avLst/>
          </a:prstGeom>
          <a:noFill/>
          <a:ln w="12700" cap="flat" cmpd="sng">
            <a:solidFill>
              <a:schemeClr val="dk1"/>
            </a:solidFill>
            <a:prstDash val="lgDash"/>
            <a:round/>
            <a:headEnd type="none" w="sm" len="sm"/>
            <a:tailEnd type="none" w="sm" len="sm"/>
          </a:ln>
        </p:spPr>
      </p:cxnSp>
      <p:cxnSp>
        <p:nvCxnSpPr>
          <p:cNvPr id="324" name="Google Shape;324;p31"/>
          <p:cNvCxnSpPr/>
          <p:nvPr/>
        </p:nvCxnSpPr>
        <p:spPr>
          <a:xfrm>
            <a:off x="5364163" y="2349500"/>
            <a:ext cx="0" cy="3600450"/>
          </a:xfrm>
          <a:prstGeom prst="straightConnector1">
            <a:avLst/>
          </a:prstGeom>
          <a:noFill/>
          <a:ln w="12700" cap="flat" cmpd="sng">
            <a:solidFill>
              <a:schemeClr val="dk1"/>
            </a:solidFill>
            <a:prstDash val="lgDash"/>
            <a:round/>
            <a:headEnd type="none" w="sm" len="sm"/>
            <a:tailEnd type="none" w="sm" len="sm"/>
          </a:ln>
        </p:spPr>
      </p:cxnSp>
      <p:sp>
        <p:nvSpPr>
          <p:cNvPr id="325" name="Google Shape;325;p31"/>
          <p:cNvSpPr txBox="1"/>
          <p:nvPr/>
        </p:nvSpPr>
        <p:spPr>
          <a:xfrm>
            <a:off x="3652838" y="5661025"/>
            <a:ext cx="1223962"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Period</a:t>
            </a:r>
            <a:endParaRPr sz="1800">
              <a:solidFill>
                <a:schemeClr val="dk1"/>
              </a:solidFill>
              <a:latin typeface="Times New Roman"/>
              <a:ea typeface="Times New Roman"/>
              <a:cs typeface="Times New Roman"/>
              <a:sym typeface="Times New Roman"/>
            </a:endParaRPr>
          </a:p>
        </p:txBody>
      </p:sp>
      <p:cxnSp>
        <p:nvCxnSpPr>
          <p:cNvPr id="326" name="Google Shape;326;p31"/>
          <p:cNvCxnSpPr/>
          <p:nvPr/>
        </p:nvCxnSpPr>
        <p:spPr>
          <a:xfrm>
            <a:off x="4572000" y="5876925"/>
            <a:ext cx="720725" cy="0"/>
          </a:xfrm>
          <a:prstGeom prst="straightConnector1">
            <a:avLst/>
          </a:prstGeom>
          <a:noFill/>
          <a:ln w="12700" cap="sq" cmpd="sng">
            <a:solidFill>
              <a:schemeClr val="dk1"/>
            </a:solidFill>
            <a:prstDash val="solid"/>
            <a:round/>
            <a:headEnd type="none" w="sm" len="sm"/>
            <a:tailEnd type="triangle" w="med" len="med"/>
          </a:ln>
        </p:spPr>
      </p:cxnSp>
      <p:cxnSp>
        <p:nvCxnSpPr>
          <p:cNvPr id="327" name="Google Shape;327;p31"/>
          <p:cNvCxnSpPr/>
          <p:nvPr/>
        </p:nvCxnSpPr>
        <p:spPr>
          <a:xfrm rot="10800000">
            <a:off x="2916238" y="5876925"/>
            <a:ext cx="647700" cy="0"/>
          </a:xfrm>
          <a:prstGeom prst="straightConnector1">
            <a:avLst/>
          </a:prstGeom>
          <a:noFill/>
          <a:ln w="12700" cap="sq" cmpd="sng">
            <a:solidFill>
              <a:schemeClr val="dk1"/>
            </a:solidFill>
            <a:prstDash val="solid"/>
            <a:round/>
            <a:headEnd type="none" w="med" len="med"/>
            <a:tailEnd type="triangle" w="med" len="med"/>
          </a:ln>
        </p:spPr>
      </p:cxnSp>
      <p:cxnSp>
        <p:nvCxnSpPr>
          <p:cNvPr id="328" name="Google Shape;328;p31"/>
          <p:cNvCxnSpPr/>
          <p:nvPr/>
        </p:nvCxnSpPr>
        <p:spPr>
          <a:xfrm>
            <a:off x="5410200" y="2209799"/>
            <a:ext cx="2438400" cy="45719"/>
          </a:xfrm>
          <a:prstGeom prst="straightConnector1">
            <a:avLst/>
          </a:prstGeom>
          <a:noFill/>
          <a:ln w="12700" cap="flat" cmpd="sng">
            <a:solidFill>
              <a:schemeClr val="dk1"/>
            </a:solidFill>
            <a:prstDash val="lgDashDot"/>
            <a:round/>
            <a:headEnd type="none" w="sm" len="sm"/>
            <a:tailEnd type="none" w="sm" len="sm"/>
          </a:ln>
        </p:spPr>
      </p:cxnSp>
      <p:cxnSp>
        <p:nvCxnSpPr>
          <p:cNvPr id="329" name="Google Shape;329;p31"/>
          <p:cNvCxnSpPr/>
          <p:nvPr/>
        </p:nvCxnSpPr>
        <p:spPr>
          <a:xfrm>
            <a:off x="5791200" y="5410198"/>
            <a:ext cx="2133600" cy="45719"/>
          </a:xfrm>
          <a:prstGeom prst="straightConnector1">
            <a:avLst/>
          </a:prstGeom>
          <a:noFill/>
          <a:ln w="12700" cap="flat" cmpd="sng">
            <a:solidFill>
              <a:schemeClr val="dk1"/>
            </a:solidFill>
            <a:prstDash val="lgDashDot"/>
            <a:round/>
            <a:headEnd type="none" w="sm" len="sm"/>
            <a:tailEnd type="none" w="sm" len="sm"/>
          </a:ln>
        </p:spPr>
      </p:cxnSp>
      <p:sp>
        <p:nvSpPr>
          <p:cNvPr id="330" name="Google Shape;330;p31"/>
          <p:cNvSpPr txBox="1"/>
          <p:nvPr/>
        </p:nvSpPr>
        <p:spPr>
          <a:xfrm rot="5400000">
            <a:off x="7191374" y="3629026"/>
            <a:ext cx="1223963"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Amplitude</a:t>
            </a:r>
            <a:endParaRPr/>
          </a:p>
        </p:txBody>
      </p:sp>
      <p:cxnSp>
        <p:nvCxnSpPr>
          <p:cNvPr id="331" name="Google Shape;331;p31"/>
          <p:cNvCxnSpPr/>
          <p:nvPr/>
        </p:nvCxnSpPr>
        <p:spPr>
          <a:xfrm rot="10800000">
            <a:off x="7772400" y="2286000"/>
            <a:ext cx="0" cy="792163"/>
          </a:xfrm>
          <a:prstGeom prst="straightConnector1">
            <a:avLst/>
          </a:prstGeom>
          <a:noFill/>
          <a:ln w="12700" cap="sq" cmpd="sng">
            <a:solidFill>
              <a:schemeClr val="dk1"/>
            </a:solidFill>
            <a:prstDash val="solid"/>
            <a:round/>
            <a:headEnd type="none" w="sm" len="sm"/>
            <a:tailEnd type="triangle" w="med" len="med"/>
          </a:ln>
        </p:spPr>
      </p:cxnSp>
      <p:cxnSp>
        <p:nvCxnSpPr>
          <p:cNvPr id="332" name="Google Shape;332;p31"/>
          <p:cNvCxnSpPr/>
          <p:nvPr/>
        </p:nvCxnSpPr>
        <p:spPr>
          <a:xfrm>
            <a:off x="7772400" y="4495800"/>
            <a:ext cx="0" cy="792162"/>
          </a:xfrm>
          <a:prstGeom prst="straightConnector1">
            <a:avLst/>
          </a:prstGeom>
          <a:noFill/>
          <a:ln w="12700" cap="sq" cmpd="sng">
            <a:solidFill>
              <a:schemeClr val="dk1"/>
            </a:solidFill>
            <a:prstDash val="solid"/>
            <a:round/>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2"/>
          <p:cNvSpPr txBox="1">
            <a:spLocks noGrp="1"/>
          </p:cNvSpPr>
          <p:nvPr>
            <p:ph type="title"/>
          </p:nvPr>
        </p:nvSpPr>
        <p:spPr>
          <a:xfrm>
            <a:off x="914400" y="274638"/>
            <a:ext cx="7772400" cy="727444"/>
          </a:xfrm>
          <a:prstGeom prst="rect">
            <a:avLst/>
          </a:prstGeom>
          <a:noFill/>
          <a:ln>
            <a:noFill/>
          </a:ln>
        </p:spPr>
        <p:txBody>
          <a:bodyPr spcFirstLastPara="1" wrap="square" lIns="91425" tIns="45700" rIns="91425" bIns="91425" anchor="b" anchorCtr="0">
            <a:normAutofit fontScale="90000"/>
          </a:bodyPr>
          <a:lstStyle/>
          <a:p>
            <a:pPr marL="0" lvl="0" indent="0" algn="ctr" rtl="0">
              <a:spcBef>
                <a:spcPts val="0"/>
              </a:spcBef>
              <a:spcAft>
                <a:spcPts val="0"/>
              </a:spcAft>
              <a:buClr>
                <a:schemeClr val="dk2"/>
              </a:buClr>
              <a:buSzPts val="4000"/>
              <a:buFont typeface="Libre Franklin"/>
              <a:buNone/>
            </a:pPr>
            <a:r>
              <a:rPr lang="en-US" dirty="0">
                <a:solidFill>
                  <a:srgbClr val="FF0000"/>
                </a:solidFill>
              </a:rPr>
              <a:t>Analog Signals</a:t>
            </a:r>
            <a:endParaRPr dirty="0">
              <a:solidFill>
                <a:srgbClr val="FF0000"/>
              </a:solidFill>
            </a:endParaRPr>
          </a:p>
        </p:txBody>
      </p:sp>
      <p:sp>
        <p:nvSpPr>
          <p:cNvPr id="338" name="Google Shape;338;p32"/>
          <p:cNvSpPr txBox="1">
            <a:spLocks noGrp="1"/>
          </p:cNvSpPr>
          <p:nvPr>
            <p:ph type="body" idx="1"/>
          </p:nvPr>
        </p:nvSpPr>
        <p:spPr>
          <a:xfrm>
            <a:off x="790575" y="1012825"/>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dirty="0"/>
              <a:t>Human Voice – best example</a:t>
            </a:r>
            <a:endParaRPr dirty="0"/>
          </a:p>
          <a:p>
            <a:pPr marL="274320" lvl="0" indent="-274320" algn="l" rtl="0">
              <a:spcBef>
                <a:spcPts val="580"/>
              </a:spcBef>
              <a:spcAft>
                <a:spcPts val="0"/>
              </a:spcAft>
              <a:buSzPts val="2210"/>
              <a:buChar char="⚫"/>
            </a:pPr>
            <a:r>
              <a:rPr lang="en-US" dirty="0"/>
              <a:t>Ear </a:t>
            </a:r>
            <a:r>
              <a:rPr lang="en-US" dirty="0" err="1"/>
              <a:t>recognises</a:t>
            </a:r>
            <a:r>
              <a:rPr lang="en-US" dirty="0"/>
              <a:t> sounds 20KHz or less</a:t>
            </a:r>
            <a:endParaRPr dirty="0"/>
          </a:p>
          <a:p>
            <a:pPr marL="274320" lvl="0" indent="-274320" algn="l" rtl="0">
              <a:spcBef>
                <a:spcPts val="580"/>
              </a:spcBef>
              <a:spcAft>
                <a:spcPts val="0"/>
              </a:spcAft>
              <a:buSzPts val="2210"/>
              <a:buChar char="⚫"/>
            </a:pPr>
            <a:r>
              <a:rPr lang="en-US" dirty="0"/>
              <a:t>AM Radio – 535KHz to 1605KHz</a:t>
            </a:r>
            <a:endParaRPr dirty="0"/>
          </a:p>
          <a:p>
            <a:pPr marL="274320" lvl="0" indent="-274320" algn="l" rtl="0">
              <a:spcBef>
                <a:spcPts val="580"/>
              </a:spcBef>
              <a:spcAft>
                <a:spcPts val="0"/>
              </a:spcAft>
              <a:buSzPts val="2210"/>
              <a:buChar char="⚫"/>
            </a:pPr>
            <a:r>
              <a:rPr lang="en-US" dirty="0"/>
              <a:t>FM Radio – 88MHz to 108MHz</a:t>
            </a:r>
            <a:endParaRPr dirty="0"/>
          </a:p>
        </p:txBody>
      </p:sp>
      <p:pic>
        <p:nvPicPr>
          <p:cNvPr id="339" name="Google Shape;339;p32" descr="D02a1MvF"/>
          <p:cNvPicPr preferRelativeResize="0"/>
          <p:nvPr/>
        </p:nvPicPr>
        <p:blipFill rotWithShape="1">
          <a:blip r:embed="rId3">
            <a:alphaModFix/>
          </a:blip>
          <a:srcRect/>
          <a:stretch/>
        </p:blipFill>
        <p:spPr>
          <a:xfrm>
            <a:off x="228600" y="3013554"/>
            <a:ext cx="3733800" cy="1571625"/>
          </a:xfrm>
          <a:prstGeom prst="rect">
            <a:avLst/>
          </a:prstGeom>
          <a:noFill/>
          <a:ln>
            <a:noFill/>
          </a:ln>
        </p:spPr>
      </p:pic>
      <p:pic>
        <p:nvPicPr>
          <p:cNvPr id="340" name="Google Shape;340;p32" descr="D01c4Cam"/>
          <p:cNvPicPr preferRelativeResize="0"/>
          <p:nvPr/>
        </p:nvPicPr>
        <p:blipFill rotWithShape="1">
          <a:blip r:embed="rId4">
            <a:alphaModFix/>
          </a:blip>
          <a:srcRect/>
          <a:stretch/>
        </p:blipFill>
        <p:spPr>
          <a:xfrm>
            <a:off x="4861143" y="5375056"/>
            <a:ext cx="2667000" cy="790575"/>
          </a:xfrm>
          <a:prstGeom prst="rect">
            <a:avLst/>
          </a:prstGeom>
          <a:noFill/>
          <a:ln>
            <a:noFill/>
          </a:ln>
        </p:spPr>
      </p:pic>
      <p:pic>
        <p:nvPicPr>
          <p:cNvPr id="341" name="Google Shape;341;p32" descr="D01a1Tmp"/>
          <p:cNvPicPr preferRelativeResize="0"/>
          <p:nvPr/>
        </p:nvPicPr>
        <p:blipFill rotWithShape="1">
          <a:blip r:embed="rId5">
            <a:alphaModFix/>
          </a:blip>
          <a:srcRect/>
          <a:stretch/>
        </p:blipFill>
        <p:spPr>
          <a:xfrm>
            <a:off x="4651331" y="3174685"/>
            <a:ext cx="1857375" cy="1249362"/>
          </a:xfrm>
          <a:prstGeom prst="rect">
            <a:avLst/>
          </a:prstGeom>
          <a:noFill/>
          <a:ln>
            <a:noFill/>
          </a:ln>
        </p:spPr>
      </p:pic>
      <p:pic>
        <p:nvPicPr>
          <p:cNvPr id="342" name="Google Shape;342;p32" descr="D01c1Thm"/>
          <p:cNvPicPr preferRelativeResize="0"/>
          <p:nvPr/>
        </p:nvPicPr>
        <p:blipFill rotWithShape="1">
          <a:blip r:embed="rId6">
            <a:alphaModFix/>
          </a:blip>
          <a:srcRect/>
          <a:stretch/>
        </p:blipFill>
        <p:spPr>
          <a:xfrm>
            <a:off x="2358025" y="4878148"/>
            <a:ext cx="1828800" cy="1044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3"/>
          <p:cNvSpPr txBox="1">
            <a:spLocks noGrp="1"/>
          </p:cNvSpPr>
          <p:nvPr>
            <p:ph type="title"/>
          </p:nvPr>
        </p:nvSpPr>
        <p:spPr>
          <a:xfrm>
            <a:off x="914400" y="274638"/>
            <a:ext cx="7772400" cy="627236"/>
          </a:xfrm>
          <a:prstGeom prst="rect">
            <a:avLst/>
          </a:prstGeom>
          <a:noFill/>
          <a:ln>
            <a:noFill/>
          </a:ln>
        </p:spPr>
        <p:txBody>
          <a:bodyPr spcFirstLastPara="1" wrap="square" lIns="91425" tIns="45700" rIns="91425" bIns="91425" anchor="b" anchorCtr="0">
            <a:normAutofit fontScale="90000"/>
          </a:bodyPr>
          <a:lstStyle/>
          <a:p>
            <a:pPr marL="0" lvl="0" indent="0" algn="ctr" rtl="0">
              <a:spcBef>
                <a:spcPts val="0"/>
              </a:spcBef>
              <a:spcAft>
                <a:spcPts val="0"/>
              </a:spcAft>
              <a:buClr>
                <a:schemeClr val="dk2"/>
              </a:buClr>
              <a:buSzPts val="4000"/>
              <a:buFont typeface="Libre Franklin"/>
              <a:buNone/>
            </a:pPr>
            <a:r>
              <a:rPr lang="en-US" b="1" u="sng" dirty="0">
                <a:solidFill>
                  <a:srgbClr val="FF0000"/>
                </a:solidFill>
              </a:rPr>
              <a:t>Analog Signals:</a:t>
            </a:r>
            <a:endParaRPr dirty="0">
              <a:solidFill>
                <a:srgbClr val="FF0000"/>
              </a:solidFill>
            </a:endParaRPr>
          </a:p>
        </p:txBody>
      </p:sp>
      <p:sp>
        <p:nvSpPr>
          <p:cNvPr id="348" name="Google Shape;348;p3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l" rtl="0">
              <a:spcBef>
                <a:spcPts val="0"/>
              </a:spcBef>
              <a:spcAft>
                <a:spcPts val="0"/>
              </a:spcAft>
              <a:buSzPct val="85000"/>
              <a:buChar char="⚫"/>
            </a:pPr>
            <a:r>
              <a:rPr lang="en-US" b="1" u="sng"/>
              <a:t>Advantages:</a:t>
            </a:r>
            <a:endParaRPr/>
          </a:p>
          <a:p>
            <a:pPr marL="274320" lvl="0" indent="-274320" algn="l" rtl="0">
              <a:spcBef>
                <a:spcPts val="580"/>
              </a:spcBef>
              <a:spcAft>
                <a:spcPts val="0"/>
              </a:spcAft>
              <a:buSzPct val="85000"/>
              <a:buChar char="⚫"/>
            </a:pPr>
            <a:r>
              <a:rPr lang="en-US"/>
              <a:t>major advantages of the  analog signal is infinite amount of data.</a:t>
            </a:r>
            <a:endParaRPr/>
          </a:p>
          <a:p>
            <a:pPr marL="274320" lvl="0" indent="-274320" algn="l" rtl="0">
              <a:spcBef>
                <a:spcPts val="580"/>
              </a:spcBef>
              <a:spcAft>
                <a:spcPts val="0"/>
              </a:spcAft>
              <a:buSzPct val="85000"/>
              <a:buChar char="⚫"/>
            </a:pPr>
            <a:r>
              <a:rPr lang="en-US"/>
              <a:t>Density is much higher.</a:t>
            </a:r>
            <a:endParaRPr/>
          </a:p>
          <a:p>
            <a:pPr marL="274320" lvl="0" indent="-274320" algn="l" rtl="0">
              <a:spcBef>
                <a:spcPts val="580"/>
              </a:spcBef>
              <a:spcAft>
                <a:spcPts val="0"/>
              </a:spcAft>
              <a:buSzPct val="85000"/>
              <a:buChar char="⚫"/>
            </a:pPr>
            <a:r>
              <a:rPr lang="en-US"/>
              <a:t>easy processing.</a:t>
            </a:r>
            <a:endParaRPr/>
          </a:p>
          <a:p>
            <a:pPr marL="274320" lvl="0" indent="-155035" algn="l" rtl="0">
              <a:spcBef>
                <a:spcPts val="580"/>
              </a:spcBef>
              <a:spcAft>
                <a:spcPts val="0"/>
              </a:spcAft>
              <a:buSzPct val="85000"/>
              <a:buNone/>
            </a:pPr>
            <a:endParaRPr b="1" u="sng"/>
          </a:p>
          <a:p>
            <a:pPr marL="274320" lvl="0" indent="-274320" algn="l" rtl="0">
              <a:spcBef>
                <a:spcPts val="580"/>
              </a:spcBef>
              <a:spcAft>
                <a:spcPts val="0"/>
              </a:spcAft>
              <a:buSzPct val="85000"/>
              <a:buChar char="⚫"/>
            </a:pPr>
            <a:r>
              <a:rPr lang="en-US" b="1" u="sng"/>
              <a:t>Disadvantages:</a:t>
            </a:r>
            <a:endParaRPr/>
          </a:p>
          <a:p>
            <a:pPr marL="274320" lvl="0" indent="-274320" algn="l" rtl="0">
              <a:spcBef>
                <a:spcPts val="580"/>
              </a:spcBef>
              <a:spcAft>
                <a:spcPts val="0"/>
              </a:spcAft>
              <a:buSzPct val="85000"/>
              <a:buChar char="⚫"/>
            </a:pPr>
            <a:r>
              <a:rPr lang="en-US"/>
              <a:t>Unwanted noise in recording.</a:t>
            </a:r>
            <a:endParaRPr/>
          </a:p>
          <a:p>
            <a:pPr marL="274320" lvl="0" indent="-274320" algn="l" rtl="0">
              <a:spcBef>
                <a:spcPts val="580"/>
              </a:spcBef>
              <a:spcAft>
                <a:spcPts val="0"/>
              </a:spcAft>
              <a:buSzPct val="85000"/>
              <a:buChar char="⚫"/>
            </a:pPr>
            <a:r>
              <a:rPr lang="en-US"/>
              <a:t>If we transmit data at long distance then unwanted disturbance is there.</a:t>
            </a:r>
            <a:endParaRPr/>
          </a:p>
          <a:p>
            <a:pPr marL="274320" lvl="0" indent="-274320" algn="l" rtl="0">
              <a:spcBef>
                <a:spcPts val="580"/>
              </a:spcBef>
              <a:spcAft>
                <a:spcPts val="0"/>
              </a:spcAft>
              <a:buSzPct val="85000"/>
              <a:buChar char="⚫"/>
            </a:pPr>
            <a:r>
              <a:rPr lang="en-US"/>
              <a:t>Generation loss is also a big con of  analog signals.</a:t>
            </a:r>
            <a:endParaRPr/>
          </a:p>
          <a:p>
            <a:pPr marL="274320" lvl="0" indent="-155035" algn="l" rtl="0">
              <a:spcBef>
                <a:spcPts val="580"/>
              </a:spcBef>
              <a:spcAft>
                <a:spcPts val="0"/>
              </a:spcAft>
              <a:buSzPct val="85000"/>
              <a:buNone/>
            </a:pPr>
            <a:endParaRPr/>
          </a:p>
          <a:p>
            <a:pPr marL="274320" lvl="0" indent="-155035" algn="l" rtl="0">
              <a:spcBef>
                <a:spcPts val="580"/>
              </a:spcBef>
              <a:spcAft>
                <a:spcPts val="0"/>
              </a:spcAft>
              <a:buSzPct val="850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Clr>
                <a:schemeClr val="dk2"/>
              </a:buClr>
              <a:buSzPts val="4000"/>
              <a:buFont typeface="Libre Franklin"/>
              <a:buNone/>
            </a:pPr>
            <a:r>
              <a:rPr lang="en-US" u="sng" dirty="0">
                <a:solidFill>
                  <a:srgbClr val="FF0000"/>
                </a:solidFill>
              </a:rPr>
              <a:t>Digital signal</a:t>
            </a:r>
            <a:endParaRPr u="sng" dirty="0">
              <a:solidFill>
                <a:srgbClr val="FF0000"/>
              </a:solidFill>
            </a:endParaRPr>
          </a:p>
        </p:txBody>
      </p:sp>
      <p:sp>
        <p:nvSpPr>
          <p:cNvPr id="354" name="Google Shape;354;p3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a:t>Signal having finite number of distinct value.</a:t>
            </a:r>
            <a:endParaRPr/>
          </a:p>
          <a:p>
            <a:pPr marL="274320" lvl="0" indent="-274320" algn="l" rtl="0">
              <a:spcBef>
                <a:spcPts val="580"/>
              </a:spcBef>
              <a:spcAft>
                <a:spcPts val="0"/>
              </a:spcAft>
              <a:buSzPts val="2210"/>
              <a:buChar char="⚫"/>
            </a:pPr>
            <a:r>
              <a:rPr lang="en-US"/>
              <a:t>Not continuous signal.</a:t>
            </a:r>
            <a:endParaRPr/>
          </a:p>
          <a:p>
            <a:pPr marL="274320" lvl="0" indent="-274320" algn="l" rtl="0">
              <a:spcBef>
                <a:spcPts val="580"/>
              </a:spcBef>
              <a:spcAft>
                <a:spcPts val="0"/>
              </a:spcAft>
              <a:buSzPts val="2210"/>
              <a:buChar char="⚫"/>
            </a:pPr>
            <a:r>
              <a:rPr lang="en-US"/>
              <a:t>Discrete signal.</a:t>
            </a:r>
            <a:endParaRPr/>
          </a:p>
          <a:p>
            <a:pPr marL="274320" lvl="0" indent="-274320" algn="l" rtl="0">
              <a:spcBef>
                <a:spcPts val="580"/>
              </a:spcBef>
              <a:spcAft>
                <a:spcPts val="0"/>
              </a:spcAft>
              <a:buSzPts val="2210"/>
              <a:buChar char="⚫"/>
            </a:pPr>
            <a:r>
              <a:rPr lang="en-US"/>
              <a:t>Ex: binary, octal</a:t>
            </a:r>
            <a:endParaRPr/>
          </a:p>
          <a:p>
            <a:pPr marL="548640" lvl="1" indent="-228600" algn="l" rtl="0">
              <a:lnSpc>
                <a:spcPct val="90000"/>
              </a:lnSpc>
              <a:spcBef>
                <a:spcPts val="370"/>
              </a:spcBef>
              <a:spcAft>
                <a:spcPts val="0"/>
              </a:spcAft>
              <a:buSzPts val="2210"/>
              <a:buChar char="⚫"/>
            </a:pPr>
            <a:r>
              <a:rPr lang="en-US" sz="2600"/>
              <a:t>2G/3G cellular phone</a:t>
            </a:r>
            <a:endParaRPr/>
          </a:p>
          <a:p>
            <a:pPr marL="548640" lvl="1" indent="-228600" algn="l" rtl="0">
              <a:lnSpc>
                <a:spcPct val="90000"/>
              </a:lnSpc>
              <a:spcBef>
                <a:spcPts val="370"/>
              </a:spcBef>
              <a:spcAft>
                <a:spcPts val="0"/>
              </a:spcAft>
              <a:buSzPts val="2210"/>
              <a:buChar char="⚫"/>
            </a:pPr>
            <a:r>
              <a:rPr lang="en-US" sz="2600"/>
              <a:t>Data on your disk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Digital signal</a:t>
            </a:r>
            <a:endParaRPr/>
          </a:p>
        </p:txBody>
      </p:sp>
      <p:graphicFrame>
        <p:nvGraphicFramePr>
          <p:cNvPr id="360" name="Google Shape;360;p35"/>
          <p:cNvGraphicFramePr/>
          <p:nvPr/>
        </p:nvGraphicFramePr>
        <p:xfrm>
          <a:off x="685800" y="2511425"/>
          <a:ext cx="7924800" cy="1790700"/>
        </p:xfrm>
        <a:graphic>
          <a:graphicData uri="http://schemas.openxmlformats.org/presentationml/2006/ole">
            <mc:AlternateContent xmlns:mc="http://schemas.openxmlformats.org/markup-compatibility/2006">
              <mc:Choice xmlns:v="urn:schemas-microsoft-com:vml" Requires="v">
                <p:oleObj spid="_x0000_s2090" r:id="rId4" imgW="7924800" imgH="1790700" progId="Excel.Sheet.8">
                  <p:embed/>
                </p:oleObj>
              </mc:Choice>
              <mc:Fallback>
                <p:oleObj r:id="rId4" imgW="7924800" imgH="1790700" progId="Excel.Sheet.8">
                  <p:embed/>
                  <p:pic>
                    <p:nvPicPr>
                      <p:cNvPr id="360" name="Google Shape;360;p35"/>
                      <p:cNvPicPr preferRelativeResize="0"/>
                      <p:nvPr/>
                    </p:nvPicPr>
                    <p:blipFill rotWithShape="1">
                      <a:blip r:embed="rId5">
                        <a:alphaModFix/>
                      </a:blip>
                      <a:srcRect/>
                      <a:stretch/>
                    </p:blipFill>
                    <p:spPr>
                      <a:xfrm>
                        <a:off x="685800" y="2511425"/>
                        <a:ext cx="7924800" cy="1790700"/>
                      </a:xfrm>
                      <a:prstGeom prst="rect">
                        <a:avLst/>
                      </a:prstGeom>
                      <a:noFill/>
                      <a:ln>
                        <a:noFill/>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b="1" u="sng" dirty="0"/>
              <a:t>Digital Signals:</a:t>
            </a:r>
            <a:endParaRPr dirty="0"/>
          </a:p>
        </p:txBody>
      </p:sp>
      <p:sp>
        <p:nvSpPr>
          <p:cNvPr id="366" name="Google Shape;366;p3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ct val="85000"/>
              <a:buChar char="⚫"/>
            </a:pPr>
            <a:r>
              <a:rPr lang="en-US" b="1" u="sng"/>
              <a:t>Advantages:</a:t>
            </a:r>
            <a:endParaRPr/>
          </a:p>
          <a:p>
            <a:pPr marL="274320" lvl="0" indent="-274320" algn="l" rtl="0">
              <a:spcBef>
                <a:spcPts val="580"/>
              </a:spcBef>
              <a:spcAft>
                <a:spcPts val="0"/>
              </a:spcAft>
              <a:buSzPct val="85000"/>
              <a:buChar char="⚫"/>
            </a:pPr>
            <a:r>
              <a:rPr lang="en-US"/>
              <a:t>Because of their digital nature they can travel faster in over digital lines.</a:t>
            </a:r>
            <a:endParaRPr/>
          </a:p>
          <a:p>
            <a:pPr marL="274320" lvl="0" indent="-274320" algn="l" rtl="0">
              <a:spcBef>
                <a:spcPts val="580"/>
              </a:spcBef>
              <a:spcAft>
                <a:spcPts val="0"/>
              </a:spcAft>
              <a:buSzPct val="85000"/>
              <a:buChar char="⚫"/>
            </a:pPr>
            <a:r>
              <a:rPr lang="en-US"/>
              <a:t>Ability to transfer more data as compared to analog.</a:t>
            </a:r>
            <a:endParaRPr/>
          </a:p>
          <a:p>
            <a:pPr marL="274320" lvl="0" indent="-144510" algn="l" rtl="0">
              <a:spcBef>
                <a:spcPts val="580"/>
              </a:spcBef>
              <a:spcAft>
                <a:spcPts val="0"/>
              </a:spcAft>
              <a:buSzPct val="85000"/>
              <a:buNone/>
            </a:pPr>
            <a:endParaRPr b="1" u="sng"/>
          </a:p>
          <a:p>
            <a:pPr marL="274320" lvl="0" indent="-274320" algn="l" rtl="0">
              <a:spcBef>
                <a:spcPts val="580"/>
              </a:spcBef>
              <a:spcAft>
                <a:spcPts val="0"/>
              </a:spcAft>
              <a:buSzPct val="85000"/>
              <a:buChar char="⚫"/>
            </a:pPr>
            <a:r>
              <a:rPr lang="en-US" b="1" u="sng"/>
              <a:t>Disadvantages:</a:t>
            </a:r>
            <a:endParaRPr/>
          </a:p>
          <a:p>
            <a:pPr marL="274320" lvl="0" indent="-274320" algn="l" rtl="0">
              <a:spcBef>
                <a:spcPts val="580"/>
              </a:spcBef>
              <a:spcAft>
                <a:spcPts val="0"/>
              </a:spcAft>
              <a:buSzPct val="85000"/>
              <a:buChar char="⚫"/>
            </a:pPr>
            <a:r>
              <a:rPr lang="en-US"/>
              <a:t>Greater bandwidth is essential.</a:t>
            </a:r>
            <a:endParaRPr/>
          </a:p>
          <a:p>
            <a:pPr marL="274320" lvl="0" indent="-274320" algn="l" rtl="0">
              <a:spcBef>
                <a:spcPts val="580"/>
              </a:spcBef>
              <a:spcAft>
                <a:spcPts val="0"/>
              </a:spcAft>
              <a:buSzPct val="85000"/>
              <a:buChar char="⚫"/>
            </a:pPr>
            <a:r>
              <a:rPr lang="en-US"/>
              <a:t>Systems and processing is more complex.</a:t>
            </a:r>
            <a:endParaRPr/>
          </a:p>
          <a:p>
            <a:pPr marL="274320" lvl="0" indent="-144510" algn="l" rtl="0">
              <a:spcBef>
                <a:spcPts val="580"/>
              </a:spcBef>
              <a:spcAft>
                <a:spcPts val="0"/>
              </a:spcAft>
              <a:buSzPct val="850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Digital signals</a:t>
            </a:r>
            <a:endParaRPr/>
          </a:p>
        </p:txBody>
      </p:sp>
      <p:sp>
        <p:nvSpPr>
          <p:cNvPr id="372" name="Google Shape;372;p3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380"/>
              <a:buChar char="⚫"/>
            </a:pPr>
            <a:r>
              <a:rPr lang="en-US" sz="2800"/>
              <a:t>Represented by Square Wave</a:t>
            </a:r>
            <a:endParaRPr/>
          </a:p>
          <a:p>
            <a:pPr marL="274320" lvl="0" indent="-274320" algn="l" rtl="0">
              <a:spcBef>
                <a:spcPts val="580"/>
              </a:spcBef>
              <a:spcAft>
                <a:spcPts val="0"/>
              </a:spcAft>
              <a:buSzPts val="2380"/>
              <a:buChar char="⚫"/>
            </a:pPr>
            <a:r>
              <a:rPr lang="en-US" sz="2800"/>
              <a:t>All data represented by binary values</a:t>
            </a:r>
            <a:endParaRPr/>
          </a:p>
          <a:p>
            <a:pPr marL="274320" lvl="0" indent="-274320" algn="l" rtl="0">
              <a:spcBef>
                <a:spcPts val="580"/>
              </a:spcBef>
              <a:spcAft>
                <a:spcPts val="0"/>
              </a:spcAft>
              <a:buSzPts val="2380"/>
              <a:buChar char="⚫"/>
            </a:pPr>
            <a:r>
              <a:rPr lang="en-US" sz="2800"/>
              <a:t>Single </a:t>
            </a:r>
            <a:r>
              <a:rPr lang="en-US" b="1" i="1"/>
              <a:t>B</a:t>
            </a:r>
            <a:r>
              <a:rPr lang="en-US" sz="2800"/>
              <a:t>inary Dig</a:t>
            </a:r>
            <a:r>
              <a:rPr lang="en-US" b="1" i="1"/>
              <a:t>it</a:t>
            </a:r>
            <a:r>
              <a:rPr lang="en-US" sz="2800"/>
              <a:t> – </a:t>
            </a:r>
            <a:r>
              <a:rPr lang="en-US" b="1" i="1"/>
              <a:t>Bit</a:t>
            </a:r>
            <a:endParaRPr/>
          </a:p>
          <a:p>
            <a:pPr marL="274320" lvl="0" indent="-274320" algn="l" rtl="0">
              <a:spcBef>
                <a:spcPts val="580"/>
              </a:spcBef>
              <a:spcAft>
                <a:spcPts val="0"/>
              </a:spcAft>
              <a:buSzPts val="2380"/>
              <a:buChar char="⚫"/>
            </a:pPr>
            <a:r>
              <a:rPr lang="en-US" sz="2800"/>
              <a:t>Transmission of contiguous group of bits is a bit stream</a:t>
            </a:r>
            <a:endParaRPr/>
          </a:p>
          <a:p>
            <a:pPr marL="274320" lvl="0" indent="-274320" algn="l" rtl="0">
              <a:spcBef>
                <a:spcPts val="580"/>
              </a:spcBef>
              <a:spcAft>
                <a:spcPts val="0"/>
              </a:spcAft>
              <a:buSzPts val="2380"/>
              <a:buChar char="⚫"/>
            </a:pPr>
            <a:r>
              <a:rPr lang="en-US" sz="2800"/>
              <a:t>Not all decimal values can be represented by binary</a:t>
            </a:r>
            <a:endParaRPr/>
          </a:p>
        </p:txBody>
      </p:sp>
      <p:graphicFrame>
        <p:nvGraphicFramePr>
          <p:cNvPr id="373" name="Google Shape;373;p37"/>
          <p:cNvGraphicFramePr/>
          <p:nvPr/>
        </p:nvGraphicFramePr>
        <p:xfrm>
          <a:off x="762000" y="4724400"/>
          <a:ext cx="7620000" cy="1836738"/>
        </p:xfrm>
        <a:graphic>
          <a:graphicData uri="http://schemas.openxmlformats.org/presentationml/2006/ole">
            <mc:AlternateContent xmlns:mc="http://schemas.openxmlformats.org/markup-compatibility/2006">
              <mc:Choice xmlns:v="urn:schemas-microsoft-com:vml" Requires="v">
                <p:oleObj spid="_x0000_s3114" r:id="rId4" imgW="7620000" imgH="1836738" progId="Excel.Sheet.8">
                  <p:embed/>
                </p:oleObj>
              </mc:Choice>
              <mc:Fallback>
                <p:oleObj r:id="rId4" imgW="7620000" imgH="1836738" progId="Excel.Sheet.8">
                  <p:embed/>
                  <p:pic>
                    <p:nvPicPr>
                      <p:cNvPr id="373" name="Google Shape;373;p37"/>
                      <p:cNvPicPr preferRelativeResize="0"/>
                      <p:nvPr/>
                    </p:nvPicPr>
                    <p:blipFill rotWithShape="1">
                      <a:blip r:embed="rId5">
                        <a:alphaModFix/>
                      </a:blip>
                      <a:srcRect/>
                      <a:stretch/>
                    </p:blipFill>
                    <p:spPr>
                      <a:xfrm>
                        <a:off x="762000" y="4724400"/>
                        <a:ext cx="7620000" cy="1836738"/>
                      </a:xfrm>
                      <a:prstGeom prst="rect">
                        <a:avLst/>
                      </a:prstGeom>
                      <a:noFill/>
                      <a:ln>
                        <a:noFill/>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8"/>
          <p:cNvSpPr txBox="1">
            <a:spLocks noGrp="1"/>
          </p:cNvSpPr>
          <p:nvPr>
            <p:ph type="title"/>
          </p:nvPr>
        </p:nvSpPr>
        <p:spPr>
          <a:xfrm>
            <a:off x="914400" y="274638"/>
            <a:ext cx="7772400" cy="689866"/>
          </a:xfrm>
          <a:prstGeom prst="rect">
            <a:avLst/>
          </a:prstGeom>
          <a:noFill/>
          <a:ln>
            <a:noFill/>
          </a:ln>
        </p:spPr>
        <p:txBody>
          <a:bodyPr spcFirstLastPara="1" wrap="square" lIns="91425" tIns="45700" rIns="91425" bIns="91425" anchor="b" anchorCtr="0">
            <a:normAutofit fontScale="90000"/>
          </a:bodyPr>
          <a:lstStyle/>
          <a:p>
            <a:pPr marL="0" lvl="0" indent="0" algn="ctr" rtl="0">
              <a:spcBef>
                <a:spcPts val="0"/>
              </a:spcBef>
              <a:spcAft>
                <a:spcPts val="0"/>
              </a:spcAft>
              <a:buClr>
                <a:schemeClr val="dk2"/>
              </a:buClr>
              <a:buSzPts val="4000"/>
              <a:buFont typeface="Libre Franklin"/>
              <a:buNone/>
            </a:pPr>
            <a:r>
              <a:rPr lang="en-US" dirty="0">
                <a:solidFill>
                  <a:srgbClr val="FF0000"/>
                </a:solidFill>
              </a:rPr>
              <a:t>Analogue vs. Digital</a:t>
            </a:r>
            <a:endParaRPr dirty="0">
              <a:solidFill>
                <a:srgbClr val="FF0000"/>
              </a:solidFill>
            </a:endParaRPr>
          </a:p>
        </p:txBody>
      </p:sp>
      <p:sp>
        <p:nvSpPr>
          <p:cNvPr id="379" name="Google Shape;379;p38"/>
          <p:cNvSpPr txBox="1">
            <a:spLocks noGrp="1"/>
          </p:cNvSpPr>
          <p:nvPr>
            <p:ph type="body" idx="1"/>
          </p:nvPr>
        </p:nvSpPr>
        <p:spPr>
          <a:xfrm>
            <a:off x="457200" y="1371600"/>
            <a:ext cx="8229600" cy="5181600"/>
          </a:xfrm>
          <a:prstGeom prst="rect">
            <a:avLst/>
          </a:prstGeom>
          <a:noFill/>
          <a:ln>
            <a:noFill/>
          </a:ln>
        </p:spPr>
        <p:txBody>
          <a:bodyPr spcFirstLastPara="1" wrap="square" lIns="91425" tIns="45700" rIns="91425" bIns="45700" anchor="t" anchorCtr="0">
            <a:normAutofit/>
          </a:bodyPr>
          <a:lstStyle/>
          <a:p>
            <a:pPr marL="274320" lvl="0" indent="-274320" algn="l" rtl="0">
              <a:lnSpc>
                <a:spcPct val="80000"/>
              </a:lnSpc>
              <a:spcBef>
                <a:spcPts val="0"/>
              </a:spcBef>
              <a:spcAft>
                <a:spcPts val="0"/>
              </a:spcAft>
              <a:buSzPts val="2380"/>
              <a:buFont typeface="Libre Baskerville"/>
              <a:buNone/>
            </a:pPr>
            <a:r>
              <a:rPr lang="en-US" sz="2800" b="1" dirty="0">
                <a:latin typeface="Times New Roman" pitchFamily="18" charset="0"/>
                <a:cs typeface="Times New Roman" pitchFamily="18" charset="0"/>
              </a:rPr>
              <a:t>Analogue Advantages</a:t>
            </a:r>
            <a:endParaRPr sz="2800" b="1" dirty="0">
              <a:latin typeface="Times New Roman" pitchFamily="18" charset="0"/>
              <a:cs typeface="Times New Roman" pitchFamily="18" charset="0"/>
            </a:endParaRPr>
          </a:p>
          <a:p>
            <a:pPr marL="274320" lvl="0" indent="-274320" algn="l" rtl="0">
              <a:lnSpc>
                <a:spcPct val="80000"/>
              </a:lnSpc>
              <a:spcBef>
                <a:spcPts val="580"/>
              </a:spcBef>
              <a:spcAft>
                <a:spcPts val="0"/>
              </a:spcAft>
              <a:buSzPts val="2380"/>
              <a:buChar char="⚫"/>
            </a:pPr>
            <a:r>
              <a:rPr lang="en-US" sz="2800" dirty="0">
                <a:latin typeface="Times New Roman" pitchFamily="18" charset="0"/>
                <a:cs typeface="Times New Roman" pitchFamily="18" charset="0"/>
              </a:rPr>
              <a:t>Best suited for audio and video</a:t>
            </a:r>
            <a:endParaRPr dirty="0">
              <a:latin typeface="Times New Roman" pitchFamily="18" charset="0"/>
              <a:cs typeface="Times New Roman" pitchFamily="18" charset="0"/>
            </a:endParaRPr>
          </a:p>
          <a:p>
            <a:pPr marL="274320" lvl="0" indent="-274320" algn="l" rtl="0">
              <a:lnSpc>
                <a:spcPct val="80000"/>
              </a:lnSpc>
              <a:spcBef>
                <a:spcPts val="580"/>
              </a:spcBef>
              <a:spcAft>
                <a:spcPts val="0"/>
              </a:spcAft>
              <a:buSzPts val="2380"/>
              <a:buChar char="⚫"/>
            </a:pPr>
            <a:r>
              <a:rPr lang="en-US" sz="2800" dirty="0">
                <a:latin typeface="Times New Roman" pitchFamily="18" charset="0"/>
                <a:cs typeface="Times New Roman" pitchFamily="18" charset="0"/>
              </a:rPr>
              <a:t>Consume less bandwidth</a:t>
            </a:r>
            <a:endParaRPr dirty="0">
              <a:latin typeface="Times New Roman" pitchFamily="18" charset="0"/>
              <a:cs typeface="Times New Roman" pitchFamily="18" charset="0"/>
            </a:endParaRPr>
          </a:p>
          <a:p>
            <a:pPr marL="274320" lvl="0" indent="-274320" algn="l" rtl="0">
              <a:lnSpc>
                <a:spcPct val="80000"/>
              </a:lnSpc>
              <a:spcBef>
                <a:spcPts val="580"/>
              </a:spcBef>
              <a:spcAft>
                <a:spcPts val="0"/>
              </a:spcAft>
              <a:buSzPts val="2380"/>
              <a:buChar char="⚫"/>
            </a:pPr>
            <a:r>
              <a:rPr lang="en-US" sz="2800" dirty="0">
                <a:latin typeface="Times New Roman" pitchFamily="18" charset="0"/>
                <a:cs typeface="Times New Roman" pitchFamily="18" charset="0"/>
              </a:rPr>
              <a:t>Available world wide</a:t>
            </a:r>
            <a:endParaRPr dirty="0">
              <a:latin typeface="Times New Roman" pitchFamily="18" charset="0"/>
              <a:cs typeface="Times New Roman" pitchFamily="18" charset="0"/>
            </a:endParaRPr>
          </a:p>
          <a:p>
            <a:pPr marL="274320" lvl="0" indent="-274320" algn="l" rtl="0">
              <a:lnSpc>
                <a:spcPct val="80000"/>
              </a:lnSpc>
              <a:spcBef>
                <a:spcPts val="580"/>
              </a:spcBef>
              <a:spcAft>
                <a:spcPts val="0"/>
              </a:spcAft>
              <a:buSzPts val="2380"/>
              <a:buChar char="⚫"/>
            </a:pPr>
            <a:r>
              <a:rPr lang="en-US" sz="2800" dirty="0">
                <a:latin typeface="Times New Roman" pitchFamily="18" charset="0"/>
                <a:cs typeface="Times New Roman" pitchFamily="18" charset="0"/>
              </a:rPr>
              <a:t>Less susceptible to noise</a:t>
            </a:r>
            <a:endParaRPr sz="2800" dirty="0">
              <a:latin typeface="Times New Roman" pitchFamily="18" charset="0"/>
              <a:cs typeface="Times New Roman" pitchFamily="18" charset="0"/>
            </a:endParaRPr>
          </a:p>
          <a:p>
            <a:pPr marL="274320" lvl="0" indent="-274320" algn="l" rtl="0">
              <a:lnSpc>
                <a:spcPct val="80000"/>
              </a:lnSpc>
              <a:spcBef>
                <a:spcPts val="580"/>
              </a:spcBef>
              <a:spcAft>
                <a:spcPts val="0"/>
              </a:spcAft>
              <a:buSzPts val="2380"/>
              <a:buFont typeface="Libre Baskerville"/>
              <a:buNone/>
            </a:pPr>
            <a:endParaRPr sz="2800" dirty="0">
              <a:latin typeface="Times New Roman" pitchFamily="18" charset="0"/>
              <a:cs typeface="Times New Roman" pitchFamily="18" charset="0"/>
            </a:endParaRPr>
          </a:p>
          <a:p>
            <a:pPr marL="274320" lvl="0" indent="-274320" algn="l" rtl="0">
              <a:lnSpc>
                <a:spcPct val="80000"/>
              </a:lnSpc>
              <a:spcBef>
                <a:spcPts val="580"/>
              </a:spcBef>
              <a:spcAft>
                <a:spcPts val="0"/>
              </a:spcAft>
              <a:buSzPts val="2380"/>
              <a:buFont typeface="Libre Baskerville"/>
              <a:buNone/>
            </a:pPr>
            <a:r>
              <a:rPr lang="en-US" sz="2800" b="1" dirty="0">
                <a:latin typeface="Times New Roman" pitchFamily="18" charset="0"/>
                <a:cs typeface="Times New Roman" pitchFamily="18" charset="0"/>
              </a:rPr>
              <a:t>Digital Advantages</a:t>
            </a:r>
            <a:endParaRPr sz="2800" b="1" dirty="0">
              <a:latin typeface="Times New Roman" pitchFamily="18" charset="0"/>
              <a:cs typeface="Times New Roman" pitchFamily="18" charset="0"/>
            </a:endParaRPr>
          </a:p>
          <a:p>
            <a:pPr marL="274320" lvl="0" indent="-274320" algn="l" rtl="0">
              <a:lnSpc>
                <a:spcPct val="80000"/>
              </a:lnSpc>
              <a:spcBef>
                <a:spcPts val="580"/>
              </a:spcBef>
              <a:spcAft>
                <a:spcPts val="0"/>
              </a:spcAft>
              <a:buSzPts val="2380"/>
              <a:buChar char="⚫"/>
            </a:pPr>
            <a:r>
              <a:rPr lang="en-US" sz="2800" dirty="0">
                <a:latin typeface="Times New Roman" pitchFamily="18" charset="0"/>
                <a:cs typeface="Times New Roman" pitchFamily="18" charset="0"/>
              </a:rPr>
              <a:t>Best for computer data</a:t>
            </a:r>
            <a:endParaRPr dirty="0">
              <a:latin typeface="Times New Roman" pitchFamily="18" charset="0"/>
              <a:cs typeface="Times New Roman" pitchFamily="18" charset="0"/>
            </a:endParaRPr>
          </a:p>
          <a:p>
            <a:pPr marL="274320" lvl="0" indent="-274320" algn="l" rtl="0">
              <a:lnSpc>
                <a:spcPct val="80000"/>
              </a:lnSpc>
              <a:spcBef>
                <a:spcPts val="580"/>
              </a:spcBef>
              <a:spcAft>
                <a:spcPts val="0"/>
              </a:spcAft>
              <a:buSzPts val="2380"/>
              <a:buChar char="⚫"/>
            </a:pPr>
            <a:r>
              <a:rPr lang="en-US" sz="2800" dirty="0">
                <a:latin typeface="Times New Roman" pitchFamily="18" charset="0"/>
                <a:cs typeface="Times New Roman" pitchFamily="18" charset="0"/>
              </a:rPr>
              <a:t>Can be easily compressed</a:t>
            </a:r>
            <a:endParaRPr dirty="0">
              <a:latin typeface="Times New Roman" pitchFamily="18" charset="0"/>
              <a:cs typeface="Times New Roman" pitchFamily="18" charset="0"/>
            </a:endParaRPr>
          </a:p>
          <a:p>
            <a:pPr marL="274320" lvl="0" indent="-274320" algn="l" rtl="0">
              <a:lnSpc>
                <a:spcPct val="80000"/>
              </a:lnSpc>
              <a:spcBef>
                <a:spcPts val="580"/>
              </a:spcBef>
              <a:spcAft>
                <a:spcPts val="0"/>
              </a:spcAft>
              <a:buSzPts val="2380"/>
              <a:buChar char="⚫"/>
            </a:pPr>
            <a:r>
              <a:rPr lang="en-US" sz="2800" dirty="0">
                <a:latin typeface="Times New Roman" pitchFamily="18" charset="0"/>
                <a:cs typeface="Times New Roman" pitchFamily="18" charset="0"/>
              </a:rPr>
              <a:t>Can be encrypted</a:t>
            </a:r>
            <a:endParaRPr dirty="0">
              <a:latin typeface="Times New Roman" pitchFamily="18" charset="0"/>
              <a:cs typeface="Times New Roman" pitchFamily="18" charset="0"/>
            </a:endParaRPr>
          </a:p>
          <a:p>
            <a:pPr marL="274320" lvl="0" indent="-274320" algn="l" rtl="0">
              <a:lnSpc>
                <a:spcPct val="80000"/>
              </a:lnSpc>
              <a:spcBef>
                <a:spcPts val="580"/>
              </a:spcBef>
              <a:spcAft>
                <a:spcPts val="0"/>
              </a:spcAft>
              <a:buSzPts val="2380"/>
              <a:buChar char="⚫"/>
            </a:pPr>
            <a:r>
              <a:rPr lang="en-US" sz="2800" dirty="0">
                <a:latin typeface="Times New Roman" pitchFamily="18" charset="0"/>
                <a:cs typeface="Times New Roman" pitchFamily="18" charset="0"/>
              </a:rPr>
              <a:t>Equipment is more common and less expensive</a:t>
            </a:r>
            <a:endParaRPr dirty="0">
              <a:latin typeface="Times New Roman" pitchFamily="18" charset="0"/>
              <a:cs typeface="Times New Roman" pitchFamily="18" charset="0"/>
            </a:endParaRPr>
          </a:p>
          <a:p>
            <a:pPr marL="274320" lvl="0" indent="-274320" algn="l" rtl="0">
              <a:lnSpc>
                <a:spcPct val="80000"/>
              </a:lnSpc>
              <a:spcBef>
                <a:spcPts val="580"/>
              </a:spcBef>
              <a:spcAft>
                <a:spcPts val="0"/>
              </a:spcAft>
              <a:buSzPts val="2380"/>
              <a:buChar char="⚫"/>
            </a:pPr>
            <a:r>
              <a:rPr lang="en-US" sz="2800" dirty="0">
                <a:latin typeface="Times New Roman" pitchFamily="18" charset="0"/>
                <a:cs typeface="Times New Roman" pitchFamily="18" charset="0"/>
              </a:rPr>
              <a:t>Can provide better clarity</a:t>
            </a:r>
            <a:endParaRPr sz="2800" b="1"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9"/>
          <p:cNvSpPr txBox="1">
            <a:spLocks noGrp="1"/>
          </p:cNvSpPr>
          <p:nvPr>
            <p:ph type="title"/>
          </p:nvPr>
        </p:nvSpPr>
        <p:spPr>
          <a:xfrm>
            <a:off x="457200" y="0"/>
            <a:ext cx="8229600" cy="609600"/>
          </a:xfrm>
          <a:prstGeom prst="rect">
            <a:avLst/>
          </a:prstGeom>
          <a:noFill/>
          <a:ln>
            <a:noFill/>
          </a:ln>
        </p:spPr>
        <p:txBody>
          <a:bodyPr spcFirstLastPara="1" wrap="square" lIns="91425" tIns="45700" rIns="91425" bIns="91425" anchor="b" anchorCtr="0">
            <a:normAutofit fontScale="90000"/>
          </a:bodyPr>
          <a:lstStyle/>
          <a:p>
            <a:pPr marL="0" lvl="0" indent="0" algn="l" rtl="0">
              <a:spcBef>
                <a:spcPts val="0"/>
              </a:spcBef>
              <a:spcAft>
                <a:spcPts val="0"/>
              </a:spcAft>
              <a:buClr>
                <a:schemeClr val="dk2"/>
              </a:buClr>
              <a:buSzPct val="100000"/>
              <a:buFont typeface="Libre Franklin"/>
              <a:buNone/>
            </a:pPr>
            <a:r>
              <a:rPr lang="en-US"/>
              <a:t>comparison</a:t>
            </a:r>
            <a:endParaRPr/>
          </a:p>
        </p:txBody>
      </p:sp>
      <p:pic>
        <p:nvPicPr>
          <p:cNvPr id="385" name="Google Shape;385;p39"/>
          <p:cNvPicPr preferRelativeResize="0">
            <a:picLocks noGrp="1"/>
          </p:cNvPicPr>
          <p:nvPr>
            <p:ph type="body" idx="1"/>
          </p:nvPr>
        </p:nvPicPr>
        <p:blipFill rotWithShape="1">
          <a:blip r:embed="rId3">
            <a:alphaModFix/>
          </a:blip>
          <a:srcRect/>
          <a:stretch/>
        </p:blipFill>
        <p:spPr>
          <a:xfrm>
            <a:off x="304800" y="685800"/>
            <a:ext cx="8686800" cy="6019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4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39</a:t>
            </a:fld>
            <a:endParaRPr/>
          </a:p>
        </p:txBody>
      </p:sp>
      <p:pic>
        <p:nvPicPr>
          <p:cNvPr id="392" name="Google Shape;392;p40" descr="periodic AC waveform"/>
          <p:cNvPicPr preferRelativeResize="0"/>
          <p:nvPr/>
        </p:nvPicPr>
        <p:blipFill rotWithShape="1">
          <a:blip r:embed="rId3">
            <a:alphaModFix/>
          </a:blip>
          <a:srcRect/>
          <a:stretch/>
        </p:blipFill>
        <p:spPr>
          <a:xfrm>
            <a:off x="457200" y="1447800"/>
            <a:ext cx="8092440" cy="4495800"/>
          </a:xfrm>
          <a:prstGeom prst="rect">
            <a:avLst/>
          </a:prstGeom>
          <a:noFill/>
          <a:ln>
            <a:noFill/>
          </a:ln>
        </p:spPr>
      </p:pic>
      <p:sp>
        <p:nvSpPr>
          <p:cNvPr id="393" name="Google Shape;393;p40"/>
          <p:cNvSpPr txBox="1"/>
          <p:nvPr/>
        </p:nvSpPr>
        <p:spPr>
          <a:xfrm>
            <a:off x="838200" y="304800"/>
            <a:ext cx="77724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dk1"/>
                </a:solidFill>
                <a:latin typeface="Libre Baskerville"/>
                <a:ea typeface="Libre Baskerville"/>
                <a:cs typeface="Libre Baskerville"/>
                <a:sym typeface="Libre Baskerville"/>
              </a:rPr>
              <a:t> TYPES ANALOG SIGNALS</a:t>
            </a:r>
            <a:endParaRPr sz="4000" b="1">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p:nvPr/>
        </p:nvSpPr>
        <p:spPr>
          <a:xfrm>
            <a:off x="457200" y="533400"/>
            <a:ext cx="8382000" cy="747897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None/>
            </a:pPr>
            <a:endParaRPr sz="2800" b="1">
              <a:solidFill>
                <a:srgbClr val="FF0000"/>
              </a:solidFill>
              <a:latin typeface="Libre Baskerville"/>
              <a:ea typeface="Libre Baskerville"/>
              <a:cs typeface="Libre Baskerville"/>
              <a:sym typeface="Libre Baskerville"/>
            </a:endParaRPr>
          </a:p>
          <a:p>
            <a:pPr marL="342900" marR="0" lvl="0" indent="-342900" algn="l" rtl="0">
              <a:spcBef>
                <a:spcPts val="0"/>
              </a:spcBef>
              <a:spcAft>
                <a:spcPts val="0"/>
              </a:spcAft>
              <a:buNone/>
            </a:pPr>
            <a:r>
              <a:rPr lang="en-US" sz="2800" b="1">
                <a:solidFill>
                  <a:srgbClr val="FF0000"/>
                </a:solidFill>
                <a:latin typeface="Libre Baskerville"/>
                <a:ea typeface="Libre Baskerville"/>
                <a:cs typeface="Libre Baskerville"/>
                <a:sym typeface="Libre Baskerville"/>
              </a:rPr>
              <a:t>1. Electronic Component and Signals</a:t>
            </a:r>
            <a:endParaRPr/>
          </a:p>
          <a:p>
            <a:pPr marL="342900" marR="0" lvl="0" indent="-342900" algn="l" rtl="0">
              <a:spcBef>
                <a:spcPts val="0"/>
              </a:spcBef>
              <a:spcAft>
                <a:spcPts val="0"/>
              </a:spcAft>
              <a:buNone/>
            </a:pPr>
            <a:r>
              <a:rPr lang="en-US" sz="2800" b="1">
                <a:solidFill>
                  <a:srgbClr val="FF0000"/>
                </a:solidFill>
                <a:latin typeface="Libre Baskerville"/>
                <a:ea typeface="Libre Baskerville"/>
                <a:cs typeface="Libre Baskerville"/>
                <a:sym typeface="Libre Baskerville"/>
              </a:rPr>
              <a:t>Contents:</a:t>
            </a:r>
            <a:endParaRPr/>
          </a:p>
          <a:p>
            <a:pPr marL="342900" marR="0" lvl="0" indent="-342900" algn="l" rtl="0">
              <a:spcBef>
                <a:spcPts val="0"/>
              </a:spcBef>
              <a:spcAft>
                <a:spcPts val="0"/>
              </a:spcAft>
              <a:buClr>
                <a:srgbClr val="7030A0"/>
              </a:buClr>
              <a:buSzPts val="2800"/>
              <a:buFont typeface="Arial"/>
              <a:buChar char="•"/>
            </a:pPr>
            <a:r>
              <a:rPr lang="en-US" sz="2800" b="1">
                <a:solidFill>
                  <a:srgbClr val="7030A0"/>
                </a:solidFill>
                <a:latin typeface="Libre Baskerville"/>
                <a:ea typeface="Libre Baskerville"/>
                <a:cs typeface="Libre Baskerville"/>
                <a:sym typeface="Libre Baskerville"/>
              </a:rPr>
              <a:t>Active and passive components</a:t>
            </a:r>
            <a:endParaRPr/>
          </a:p>
          <a:p>
            <a:pPr marL="342900" marR="0" lvl="0" indent="-342900" algn="l" rtl="0">
              <a:spcBef>
                <a:spcPts val="0"/>
              </a:spcBef>
              <a:spcAft>
                <a:spcPts val="0"/>
              </a:spcAft>
              <a:buClr>
                <a:srgbClr val="7030A0"/>
              </a:buClr>
              <a:buSzPts val="2800"/>
              <a:buFont typeface="Arial"/>
              <a:buChar char="•"/>
            </a:pPr>
            <a:r>
              <a:rPr lang="en-US" sz="2800" b="1">
                <a:solidFill>
                  <a:srgbClr val="7030A0"/>
                </a:solidFill>
                <a:latin typeface="Libre Baskerville"/>
                <a:ea typeface="Libre Baskerville"/>
                <a:cs typeface="Libre Baskerville"/>
                <a:sym typeface="Libre Baskerville"/>
              </a:rPr>
              <a:t>Resistor,Inductor,Capacitor symbol, working principles application color code and specification.</a:t>
            </a:r>
            <a:endParaRPr/>
          </a:p>
          <a:p>
            <a:pPr marL="342900" marR="0" lvl="0" indent="-342900" algn="l" rtl="0">
              <a:spcBef>
                <a:spcPts val="0"/>
              </a:spcBef>
              <a:spcAft>
                <a:spcPts val="0"/>
              </a:spcAft>
              <a:buClr>
                <a:srgbClr val="7030A0"/>
              </a:buClr>
              <a:buSzPts val="2800"/>
              <a:buFont typeface="Arial"/>
              <a:buChar char="•"/>
            </a:pPr>
            <a:r>
              <a:rPr lang="en-US" sz="2800" b="1">
                <a:solidFill>
                  <a:srgbClr val="7030A0"/>
                </a:solidFill>
                <a:latin typeface="Libre Baskerville"/>
                <a:ea typeface="Libre Baskerville"/>
                <a:cs typeface="Libre Baskerville"/>
                <a:sym typeface="Libre Baskerville"/>
              </a:rPr>
              <a:t>Current voltage source.</a:t>
            </a:r>
            <a:endParaRPr/>
          </a:p>
          <a:p>
            <a:pPr marL="342900" marR="0" lvl="0" indent="-342900" algn="l" rtl="0">
              <a:spcBef>
                <a:spcPts val="0"/>
              </a:spcBef>
              <a:spcAft>
                <a:spcPts val="0"/>
              </a:spcAft>
              <a:buClr>
                <a:srgbClr val="7030A0"/>
              </a:buClr>
              <a:buSzPts val="2800"/>
              <a:buFont typeface="Arial"/>
              <a:buChar char="•"/>
            </a:pPr>
            <a:r>
              <a:rPr lang="en-US" sz="2800" b="1">
                <a:solidFill>
                  <a:srgbClr val="7030A0"/>
                </a:solidFill>
                <a:latin typeface="Libre Baskerville"/>
                <a:ea typeface="Libre Baskerville"/>
                <a:cs typeface="Libre Baskerville"/>
                <a:sym typeface="Libre Baskerville"/>
              </a:rPr>
              <a:t>Signal waveforms</a:t>
            </a:r>
            <a:endParaRPr/>
          </a:p>
          <a:p>
            <a:pPr marL="342900" marR="0" lvl="0" indent="-342900" algn="l" rtl="0">
              <a:spcBef>
                <a:spcPts val="0"/>
              </a:spcBef>
              <a:spcAft>
                <a:spcPts val="0"/>
              </a:spcAft>
              <a:buClr>
                <a:srgbClr val="7030A0"/>
              </a:buClr>
              <a:buSzPts val="2800"/>
              <a:buFont typeface="Arial"/>
              <a:buChar char="•"/>
            </a:pPr>
            <a:r>
              <a:rPr lang="en-US" sz="2800" b="1">
                <a:solidFill>
                  <a:srgbClr val="7030A0"/>
                </a:solidFill>
                <a:latin typeface="Libre Baskerville"/>
                <a:ea typeface="Libre Baskerville"/>
                <a:cs typeface="Libre Baskerville"/>
                <a:sym typeface="Libre Baskerville"/>
              </a:rPr>
              <a:t>Types of signal</a:t>
            </a:r>
            <a:endParaRPr/>
          </a:p>
          <a:p>
            <a:pPr marL="342900" marR="0" lvl="0" indent="-342900" algn="l" rtl="0">
              <a:spcBef>
                <a:spcPts val="0"/>
              </a:spcBef>
              <a:spcAft>
                <a:spcPts val="0"/>
              </a:spcAft>
              <a:buClr>
                <a:srgbClr val="7030A0"/>
              </a:buClr>
              <a:buSzPts val="2800"/>
              <a:buFont typeface="Arial"/>
              <a:buChar char="•"/>
            </a:pPr>
            <a:r>
              <a:rPr lang="en-US" sz="2800" b="1">
                <a:solidFill>
                  <a:srgbClr val="7030A0"/>
                </a:solidFill>
                <a:latin typeface="Libre Baskerville"/>
                <a:ea typeface="Libre Baskerville"/>
                <a:cs typeface="Libre Baskerville"/>
                <a:sym typeface="Libre Baskerville"/>
              </a:rPr>
              <a:t>Integrated circuits</a:t>
            </a:r>
            <a:endParaRPr/>
          </a:p>
          <a:p>
            <a:pPr marL="342900" marR="0" lvl="0" indent="-342900" algn="l" rtl="0">
              <a:spcBef>
                <a:spcPts val="0"/>
              </a:spcBef>
              <a:spcAft>
                <a:spcPts val="0"/>
              </a:spcAft>
              <a:buNone/>
            </a:pPr>
            <a:endParaRPr sz="2800" b="1">
              <a:solidFill>
                <a:srgbClr val="7030A0"/>
              </a:solidFill>
              <a:latin typeface="Libre Baskerville"/>
              <a:ea typeface="Libre Baskerville"/>
              <a:cs typeface="Libre Baskerville"/>
              <a:sym typeface="Libre Baskerville"/>
            </a:endParaRPr>
          </a:p>
          <a:p>
            <a:pPr marL="342900" marR="0" lvl="0" indent="-342900" algn="l" rtl="0">
              <a:spcBef>
                <a:spcPts val="0"/>
              </a:spcBef>
              <a:spcAft>
                <a:spcPts val="0"/>
              </a:spcAft>
              <a:buNone/>
            </a:pPr>
            <a:endParaRPr sz="2800" b="1">
              <a:solidFill>
                <a:srgbClr val="FF0000"/>
              </a:solidFill>
              <a:latin typeface="Libre Baskerville"/>
              <a:ea typeface="Libre Baskerville"/>
              <a:cs typeface="Libre Baskerville"/>
              <a:sym typeface="Libre Baskerville"/>
            </a:endParaRPr>
          </a:p>
          <a:p>
            <a:pPr marL="342900" marR="0" lvl="0" indent="-342900" algn="l" rtl="0">
              <a:spcBef>
                <a:spcPts val="0"/>
              </a:spcBef>
              <a:spcAft>
                <a:spcPts val="0"/>
              </a:spcAft>
              <a:buNone/>
            </a:pPr>
            <a:endParaRPr sz="2800" b="1">
              <a:solidFill>
                <a:srgbClr val="FF0000"/>
              </a:solidFill>
              <a:latin typeface="Libre Baskerville"/>
              <a:ea typeface="Libre Baskerville"/>
              <a:cs typeface="Libre Baskerville"/>
              <a:sym typeface="Libre Baskerville"/>
            </a:endParaRPr>
          </a:p>
          <a:p>
            <a:pPr marL="342900" marR="0" lvl="0" indent="-342900" algn="l" rtl="0">
              <a:spcBef>
                <a:spcPts val="0"/>
              </a:spcBef>
              <a:spcAft>
                <a:spcPts val="0"/>
              </a:spcAft>
              <a:buNone/>
            </a:pPr>
            <a:endParaRPr sz="2800" b="1">
              <a:solidFill>
                <a:srgbClr val="FF0000"/>
              </a:solidFill>
              <a:latin typeface="Libre Baskerville"/>
              <a:ea typeface="Libre Baskerville"/>
              <a:cs typeface="Libre Baskerville"/>
              <a:sym typeface="Libre Baskerville"/>
            </a:endParaRPr>
          </a:p>
          <a:p>
            <a:pPr marL="342900" marR="0" lvl="0" indent="-342900" algn="l" rtl="0">
              <a:spcBef>
                <a:spcPts val="0"/>
              </a:spcBef>
              <a:spcAft>
                <a:spcPts val="0"/>
              </a:spcAft>
              <a:buNone/>
            </a:pPr>
            <a:endParaRPr sz="2800" b="1">
              <a:solidFill>
                <a:srgbClr val="FF0000"/>
              </a:solidFill>
              <a:latin typeface="Libre Baskerville"/>
              <a:ea typeface="Libre Baskerville"/>
              <a:cs typeface="Libre Baskerville"/>
              <a:sym typeface="Libre Baskerville"/>
            </a:endParaRPr>
          </a:p>
          <a:p>
            <a:pPr marL="342900" marR="0" lvl="0" indent="-342900" algn="l" rtl="0">
              <a:spcBef>
                <a:spcPts val="0"/>
              </a:spcBef>
              <a:spcAft>
                <a:spcPts val="0"/>
              </a:spcAft>
              <a:buNone/>
            </a:pPr>
            <a:endParaRPr sz="2800" b="1">
              <a:solidFill>
                <a:srgbClr val="FF0000"/>
              </a:solidFill>
              <a:latin typeface="Libre Baskerville"/>
              <a:ea typeface="Libre Baskerville"/>
              <a:cs typeface="Libre Baskerville"/>
              <a:sym typeface="Libre Baskerville"/>
            </a:endParaRPr>
          </a:p>
          <a:p>
            <a:pPr marL="342900" marR="0" lvl="0" indent="-342900" algn="l" rtl="0">
              <a:spcBef>
                <a:spcPts val="0"/>
              </a:spcBef>
              <a:spcAft>
                <a:spcPts val="0"/>
              </a:spcAft>
              <a:buNone/>
            </a:pPr>
            <a:endParaRPr sz="2800" b="1">
              <a:solidFill>
                <a:srgbClr val="FF0000"/>
              </a:solidFill>
              <a:latin typeface="Libre Baskerville"/>
              <a:ea typeface="Libre Baskerville"/>
              <a:cs typeface="Libre Baskerville"/>
              <a:sym typeface="Libre Baskerville"/>
            </a:endParaRPr>
          </a:p>
        </p:txBody>
      </p:sp>
      <p:sp>
        <p:nvSpPr>
          <p:cNvPr id="119" name="Google Shape;119;p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4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40</a:t>
            </a:fld>
            <a:endParaRPr/>
          </a:p>
        </p:txBody>
      </p:sp>
      <p:sp>
        <p:nvSpPr>
          <p:cNvPr id="400" name="Google Shape;400;p41"/>
          <p:cNvSpPr/>
          <p:nvPr/>
        </p:nvSpPr>
        <p:spPr>
          <a:xfrm>
            <a:off x="457200" y="533400"/>
            <a:ext cx="8077200" cy="6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FF0000"/>
                </a:solidFill>
                <a:latin typeface="Times New Roman" pitchFamily="18" charset="0"/>
                <a:ea typeface="Libre Baskerville"/>
                <a:cs typeface="Times New Roman" pitchFamily="18" charset="0"/>
                <a:sym typeface="Libre Baskerville"/>
              </a:rPr>
              <a:t>The Period, (T)</a:t>
            </a:r>
            <a:r>
              <a:rPr lang="en-US" sz="2800" dirty="0">
                <a:solidFill>
                  <a:schemeClr val="dk1"/>
                </a:solidFill>
                <a:latin typeface="Times New Roman" pitchFamily="18" charset="0"/>
                <a:ea typeface="Libre Baskerville"/>
                <a:cs typeface="Times New Roman" pitchFamily="18" charset="0"/>
                <a:sym typeface="Libre Baskerville"/>
              </a:rPr>
              <a:t> is the length of time in seconds that the waveform takes to repeat itself from start to finish. This can also be called the </a:t>
            </a:r>
            <a:r>
              <a:rPr lang="en-US" sz="2800" i="1" dirty="0">
                <a:solidFill>
                  <a:schemeClr val="dk1"/>
                </a:solidFill>
                <a:latin typeface="Times New Roman" pitchFamily="18" charset="0"/>
                <a:ea typeface="Libre Baskerville"/>
                <a:cs typeface="Times New Roman" pitchFamily="18" charset="0"/>
                <a:sym typeface="Libre Baskerville"/>
              </a:rPr>
              <a:t>Periodic Time</a:t>
            </a:r>
            <a:r>
              <a:rPr lang="en-US" sz="2800" dirty="0">
                <a:solidFill>
                  <a:schemeClr val="dk1"/>
                </a:solidFill>
                <a:latin typeface="Times New Roman" pitchFamily="18" charset="0"/>
                <a:ea typeface="Libre Baskerville"/>
                <a:cs typeface="Times New Roman" pitchFamily="18" charset="0"/>
                <a:sym typeface="Libre Baskerville"/>
              </a:rPr>
              <a:t> of the waveform for sine waves, or the </a:t>
            </a:r>
            <a:r>
              <a:rPr lang="en-US" sz="2800" i="1" dirty="0">
                <a:solidFill>
                  <a:schemeClr val="dk1"/>
                </a:solidFill>
                <a:latin typeface="Times New Roman" pitchFamily="18" charset="0"/>
                <a:ea typeface="Libre Baskerville"/>
                <a:cs typeface="Times New Roman" pitchFamily="18" charset="0"/>
                <a:sym typeface="Libre Baskerville"/>
              </a:rPr>
              <a:t>Pulse Width</a:t>
            </a:r>
            <a:r>
              <a:rPr lang="en-US" sz="2800" dirty="0">
                <a:solidFill>
                  <a:schemeClr val="dk1"/>
                </a:solidFill>
                <a:latin typeface="Times New Roman" pitchFamily="18" charset="0"/>
                <a:ea typeface="Libre Baskerville"/>
                <a:cs typeface="Times New Roman" pitchFamily="18" charset="0"/>
                <a:sym typeface="Libre Baskerville"/>
              </a:rPr>
              <a:t> for square waves.</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800" dirty="0">
                <a:solidFill>
                  <a:schemeClr val="dk1"/>
                </a:solidFill>
                <a:latin typeface="Times New Roman" pitchFamily="18" charset="0"/>
                <a:ea typeface="Libre Baskerville"/>
                <a:cs typeface="Times New Roman" pitchFamily="18" charset="0"/>
                <a:sym typeface="Libre Baskerville"/>
              </a:rPr>
              <a:t>• </a:t>
            </a:r>
            <a:r>
              <a:rPr lang="en-US" sz="2800" b="1" dirty="0">
                <a:solidFill>
                  <a:srgbClr val="FF0000"/>
                </a:solidFill>
                <a:latin typeface="Times New Roman" pitchFamily="18" charset="0"/>
                <a:ea typeface="Libre Baskerville"/>
                <a:cs typeface="Times New Roman" pitchFamily="18" charset="0"/>
                <a:sym typeface="Libre Baskerville"/>
              </a:rPr>
              <a:t>The Frequency, (ƒ)</a:t>
            </a:r>
            <a:r>
              <a:rPr lang="en-US" sz="2800" dirty="0">
                <a:solidFill>
                  <a:schemeClr val="dk1"/>
                </a:solidFill>
                <a:latin typeface="Times New Roman" pitchFamily="18" charset="0"/>
                <a:ea typeface="Libre Baskerville"/>
                <a:cs typeface="Times New Roman" pitchFamily="18" charset="0"/>
                <a:sym typeface="Libre Baskerville"/>
              </a:rPr>
              <a:t> is the number of times the waveform repeats itself within a one second time period. Frequency is the reciprocal of the time period, ( ƒ = 1/T ) with the unit of frequency being the </a:t>
            </a:r>
            <a:r>
              <a:rPr lang="en-US" sz="2800" i="1" dirty="0">
                <a:solidFill>
                  <a:schemeClr val="dk1"/>
                </a:solidFill>
                <a:latin typeface="Times New Roman" pitchFamily="18" charset="0"/>
                <a:ea typeface="Libre Baskerville"/>
                <a:cs typeface="Times New Roman" pitchFamily="18" charset="0"/>
                <a:sym typeface="Libre Baskerville"/>
              </a:rPr>
              <a:t>Hertz</a:t>
            </a:r>
            <a:r>
              <a:rPr lang="en-US" sz="2800" dirty="0">
                <a:solidFill>
                  <a:schemeClr val="dk1"/>
                </a:solidFill>
                <a:latin typeface="Times New Roman" pitchFamily="18" charset="0"/>
                <a:ea typeface="Libre Baskerville"/>
                <a:cs typeface="Times New Roman" pitchFamily="18" charset="0"/>
                <a:sym typeface="Libre Baskerville"/>
              </a:rPr>
              <a:t>, (Hz).</a:t>
            </a:r>
            <a:endParaRPr dirty="0">
              <a:latin typeface="Times New Roman" pitchFamily="18" charset="0"/>
              <a:cs typeface="Times New Roman" pitchFamily="18" charset="0"/>
            </a:endParaRPr>
          </a:p>
          <a:p>
            <a:pPr marL="0" marR="0" lvl="0" indent="0" algn="l" rtl="0">
              <a:spcBef>
                <a:spcPts val="0"/>
              </a:spcBef>
              <a:spcAft>
                <a:spcPts val="0"/>
              </a:spcAft>
              <a:buNone/>
            </a:pPr>
            <a:r>
              <a:rPr lang="en-US" sz="2800" dirty="0">
                <a:solidFill>
                  <a:schemeClr val="dk1"/>
                </a:solidFill>
                <a:latin typeface="Times New Roman" pitchFamily="18" charset="0"/>
                <a:ea typeface="Libre Baskerville"/>
                <a:cs typeface="Times New Roman" pitchFamily="18" charset="0"/>
                <a:sym typeface="Libre Baskerville"/>
              </a:rPr>
              <a:t>• </a:t>
            </a:r>
            <a:r>
              <a:rPr lang="en-US" sz="2800" b="1" dirty="0">
                <a:solidFill>
                  <a:srgbClr val="FF0000"/>
                </a:solidFill>
                <a:latin typeface="Times New Roman" pitchFamily="18" charset="0"/>
                <a:ea typeface="Libre Baskerville"/>
                <a:cs typeface="Times New Roman" pitchFamily="18" charset="0"/>
                <a:sym typeface="Libre Baskerville"/>
              </a:rPr>
              <a:t>The Amplitude (A)</a:t>
            </a:r>
            <a:r>
              <a:rPr lang="en-US" sz="2800" dirty="0">
                <a:solidFill>
                  <a:schemeClr val="dk1"/>
                </a:solidFill>
                <a:latin typeface="Times New Roman" pitchFamily="18" charset="0"/>
                <a:ea typeface="Libre Baskerville"/>
                <a:cs typeface="Times New Roman" pitchFamily="18" charset="0"/>
                <a:sym typeface="Libre Baskerville"/>
              </a:rPr>
              <a:t> is the magnitude or intensity of the signal waveform measured in volts or amps.</a:t>
            </a:r>
          </a:p>
          <a:p>
            <a:r>
              <a:rPr lang="en-US" sz="2800" b="1" dirty="0">
                <a:solidFill>
                  <a:srgbClr val="FF0000"/>
                </a:solidFill>
                <a:latin typeface="Times New Roman" pitchFamily="18" charset="0"/>
                <a:ea typeface="Libre Baskerville"/>
                <a:cs typeface="Times New Roman" pitchFamily="18" charset="0"/>
                <a:sym typeface="Libre Baskerville"/>
              </a:rPr>
              <a:t>Wavelength </a:t>
            </a:r>
            <a:r>
              <a:rPr lang="el-GR" sz="2800" b="1" dirty="0"/>
              <a:t>(λ)</a:t>
            </a:r>
            <a:r>
              <a:rPr lang="en-US" sz="2800" dirty="0">
                <a:solidFill>
                  <a:schemeClr val="dk1"/>
                </a:solidFill>
                <a:latin typeface="Times New Roman" pitchFamily="18" charset="0"/>
                <a:ea typeface="Libre Baskerville"/>
                <a:cs typeface="Times New Roman" pitchFamily="18" charset="0"/>
                <a:sym typeface="Libre Baskerville"/>
              </a:rPr>
              <a:t> The distance between two consecutive crests or troughs is called wavelength</a:t>
            </a:r>
            <a:r>
              <a:rPr lang="el-GR" sz="2800" b="1" dirty="0"/>
              <a:t>(λ)</a:t>
            </a:r>
            <a:endParaRPr lang="en-US" sz="2800" dirty="0">
              <a:solidFill>
                <a:schemeClr val="dk1"/>
              </a:solidFill>
              <a:latin typeface="Times New Roman" pitchFamily="18" charset="0"/>
              <a:ea typeface="Libre Baskerville"/>
              <a:cs typeface="Times New Roman" pitchFamily="18" charset="0"/>
              <a:sym typeface="Libre Baskerville"/>
            </a:endParaRPr>
          </a:p>
          <a:p>
            <a:pPr marL="0" marR="0" lvl="0" indent="0" algn="l" rtl="0">
              <a:spcBef>
                <a:spcPts val="0"/>
              </a:spcBef>
              <a:spcAft>
                <a:spcPts val="0"/>
              </a:spcAft>
              <a:buNone/>
            </a:pPr>
            <a:endParaRPr sz="2800" dirty="0">
              <a:solidFill>
                <a:schemeClr val="dk1"/>
              </a:solidFill>
              <a:latin typeface="Times New Roman" pitchFamily="18" charset="0"/>
              <a:ea typeface="Libre Baskerville"/>
              <a:cs typeface="Times New Roman" pitchFamily="18" charset="0"/>
              <a:sym typeface="Libre Baskerville"/>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4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41</a:t>
            </a:fld>
            <a:endParaRPr/>
          </a:p>
        </p:txBody>
      </p:sp>
      <p:sp>
        <p:nvSpPr>
          <p:cNvPr id="407" name="Google Shape;407;p42"/>
          <p:cNvSpPr/>
          <p:nvPr/>
        </p:nvSpPr>
        <p:spPr>
          <a:xfrm>
            <a:off x="0" y="685800"/>
            <a:ext cx="9144000" cy="457200"/>
          </a:xfrm>
          <a:prstGeom prst="rect">
            <a:avLst/>
          </a:prstGeom>
          <a:noFill/>
          <a:ln>
            <a:noFill/>
          </a:ln>
        </p:spPr>
        <p:txBody>
          <a:bodyPr spcFirstLastPara="1" wrap="square" lIns="0" tIns="268200" rIns="0" bIns="88850" anchor="ctr" anchorCtr="0">
            <a:spAutoFit/>
          </a:bodyPr>
          <a:lstStyle/>
          <a:p>
            <a:pPr marL="0" marR="0" lvl="0" indent="0" algn="ctr" rtl="0">
              <a:lnSpc>
                <a:spcPct val="100000"/>
              </a:lnSpc>
              <a:spcBef>
                <a:spcPts val="0"/>
              </a:spcBef>
              <a:spcAft>
                <a:spcPts val="0"/>
              </a:spcAft>
              <a:buClr>
                <a:srgbClr val="404041"/>
              </a:buClr>
              <a:buSzPts val="1500"/>
              <a:buFont typeface="Martel Sans"/>
              <a:buNone/>
            </a:pPr>
            <a:r>
              <a:rPr lang="en-US" sz="1500" b="1" i="0" u="none" strike="noStrike" cap="none" dirty="0">
                <a:solidFill>
                  <a:srgbClr val="404041"/>
                </a:solidFill>
                <a:latin typeface="Martel Sans"/>
                <a:ea typeface="Martel Sans"/>
                <a:cs typeface="Martel Sans"/>
                <a:sym typeface="Martel Sans"/>
              </a:rPr>
              <a:t>Relationship Between Frequency and Periodic Time</a:t>
            </a:r>
            <a:endParaRPr dirty="0"/>
          </a:p>
          <a:p>
            <a:pPr marL="0" marR="0" lvl="0" indent="0" algn="ctr" rtl="0">
              <a:lnSpc>
                <a:spcPct val="100000"/>
              </a:lnSpc>
              <a:spcBef>
                <a:spcPts val="0"/>
              </a:spcBef>
              <a:spcAft>
                <a:spcPts val="0"/>
              </a:spcAft>
              <a:buClr>
                <a:srgbClr val="414042"/>
              </a:buClr>
              <a:buSzPts val="1200"/>
              <a:buFont typeface="Martel"/>
              <a:buNone/>
            </a:pPr>
            <a:r>
              <a:rPr lang="en-US" sz="1200" b="0" i="0" u="none" strike="noStrike" cap="none" dirty="0">
                <a:solidFill>
                  <a:srgbClr val="414042"/>
                </a:solidFill>
                <a:latin typeface="Martel"/>
                <a:ea typeface="Martel"/>
                <a:cs typeface="Martel"/>
                <a:sym typeface="Martel"/>
              </a:rPr>
              <a:t>  </a:t>
            </a:r>
            <a:endParaRPr sz="12700" b="0" i="0" u="none" strike="noStrike" cap="none" dirty="0">
              <a:solidFill>
                <a:srgbClr val="414042"/>
              </a:solidFill>
              <a:latin typeface="Martel"/>
              <a:ea typeface="Martel"/>
              <a:cs typeface="Martel"/>
              <a:sym typeface="Martel"/>
            </a:endParaRPr>
          </a:p>
        </p:txBody>
      </p:sp>
      <p:pic>
        <p:nvPicPr>
          <p:cNvPr id="408" name="Google Shape;408;p42" descr="frequency and periodic time relationship"/>
          <p:cNvPicPr preferRelativeResize="0"/>
          <p:nvPr/>
        </p:nvPicPr>
        <p:blipFill rotWithShape="1">
          <a:blip r:embed="rId3">
            <a:alphaModFix/>
          </a:blip>
          <a:srcRect/>
          <a:stretch/>
        </p:blipFill>
        <p:spPr>
          <a:xfrm>
            <a:off x="1298531" y="1716065"/>
            <a:ext cx="6166981" cy="349476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Clr>
                <a:schemeClr val="dk2"/>
              </a:buClr>
              <a:buSzPts val="4000"/>
              <a:buFont typeface="Libre Franklin"/>
              <a:buNone/>
            </a:pPr>
            <a:r>
              <a:rPr lang="en-US" b="1" dirty="0">
                <a:solidFill>
                  <a:srgbClr val="FF0000"/>
                </a:solidFill>
                <a:latin typeface="Times New Roman" pitchFamily="18" charset="0"/>
                <a:cs typeface="Times New Roman" pitchFamily="18" charset="0"/>
              </a:rPr>
              <a:t>Integrated Circuits</a:t>
            </a:r>
            <a:endParaRPr b="1" dirty="0">
              <a:solidFill>
                <a:srgbClr val="FF0000"/>
              </a:solidFill>
              <a:latin typeface="Times New Roman" pitchFamily="18" charset="0"/>
              <a:cs typeface="Times New Roman" pitchFamily="18" charset="0"/>
            </a:endParaRPr>
          </a:p>
        </p:txBody>
      </p:sp>
      <p:sp>
        <p:nvSpPr>
          <p:cNvPr id="415" name="Google Shape;415;p4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42</a:t>
            </a:fld>
            <a:endParaRPr/>
          </a:p>
        </p:txBody>
      </p:sp>
      <p:pic>
        <p:nvPicPr>
          <p:cNvPr id="416" name="Google Shape;416;p43"/>
          <p:cNvPicPr preferRelativeResize="0">
            <a:picLocks noGrp="1"/>
          </p:cNvPicPr>
          <p:nvPr>
            <p:ph type="body" idx="1"/>
          </p:nvPr>
        </p:nvPicPr>
        <p:blipFill rotWithShape="1">
          <a:blip r:embed="rId3">
            <a:alphaModFix/>
          </a:blip>
          <a:srcRect/>
          <a:stretch/>
        </p:blipFill>
        <p:spPr>
          <a:xfrm>
            <a:off x="1683707" y="1681619"/>
            <a:ext cx="5518759" cy="433087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a:t>Integrated Circuits</a:t>
            </a:r>
            <a:endParaRPr/>
          </a:p>
        </p:txBody>
      </p:sp>
      <p:sp>
        <p:nvSpPr>
          <p:cNvPr id="423" name="Google Shape;423;p4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43</a:t>
            </a:fld>
            <a:endParaRPr/>
          </a:p>
        </p:txBody>
      </p:sp>
      <p:sp>
        <p:nvSpPr>
          <p:cNvPr id="424" name="Google Shape;424;p4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10"/>
              <a:buChar char="⚫"/>
            </a:pPr>
            <a:r>
              <a:rPr lang="en-US" dirty="0">
                <a:latin typeface="Times New Roman" pitchFamily="18" charset="0"/>
                <a:cs typeface="Times New Roman" pitchFamily="18" charset="0"/>
              </a:rPr>
              <a:t>An integrated circuit is electronic circuit consisting of active &amp; passive components that are joined together on a single small crystal chip of semiconductor material, usually silicon or on a single  insulating substrate such as, glass, ceramic .</a:t>
            </a:r>
            <a:endParaRPr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endParaRPr/>
          </a:p>
        </p:txBody>
      </p:sp>
      <p:sp>
        <p:nvSpPr>
          <p:cNvPr id="431" name="Google Shape;431;p4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44</a:t>
            </a:fld>
            <a:endParaRPr/>
          </a:p>
        </p:txBody>
      </p:sp>
      <p:sp>
        <p:nvSpPr>
          <p:cNvPr id="432" name="Google Shape;432;p4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133985" algn="l" rtl="0">
              <a:spcBef>
                <a:spcPts val="0"/>
              </a:spcBef>
              <a:spcAft>
                <a:spcPts val="0"/>
              </a:spcAft>
              <a:buSzPts val="2210"/>
              <a:buNone/>
            </a:pPr>
            <a:endParaRPr/>
          </a:p>
        </p:txBody>
      </p:sp>
      <p:pic>
        <p:nvPicPr>
          <p:cNvPr id="433" name="Google Shape;433;p45" descr="Image result for ppt on types of scale Integrated circuit"/>
          <p:cNvPicPr preferRelativeResize="0"/>
          <p:nvPr/>
        </p:nvPicPr>
        <p:blipFill rotWithShape="1">
          <a:blip r:embed="rId3">
            <a:alphaModFix/>
          </a:blip>
          <a:srcRect b="5595"/>
          <a:stretch/>
        </p:blipFill>
        <p:spPr>
          <a:xfrm>
            <a:off x="533400" y="304800"/>
            <a:ext cx="8305800" cy="597074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40" name="Google Shape;440;p46"/>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45</a:t>
            </a:fld>
            <a:endParaRPr/>
          </a:p>
        </p:txBody>
      </p:sp>
      <p:pic>
        <p:nvPicPr>
          <p:cNvPr id="442" name="Google Shape;442;p46"/>
          <p:cNvPicPr preferRelativeResize="0"/>
          <p:nvPr/>
        </p:nvPicPr>
        <p:blipFill rotWithShape="1">
          <a:blip r:embed="rId3">
            <a:alphaModFix/>
          </a:blip>
          <a:srcRect/>
          <a:stretch/>
        </p:blipFill>
        <p:spPr>
          <a:xfrm>
            <a:off x="724424" y="711895"/>
            <a:ext cx="7848600" cy="4343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9" name="Google Shape;449;p4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46</a:t>
            </a:fld>
            <a:endParaRPr/>
          </a:p>
        </p:txBody>
      </p:sp>
      <p:pic>
        <p:nvPicPr>
          <p:cNvPr id="450" name="Google Shape;450;p47"/>
          <p:cNvPicPr preferRelativeResize="0">
            <a:picLocks noGrp="1"/>
          </p:cNvPicPr>
          <p:nvPr>
            <p:ph type="body" idx="1"/>
          </p:nvPr>
        </p:nvPicPr>
        <p:blipFill rotWithShape="1">
          <a:blip r:embed="rId3">
            <a:alphaModFix/>
          </a:blip>
          <a:srcRect/>
          <a:stretch/>
        </p:blipFill>
        <p:spPr>
          <a:xfrm>
            <a:off x="457201" y="304800"/>
            <a:ext cx="8305800" cy="6096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8"/>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endParaRPr/>
          </a:p>
        </p:txBody>
      </p:sp>
      <p:sp>
        <p:nvSpPr>
          <p:cNvPr id="457" name="Google Shape;457;p4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47</a:t>
            </a:fld>
            <a:endParaRPr/>
          </a:p>
        </p:txBody>
      </p:sp>
      <p:sp>
        <p:nvSpPr>
          <p:cNvPr id="458" name="Google Shape;458;p48"/>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rmAutofit/>
          </a:bodyPr>
          <a:lstStyle/>
          <a:p>
            <a:pPr marL="274320" lvl="0" indent="-133985" algn="l" rtl="0">
              <a:spcBef>
                <a:spcPts val="0"/>
              </a:spcBef>
              <a:spcAft>
                <a:spcPts val="0"/>
              </a:spcAft>
              <a:buSzPts val="2210"/>
              <a:buNone/>
            </a:pPr>
            <a:endParaRPr/>
          </a:p>
        </p:txBody>
      </p:sp>
      <p:pic>
        <p:nvPicPr>
          <p:cNvPr id="459" name="Google Shape;459;p48" descr="Image result for ppt on types of scale Integrated circuit"/>
          <p:cNvPicPr preferRelativeResize="0"/>
          <p:nvPr/>
        </p:nvPicPr>
        <p:blipFill rotWithShape="1">
          <a:blip r:embed="rId3">
            <a:alphaModFix/>
          </a:blip>
          <a:srcRect/>
          <a:stretch/>
        </p:blipFill>
        <p:spPr>
          <a:xfrm>
            <a:off x="457200" y="0"/>
            <a:ext cx="8229600" cy="6400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endParaRPr/>
          </a:p>
        </p:txBody>
      </p:sp>
      <p:sp>
        <p:nvSpPr>
          <p:cNvPr id="466" name="Google Shape;466;p4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48</a:t>
            </a:fld>
            <a:endParaRPr/>
          </a:p>
        </p:txBody>
      </p:sp>
      <p:pic>
        <p:nvPicPr>
          <p:cNvPr id="467" name="Google Shape;467;p49"/>
          <p:cNvPicPr preferRelativeResize="0">
            <a:picLocks noGrp="1"/>
          </p:cNvPicPr>
          <p:nvPr>
            <p:ph type="body" idx="1"/>
          </p:nvPr>
        </p:nvPicPr>
        <p:blipFill rotWithShape="1">
          <a:blip r:embed="rId3">
            <a:alphaModFix/>
          </a:blip>
          <a:srcRect/>
          <a:stretch/>
        </p:blipFill>
        <p:spPr>
          <a:xfrm>
            <a:off x="685800" y="304800"/>
            <a:ext cx="7848600" cy="59435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50"/>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49</a:t>
            </a:fld>
            <a:endParaRPr/>
          </a:p>
        </p:txBody>
      </p:sp>
      <p:pic>
        <p:nvPicPr>
          <p:cNvPr id="474" name="Google Shape;474;p50"/>
          <p:cNvPicPr preferRelativeResize="0"/>
          <p:nvPr/>
        </p:nvPicPr>
        <p:blipFill rotWithShape="1">
          <a:blip r:embed="rId3">
            <a:alphaModFix/>
          </a:blip>
          <a:srcRect/>
          <a:stretch/>
        </p:blipFill>
        <p:spPr>
          <a:xfrm>
            <a:off x="414338" y="404813"/>
            <a:ext cx="8315325" cy="6048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p:nvPr/>
        </p:nvSpPr>
        <p:spPr>
          <a:xfrm>
            <a:off x="152400" y="381000"/>
            <a:ext cx="8763000" cy="17235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000" dirty="0">
                <a:solidFill>
                  <a:srgbClr val="FF0000"/>
                </a:solidFill>
                <a:latin typeface="Libre Baskerville"/>
                <a:ea typeface="Libre Baskerville"/>
                <a:cs typeface="Libre Baskerville"/>
                <a:sym typeface="Libre Baskerville"/>
              </a:rPr>
              <a:t>Definition of electronics: </a:t>
            </a:r>
            <a:r>
              <a:rPr lang="en-US" sz="2000" dirty="0">
                <a:solidFill>
                  <a:schemeClr val="dk1"/>
                </a:solidFill>
                <a:latin typeface="Libre Baskerville"/>
                <a:ea typeface="Libre Baskerville"/>
                <a:cs typeface="Libre Baskerville"/>
                <a:sym typeface="Libre Baskerville"/>
              </a:rPr>
              <a:t>Electronics is the branch of science that deals with the study of flow and control of electrons and the study of their behavior and effects in vacuums, gases, and semiconductors devices using electrons. </a:t>
            </a:r>
            <a:r>
              <a:rPr lang="en-US" sz="2800" dirty="0">
                <a:solidFill>
                  <a:schemeClr val="dk1"/>
                </a:solidFill>
                <a:latin typeface="Libre Baskerville"/>
                <a:ea typeface="Libre Baskerville"/>
                <a:cs typeface="Libre Baskerville"/>
                <a:sym typeface="Libre Baskerville"/>
              </a:rPr>
              <a:t>	</a:t>
            </a:r>
            <a:endParaRPr dirty="0"/>
          </a:p>
        </p:txBody>
      </p:sp>
      <p:sp>
        <p:nvSpPr>
          <p:cNvPr id="125" name="Google Shape;125;p4"/>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80" name="Google Shape;480;p51"/>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50</a:t>
            </a:fld>
            <a:endParaRPr/>
          </a:p>
        </p:txBody>
      </p:sp>
      <p:pic>
        <p:nvPicPr>
          <p:cNvPr id="481" name="Google Shape;481;p51"/>
          <p:cNvPicPr preferRelativeResize="0"/>
          <p:nvPr/>
        </p:nvPicPr>
        <p:blipFill rotWithShape="1">
          <a:blip r:embed="rId3">
            <a:alphaModFix/>
          </a:blip>
          <a:srcRect/>
          <a:stretch/>
        </p:blipFill>
        <p:spPr>
          <a:xfrm>
            <a:off x="147638" y="685800"/>
            <a:ext cx="8848725" cy="54101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5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u="sng" dirty="0">
                <a:solidFill>
                  <a:srgbClr val="FF0000"/>
                </a:solidFill>
                <a:latin typeface="Times New Roman" pitchFamily="18" charset="0"/>
                <a:cs typeface="Times New Roman" pitchFamily="18" charset="0"/>
              </a:rPr>
              <a:t>Ideal  and Practical Voltage Source</a:t>
            </a:r>
            <a:endParaRPr u="sng" dirty="0">
              <a:solidFill>
                <a:srgbClr val="FF0000"/>
              </a:solidFill>
              <a:latin typeface="Times New Roman" pitchFamily="18" charset="0"/>
              <a:cs typeface="Times New Roman" pitchFamily="18" charset="0"/>
            </a:endParaRPr>
          </a:p>
        </p:txBody>
      </p:sp>
      <p:sp>
        <p:nvSpPr>
          <p:cNvPr id="488" name="Google Shape;488;p52"/>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51</a:t>
            </a:fld>
            <a:endParaRPr/>
          </a:p>
        </p:txBody>
      </p:sp>
      <p:sp>
        <p:nvSpPr>
          <p:cNvPr id="2" name="TextBox 1"/>
          <p:cNvSpPr txBox="1"/>
          <p:nvPr/>
        </p:nvSpPr>
        <p:spPr>
          <a:xfrm>
            <a:off x="914400" y="1590806"/>
            <a:ext cx="7540668" cy="1938992"/>
          </a:xfrm>
          <a:prstGeom prst="rect">
            <a:avLst/>
          </a:prstGeom>
          <a:noFill/>
        </p:spPr>
        <p:txBody>
          <a:bodyPr wrap="square" rtlCol="0">
            <a:spAutoFit/>
          </a:bodyPr>
          <a:lstStyle/>
          <a:p>
            <a:r>
              <a:rPr lang="en-US" sz="2000" dirty="0">
                <a:latin typeface="Times New Roman" pitchFamily="18" charset="0"/>
                <a:cs typeface="Times New Roman" pitchFamily="18" charset="0"/>
              </a:rPr>
              <a:t>A voltage source is a two-terminal device whose voltage at any instant of time is constant and is independent of the current drawn from it.</a:t>
            </a:r>
          </a:p>
          <a:p>
            <a:r>
              <a:rPr lang="en-US" sz="2000" dirty="0">
                <a:latin typeface="Times New Roman" pitchFamily="18" charset="0"/>
                <a:cs typeface="Times New Roman" pitchFamily="18" charset="0"/>
              </a:rPr>
              <a:t>Such a voltage source is called an </a:t>
            </a:r>
            <a:r>
              <a:rPr lang="en-US" sz="2000" b="1" dirty="0">
                <a:latin typeface="Times New Roman" pitchFamily="18" charset="0"/>
                <a:cs typeface="Times New Roman" pitchFamily="18" charset="0"/>
              </a:rPr>
              <a:t>Ideal Voltage Source </a:t>
            </a:r>
            <a:r>
              <a:rPr lang="en-US" sz="2000" dirty="0">
                <a:latin typeface="Times New Roman" pitchFamily="18" charset="0"/>
                <a:cs typeface="Times New Roman" pitchFamily="18" charset="0"/>
              </a:rPr>
              <a:t>and have zero internal resistance</a:t>
            </a:r>
          </a:p>
          <a:p>
            <a:r>
              <a:rPr lang="en-US" sz="2000" dirty="0">
                <a:latin typeface="Times New Roman" pitchFamily="18" charset="0"/>
                <a:cs typeface="Times New Roman" pitchFamily="18" charset="0"/>
              </a:rPr>
              <a:t> Sources having some amount of internal resistances are known as </a:t>
            </a:r>
            <a:r>
              <a:rPr lang="en-US" sz="2000" b="1" dirty="0">
                <a:latin typeface="Times New Roman" pitchFamily="18" charset="0"/>
                <a:cs typeface="Times New Roman" pitchFamily="18" charset="0"/>
              </a:rPr>
              <a:t>Practical Voltage Source.</a:t>
            </a:r>
          </a:p>
        </p:txBody>
      </p:sp>
      <p:sp>
        <p:nvSpPr>
          <p:cNvPr id="3" name="AutoShape 2" descr="What is the Voltage Source, Voltage Source types, Voltage Source working, ideal Voltage Source, independent Voltage Source, independent Voltage Source, Voltage Sour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280" y="3659057"/>
            <a:ext cx="6842908" cy="2816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5" name="Google Shape;495;p53"/>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52</a:t>
            </a:fld>
            <a:endParaRPr/>
          </a:p>
        </p:txBody>
      </p:sp>
      <p:pic>
        <p:nvPicPr>
          <p:cNvPr id="496" name="Google Shape;496;p53"/>
          <p:cNvPicPr preferRelativeResize="0"/>
          <p:nvPr/>
        </p:nvPicPr>
        <p:blipFill rotWithShape="1">
          <a:blip r:embed="rId3">
            <a:alphaModFix/>
          </a:blip>
          <a:srcRect/>
          <a:stretch/>
        </p:blipFill>
        <p:spPr>
          <a:xfrm>
            <a:off x="2847975" y="1576388"/>
            <a:ext cx="3448050" cy="3705225"/>
          </a:xfrm>
          <a:prstGeom prst="rect">
            <a:avLst/>
          </a:prstGeom>
          <a:noFill/>
          <a:ln>
            <a:noFill/>
          </a:ln>
        </p:spPr>
      </p:pic>
      <p:sp>
        <p:nvSpPr>
          <p:cNvPr id="497" name="Google Shape;497;p53"/>
          <p:cNvSpPr txBox="1"/>
          <p:nvPr/>
        </p:nvSpPr>
        <p:spPr>
          <a:xfrm>
            <a:off x="2743200" y="762000"/>
            <a:ext cx="3276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ibre Baskerville"/>
                <a:ea typeface="Libre Baskerville"/>
                <a:cs typeface="Libre Baskerville"/>
                <a:sym typeface="Libre Baskerville"/>
              </a:rPr>
              <a:t>V-I Characteristics</a:t>
            </a:r>
            <a:endParaRPr sz="24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p:nvPr/>
        </p:nvSpPr>
        <p:spPr>
          <a:xfrm>
            <a:off x="228600" y="304800"/>
            <a:ext cx="8610600" cy="64171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800" u="sng" dirty="0">
                <a:solidFill>
                  <a:srgbClr val="FF0000"/>
                </a:solidFill>
                <a:latin typeface="Libre Baskerville"/>
                <a:ea typeface="Libre Baskerville"/>
                <a:cs typeface="Libre Baskerville"/>
                <a:sym typeface="Libre Baskerville"/>
              </a:rPr>
              <a:t>Applications of electronics in different fields:</a:t>
            </a:r>
          </a:p>
          <a:p>
            <a:pPr marL="0" marR="0" lvl="0" indent="0" algn="l" rtl="0">
              <a:spcBef>
                <a:spcPts val="0"/>
              </a:spcBef>
              <a:spcAft>
                <a:spcPts val="0"/>
              </a:spcAft>
              <a:buNone/>
            </a:pPr>
            <a:r>
              <a:rPr lang="en-US" sz="2800" dirty="0">
                <a:solidFill>
                  <a:srgbClr val="FF0000"/>
                </a:solidFill>
                <a:latin typeface="Libre Baskerville"/>
                <a:ea typeface="Libre Baskerville"/>
                <a:cs typeface="Libre Baskerville"/>
                <a:sym typeface="Libre Baskerville"/>
              </a:rPr>
              <a:t> </a:t>
            </a:r>
            <a:endParaRPr dirty="0"/>
          </a:p>
          <a:p>
            <a:pPr marL="342900" marR="0" lvl="0" indent="-342900" algn="l" rtl="0">
              <a:spcBef>
                <a:spcPts val="0"/>
              </a:spcBef>
              <a:spcAft>
                <a:spcPts val="0"/>
              </a:spcAft>
              <a:buAutoNum type="arabicPeriod"/>
            </a:pPr>
            <a:r>
              <a:rPr lang="en-US" sz="1800" u="sng" dirty="0">
                <a:solidFill>
                  <a:schemeClr val="dk1"/>
                </a:solidFill>
                <a:latin typeface="Libre Baskerville"/>
                <a:ea typeface="Libre Baskerville"/>
                <a:cs typeface="Libre Baskerville"/>
                <a:sym typeface="Libre Baskerville"/>
              </a:rPr>
              <a:t>Communication and Entertainment: </a:t>
            </a:r>
            <a:r>
              <a:rPr lang="en-US" sz="1800" dirty="0">
                <a:solidFill>
                  <a:schemeClr val="dk1"/>
                </a:solidFill>
                <a:latin typeface="Libre Baskerville"/>
                <a:ea typeface="Libre Baskerville"/>
                <a:cs typeface="Libre Baskerville"/>
                <a:sym typeface="Libre Baskerville"/>
              </a:rPr>
              <a:t>a) Wire communication or Line communication. b) Wireless communication. The examples of wire communication are Telegraphy, Telephony, Telex and </a:t>
            </a:r>
            <a:r>
              <a:rPr lang="en-US" sz="1800" dirty="0" err="1">
                <a:solidFill>
                  <a:schemeClr val="dk1"/>
                </a:solidFill>
                <a:latin typeface="Libre Baskerville"/>
                <a:ea typeface="Libre Baskerville"/>
                <a:cs typeface="Libre Baskerville"/>
                <a:sym typeface="Libre Baskerville"/>
              </a:rPr>
              <a:t>Teleprinter</a:t>
            </a:r>
            <a:r>
              <a:rPr lang="en-US" sz="1800" dirty="0">
                <a:solidFill>
                  <a:schemeClr val="dk1"/>
                </a:solidFill>
                <a:latin typeface="Libre Baskerville"/>
                <a:ea typeface="Libre Baskerville"/>
                <a:cs typeface="Libre Baskerville"/>
                <a:sym typeface="Libre Baskerville"/>
              </a:rPr>
              <a:t>. The examples of wireless communication are radio broadcasting, TV broadcasting, and satellite communication. </a:t>
            </a:r>
          </a:p>
          <a:p>
            <a:pPr marL="228600" marR="0" lvl="0" indent="-228600" algn="l" rtl="0">
              <a:spcBef>
                <a:spcPts val="0"/>
              </a:spcBef>
              <a:spcAft>
                <a:spcPts val="0"/>
              </a:spcAft>
              <a:buAutoNum type="arabicPeriod"/>
            </a:pPr>
            <a:endParaRPr sz="1050" dirty="0"/>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2. </a:t>
            </a:r>
            <a:r>
              <a:rPr lang="en-US" sz="1800" u="sng" dirty="0">
                <a:solidFill>
                  <a:schemeClr val="dk1"/>
                </a:solidFill>
                <a:latin typeface="Libre Baskerville"/>
                <a:ea typeface="Libre Baskerville"/>
                <a:cs typeface="Libre Baskerville"/>
                <a:sym typeface="Libre Baskerville"/>
              </a:rPr>
              <a:t>Defense:</a:t>
            </a:r>
            <a:r>
              <a:rPr lang="en-US" sz="1800" dirty="0">
                <a:solidFill>
                  <a:schemeClr val="dk1"/>
                </a:solidFill>
                <a:latin typeface="Libre Baskerville"/>
                <a:ea typeface="Libre Baskerville"/>
                <a:cs typeface="Libre Baskerville"/>
                <a:sym typeface="Libre Baskerville"/>
              </a:rPr>
              <a:t> The most important application is RADAR. </a:t>
            </a:r>
          </a:p>
          <a:p>
            <a:pPr marL="0" marR="0" lvl="0" indent="0" algn="l" rtl="0">
              <a:spcBef>
                <a:spcPts val="0"/>
              </a:spcBef>
              <a:spcAft>
                <a:spcPts val="0"/>
              </a:spcAft>
              <a:buNone/>
            </a:pPr>
            <a:endParaRPr sz="1050" dirty="0"/>
          </a:p>
          <a:p>
            <a:pPr marL="0" marR="0" lvl="0" indent="0" algn="l" rtl="0">
              <a:spcBef>
                <a:spcPts val="0"/>
              </a:spcBef>
              <a:spcAft>
                <a:spcPts val="0"/>
              </a:spcAft>
              <a:buNone/>
            </a:pPr>
            <a:r>
              <a:rPr lang="en-US" sz="1800" dirty="0">
                <a:solidFill>
                  <a:schemeClr val="dk1"/>
                </a:solidFill>
                <a:latin typeface="Libre Baskerville"/>
                <a:ea typeface="Libre Baskerville"/>
                <a:cs typeface="Libre Baskerville"/>
                <a:sym typeface="Libre Baskerville"/>
              </a:rPr>
              <a:t>3. </a:t>
            </a:r>
            <a:r>
              <a:rPr lang="en-US" sz="1800" u="sng" dirty="0">
                <a:solidFill>
                  <a:schemeClr val="dk1"/>
                </a:solidFill>
                <a:latin typeface="Libre Baskerville"/>
                <a:ea typeface="Libre Baskerville"/>
                <a:cs typeface="Libre Baskerville"/>
                <a:sym typeface="Libre Baskerville"/>
              </a:rPr>
              <a:t>Industrial Applications: </a:t>
            </a:r>
            <a:r>
              <a:rPr lang="en-US" sz="1800" dirty="0">
                <a:solidFill>
                  <a:schemeClr val="dk1"/>
                </a:solidFill>
                <a:latin typeface="Libre Baskerville"/>
                <a:ea typeface="Libre Baskerville"/>
                <a:cs typeface="Libre Baskerville"/>
                <a:sym typeface="Libre Baskerville"/>
              </a:rPr>
              <a:t>Electronic circuits are used to control thickness, quality, weight and moisture. They are also used to amplify weak signals. </a:t>
            </a:r>
          </a:p>
          <a:p>
            <a:pPr marL="0" marR="0" lvl="0" indent="0" algn="l" rtl="0">
              <a:spcBef>
                <a:spcPts val="0"/>
              </a:spcBef>
              <a:spcAft>
                <a:spcPts val="0"/>
              </a:spcAft>
              <a:buNone/>
            </a:pPr>
            <a:r>
              <a:rPr lang="en-US" sz="2800" dirty="0">
                <a:solidFill>
                  <a:schemeClr val="dk1"/>
                </a:solidFill>
                <a:latin typeface="Libre Baskerville"/>
                <a:ea typeface="Libre Baskerville"/>
                <a:cs typeface="Libre Baskerville"/>
                <a:sym typeface="Libre Baskerville"/>
              </a:rPr>
              <a:t>	</a:t>
            </a:r>
          </a:p>
          <a:p>
            <a:pPr lvl="0"/>
            <a:r>
              <a:rPr lang="en-US" sz="1600" dirty="0">
                <a:solidFill>
                  <a:schemeClr val="dk1"/>
                </a:solidFill>
                <a:latin typeface="Libre Baskerville"/>
                <a:ea typeface="Libre Baskerville"/>
                <a:cs typeface="Libre Baskerville"/>
                <a:sym typeface="Libre Baskerville"/>
              </a:rPr>
              <a:t>4. </a:t>
            </a:r>
            <a:r>
              <a:rPr lang="en-US" sz="1600" u="sng" dirty="0">
                <a:solidFill>
                  <a:schemeClr val="dk1"/>
                </a:solidFill>
                <a:latin typeface="Libre Baskerville"/>
                <a:ea typeface="Libre Baskerville"/>
                <a:cs typeface="Libre Baskerville"/>
                <a:sym typeface="Libre Baskerville"/>
              </a:rPr>
              <a:t>Medical sciences</a:t>
            </a:r>
            <a:r>
              <a:rPr lang="en-US" sz="1600" dirty="0">
                <a:solidFill>
                  <a:schemeClr val="dk1"/>
                </a:solidFill>
                <a:latin typeface="Libre Baskerville"/>
                <a:ea typeface="Libre Baskerville"/>
                <a:cs typeface="Libre Baskerville"/>
                <a:sym typeface="Libre Baskerville"/>
              </a:rPr>
              <a:t>: Electronics helps doctors and scientists in the diagnosis and treatment of various diseases. E.g. X-rays, ECG , </a:t>
            </a:r>
            <a:r>
              <a:rPr lang="en-US" sz="1600" dirty="0" err="1">
                <a:solidFill>
                  <a:schemeClr val="dk1"/>
                </a:solidFill>
                <a:latin typeface="Libre Baskerville"/>
                <a:ea typeface="Libre Baskerville"/>
                <a:cs typeface="Libre Baskerville"/>
                <a:sym typeface="Libre Baskerville"/>
              </a:rPr>
              <a:t>Oscillography</a:t>
            </a:r>
            <a:r>
              <a:rPr lang="en-US" sz="1600" dirty="0">
                <a:solidFill>
                  <a:schemeClr val="dk1"/>
                </a:solidFill>
                <a:latin typeface="Libre Baskerville"/>
                <a:ea typeface="Libre Baskerville"/>
                <a:cs typeface="Libre Baskerville"/>
                <a:sym typeface="Libre Baskerville"/>
              </a:rPr>
              <a:t> and Short-wave diathermy units. </a:t>
            </a:r>
          </a:p>
          <a:p>
            <a:pPr lvl="0"/>
            <a:endParaRPr lang="en-US" sz="1600" dirty="0"/>
          </a:p>
          <a:p>
            <a:pPr lvl="0"/>
            <a:r>
              <a:rPr lang="en-US" sz="1600" dirty="0">
                <a:solidFill>
                  <a:schemeClr val="dk1"/>
                </a:solidFill>
                <a:latin typeface="Libre Baskerville"/>
                <a:ea typeface="Libre Baskerville"/>
                <a:cs typeface="Libre Baskerville"/>
                <a:sym typeface="Libre Baskerville"/>
              </a:rPr>
              <a:t>5. </a:t>
            </a:r>
            <a:r>
              <a:rPr lang="en-US" sz="1600" u="sng" dirty="0">
                <a:solidFill>
                  <a:schemeClr val="dk1"/>
                </a:solidFill>
                <a:latin typeface="Libre Baskerville"/>
                <a:ea typeface="Libre Baskerville"/>
                <a:cs typeface="Libre Baskerville"/>
                <a:sym typeface="Libre Baskerville"/>
              </a:rPr>
              <a:t>Instrumentation</a:t>
            </a:r>
            <a:r>
              <a:rPr lang="en-US" sz="1600" dirty="0">
                <a:solidFill>
                  <a:schemeClr val="dk1"/>
                </a:solidFill>
                <a:latin typeface="Libre Baskerville"/>
                <a:ea typeface="Libre Baskerville"/>
                <a:cs typeface="Libre Baskerville"/>
                <a:sym typeface="Libre Baskerville"/>
              </a:rPr>
              <a:t>: Instrumentation plays very vital role in research field and industry. E.g. Cathode Ray Oscilloscope (CRO), Frequency counter, Signal generator and Strain gauges</a:t>
            </a:r>
          </a:p>
          <a:p>
            <a:pPr marL="0" marR="0" lvl="0" indent="0" algn="l" rtl="0">
              <a:spcBef>
                <a:spcPts val="0"/>
              </a:spcBef>
              <a:spcAft>
                <a:spcPts val="0"/>
              </a:spcAft>
              <a:buNone/>
            </a:pPr>
            <a:endParaRPr dirty="0"/>
          </a:p>
        </p:txBody>
      </p:sp>
      <p:sp>
        <p:nvSpPr>
          <p:cNvPr id="131" name="Google Shape;131;p5"/>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p:nvPr/>
        </p:nvSpPr>
        <p:spPr>
          <a:xfrm>
            <a:off x="228600" y="457200"/>
            <a:ext cx="8610600" cy="32623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rgbClr val="FF0000"/>
                </a:solidFill>
                <a:latin typeface="Libre Baskerville"/>
                <a:ea typeface="Libre Baskerville"/>
                <a:cs typeface="Libre Baskerville"/>
                <a:sym typeface="Libre Baskerville"/>
              </a:rPr>
              <a:t> Types of Electronics Components: Active &amp; Passive</a:t>
            </a:r>
          </a:p>
          <a:p>
            <a:pPr marL="0" marR="0" lvl="0" indent="0" algn="l" rtl="0">
              <a:spcBef>
                <a:spcPts val="0"/>
              </a:spcBef>
              <a:spcAft>
                <a:spcPts val="0"/>
              </a:spcAft>
              <a:buNone/>
            </a:pPr>
            <a:endParaRPr lang="en-US" sz="3200" dirty="0">
              <a:solidFill>
                <a:srgbClr val="FF0000"/>
              </a:solidFill>
              <a:latin typeface="Libre Baskerville"/>
              <a:ea typeface="Libre Baskerville"/>
              <a:cs typeface="Libre Baskerville"/>
              <a:sym typeface="Libre Baskerville"/>
            </a:endParaRPr>
          </a:p>
          <a:p>
            <a:pPr marL="0" marR="0" lvl="0" indent="0" algn="l" rtl="0">
              <a:spcBef>
                <a:spcPts val="0"/>
              </a:spcBef>
              <a:spcAft>
                <a:spcPts val="0"/>
              </a:spcAft>
              <a:buNone/>
            </a:pPr>
            <a:endParaRPr lang="en-US" sz="3200" dirty="0">
              <a:solidFill>
                <a:srgbClr val="FF0000"/>
              </a:solidFill>
              <a:latin typeface="Libre Baskerville"/>
              <a:sym typeface="Libre Baskerville"/>
            </a:endParaRPr>
          </a:p>
          <a:p>
            <a:pPr marL="0" marR="0" lvl="0" indent="0" algn="l" rtl="0">
              <a:spcBef>
                <a:spcPts val="0"/>
              </a:spcBef>
              <a:spcAft>
                <a:spcPts val="0"/>
              </a:spcAft>
              <a:buNone/>
            </a:pPr>
            <a:endParaRPr dirty="0"/>
          </a:p>
          <a:p>
            <a:pPr marL="0" marR="0" lvl="0" indent="0" algn="l" rtl="0">
              <a:spcBef>
                <a:spcPts val="0"/>
              </a:spcBef>
              <a:spcAft>
                <a:spcPts val="0"/>
              </a:spcAft>
              <a:buNone/>
            </a:pPr>
            <a:endParaRPr sz="3200" dirty="0">
              <a:solidFill>
                <a:srgbClr val="FF0000"/>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3200" dirty="0">
              <a:solidFill>
                <a:srgbClr val="FF0000"/>
              </a:solidFill>
              <a:latin typeface="Libre Baskerville"/>
              <a:ea typeface="Libre Baskerville"/>
              <a:cs typeface="Libre Baskerville"/>
              <a:sym typeface="Libre Baskerville"/>
            </a:endParaRPr>
          </a:p>
        </p:txBody>
      </p:sp>
      <p:sp>
        <p:nvSpPr>
          <p:cNvPr id="144" name="Google Shape;144;p7"/>
          <p:cNvSpPr/>
          <p:nvPr/>
        </p:nvSpPr>
        <p:spPr>
          <a:xfrm>
            <a:off x="304800" y="1671181"/>
            <a:ext cx="8458200" cy="34778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dirty="0">
                <a:solidFill>
                  <a:schemeClr val="dk1"/>
                </a:solidFill>
                <a:latin typeface="Libre Baskerville"/>
                <a:ea typeface="Libre Baskerville"/>
                <a:cs typeface="Libre Baskerville"/>
                <a:sym typeface="Libre Baskerville"/>
              </a:rPr>
              <a:t>Active Component: </a:t>
            </a:r>
            <a:r>
              <a:rPr lang="en-US" sz="2000" dirty="0">
                <a:solidFill>
                  <a:schemeClr val="dk1"/>
                </a:solidFill>
                <a:latin typeface="Libre Baskerville"/>
                <a:ea typeface="Libre Baskerville"/>
                <a:cs typeface="Libre Baskerville"/>
                <a:sym typeface="Libre Baskerville"/>
              </a:rPr>
              <a:t>The electrical components which are capable of amplifying or processing electrical signals are called active components. Example: Diode, Transistor etc.</a:t>
            </a:r>
            <a:endParaRPr sz="1200" dirty="0"/>
          </a:p>
          <a:p>
            <a:pPr marL="0" marR="0" lvl="0" indent="0" algn="l" rtl="0">
              <a:spcBef>
                <a:spcPts val="0"/>
              </a:spcBef>
              <a:spcAft>
                <a:spcPts val="0"/>
              </a:spcAft>
              <a:buNone/>
            </a:pPr>
            <a:endParaRPr sz="24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4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endParaRPr sz="24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2400" dirty="0">
                <a:solidFill>
                  <a:schemeClr val="dk1"/>
                </a:solidFill>
                <a:latin typeface="Libre Baskerville"/>
                <a:ea typeface="Libre Baskerville"/>
                <a:cs typeface="Libre Baskerville"/>
                <a:sym typeface="Libre Baskerville"/>
              </a:rPr>
              <a:t> </a:t>
            </a:r>
            <a:r>
              <a:rPr lang="en-US" sz="2400" b="1" u="sng" dirty="0">
                <a:solidFill>
                  <a:schemeClr val="dk1"/>
                </a:solidFill>
                <a:latin typeface="Libre Baskerville"/>
                <a:ea typeface="Libre Baskerville"/>
                <a:cs typeface="Libre Baskerville"/>
                <a:sym typeface="Libre Baskerville"/>
              </a:rPr>
              <a:t>Passive Component: </a:t>
            </a:r>
            <a:r>
              <a:rPr lang="en-US" sz="2000" dirty="0">
                <a:solidFill>
                  <a:schemeClr val="dk1"/>
                </a:solidFill>
                <a:latin typeface="Libre Baskerville"/>
                <a:ea typeface="Libre Baskerville"/>
                <a:cs typeface="Libre Baskerville"/>
                <a:sym typeface="Libre Baskerville"/>
              </a:rPr>
              <a:t>The electrical components which are not capable of amplifying or processing electrical signals are called passive components. Example: Inductor, Capacitor, Resistor etc. </a:t>
            </a:r>
            <a:endParaRPr sz="2400" dirty="0">
              <a:solidFill>
                <a:schemeClr val="dk1"/>
              </a:solidFill>
              <a:latin typeface="Libre Baskerville"/>
              <a:ea typeface="Libre Baskerville"/>
              <a:cs typeface="Libre Baskerville"/>
              <a:sym typeface="Libre Baskerville"/>
            </a:endParaRPr>
          </a:p>
        </p:txBody>
      </p:sp>
      <p:sp>
        <p:nvSpPr>
          <p:cNvPr id="145" name="Google Shape;145;p7"/>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8" descr="Image result for resistor inductor capacitor"/>
          <p:cNvPicPr preferRelativeResize="0"/>
          <p:nvPr/>
        </p:nvPicPr>
        <p:blipFill rotWithShape="1">
          <a:blip r:embed="rId3">
            <a:alphaModFix/>
          </a:blip>
          <a:srcRect/>
          <a:stretch/>
        </p:blipFill>
        <p:spPr>
          <a:xfrm>
            <a:off x="1137781" y="533401"/>
            <a:ext cx="6252575" cy="2284956"/>
          </a:xfrm>
          <a:prstGeom prst="rect">
            <a:avLst/>
          </a:prstGeom>
          <a:noFill/>
          <a:ln>
            <a:noFill/>
          </a:ln>
        </p:spPr>
      </p:pic>
      <p:sp>
        <p:nvSpPr>
          <p:cNvPr id="151" name="Google Shape;151;p8" descr="Image result for resistor inductor capacitor"/>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
        <p:nvSpPr>
          <p:cNvPr id="152" name="Google Shape;152;p8" descr="Image result for resistor inductor capacitor"/>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
        <p:nvSpPr>
          <p:cNvPr id="153" name="Google Shape;153;p8" descr="Image result for resistor inductor capacitor"/>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sp>
        <p:nvSpPr>
          <p:cNvPr id="154" name="Google Shape;154;p8" descr="Image result for resistor inductor capacitor"/>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Baskerville"/>
              <a:ea typeface="Libre Baskerville"/>
              <a:cs typeface="Libre Baskerville"/>
              <a:sym typeface="Libre Baskerville"/>
            </a:endParaRPr>
          </a:p>
        </p:txBody>
      </p:sp>
      <p:pic>
        <p:nvPicPr>
          <p:cNvPr id="155" name="Google Shape;155;p8" descr="Image result for resistor inductor capacitor"/>
          <p:cNvPicPr preferRelativeResize="0"/>
          <p:nvPr/>
        </p:nvPicPr>
        <p:blipFill rotWithShape="1">
          <a:blip r:embed="rId4">
            <a:alphaModFix/>
          </a:blip>
          <a:srcRect/>
          <a:stretch/>
        </p:blipFill>
        <p:spPr>
          <a:xfrm>
            <a:off x="1337153" y="2922739"/>
            <a:ext cx="6053203" cy="1849677"/>
          </a:xfrm>
          <a:prstGeom prst="rect">
            <a:avLst/>
          </a:prstGeom>
          <a:noFill/>
          <a:ln>
            <a:noFill/>
          </a:ln>
        </p:spPr>
      </p:pic>
      <p:sp>
        <p:nvSpPr>
          <p:cNvPr id="156" name="Google Shape;156;p8"/>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9"/>
          <p:cNvSpPr/>
          <p:nvPr/>
        </p:nvSpPr>
        <p:spPr>
          <a:xfrm>
            <a:off x="381000" y="3276600"/>
            <a:ext cx="8763000" cy="17235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Libre Baskerville"/>
              <a:ea typeface="Libre Baskerville"/>
              <a:cs typeface="Libre Baskerville"/>
              <a:sym typeface="Libre Baskerville"/>
            </a:endParaRPr>
          </a:p>
          <a:p>
            <a:pPr marL="0" marR="0" lvl="0" indent="0" algn="l" rtl="0">
              <a:spcBef>
                <a:spcPts val="0"/>
              </a:spcBef>
              <a:spcAft>
                <a:spcPts val="0"/>
              </a:spcAft>
              <a:buNone/>
            </a:pPr>
            <a:r>
              <a:rPr lang="en-US" sz="3200" dirty="0">
                <a:solidFill>
                  <a:srgbClr val="FF0000"/>
                </a:solidFill>
                <a:latin typeface="Libre Baskerville"/>
                <a:ea typeface="Libre Baskerville"/>
                <a:cs typeface="Libre Baskerville"/>
                <a:sym typeface="Libre Baskerville"/>
              </a:rPr>
              <a:t>Definition of resistor</a:t>
            </a:r>
            <a:r>
              <a:rPr lang="en-US" sz="3200" dirty="0">
                <a:solidFill>
                  <a:schemeClr val="dk1"/>
                </a:solidFill>
                <a:latin typeface="Libre Baskerville"/>
                <a:ea typeface="Libre Baskerville"/>
                <a:cs typeface="Libre Baskerville"/>
                <a:sym typeface="Libre Baskerville"/>
              </a:rPr>
              <a:t>:</a:t>
            </a:r>
            <a:r>
              <a:rPr lang="en-US" sz="2000" dirty="0">
                <a:solidFill>
                  <a:schemeClr val="dk1"/>
                </a:solidFill>
                <a:latin typeface="Libre Baskerville"/>
                <a:ea typeface="Libre Baskerville"/>
                <a:cs typeface="Libre Baskerville"/>
                <a:sym typeface="Libre Baskerville"/>
              </a:rPr>
              <a:t> A resistor is an electrical component that limits or regulates the </a:t>
            </a:r>
            <a:endParaRPr sz="1050" dirty="0"/>
          </a:p>
          <a:p>
            <a:pPr marL="0" marR="0" lvl="0" indent="0" algn="l" rtl="0">
              <a:spcBef>
                <a:spcPts val="0"/>
              </a:spcBef>
              <a:spcAft>
                <a:spcPts val="0"/>
              </a:spcAft>
              <a:buNone/>
            </a:pPr>
            <a:r>
              <a:rPr lang="en-US" sz="2000" dirty="0">
                <a:solidFill>
                  <a:schemeClr val="dk1"/>
                </a:solidFill>
                <a:latin typeface="Libre Baskerville"/>
                <a:ea typeface="Libre Baskerville"/>
                <a:cs typeface="Libre Baskerville"/>
                <a:sym typeface="Libre Baskerville"/>
              </a:rPr>
              <a:t>flow of electrical current in an electronic circuit. </a:t>
            </a:r>
            <a:r>
              <a:rPr lang="en-US" sz="3200" dirty="0">
                <a:solidFill>
                  <a:schemeClr val="dk1"/>
                </a:solidFill>
                <a:latin typeface="Libre Baskerville"/>
                <a:ea typeface="Libre Baskerville"/>
                <a:cs typeface="Libre Baskerville"/>
                <a:sym typeface="Libre Baskerville"/>
              </a:rPr>
              <a:t>	</a:t>
            </a:r>
            <a:endParaRPr dirty="0"/>
          </a:p>
        </p:txBody>
      </p:sp>
      <p:pic>
        <p:nvPicPr>
          <p:cNvPr id="162" name="Google Shape;162;p9" descr="Image result for resistor inductor capacitor"/>
          <p:cNvPicPr preferRelativeResize="0"/>
          <p:nvPr/>
        </p:nvPicPr>
        <p:blipFill rotWithShape="1">
          <a:blip r:embed="rId3">
            <a:alphaModFix/>
          </a:blip>
          <a:srcRect/>
          <a:stretch/>
        </p:blipFill>
        <p:spPr>
          <a:xfrm>
            <a:off x="990600" y="304800"/>
            <a:ext cx="7086600" cy="3048000"/>
          </a:xfrm>
          <a:prstGeom prst="rect">
            <a:avLst/>
          </a:prstGeom>
          <a:noFill/>
          <a:ln>
            <a:noFill/>
          </a:ln>
        </p:spPr>
      </p:pic>
      <p:sp>
        <p:nvSpPr>
          <p:cNvPr id="163" name="Google Shape;163;p9"/>
          <p:cNvSpPr>
            <a:spLocks noGrp="1"/>
          </p:cNvSpPr>
          <p:nvPr>
            <p:ph type="sldNum" idx="12"/>
          </p:nvPr>
        </p:nvSpPr>
        <p:spPr>
          <a:xfrm>
            <a:off x="146304" y="6210300"/>
            <a:ext cx="457200" cy="4572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1603</Words>
  <Application>Microsoft Office PowerPoint</Application>
  <PresentationFormat>On-screen Show (4:3)</PresentationFormat>
  <Paragraphs>238</Paragraphs>
  <Slides>52</Slides>
  <Notes>50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4" baseType="lpstr">
      <vt:lpstr>Libre Baskerville</vt:lpstr>
      <vt:lpstr>Martel Sans</vt:lpstr>
      <vt:lpstr>Times New Roman</vt:lpstr>
      <vt:lpstr>Arial</vt:lpstr>
      <vt:lpstr>Calibri</vt:lpstr>
      <vt:lpstr>Noto Sans Symbols</vt:lpstr>
      <vt:lpstr>Libre Franklin</vt:lpstr>
      <vt:lpstr>Martel</vt:lpstr>
      <vt:lpstr>Algerian</vt:lpstr>
      <vt:lpstr>Helvetica Neue</vt:lpstr>
      <vt:lpstr>Equity</vt:lpstr>
      <vt:lpstr>Microsoft Excel 97-2003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Signal  </vt:lpstr>
      <vt:lpstr>Signal Examples</vt:lpstr>
      <vt:lpstr>Electrical Signal </vt:lpstr>
      <vt:lpstr>Analog signal </vt:lpstr>
      <vt:lpstr>Analog signal</vt:lpstr>
      <vt:lpstr>Analog Signals</vt:lpstr>
      <vt:lpstr>Analog Signals:</vt:lpstr>
      <vt:lpstr>Digital signal</vt:lpstr>
      <vt:lpstr>Digital signal</vt:lpstr>
      <vt:lpstr>Digital Signals:</vt:lpstr>
      <vt:lpstr>Digital signals</vt:lpstr>
      <vt:lpstr>Analogue vs. Digital</vt:lpstr>
      <vt:lpstr>comparison</vt:lpstr>
      <vt:lpstr>PowerPoint Presentation</vt:lpstr>
      <vt:lpstr>PowerPoint Presentation</vt:lpstr>
      <vt:lpstr>PowerPoint Presentation</vt:lpstr>
      <vt:lpstr>Integrated Circuits</vt:lpstr>
      <vt:lpstr>Integrated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Ideal  and Practical Voltage Source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Chirag Ferwani</cp:lastModifiedBy>
  <cp:revision>33</cp:revision>
  <dcterms:created xsi:type="dcterms:W3CDTF">2006-08-16T00:00:00Z</dcterms:created>
  <dcterms:modified xsi:type="dcterms:W3CDTF">2022-06-15T14:28:00Z</dcterms:modified>
</cp:coreProperties>
</file>