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6B25BA6-E921-479A-AE04-2DE54D15646F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BA16A9A-DAAE-4F9B-BD3C-2F27A6D141F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5BA6-E921-479A-AE04-2DE54D15646F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6A9A-DAAE-4F9B-BD3C-2F27A6D141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5BA6-E921-479A-AE04-2DE54D15646F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6A9A-DAAE-4F9B-BD3C-2F27A6D141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6B25BA6-E921-479A-AE04-2DE54D15646F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BA16A9A-DAAE-4F9B-BD3C-2F27A6D141F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6B25BA6-E921-479A-AE04-2DE54D15646F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BA16A9A-DAAE-4F9B-BD3C-2F27A6D141F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5BA6-E921-479A-AE04-2DE54D15646F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6A9A-DAAE-4F9B-BD3C-2F27A6D141F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5BA6-E921-479A-AE04-2DE54D15646F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6A9A-DAAE-4F9B-BD3C-2F27A6D141F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6B25BA6-E921-479A-AE04-2DE54D15646F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BA16A9A-DAAE-4F9B-BD3C-2F27A6D141F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5BA6-E921-479A-AE04-2DE54D15646F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6A9A-DAAE-4F9B-BD3C-2F27A6D141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6B25BA6-E921-479A-AE04-2DE54D15646F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BA16A9A-DAAE-4F9B-BD3C-2F27A6D141F6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6B25BA6-E921-479A-AE04-2DE54D15646F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BA16A9A-DAAE-4F9B-BD3C-2F27A6D141F6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6B25BA6-E921-479A-AE04-2DE54D15646F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BA16A9A-DAAE-4F9B-BD3C-2F27A6D141F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1880" y="0"/>
            <a:ext cx="4824536" cy="1224136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IN" b="1" spc="50" dirty="0" smtClean="0">
                <a:ln w="11430"/>
                <a:solidFill>
                  <a:schemeClr val="accent3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UNIT 5</a:t>
            </a:r>
            <a:endParaRPr lang="en-IN" b="1" spc="50" dirty="0">
              <a:ln w="11430"/>
              <a:solidFill>
                <a:schemeClr val="accent3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1628800"/>
            <a:ext cx="7488832" cy="3456384"/>
          </a:xfrm>
        </p:spPr>
        <p:txBody>
          <a:bodyPr>
            <a:normAutofit fontScale="85000" lnSpcReduction="1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IN" sz="6000" b="1" spc="50" dirty="0" smtClean="0">
                <a:ln w="11430"/>
                <a:solidFill>
                  <a:schemeClr val="accent3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Assembly Language  Programming </a:t>
            </a:r>
          </a:p>
          <a:p>
            <a:r>
              <a:rPr lang="en-IN" sz="6000" b="1" spc="50" dirty="0" smtClean="0">
                <a:ln w="11430"/>
                <a:solidFill>
                  <a:schemeClr val="accent3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using </a:t>
            </a:r>
          </a:p>
          <a:p>
            <a:r>
              <a:rPr lang="en-IN" sz="6000" b="1" spc="50" dirty="0" smtClean="0">
                <a:ln w="11430"/>
                <a:solidFill>
                  <a:schemeClr val="accent3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8086</a:t>
            </a:r>
            <a:endParaRPr lang="en-IN" sz="6000" b="1" spc="50" dirty="0">
              <a:ln w="11430"/>
              <a:solidFill>
                <a:schemeClr val="accent3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9552" y="4293096"/>
            <a:ext cx="6048672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83568" y="2276872"/>
            <a:ext cx="2664296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>
            <a:normAutofit/>
          </a:bodyPr>
          <a:lstStyle/>
          <a:p>
            <a:r>
              <a:rPr lang="en-IN" dirty="0" smtClean="0"/>
              <a:t>Data Definition Directives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836712"/>
            <a:ext cx="8496944" cy="6021288"/>
          </a:xfrm>
        </p:spPr>
        <p:txBody>
          <a:bodyPr>
            <a:normAutofit fontScale="92500" lnSpcReduction="20000"/>
          </a:bodyPr>
          <a:lstStyle/>
          <a:p>
            <a:r>
              <a:rPr lang="en-IN" sz="1800" dirty="0" smtClean="0"/>
              <a:t>Data definition directives are used to define the program variables and allocate a specified amount of memory to them.</a:t>
            </a:r>
          </a:p>
          <a:p>
            <a:r>
              <a:rPr lang="en-IN" sz="1800" b="1" dirty="0" smtClean="0"/>
              <a:t>The data definition directives are </a:t>
            </a:r>
            <a:r>
              <a:rPr lang="en-IN" b="1" dirty="0" smtClean="0"/>
              <a:t>DB, DW, DD, DQ, DT, STRUCT and RECORD.</a:t>
            </a:r>
          </a:p>
          <a:p>
            <a:endParaRPr lang="en-IN" dirty="0" smtClean="0"/>
          </a:p>
          <a:p>
            <a:pPr marL="457200" indent="-457200">
              <a:buFont typeface="+mj-lt"/>
              <a:buAutoNum type="arabicParenR"/>
            </a:pPr>
            <a:r>
              <a:rPr lang="en-IN" b="1" dirty="0" smtClean="0"/>
              <a:t>DB: Define Byte*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 directive DB is used to define </a:t>
            </a:r>
            <a:r>
              <a:rPr lang="en-IN" b="1" dirty="0" smtClean="0"/>
              <a:t>a byte type variable.</a:t>
            </a:r>
          </a:p>
          <a:p>
            <a:r>
              <a:rPr lang="en-IN" dirty="0" smtClean="0"/>
              <a:t>It can be used as a single or multiple byte variable.</a:t>
            </a:r>
          </a:p>
          <a:p>
            <a:pPr>
              <a:buNone/>
            </a:pPr>
            <a:endParaRPr lang="en-IN" dirty="0" smtClean="0"/>
          </a:p>
          <a:p>
            <a:r>
              <a:rPr lang="en-IN" b="1" dirty="0" smtClean="0"/>
              <a:t>General form</a:t>
            </a:r>
          </a:p>
          <a:p>
            <a:r>
              <a:rPr lang="en-IN" sz="2000" dirty="0" err="1" smtClean="0"/>
              <a:t>Name_Of_Variable</a:t>
            </a:r>
            <a:r>
              <a:rPr lang="en-IN" sz="2000" dirty="0" smtClean="0"/>
              <a:t> DB           </a:t>
            </a:r>
            <a:r>
              <a:rPr lang="en-IN" sz="2000" dirty="0" err="1" smtClean="0"/>
              <a:t>Initialization_Value</a:t>
            </a:r>
            <a:r>
              <a:rPr lang="en-IN" sz="2000" dirty="0" smtClean="0"/>
              <a:t>(s)</a:t>
            </a:r>
            <a:endParaRPr lang="en-IN" dirty="0" smtClean="0"/>
          </a:p>
          <a:p>
            <a:r>
              <a:rPr lang="en-IN" b="1" dirty="0" smtClean="0"/>
              <a:t>Examples</a:t>
            </a:r>
          </a:p>
          <a:p>
            <a:pPr marL="514350" indent="-514350">
              <a:buFont typeface="+mj-lt"/>
              <a:buAutoNum type="romanLcPeriod"/>
            </a:pPr>
            <a:r>
              <a:rPr lang="en-IN" dirty="0" smtClean="0"/>
              <a:t>NUM DB ? ; Allocate One memory location</a:t>
            </a:r>
          </a:p>
          <a:p>
            <a:pPr marL="514350" indent="-514350">
              <a:buFont typeface="+mj-lt"/>
              <a:buAutoNum type="romanLcPeriod"/>
            </a:pPr>
            <a:r>
              <a:rPr lang="en-IN" dirty="0" smtClean="0"/>
              <a:t>NAME DB 'VIJAY' ; Allocate Five memory locations</a:t>
            </a:r>
          </a:p>
          <a:p>
            <a:pPr marL="514350" indent="-514350">
              <a:buFont typeface="+mj-lt"/>
              <a:buAutoNum type="romanLcPeriod"/>
            </a:pPr>
            <a:r>
              <a:rPr lang="en-IN" dirty="0" smtClean="0"/>
              <a:t>ARRAY DB 12, 25, 26, 55, 65 ; Allocate Five memory locations</a:t>
            </a:r>
          </a:p>
          <a:p>
            <a:pPr marL="514350" indent="-514350">
              <a:buFont typeface="+mj-lt"/>
              <a:buAutoNum type="romanLcPeriod"/>
            </a:pPr>
            <a:r>
              <a:rPr lang="en-IN" dirty="0" smtClean="0"/>
              <a:t>LIST DB 100 DUP(0) ; Allocate Hundred memory locations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71800" y="188640"/>
            <a:ext cx="2952328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88640"/>
            <a:ext cx="7467600" cy="5953872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dirty="0" smtClean="0"/>
              <a:t>DW: Define Word*</a:t>
            </a:r>
          </a:p>
          <a:p>
            <a:r>
              <a:rPr lang="en-IN" dirty="0" smtClean="0"/>
              <a:t>The directive DW is used to define a word type </a:t>
            </a:r>
            <a:r>
              <a:rPr lang="en-IN" dirty="0" err="1" smtClean="0"/>
              <a:t>i.c</a:t>
            </a:r>
            <a:r>
              <a:rPr lang="en-IN" dirty="0" smtClean="0"/>
              <a:t>. </a:t>
            </a:r>
            <a:r>
              <a:rPr lang="en-IN" b="1" dirty="0" smtClean="0"/>
              <a:t>2-bytes variable.</a:t>
            </a:r>
          </a:p>
          <a:p>
            <a:r>
              <a:rPr lang="en-IN" dirty="0" smtClean="0"/>
              <a:t>It can be used to define single or multiple word variables.</a:t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/>
              <a:t>General form</a:t>
            </a:r>
          </a:p>
          <a:p>
            <a:r>
              <a:rPr lang="en-IN" sz="1600" dirty="0" err="1" smtClean="0"/>
              <a:t>Name_Of</a:t>
            </a:r>
            <a:r>
              <a:rPr lang="en-IN" sz="1600" dirty="0" smtClean="0"/>
              <a:t> _Variable DW </a:t>
            </a:r>
            <a:r>
              <a:rPr lang="en-IN" sz="1600" dirty="0" err="1" smtClean="0"/>
              <a:t>Initialization_Value</a:t>
            </a:r>
            <a:r>
              <a:rPr lang="en-IN" sz="1600" dirty="0" smtClean="0"/>
              <a:t>(s)</a:t>
            </a:r>
          </a:p>
          <a:p>
            <a:endParaRPr lang="en-IN" sz="1600" dirty="0" smtClean="0"/>
          </a:p>
          <a:p>
            <a:r>
              <a:rPr lang="en-IN" dirty="0" smtClean="0"/>
              <a:t>Examples</a:t>
            </a:r>
          </a:p>
          <a:p>
            <a:r>
              <a:rPr lang="en-IN" dirty="0" smtClean="0"/>
              <a:t>NUM DW ? ; Allocate two memory locations</a:t>
            </a:r>
          </a:p>
          <a:p>
            <a:r>
              <a:rPr lang="en-IN" dirty="0" smtClean="0"/>
              <a:t>NUM DW '78' ; Allocate two memory locations</a:t>
            </a:r>
          </a:p>
          <a:p>
            <a:r>
              <a:rPr lang="en-IN" dirty="0" smtClean="0"/>
              <a:t>TABLE DW  1, 2, 3, 4,5 ; Allocate ten memory locations</a:t>
            </a:r>
          </a:p>
          <a:p>
            <a:r>
              <a:rPr lang="en-IN" dirty="0" smtClean="0"/>
              <a:t>LIST DW 50 DUP(0); Allocate 100 memory locations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15816" y="260648"/>
            <a:ext cx="3744416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8640"/>
            <a:ext cx="8291264" cy="6285312"/>
          </a:xfrm>
        </p:spPr>
        <p:txBody>
          <a:bodyPr/>
          <a:lstStyle/>
          <a:p>
            <a:pPr algn="ctr"/>
            <a:r>
              <a:rPr lang="en-IN" dirty="0" smtClean="0"/>
              <a:t>  DD: Define Double Word*</a:t>
            </a:r>
          </a:p>
          <a:p>
            <a:r>
              <a:rPr lang="en-IN" dirty="0" smtClean="0"/>
              <a:t>The directive DD is used to define a double word </a:t>
            </a:r>
            <a:r>
              <a:rPr lang="en-IN" dirty="0" err="1" smtClean="0"/>
              <a:t>type.i.e</a:t>
            </a:r>
            <a:r>
              <a:rPr lang="en-IN" dirty="0" smtClean="0"/>
              <a:t>. 4 byte type variable.</a:t>
            </a:r>
          </a:p>
          <a:p>
            <a:endParaRPr lang="en-IN" dirty="0" smtClean="0"/>
          </a:p>
          <a:p>
            <a:r>
              <a:rPr lang="en-IN" dirty="0" smtClean="0"/>
              <a:t>General form</a:t>
            </a:r>
          </a:p>
          <a:p>
            <a:r>
              <a:rPr lang="en-IN" sz="1600" dirty="0" err="1" smtClean="0"/>
              <a:t>Name_Of</a:t>
            </a:r>
            <a:r>
              <a:rPr lang="en-IN" sz="1600" dirty="0" smtClean="0"/>
              <a:t> _Variable DD </a:t>
            </a:r>
            <a:r>
              <a:rPr lang="en-IN" sz="1600" dirty="0" err="1" smtClean="0"/>
              <a:t>Initialization_Value</a:t>
            </a:r>
            <a:r>
              <a:rPr lang="en-IN" sz="1600" dirty="0" smtClean="0"/>
              <a:t>(s)</a:t>
            </a:r>
          </a:p>
          <a:p>
            <a:endParaRPr lang="en-IN" sz="1600" dirty="0" smtClean="0"/>
          </a:p>
          <a:p>
            <a:r>
              <a:rPr lang="en-IN" dirty="0" smtClean="0"/>
              <a:t>Examples</a:t>
            </a:r>
          </a:p>
          <a:p>
            <a:r>
              <a:rPr lang="en-IN" dirty="0" smtClean="0"/>
              <a:t>NUM DD ? ; Allocate four memory locations</a:t>
            </a:r>
          </a:p>
          <a:p>
            <a:r>
              <a:rPr lang="en-IN" dirty="0" smtClean="0"/>
              <a:t>TABLE DD  1, 2, 3, 4,5 ; Allocate 20 memory locations</a:t>
            </a:r>
          </a:p>
          <a:p>
            <a:r>
              <a:rPr lang="en-IN" dirty="0" smtClean="0"/>
              <a:t>LIST DD 10 DUP(0); Allocate 40 memory locations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 smtClean="0"/>
              <a:t>EQU:Equate</a:t>
            </a:r>
            <a:r>
              <a:rPr lang="en-IN" dirty="0" smtClean="0"/>
              <a:t> to</a:t>
            </a:r>
          </a:p>
          <a:p>
            <a:r>
              <a:rPr lang="en-IN" dirty="0" err="1" smtClean="0"/>
              <a:t>ORG:Originate</a:t>
            </a:r>
            <a:endParaRPr lang="en-IN" dirty="0" smtClean="0"/>
          </a:p>
          <a:p>
            <a:r>
              <a:rPr lang="en-IN" dirty="0" smtClean="0"/>
              <a:t>ALIGN: Alignment of memory address</a:t>
            </a:r>
          </a:p>
          <a:p>
            <a:r>
              <a:rPr lang="en-IN" dirty="0" smtClean="0"/>
              <a:t>EVEN: Align as even memory location</a:t>
            </a:r>
          </a:p>
          <a:p>
            <a:r>
              <a:rPr lang="en-IN" dirty="0" err="1" smtClean="0"/>
              <a:t>DUP:Duplicate</a:t>
            </a:r>
            <a:r>
              <a:rPr lang="en-IN" dirty="0" smtClean="0"/>
              <a:t> memory location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9006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Program organization directives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1746" name="Picture 2" descr="Computer Organization &amp;amp; Architecture: Assember Directives &amp;amp; General  Programming of 8086 Microprocessor"/>
          <p:cNvPicPr>
            <a:picLocks noChangeAspect="1" noChangeArrowheads="1"/>
          </p:cNvPicPr>
          <p:nvPr/>
        </p:nvPicPr>
        <p:blipFill>
          <a:blip r:embed="rId2" cstate="print"/>
          <a:srcRect t="8400" r="5357" b="5501"/>
          <a:stretch>
            <a:fillRect/>
          </a:stretch>
        </p:blipFill>
        <p:spPr bwMode="auto">
          <a:xfrm>
            <a:off x="323528" y="908720"/>
            <a:ext cx="7848872" cy="57565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0"/>
            <a:ext cx="8147248" cy="6473952"/>
          </a:xfrm>
        </p:spPr>
        <p:txBody>
          <a:bodyPr>
            <a:normAutofit/>
          </a:bodyPr>
          <a:lstStyle/>
          <a:p>
            <a:r>
              <a:rPr lang="en-IN" dirty="0" smtClean="0"/>
              <a:t>1. The logic required for implementing a program can be expressed in terms of</a:t>
            </a:r>
            <a:br>
              <a:rPr lang="en-IN" dirty="0" smtClean="0"/>
            </a:br>
            <a:r>
              <a:rPr lang="en-IN" dirty="0" smtClean="0"/>
              <a:t>a) flowchart</a:t>
            </a:r>
            <a:br>
              <a:rPr lang="en-IN" dirty="0" smtClean="0"/>
            </a:br>
            <a:r>
              <a:rPr lang="en-IN" dirty="0" smtClean="0"/>
              <a:t>b) algorithm</a:t>
            </a:r>
            <a:br>
              <a:rPr lang="en-IN" dirty="0" smtClean="0"/>
            </a:br>
            <a:r>
              <a:rPr lang="en-IN" dirty="0" smtClean="0"/>
              <a:t>c) flowchart &amp; algorithm.</a:t>
            </a:r>
            <a:br>
              <a:rPr lang="en-IN" dirty="0" smtClean="0"/>
            </a:br>
            <a:r>
              <a:rPr lang="en-IN" dirty="0" smtClean="0"/>
              <a:t>d) none of the mentioned</a:t>
            </a:r>
          </a:p>
          <a:p>
            <a:r>
              <a:rPr lang="en-IN" sz="1800" dirty="0" smtClean="0"/>
              <a:t>Explanation: The logic required for implementing a program must be visualized clearly which is possible by flowchart and algorithm.</a:t>
            </a:r>
          </a:p>
          <a:p>
            <a:r>
              <a:rPr lang="en-IN" dirty="0" smtClean="0"/>
              <a:t>1. The assembler directives which are the hints using some predefined alphabetical strings are given to</a:t>
            </a:r>
            <a:br>
              <a:rPr lang="en-IN" dirty="0" smtClean="0"/>
            </a:br>
            <a:r>
              <a:rPr lang="en-IN" dirty="0" smtClean="0"/>
              <a:t>a) processor</a:t>
            </a:r>
            <a:br>
              <a:rPr lang="en-IN" dirty="0" smtClean="0"/>
            </a:br>
            <a:r>
              <a:rPr lang="en-IN" dirty="0" smtClean="0"/>
              <a:t>b) memory</a:t>
            </a:r>
            <a:br>
              <a:rPr lang="en-IN" dirty="0" smtClean="0"/>
            </a:br>
            <a:r>
              <a:rPr lang="en-IN" dirty="0" smtClean="0"/>
              <a:t>c) assembler.</a:t>
            </a:r>
            <a:br>
              <a:rPr lang="en-IN" dirty="0" smtClean="0"/>
            </a:br>
            <a:r>
              <a:rPr lang="en-IN" dirty="0" smtClean="0"/>
              <a:t>d) processor &amp; assembler</a:t>
            </a:r>
          </a:p>
          <a:p>
            <a:r>
              <a:rPr lang="en-IN" sz="1800" dirty="0" smtClean="0"/>
              <a:t>Explanation: These directives help the assembler to correctly understand the assembly language programs to prepare the codes.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55576" y="2276872"/>
            <a:ext cx="71287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827584" y="5157192"/>
            <a:ext cx="71287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8640"/>
            <a:ext cx="7467600" cy="6285312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1. The disadvantage of machine level programming is</a:t>
            </a:r>
            <a:br>
              <a:rPr lang="en-IN" dirty="0" smtClean="0"/>
            </a:br>
            <a:r>
              <a:rPr lang="en-IN" dirty="0" smtClean="0"/>
              <a:t>a) time consuming</a:t>
            </a:r>
            <a:br>
              <a:rPr lang="en-IN" dirty="0" smtClean="0"/>
            </a:br>
            <a:r>
              <a:rPr lang="en-IN" dirty="0" smtClean="0"/>
              <a:t>b) chances of error are more</a:t>
            </a:r>
            <a:br>
              <a:rPr lang="en-IN" dirty="0" smtClean="0"/>
            </a:br>
            <a:r>
              <a:rPr lang="en-IN" dirty="0" smtClean="0"/>
              <a:t>c) debugging is difficult</a:t>
            </a:r>
            <a:br>
              <a:rPr lang="en-IN" dirty="0" smtClean="0"/>
            </a:br>
            <a:r>
              <a:rPr lang="en-IN" dirty="0" smtClean="0"/>
              <a:t>d) all of the mentioned.</a:t>
            </a:r>
          </a:p>
          <a:p>
            <a:r>
              <a:rPr lang="en-IN" dirty="0" smtClean="0"/>
              <a:t>2. The coded object modules of the program to be assembled are present in</a:t>
            </a:r>
            <a:br>
              <a:rPr lang="en-IN" dirty="0" smtClean="0"/>
            </a:br>
            <a:r>
              <a:rPr lang="en-IN" dirty="0" smtClean="0"/>
              <a:t>a) .ASM file</a:t>
            </a:r>
            <a:br>
              <a:rPr lang="en-IN" dirty="0" smtClean="0"/>
            </a:br>
            <a:r>
              <a:rPr lang="en-IN" dirty="0" smtClean="0"/>
              <a:t>b) .OBJ file.</a:t>
            </a:r>
            <a:br>
              <a:rPr lang="en-IN" dirty="0" smtClean="0"/>
            </a:br>
            <a:r>
              <a:rPr lang="en-IN" dirty="0" smtClean="0"/>
              <a:t>c) .EXE file</a:t>
            </a:r>
            <a:br>
              <a:rPr lang="en-IN" dirty="0" smtClean="0"/>
            </a:br>
            <a:r>
              <a:rPr lang="en-IN" dirty="0" smtClean="0"/>
              <a:t>d) .OBJECT file</a:t>
            </a:r>
          </a:p>
          <a:p>
            <a:r>
              <a:rPr lang="en-IN" dirty="0" smtClean="0"/>
              <a:t>3. The advantages of assembly level programming are</a:t>
            </a:r>
            <a:br>
              <a:rPr lang="en-IN" dirty="0" smtClean="0"/>
            </a:br>
            <a:r>
              <a:rPr lang="en-IN" dirty="0" smtClean="0"/>
              <a:t>a) flexibility of programming is more</a:t>
            </a:r>
            <a:br>
              <a:rPr lang="en-IN" dirty="0" smtClean="0"/>
            </a:br>
            <a:r>
              <a:rPr lang="en-IN" dirty="0" smtClean="0"/>
              <a:t>b) chances of error are less</a:t>
            </a:r>
            <a:br>
              <a:rPr lang="en-IN" dirty="0" smtClean="0"/>
            </a:br>
            <a:r>
              <a:rPr lang="en-IN" dirty="0" smtClean="0"/>
              <a:t>c) debugging is easy</a:t>
            </a:r>
            <a:br>
              <a:rPr lang="en-IN" dirty="0" smtClean="0"/>
            </a:br>
            <a:r>
              <a:rPr lang="en-IN" dirty="0" smtClean="0"/>
              <a:t>d) all of the mentioned.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0"/>
            <a:ext cx="7467600" cy="6473952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4. The extension that is essential for every assembly level program is</a:t>
            </a:r>
            <a:br>
              <a:rPr lang="en-IN" dirty="0" smtClean="0"/>
            </a:br>
            <a:r>
              <a:rPr lang="en-IN" dirty="0" smtClean="0"/>
              <a:t>a) .ASP</a:t>
            </a:r>
            <a:br>
              <a:rPr lang="en-IN" dirty="0" smtClean="0"/>
            </a:br>
            <a:r>
              <a:rPr lang="en-IN" dirty="0" smtClean="0"/>
              <a:t>b) .ALP</a:t>
            </a:r>
            <a:br>
              <a:rPr lang="en-IN" dirty="0" smtClean="0"/>
            </a:br>
            <a:r>
              <a:rPr lang="en-IN" dirty="0" smtClean="0"/>
              <a:t>c) .ASM.</a:t>
            </a:r>
            <a:br>
              <a:rPr lang="en-IN" dirty="0" smtClean="0"/>
            </a:br>
            <a:r>
              <a:rPr lang="en-IN" dirty="0" smtClean="0"/>
              <a:t>d) .PGM</a:t>
            </a:r>
          </a:p>
          <a:p>
            <a:r>
              <a:rPr lang="en-IN" dirty="0" smtClean="0"/>
              <a:t>5. The directory that is under work must have the files that are related to</a:t>
            </a:r>
            <a:br>
              <a:rPr lang="en-IN" dirty="0" smtClean="0"/>
            </a:br>
            <a:r>
              <a:rPr lang="en-IN" dirty="0" smtClean="0"/>
              <a:t>a) Norton’s editor</a:t>
            </a:r>
            <a:br>
              <a:rPr lang="en-IN" dirty="0" smtClean="0"/>
            </a:br>
            <a:r>
              <a:rPr lang="en-IN" dirty="0" smtClean="0"/>
              <a:t>b) Assembler</a:t>
            </a:r>
            <a:br>
              <a:rPr lang="en-IN" dirty="0" smtClean="0"/>
            </a:br>
            <a:r>
              <a:rPr lang="en-IN" dirty="0" smtClean="0"/>
              <a:t>c) Linker</a:t>
            </a:r>
            <a:br>
              <a:rPr lang="en-IN" dirty="0" smtClean="0"/>
            </a:br>
            <a:r>
              <a:rPr lang="en-IN" dirty="0" smtClean="0"/>
              <a:t>d) All of the mentioned</a:t>
            </a: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Explanation: Before starting the process of entering a small program on PC, ensure that all the files namely Norton’s editor, assembler, linker and debugger are available in the same directory in which work is been done.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55576" y="4365104"/>
            <a:ext cx="6984776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8003232" cy="6141296"/>
          </a:xfrm>
        </p:spPr>
        <p:txBody>
          <a:bodyPr/>
          <a:lstStyle/>
          <a:p>
            <a:r>
              <a:rPr lang="en-IN" dirty="0" smtClean="0"/>
              <a:t>2. The directive used to inform the assembler, the names of the logical segments to be assumed for different segments used in the program is</a:t>
            </a:r>
            <a:br>
              <a:rPr lang="en-IN" dirty="0" smtClean="0"/>
            </a:br>
            <a:r>
              <a:rPr lang="en-IN" dirty="0" smtClean="0"/>
              <a:t>a) ASSUME</a:t>
            </a:r>
            <a:br>
              <a:rPr lang="en-IN" dirty="0" smtClean="0"/>
            </a:br>
            <a:r>
              <a:rPr lang="en-IN" dirty="0" smtClean="0"/>
              <a:t>b) SEGMENT</a:t>
            </a:r>
            <a:br>
              <a:rPr lang="en-IN" dirty="0" smtClean="0"/>
            </a:br>
            <a:r>
              <a:rPr lang="en-IN" dirty="0" smtClean="0"/>
              <a:t>c) SHORT</a:t>
            </a:r>
            <a:br>
              <a:rPr lang="en-IN" dirty="0" smtClean="0"/>
            </a:br>
            <a:r>
              <a:rPr lang="en-IN" dirty="0" smtClean="0"/>
              <a:t>d) DB</a:t>
            </a:r>
            <a:br>
              <a:rPr lang="en-IN" dirty="0" smtClean="0"/>
            </a:br>
            <a:endParaRPr lang="en-IN" dirty="0" smtClean="0"/>
          </a:p>
          <a:p>
            <a:r>
              <a:rPr lang="en-IN" sz="1600" dirty="0" smtClean="0"/>
              <a:t>Answer: a</a:t>
            </a:r>
            <a:br>
              <a:rPr lang="en-IN" sz="1600" dirty="0" smtClean="0"/>
            </a:br>
            <a:r>
              <a:rPr lang="en-IN" sz="1600" dirty="0" smtClean="0"/>
              <a:t>Explanation: In ALP, each segment is given a name by using the directive ASSUME</a:t>
            </a:r>
            <a:br>
              <a:rPr lang="en-IN" sz="1600" dirty="0" smtClean="0"/>
            </a:br>
            <a:r>
              <a:rPr lang="en-IN" sz="1600" dirty="0" smtClean="0"/>
              <a:t>SYNTAX: ASSUME </a:t>
            </a:r>
            <a:r>
              <a:rPr lang="en-IN" sz="1600" dirty="0" err="1" smtClean="0"/>
              <a:t>segment:segment_name</a:t>
            </a: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 err="1" smtClean="0"/>
              <a:t>Eg</a:t>
            </a:r>
            <a:r>
              <a:rPr lang="en-IN" sz="1600" dirty="0" smtClean="0"/>
              <a:t>: ASSUME </a:t>
            </a:r>
            <a:r>
              <a:rPr lang="en-IN" sz="1600" dirty="0" err="1" smtClean="0"/>
              <a:t>CS:Code</a:t>
            </a: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 smtClean="0"/>
              <a:t>here CS is the Code segment and code is the name assumed to the segment.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83568" y="3356992"/>
            <a:ext cx="720080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8640"/>
            <a:ext cx="8291264" cy="6285312"/>
          </a:xfrm>
        </p:spPr>
        <p:txBody>
          <a:bodyPr>
            <a:normAutofit/>
          </a:bodyPr>
          <a:lstStyle/>
          <a:p>
            <a:r>
              <a:rPr lang="en-IN" dirty="0" smtClean="0"/>
              <a:t> Match the following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4. The directive that marks the end of an assembly language program is</a:t>
            </a:r>
            <a:br>
              <a:rPr lang="en-IN" dirty="0" smtClean="0"/>
            </a:br>
            <a:r>
              <a:rPr lang="en-IN" dirty="0" smtClean="0"/>
              <a:t>a) ENDS</a:t>
            </a:r>
            <a:br>
              <a:rPr lang="en-IN" dirty="0" smtClean="0"/>
            </a:br>
            <a:r>
              <a:rPr lang="en-IN" dirty="0" smtClean="0"/>
              <a:t>b) END</a:t>
            </a:r>
            <a:br>
              <a:rPr lang="en-IN" dirty="0" smtClean="0"/>
            </a:br>
            <a:r>
              <a:rPr lang="en-IN" dirty="0" smtClean="0"/>
              <a:t>c) ENDS &amp; END</a:t>
            </a:r>
            <a:br>
              <a:rPr lang="en-IN" dirty="0" smtClean="0"/>
            </a:br>
            <a:r>
              <a:rPr lang="en-IN" dirty="0" smtClean="0"/>
              <a:t>d) None of the mentioned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1800" dirty="0" smtClean="0"/>
              <a:t>Explanation: The directive END is used to denote the completion of the program.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520" y="1196752"/>
          <a:ext cx="82809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357"/>
                <a:gridCol w="6713563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a) DB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1) used to direct the assembler to reserve only 10-bytes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b) DT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2) used to direct the assembler to reserve only 4  bytes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c) DW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3) used to direct the assembler to reserve byte or bytes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d) DD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4) used to direct the assembler to reserve words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55576" y="5805264"/>
            <a:ext cx="77048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Programming and 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Model of Assembly Language </a:t>
            </a:r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Programs</a:t>
            </a:r>
            <a:endParaRPr lang="en-IN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25000" lnSpcReduction="20000"/>
          </a:bodyPr>
          <a:lstStyle/>
          <a:p>
            <a:r>
              <a:rPr lang="en-IN" sz="8000" dirty="0">
                <a:latin typeface="Times New Roman" pitchFamily="18" charset="0"/>
                <a:cs typeface="Times New Roman" pitchFamily="18" charset="0"/>
              </a:rPr>
              <a:t>As compared to high-level programming, assembly language programming is slightly cumbersome.</a:t>
            </a:r>
          </a:p>
          <a:p>
            <a:pPr>
              <a:buNone/>
            </a:pPr>
            <a:endParaRPr lang="en-IN" sz="8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8000" dirty="0">
                <a:latin typeface="Times New Roman" pitchFamily="18" charset="0"/>
                <a:cs typeface="Times New Roman" pitchFamily="18" charset="0"/>
              </a:rPr>
              <a:t>The programs written in assembly language are compact and efficient.</a:t>
            </a:r>
          </a:p>
          <a:p>
            <a:pPr>
              <a:buNone/>
            </a:pPr>
            <a:endParaRPr lang="en-IN" sz="8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8000" dirty="0">
                <a:latin typeface="Times New Roman" pitchFamily="18" charset="0"/>
                <a:cs typeface="Times New Roman" pitchFamily="18" charset="0"/>
              </a:rPr>
              <a:t>A program has to be converted to machine code for execution, so it is performed by the translator called Assembler.</a:t>
            </a:r>
          </a:p>
          <a:p>
            <a:pPr>
              <a:buNone/>
            </a:pPr>
            <a:endParaRPr lang="en-IN" sz="8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8000" dirty="0">
                <a:latin typeface="Times New Roman" pitchFamily="18" charset="0"/>
                <a:cs typeface="Times New Roman" pitchFamily="18" charset="0"/>
              </a:rPr>
              <a:t>Assembly language programming requires good knowledge of machine architecture, operating system and programming principles.</a:t>
            </a:r>
          </a:p>
          <a:p>
            <a:endParaRPr lang="en-IN" sz="8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8000" dirty="0">
                <a:latin typeface="Times New Roman" pitchFamily="18" charset="0"/>
                <a:cs typeface="Times New Roman" pitchFamily="18" charset="0"/>
              </a:rPr>
              <a:t>Assembly language is case insensitive, so programs can be loaded either in uppercase, lowercase or combination of lowercase and uppercase</a:t>
            </a:r>
            <a:r>
              <a:rPr lang="en-IN" sz="8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8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8000" dirty="0">
                <a:latin typeface="Times New Roman" pitchFamily="18" charset="0"/>
                <a:cs typeface="Times New Roman" pitchFamily="18" charset="0"/>
              </a:rPr>
            </a:br>
            <a:endParaRPr lang="en-IN" sz="8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8000" dirty="0">
                <a:latin typeface="Times New Roman" pitchFamily="18" charset="0"/>
                <a:cs typeface="Times New Roman" pitchFamily="18" charset="0"/>
              </a:rPr>
              <a:t>The program development tools such as editor, assembler, linker, and debugger are required for the programming</a:t>
            </a:r>
            <a:r>
              <a:rPr lang="en-IN" sz="6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655224" cy="6473952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5. The directive that marks the end of a logical segment is</a:t>
            </a:r>
            <a:br>
              <a:rPr lang="en-IN" dirty="0" smtClean="0"/>
            </a:br>
            <a:r>
              <a:rPr lang="en-IN" dirty="0" smtClean="0"/>
              <a:t>a) ENDS</a:t>
            </a:r>
            <a:br>
              <a:rPr lang="en-IN" dirty="0" smtClean="0"/>
            </a:br>
            <a:r>
              <a:rPr lang="en-IN" dirty="0" smtClean="0"/>
              <a:t>b) END</a:t>
            </a:r>
            <a:br>
              <a:rPr lang="en-IN" dirty="0" smtClean="0"/>
            </a:br>
            <a:r>
              <a:rPr lang="en-IN" dirty="0" smtClean="0"/>
              <a:t>c) ENDS &amp; END</a:t>
            </a:r>
            <a:br>
              <a:rPr lang="en-IN" dirty="0" smtClean="0"/>
            </a:br>
            <a:r>
              <a:rPr lang="en-IN" dirty="0" smtClean="0"/>
              <a:t>d) None of the mentioned</a:t>
            </a:r>
          </a:p>
          <a:p>
            <a:r>
              <a:rPr lang="en-IN" sz="1400" dirty="0" smtClean="0"/>
              <a:t>Answer: a</a:t>
            </a:r>
            <a:br>
              <a:rPr lang="en-IN" sz="1400" dirty="0" smtClean="0"/>
            </a:br>
            <a:r>
              <a:rPr lang="en-IN" sz="1400" dirty="0" smtClean="0"/>
              <a:t>Explanation: The directive ENDS is used to end a segment where as the directive END is used to end the program.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6. The directive that updates the location counter to the next even address while executing a series of instructions is</a:t>
            </a:r>
            <a:br>
              <a:rPr lang="en-IN" dirty="0" smtClean="0"/>
            </a:br>
            <a:r>
              <a:rPr lang="en-IN" dirty="0" smtClean="0"/>
              <a:t>a) EVN</a:t>
            </a:r>
            <a:br>
              <a:rPr lang="en-IN" dirty="0" smtClean="0"/>
            </a:br>
            <a:r>
              <a:rPr lang="en-IN" dirty="0" smtClean="0"/>
              <a:t>b) EVEN</a:t>
            </a:r>
            <a:br>
              <a:rPr lang="en-IN" dirty="0" smtClean="0"/>
            </a:br>
            <a:r>
              <a:rPr lang="en-IN" dirty="0" smtClean="0"/>
              <a:t>c) EVNE</a:t>
            </a:r>
            <a:br>
              <a:rPr lang="en-IN" dirty="0" smtClean="0"/>
            </a:br>
            <a:r>
              <a:rPr lang="en-IN" dirty="0" smtClean="0"/>
              <a:t>d) EQU</a:t>
            </a:r>
          </a:p>
          <a:p>
            <a:r>
              <a:rPr lang="en-IN" sz="1400" dirty="0" smtClean="0"/>
              <a:t>Answer: b</a:t>
            </a:r>
            <a:br>
              <a:rPr lang="en-IN" sz="1400" dirty="0" smtClean="0"/>
            </a:br>
            <a:r>
              <a:rPr lang="en-IN" sz="1400" dirty="0" smtClean="0"/>
              <a:t>Explanation: The directive updates location counter to next even address if the current location counter contents are not even.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51520" y="1628800"/>
            <a:ext cx="83529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23528" y="5661248"/>
            <a:ext cx="79928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0"/>
            <a:ext cx="8686800" cy="6473952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7. The directive that directs the assembler to start the memory allotment for a particular segment/block/code from the declared address is</a:t>
            </a:r>
            <a:br>
              <a:rPr lang="en-IN" dirty="0" smtClean="0"/>
            </a:br>
            <a:r>
              <a:rPr lang="en-IN" dirty="0" smtClean="0"/>
              <a:t>a) OFFSET</a:t>
            </a:r>
            <a:br>
              <a:rPr lang="en-IN" dirty="0" smtClean="0"/>
            </a:br>
            <a:r>
              <a:rPr lang="en-IN" dirty="0" smtClean="0"/>
              <a:t>b) LABEL</a:t>
            </a:r>
            <a:br>
              <a:rPr lang="en-IN" dirty="0" smtClean="0"/>
            </a:br>
            <a:r>
              <a:rPr lang="en-IN" dirty="0" smtClean="0"/>
              <a:t>c) ORG</a:t>
            </a:r>
            <a:br>
              <a:rPr lang="en-IN" dirty="0" smtClean="0"/>
            </a:br>
            <a:r>
              <a:rPr lang="en-IN" dirty="0" smtClean="0"/>
              <a:t>d) GROUP</a:t>
            </a:r>
          </a:p>
          <a:p>
            <a:r>
              <a:rPr lang="en-IN" sz="1400" dirty="0" smtClean="0"/>
              <a:t>Answer: c</a:t>
            </a:r>
            <a:br>
              <a:rPr lang="en-IN" sz="1400" dirty="0" smtClean="0"/>
            </a:br>
            <a:r>
              <a:rPr lang="en-IN" sz="1400" dirty="0" smtClean="0"/>
              <a:t>Explanation: If an ORG is written then the assembler initiates the location counter to keep the track of allotted address for the module as mentioned in the directive.</a:t>
            </a:r>
            <a:br>
              <a:rPr lang="en-IN" sz="1400" dirty="0" smtClean="0"/>
            </a:br>
            <a:r>
              <a:rPr lang="en-IN" sz="1400" dirty="0" smtClean="0"/>
              <a:t>If the directive is not present, then the location counter is initialized to 0000H.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8. The directive that marks the starting of the logical segment is</a:t>
            </a:r>
            <a:br>
              <a:rPr lang="en-IN" dirty="0" smtClean="0"/>
            </a:br>
            <a:r>
              <a:rPr lang="en-IN" dirty="0" smtClean="0"/>
              <a:t>a) SEG</a:t>
            </a:r>
            <a:br>
              <a:rPr lang="en-IN" dirty="0" smtClean="0"/>
            </a:br>
            <a:r>
              <a:rPr lang="en-IN" dirty="0" smtClean="0"/>
              <a:t>b) SEGMENT</a:t>
            </a:r>
            <a:br>
              <a:rPr lang="en-IN" dirty="0" smtClean="0"/>
            </a:br>
            <a:r>
              <a:rPr lang="en-IN" dirty="0" smtClean="0"/>
              <a:t>c) SEG &amp; SEGMENT</a:t>
            </a:r>
            <a:br>
              <a:rPr lang="en-IN" dirty="0" smtClean="0"/>
            </a:br>
            <a:r>
              <a:rPr lang="en-IN" dirty="0" smtClean="0"/>
              <a:t>d) </a:t>
            </a:r>
            <a:r>
              <a:rPr lang="en-IN" dirty="0" err="1" smtClean="0"/>
              <a:t>PROCView</a:t>
            </a:r>
            <a:r>
              <a:rPr lang="en-IN" dirty="0" smtClean="0"/>
              <a:t> Answer</a:t>
            </a:r>
          </a:p>
          <a:p>
            <a:r>
              <a:rPr lang="en-IN" sz="2200" dirty="0" smtClean="0"/>
              <a:t>Answer: b</a:t>
            </a:r>
            <a:br>
              <a:rPr lang="en-IN" sz="2200" dirty="0" smtClean="0"/>
            </a:br>
            <a:r>
              <a:rPr lang="en-IN" sz="2200" dirty="0" smtClean="0"/>
              <a:t>Explanation: The directive SEGMENT indicates the beginning of the segment.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11560" y="1988840"/>
            <a:ext cx="799288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755576" y="5445224"/>
            <a:ext cx="813690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Program Development Steps*</a:t>
            </a:r>
            <a:endParaRPr lang="en-IN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OURSE OUTCOMES OF MICROPROCESSOR AND PROGRAMMING - ppt download"/>
          <p:cNvPicPr>
            <a:picLocks noChangeAspect="1" noChangeArrowheads="1"/>
          </p:cNvPicPr>
          <p:nvPr/>
        </p:nvPicPr>
        <p:blipFill>
          <a:blip r:embed="rId2" cstate="print"/>
          <a:srcRect l="4066" t="18703" r="6240" b="35032"/>
          <a:stretch>
            <a:fillRect/>
          </a:stretch>
        </p:blipFill>
        <p:spPr bwMode="auto">
          <a:xfrm>
            <a:off x="0" y="1628800"/>
            <a:ext cx="8748464" cy="33843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60648"/>
            <a:ext cx="7467600" cy="6213304"/>
          </a:xfrm>
        </p:spPr>
        <p:txBody>
          <a:bodyPr/>
          <a:lstStyle/>
          <a:p>
            <a:pPr algn="ctr">
              <a:buNone/>
            </a:pP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Defining the Problem</a:t>
            </a:r>
          </a:p>
          <a:p>
            <a:r>
              <a:rPr lang="en-IN" dirty="0" smtClean="0"/>
              <a:t>The first step in writing a program is to think very carefully about the problem that you want the program to solve.</a:t>
            </a:r>
          </a:p>
          <a:p>
            <a:r>
              <a:rPr lang="en-IN" dirty="0" smtClean="0"/>
              <a:t>At this point you need not to write down a program but you must know what you would like to do.</a:t>
            </a:r>
          </a:p>
          <a:p>
            <a:pPr algn="ctr">
              <a:buNone/>
            </a:pPr>
            <a:r>
              <a:rPr lang="en-IN" dirty="0" smtClean="0"/>
              <a:t> </a:t>
            </a: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Algorithm*</a:t>
            </a:r>
          </a:p>
          <a:p>
            <a:r>
              <a:rPr lang="en-IN" dirty="0" smtClean="0"/>
              <a:t>The formula or sequence of operations or tasks needed to perform by your program can be specified as a step in general English and is often called an Algorithm.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60648"/>
            <a:ext cx="8219256" cy="6213304"/>
          </a:xfrm>
        </p:spPr>
        <p:txBody>
          <a:bodyPr/>
          <a:lstStyle/>
          <a:p>
            <a:pPr algn="ctr">
              <a:buNone/>
            </a:pP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Flowchart*</a:t>
            </a:r>
          </a:p>
          <a:p>
            <a:r>
              <a:rPr lang="en-IN" dirty="0" smtClean="0"/>
              <a:t>The flowchart is a graphical representation of the program operation or task.</a:t>
            </a:r>
          </a:p>
          <a:p>
            <a:r>
              <a:rPr lang="en-IN" dirty="0" smtClean="0"/>
              <a:t>The specific operation or task is represented by graphical symbol such as circle, rectangle, diagonal, square and parallelogram etc. given below: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16386" name="Picture 2" descr="Free Flowchart Templates - Customize &amp;amp; Download | Visme"/>
          <p:cNvPicPr>
            <a:picLocks noChangeAspect="1" noChangeArrowheads="1"/>
          </p:cNvPicPr>
          <p:nvPr/>
        </p:nvPicPr>
        <p:blipFill>
          <a:blip r:embed="rId2" cstate="print"/>
          <a:srcRect l="3780" t="21141" r="4556" b="10656"/>
          <a:stretch>
            <a:fillRect/>
          </a:stretch>
        </p:blipFill>
        <p:spPr bwMode="auto">
          <a:xfrm>
            <a:off x="899592" y="2852936"/>
            <a:ext cx="6984776" cy="35730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Detailed Explanation about 8051 Programming in Assembly Langu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132856"/>
            <a:ext cx="3333750" cy="44577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0"/>
            <a:ext cx="7467600" cy="6473952"/>
          </a:xfrm>
        </p:spPr>
        <p:txBody>
          <a:bodyPr/>
          <a:lstStyle/>
          <a:p>
            <a:pPr algn="ctr">
              <a:buNone/>
            </a:pP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Initialization Checklist</a:t>
            </a:r>
          </a:p>
          <a:p>
            <a:pPr>
              <a:buNone/>
            </a:pPr>
            <a:r>
              <a:rPr lang="en-IN" dirty="0" smtClean="0"/>
              <a:t>Make the checklist of the entire variables, constants, all the registers, flags etc</a:t>
            </a:r>
          </a:p>
          <a:p>
            <a:pPr algn="ctr"/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Choosing Instructions</a:t>
            </a:r>
          </a:p>
          <a:p>
            <a:pPr algn="ctr"/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Assembly Language Program Development Tools</a:t>
            </a:r>
            <a:endParaRPr lang="en-IN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51720" y="2996952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7584" y="278092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Editor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95736" y="5805264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3568" y="551723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Debugger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676456" cy="6473952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Editor*</a:t>
            </a:r>
          </a:p>
          <a:p>
            <a:r>
              <a:rPr lang="en-IN" dirty="0" smtClean="0"/>
              <a:t>Function: An editor is a program which </a:t>
            </a:r>
            <a:r>
              <a:rPr lang="en-IN" b="1" dirty="0" smtClean="0"/>
              <a:t>helps you to construct your assembly language program </a:t>
            </a:r>
            <a:r>
              <a:rPr lang="en-IN" dirty="0" smtClean="0"/>
              <a:t>in the right format so that the assembler will translate it correctly to machine language.</a:t>
            </a:r>
          </a:p>
          <a:p>
            <a:r>
              <a:rPr lang="en-IN" dirty="0" smtClean="0"/>
              <a:t>So, you can </a:t>
            </a:r>
            <a:r>
              <a:rPr lang="en-IN" b="1" dirty="0" smtClean="0"/>
              <a:t>type your program-using editor.</a:t>
            </a:r>
          </a:p>
          <a:p>
            <a:r>
              <a:rPr lang="en-IN" dirty="0" smtClean="0"/>
              <a:t>This form of your program is </a:t>
            </a:r>
            <a:r>
              <a:rPr lang="en-IN" b="1" dirty="0" smtClean="0"/>
              <a:t>called a source program</a:t>
            </a:r>
            <a:r>
              <a:rPr lang="en-IN" dirty="0" smtClean="0"/>
              <a:t>. The DOS based editor such as EDIT, WordStar, and Norton Editor etc. can be used to type your program.</a:t>
            </a:r>
          </a:p>
          <a:p>
            <a:pPr algn="ctr"/>
            <a:endParaRPr lang="en-IN" dirty="0" smtClean="0"/>
          </a:p>
          <a:p>
            <a:pPr algn="ctr">
              <a:buNone/>
            </a:pP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Assembler*</a:t>
            </a:r>
          </a:p>
          <a:p>
            <a:r>
              <a:rPr lang="en-IN" dirty="0" smtClean="0"/>
              <a:t>Function: An assembler is a program </a:t>
            </a:r>
            <a:r>
              <a:rPr lang="en-IN" b="1" dirty="0" smtClean="0"/>
              <a:t>that translates assembly language programs to the correct binary code </a:t>
            </a:r>
            <a:r>
              <a:rPr lang="en-IN" dirty="0" smtClean="0"/>
              <a:t>for each instruction i.e. machine code and generates the file called as </a:t>
            </a:r>
            <a:r>
              <a:rPr lang="en-IN" b="1" dirty="0" smtClean="0"/>
              <a:t>object file with extension .obj.</a:t>
            </a:r>
          </a:p>
          <a:p>
            <a:r>
              <a:rPr lang="en-IN" dirty="0" smtClean="0"/>
              <a:t>Some examples of assembler are TASM Borland's Turbo</a:t>
            </a:r>
          </a:p>
          <a:p>
            <a:r>
              <a:rPr lang="en-IN" dirty="0" smtClean="0"/>
              <a:t>Assembler and MASM Microsoft Macro Assembler etc.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0"/>
            <a:ext cx="8291264" cy="6473952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Linker*</a:t>
            </a:r>
          </a:p>
          <a:p>
            <a:r>
              <a:rPr lang="en-IN" dirty="0" smtClean="0"/>
              <a:t>Function: A linker is a program, which </a:t>
            </a:r>
            <a:r>
              <a:rPr lang="en-IN" b="1" dirty="0" smtClean="0"/>
              <a:t>combines, </a:t>
            </a:r>
            <a:r>
              <a:rPr lang="en-IN" dirty="0" smtClean="0"/>
              <a:t>if requested, </a:t>
            </a:r>
            <a:r>
              <a:rPr lang="en-IN" b="1" dirty="0" smtClean="0"/>
              <a:t>more than one separately assembled module into one executable program, </a:t>
            </a:r>
            <a:r>
              <a:rPr lang="en-IN" dirty="0" smtClean="0"/>
              <a:t>such as two or more programs and also generates a .exe module and initializes it with special instructions to facilitate its subsequent loading the execution.</a:t>
            </a:r>
          </a:p>
          <a:p>
            <a:r>
              <a:rPr lang="en-IN" dirty="0" smtClean="0"/>
              <a:t>Some examples of linker are TLINK Borland's Turbo Linker and LINK Microsoft's Linker etc.</a:t>
            </a:r>
          </a:p>
          <a:p>
            <a:endParaRPr lang="en-IN" dirty="0" smtClean="0"/>
          </a:p>
          <a:p>
            <a:endParaRPr lang="en-IN" dirty="0" smtClean="0"/>
          </a:p>
          <a:p>
            <a:pPr algn="ctr">
              <a:buNone/>
            </a:pP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Debugger*</a:t>
            </a:r>
          </a:p>
          <a:p>
            <a:r>
              <a:rPr lang="en-IN" dirty="0" smtClean="0"/>
              <a:t>Function: Debugger is a program that allows the execution of a program in single step mode under the control of the user.</a:t>
            </a:r>
          </a:p>
          <a:p>
            <a:r>
              <a:rPr lang="en-IN" b="1" dirty="0" smtClean="0"/>
              <a:t>The process of locating and correcting errors using a debugger is known as debugging.</a:t>
            </a:r>
          </a:p>
          <a:p>
            <a:r>
              <a:rPr lang="en-IN" dirty="0" smtClean="0"/>
              <a:t>Some examples of debugger are DOS Debug command, Borland's turbo Debugger TD, Microsoft Debugger known as Code View CV etc.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Assembler Directives and Operator**</a:t>
            </a:r>
            <a:endParaRPr lang="en-IN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7467600" cy="549322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/>
              <a:t>Directives</a:t>
            </a:r>
          </a:p>
          <a:p>
            <a:r>
              <a:rPr lang="en-IN" dirty="0" smtClean="0"/>
              <a:t>Assembly language programs support a number of </a:t>
            </a:r>
            <a:r>
              <a:rPr lang="en-IN" b="1" dirty="0" smtClean="0"/>
              <a:t>reserved words </a:t>
            </a:r>
            <a:r>
              <a:rPr lang="en-IN" dirty="0" smtClean="0"/>
              <a:t>i.e. </a:t>
            </a:r>
            <a:r>
              <a:rPr lang="en-IN" b="1" dirty="0" smtClean="0"/>
              <a:t>key words </a:t>
            </a:r>
            <a:r>
              <a:rPr lang="en-IN" dirty="0" smtClean="0"/>
              <a:t>that enable you to control the way in which a program assembles and lists.</a:t>
            </a:r>
          </a:p>
          <a:p>
            <a:r>
              <a:rPr lang="en-IN" b="1" dirty="0" smtClean="0"/>
              <a:t>These words are called assembler directives, </a:t>
            </a:r>
            <a:r>
              <a:rPr lang="en-IN" dirty="0" smtClean="0"/>
              <a:t>act only during the assembly of the program and generate no machine executable code.</a:t>
            </a:r>
          </a:p>
          <a:p>
            <a:r>
              <a:rPr lang="en-IN" dirty="0" smtClean="0"/>
              <a:t>So, directives are the statement that gives direction to the assembler and also </a:t>
            </a:r>
            <a:r>
              <a:rPr lang="en-IN" b="1" dirty="0" smtClean="0"/>
              <a:t> that are not translated into the machine code</a:t>
            </a:r>
            <a:r>
              <a:rPr lang="en-IN" dirty="0" smtClean="0"/>
              <a:t>.</a:t>
            </a:r>
          </a:p>
          <a:p>
            <a:r>
              <a:rPr lang="en-IN" dirty="0" smtClean="0"/>
              <a:t>Directives are divided into various categories.------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138</TotalTime>
  <Words>822</Words>
  <Application>Microsoft Office PowerPoint</Application>
  <PresentationFormat>On-screen Show (4:3)</PresentationFormat>
  <Paragraphs>137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Oriel</vt:lpstr>
      <vt:lpstr>UNIT 5</vt:lpstr>
      <vt:lpstr>Introduction to Programming and Model of Assembly Language Programs</vt:lpstr>
      <vt:lpstr>Program Development Steps*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Assembler Directives and Operator**</vt:lpstr>
      <vt:lpstr>Data Definition Directives</vt:lpstr>
      <vt:lpstr>PowerPoint Presentation</vt:lpstr>
      <vt:lpstr>PowerPoint Presentation</vt:lpstr>
      <vt:lpstr>PowerPoint Presentation</vt:lpstr>
      <vt:lpstr>Program organization directives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5</dc:title>
  <dc:creator>Mandar</dc:creator>
  <cp:lastModifiedBy>pcp</cp:lastModifiedBy>
  <cp:revision>50</cp:revision>
  <dcterms:created xsi:type="dcterms:W3CDTF">2021-11-28T14:21:34Z</dcterms:created>
  <dcterms:modified xsi:type="dcterms:W3CDTF">2021-11-29T03:53:58Z</dcterms:modified>
</cp:coreProperties>
</file>