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95" r:id="rId5"/>
    <p:sldId id="296" r:id="rId6"/>
    <p:sldId id="297" r:id="rId7"/>
    <p:sldId id="284" r:id="rId8"/>
    <p:sldId id="285" r:id="rId9"/>
    <p:sldId id="286" r:id="rId10"/>
    <p:sldId id="299" r:id="rId11"/>
    <p:sldId id="298" r:id="rId12"/>
    <p:sldId id="300" r:id="rId13"/>
    <p:sldId id="289" r:id="rId14"/>
    <p:sldId id="290" r:id="rId15"/>
    <p:sldId id="288" r:id="rId16"/>
    <p:sldId id="291" r:id="rId17"/>
    <p:sldId id="292" r:id="rId18"/>
    <p:sldId id="260" r:id="rId19"/>
    <p:sldId id="259" r:id="rId20"/>
    <p:sldId id="261" r:id="rId21"/>
    <p:sldId id="262" r:id="rId22"/>
    <p:sldId id="303" r:id="rId23"/>
    <p:sldId id="258" r:id="rId24"/>
    <p:sldId id="266" r:id="rId25"/>
    <p:sldId id="265" r:id="rId26"/>
    <p:sldId id="267" r:id="rId27"/>
    <p:sldId id="270" r:id="rId28"/>
    <p:sldId id="264" r:id="rId29"/>
    <p:sldId id="301" r:id="rId30"/>
    <p:sldId id="302" r:id="rId31"/>
    <p:sldId id="273" r:id="rId32"/>
    <p:sldId id="274" r:id="rId33"/>
    <p:sldId id="30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5A1AC5A-7C3E-4714-86EC-3DCF1AB7B835}" type="datetimeFigureOut">
              <a:rPr lang="en-IN" smtClean="0"/>
              <a:pPr/>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68062-9209-4E43-85E6-5A3790EE478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A1AC5A-7C3E-4714-86EC-3DCF1AB7B835}" type="datetimeFigureOut">
              <a:rPr lang="en-IN" smtClean="0"/>
              <a:pPr/>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68062-9209-4E43-85E6-5A3790EE478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A1AC5A-7C3E-4714-86EC-3DCF1AB7B835}" type="datetimeFigureOut">
              <a:rPr lang="en-IN" smtClean="0"/>
              <a:pPr/>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68062-9209-4E43-85E6-5A3790EE478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A1AC5A-7C3E-4714-86EC-3DCF1AB7B835}" type="datetimeFigureOut">
              <a:rPr lang="en-IN" smtClean="0"/>
              <a:pPr/>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68062-9209-4E43-85E6-5A3790EE478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A1AC5A-7C3E-4714-86EC-3DCF1AB7B835}" type="datetimeFigureOut">
              <a:rPr lang="en-IN" smtClean="0"/>
              <a:pPr/>
              <a:t>26-11-2021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68062-9209-4E43-85E6-5A3790EE478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A1AC5A-7C3E-4714-86EC-3DCF1AB7B835}" type="datetimeFigureOut">
              <a:rPr lang="en-IN" smtClean="0"/>
              <a:pPr/>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68062-9209-4E43-85E6-5A3790EE478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5A1AC5A-7C3E-4714-86EC-3DCF1AB7B835}" type="datetimeFigureOut">
              <a:rPr lang="en-IN" smtClean="0"/>
              <a:pPr/>
              <a:t>26-11-2021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68062-9209-4E43-85E6-5A3790EE478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A1AC5A-7C3E-4714-86EC-3DCF1AB7B835}" type="datetimeFigureOut">
              <a:rPr lang="en-IN" smtClean="0"/>
              <a:pPr/>
              <a:t>26-11-2021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68062-9209-4E43-85E6-5A3790EE478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1AC5A-7C3E-4714-86EC-3DCF1AB7B835}" type="datetimeFigureOut">
              <a:rPr lang="en-IN" smtClean="0"/>
              <a:pPr/>
              <a:t>26-11-2021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68062-9209-4E43-85E6-5A3790EE478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1AC5A-7C3E-4714-86EC-3DCF1AB7B835}" type="datetimeFigureOut">
              <a:rPr lang="en-IN" smtClean="0"/>
              <a:pPr/>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68062-9209-4E43-85E6-5A3790EE478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1AC5A-7C3E-4714-86EC-3DCF1AB7B835}" type="datetimeFigureOut">
              <a:rPr lang="en-IN" smtClean="0"/>
              <a:pPr/>
              <a:t>26-11-2021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68062-9209-4E43-85E6-5A3790EE478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1AC5A-7C3E-4714-86EC-3DCF1AB7B835}" type="datetimeFigureOut">
              <a:rPr lang="en-IN" smtClean="0"/>
              <a:pPr/>
              <a:t>26-11-2021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68062-9209-4E43-85E6-5A3790EE478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igitalthinkerhelp.com/what-is-computer-monitor-types-function-u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4662" t="30141" r="29722" b="10797"/>
          <a:stretch>
            <a:fillRect/>
          </a:stretch>
        </p:blipFill>
        <p:spPr bwMode="auto">
          <a:xfrm>
            <a:off x="1547664" y="2439460"/>
            <a:ext cx="7236296" cy="4320480"/>
          </a:xfrm>
          <a:prstGeom prst="rect">
            <a:avLst/>
          </a:prstGeom>
          <a:noFill/>
          <a:ln w="9525">
            <a:noFill/>
            <a:miter lim="800000"/>
            <a:headEnd/>
            <a:tailEnd/>
          </a:ln>
        </p:spPr>
      </p:pic>
      <p:sp>
        <p:nvSpPr>
          <p:cNvPr id="3" name="Subtitle 2"/>
          <p:cNvSpPr>
            <a:spLocks noGrp="1"/>
          </p:cNvSpPr>
          <p:nvPr>
            <p:ph type="subTitle" idx="1"/>
          </p:nvPr>
        </p:nvSpPr>
        <p:spPr>
          <a:xfrm>
            <a:off x="1043608" y="188640"/>
            <a:ext cx="6984776" cy="504056"/>
          </a:xfrm>
        </p:spPr>
        <p:txBody>
          <a:bodyPr>
            <a:noAutofit/>
          </a:bodyPr>
          <a:lstStyle/>
          <a:p>
            <a:r>
              <a:rPr lang="en-IN"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UNIT 4</a:t>
            </a:r>
          </a:p>
          <a:p>
            <a:r>
              <a:rPr lang="en-IN"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MICROPROCESSOR</a:t>
            </a:r>
          </a:p>
          <a:p>
            <a:r>
              <a:rPr lang="en-IN" sz="6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8086</a:t>
            </a:r>
            <a:endParaRPr lang="en-IN" sz="6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418058"/>
          </a:xfrm>
        </p:spPr>
        <p:txBody>
          <a:bodyPr>
            <a:normAutofit fontScale="90000"/>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architectural block diagram </a:t>
            </a:r>
            <a:b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133" y="665312"/>
            <a:ext cx="9144000" cy="6192688"/>
          </a:xfrm>
        </p:spPr>
        <p:txBody>
          <a:bodyPr>
            <a:normAutofit/>
          </a:bodyPr>
          <a:lstStyle/>
          <a:p>
            <a:pPr marL="0" indent="0">
              <a:buNone/>
            </a:pPr>
            <a:r>
              <a:rPr lang="en-IN" sz="2000" dirty="0" smtClean="0">
                <a:latin typeface="Times New Roman" pitchFamily="18" charset="0"/>
                <a:cs typeface="Times New Roman" pitchFamily="18" charset="0"/>
              </a:rPr>
              <a:t>Intel 8086 is a 16 bit integer processor. It has 16-bit data bus and 20 bit address bus. The internal architecture of Intel 8086 is divided into two units,</a:t>
            </a:r>
          </a:p>
          <a:p>
            <a:pPr marL="0" indent="0">
              <a:buNone/>
            </a:pPr>
            <a:r>
              <a:rPr lang="en-IN" sz="2000" b="1" dirty="0" smtClean="0">
                <a:solidFill>
                  <a:schemeClr val="tx2">
                    <a:lumMod val="75000"/>
                  </a:schemeClr>
                </a:solidFill>
                <a:latin typeface="Times New Roman" pitchFamily="18" charset="0"/>
                <a:cs typeface="Times New Roman" pitchFamily="18" charset="0"/>
              </a:rPr>
              <a:t>1. Bus Interface Unit (BIU)</a:t>
            </a:r>
          </a:p>
          <a:p>
            <a:pPr marL="0" indent="0">
              <a:buNone/>
            </a:pPr>
            <a:r>
              <a:rPr lang="en-IN" sz="2000" b="1" dirty="0" smtClean="0">
                <a:solidFill>
                  <a:schemeClr val="tx2">
                    <a:lumMod val="75000"/>
                  </a:schemeClr>
                </a:solidFill>
                <a:latin typeface="Times New Roman" pitchFamily="18" charset="0"/>
                <a:cs typeface="Times New Roman" pitchFamily="18" charset="0"/>
              </a:rPr>
              <a:t>2. Execution Unit (EU).</a:t>
            </a:r>
          </a:p>
          <a:p>
            <a:pPr marL="0" indent="0">
              <a:buNone/>
            </a:pPr>
            <a:r>
              <a:rPr lang="en-IN" sz="2000" dirty="0">
                <a:solidFill>
                  <a:schemeClr val="tx2">
                    <a:lumMod val="75000"/>
                  </a:schemeClr>
                </a:solidFill>
                <a:latin typeface="Times New Roman" pitchFamily="18" charset="0"/>
                <a:cs typeface="Times New Roman" pitchFamily="18" charset="0"/>
              </a:rPr>
              <a:t>BIU:</a:t>
            </a:r>
          </a:p>
          <a:p>
            <a:pPr marL="457200" indent="-457200">
              <a:buFont typeface="+mj-lt"/>
              <a:buAutoNum type="arabicPeriod"/>
            </a:pP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It handles all transfers of data and addresses on the buses for the execution unit.</a:t>
            </a:r>
          </a:p>
          <a:p>
            <a:pPr marL="457200" indent="-457200">
              <a:buFont typeface="+mj-lt"/>
              <a:buAutoNum type="arabicPeriod"/>
            </a:pPr>
            <a:r>
              <a:rPr lang="en-IN" sz="2000" dirty="0">
                <a:latin typeface="Times New Roman" pitchFamily="18" charset="0"/>
                <a:cs typeface="Times New Roman" pitchFamily="18" charset="0"/>
              </a:rPr>
              <a:t>Sends out addresses</a:t>
            </a:r>
          </a:p>
          <a:p>
            <a:pPr marL="457200" indent="-457200">
              <a:buFont typeface="+mj-lt"/>
              <a:buAutoNum type="arabicPeriod"/>
            </a:pPr>
            <a:r>
              <a:rPr lang="en-IN" sz="2000" dirty="0">
                <a:latin typeface="Times New Roman" pitchFamily="18" charset="0"/>
                <a:cs typeface="Times New Roman" pitchFamily="18" charset="0"/>
              </a:rPr>
              <a:t>Fetches instructions from memory.</a:t>
            </a:r>
          </a:p>
          <a:p>
            <a:pPr marL="457200" indent="-457200">
              <a:buFont typeface="+mj-lt"/>
              <a:buAutoNum type="arabicPeriod"/>
            </a:pPr>
            <a:r>
              <a:rPr lang="en-IN" sz="2000" dirty="0">
                <a:latin typeface="Times New Roman" pitchFamily="18" charset="0"/>
                <a:cs typeface="Times New Roman" pitchFamily="18" charset="0"/>
              </a:rPr>
              <a:t>Read / write data from/to ports and memory i.e. handles all transfers of data and addresses on the busses</a:t>
            </a:r>
          </a:p>
          <a:p>
            <a:pPr marL="0" indent="0" algn="ctr">
              <a:buNone/>
            </a:pPr>
            <a:r>
              <a:rPr lang="en-IN" sz="2000" b="1" dirty="0" smtClean="0">
                <a:solidFill>
                  <a:schemeClr val="tx2">
                    <a:lumMod val="75000"/>
                  </a:schemeClr>
                </a:solidFill>
                <a:latin typeface="Times New Roman" pitchFamily="18" charset="0"/>
                <a:cs typeface="Times New Roman" pitchFamily="18" charset="0"/>
              </a:rPr>
              <a:t>OR</a:t>
            </a:r>
          </a:p>
          <a:p>
            <a:pPr marL="0" indent="0">
              <a:buNone/>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BIU is responsible for the external bus operations. - It performs fetching, reading, writing for memory as well as I/O of data for peripheral devices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r>
              <a:rPr lang="en-IN" sz="2000" b="1" dirty="0">
                <a:solidFill>
                  <a:schemeClr val="tx2">
                    <a:lumMod val="75000"/>
                  </a:schemeClr>
                </a:solidFill>
                <a:latin typeface="Times New Roman" pitchFamily="18" charset="0"/>
                <a:cs typeface="Times New Roman" pitchFamily="18" charset="0"/>
              </a:rPr>
              <a:t>EU:</a:t>
            </a:r>
          </a:p>
          <a:p>
            <a:pPr marL="457200" indent="-457200">
              <a:buFont typeface="+mj-lt"/>
              <a:buAutoNum type="arabicPeriod"/>
            </a:pPr>
            <a:r>
              <a:rPr lang="en-IN" sz="2000" dirty="0" smtClean="0">
                <a:latin typeface="Times New Roman" pitchFamily="18" charset="0"/>
                <a:cs typeface="Times New Roman" pitchFamily="18" charset="0"/>
              </a:rPr>
              <a:t>Fetch instructions </a:t>
            </a:r>
          </a:p>
          <a:p>
            <a:pPr marL="457200" indent="-457200">
              <a:buFont typeface="+mj-lt"/>
              <a:buAutoNum type="arabicPeriod"/>
            </a:pPr>
            <a:r>
              <a:rPr lang="en-IN" sz="2000" dirty="0" smtClean="0">
                <a:latin typeface="Times New Roman" pitchFamily="18" charset="0"/>
                <a:cs typeface="Times New Roman" pitchFamily="18" charset="0"/>
              </a:rPr>
              <a:t>Decodes </a:t>
            </a:r>
            <a:r>
              <a:rPr lang="en-IN" sz="2000" dirty="0">
                <a:latin typeface="Times New Roman" pitchFamily="18" charset="0"/>
                <a:cs typeface="Times New Roman" pitchFamily="18" charset="0"/>
              </a:rPr>
              <a:t>instructions</a:t>
            </a:r>
          </a:p>
          <a:p>
            <a:pPr marL="457200" indent="-457200">
              <a:buFont typeface="+mj-lt"/>
              <a:buAutoNum type="arabicPeriod"/>
            </a:pPr>
            <a:r>
              <a:rPr lang="en-IN" sz="2000" dirty="0">
                <a:latin typeface="Times New Roman" pitchFamily="18" charset="0"/>
                <a:cs typeface="Times New Roman" pitchFamily="18" charset="0"/>
              </a:rPr>
              <a:t>Executes instructions</a:t>
            </a:r>
          </a:p>
          <a:p>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51145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buNone/>
            </a:pPr>
            <a:r>
              <a:rPr lang="en-IN" dirty="0" smtClean="0"/>
              <a:t/>
            </a:r>
            <a:br>
              <a:rPr lang="en-IN" dirty="0" smtClean="0"/>
            </a:br>
            <a:endParaRPr lang="en-IN" dirty="0" smtClean="0">
              <a:latin typeface="Times New Roman" pitchFamily="18" charset="0"/>
              <a:cs typeface="Times New Roman" pitchFamily="18" charset="0"/>
            </a:endParaRPr>
          </a:p>
          <a:p>
            <a:pPr>
              <a:buNone/>
            </a:pPr>
            <a:endParaRPr lang="en-IN" dirty="0" smtClean="0"/>
          </a:p>
          <a:p>
            <a:endParaRPr lang="en-IN" dirty="0"/>
          </a:p>
        </p:txBody>
      </p:sp>
      <p:sp>
        <p:nvSpPr>
          <p:cNvPr id="2" name="Rectangle 1"/>
          <p:cNvSpPr/>
          <p:nvPr/>
        </p:nvSpPr>
        <p:spPr>
          <a:xfrm>
            <a:off x="323528" y="0"/>
            <a:ext cx="8208912" cy="6832640"/>
          </a:xfrm>
          <a:prstGeom prst="rect">
            <a:avLst/>
          </a:prstGeom>
        </p:spPr>
        <p:txBody>
          <a:bodyPr wrap="square">
            <a:spAutoFit/>
          </a:bodyPr>
          <a:lstStyle/>
          <a:p>
            <a:r>
              <a:rPr lang="en-US" sz="2000" b="1" dirty="0">
                <a:latin typeface="Times New Roman" pitchFamily="18" charset="0"/>
                <a:cs typeface="Times New Roman" pitchFamily="18" charset="0"/>
              </a:rPr>
              <a:t>Execution Unit [EU]</a:t>
            </a:r>
          </a:p>
          <a:p>
            <a:r>
              <a:rPr lang="en-US" sz="2000" u="sng" dirty="0">
                <a:latin typeface="Times New Roman" pitchFamily="18" charset="0"/>
                <a:cs typeface="Times New Roman" pitchFamily="18" charset="0"/>
              </a:rPr>
              <a:t>The function of Execution unit are:</a:t>
            </a:r>
          </a:p>
          <a:p>
            <a:pPr marL="514350" indent="-514350">
              <a:buFont typeface="+mj-lt"/>
              <a:buAutoNum type="romanLcPeriod"/>
            </a:pPr>
            <a:r>
              <a:rPr lang="en-US" sz="2000" dirty="0">
                <a:latin typeface="Times New Roman" pitchFamily="18" charset="0"/>
                <a:cs typeface="Times New Roman" pitchFamily="18" charset="0"/>
              </a:rPr>
              <a:t>To tell where to fetch the instruction or data </a:t>
            </a:r>
            <a:r>
              <a:rPr lang="en-US" sz="2000" dirty="0" smtClean="0">
                <a:latin typeface="Times New Roman" pitchFamily="18" charset="0"/>
                <a:cs typeface="Times New Roman" pitchFamily="18" charset="0"/>
              </a:rPr>
              <a:t>from.</a:t>
            </a:r>
          </a:p>
          <a:p>
            <a:pPr marL="514350" indent="-514350">
              <a:buFont typeface="+mj-lt"/>
              <a:buAutoNum type="romanLcPeriod"/>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decode the </a:t>
            </a:r>
            <a:r>
              <a:rPr lang="en-US" sz="2000" dirty="0" smtClean="0">
                <a:latin typeface="Times New Roman" pitchFamily="18" charset="0"/>
                <a:cs typeface="Times New Roman" pitchFamily="18" charset="0"/>
              </a:rPr>
              <a:t>instruction.</a:t>
            </a:r>
          </a:p>
          <a:p>
            <a:pPr marL="514350" indent="-514350">
              <a:buFont typeface="+mj-lt"/>
              <a:buAutoNum type="romanLcPeriod"/>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execute the instruction.</a:t>
            </a:r>
          </a:p>
          <a:p>
            <a:r>
              <a:rPr lang="en-IN" sz="2000" b="1" dirty="0" smtClean="0">
                <a:solidFill>
                  <a:schemeClr val="accent1">
                    <a:lumMod val="75000"/>
                  </a:schemeClr>
                </a:solidFill>
                <a:latin typeface="Times New Roman" pitchFamily="18" charset="0"/>
                <a:cs typeface="Times New Roman" pitchFamily="18" charset="0"/>
              </a:rPr>
              <a:t>Execution </a:t>
            </a:r>
            <a:r>
              <a:rPr lang="en-IN" sz="2000" b="1" dirty="0">
                <a:solidFill>
                  <a:schemeClr val="accent1">
                    <a:lumMod val="75000"/>
                  </a:schemeClr>
                </a:solidFill>
                <a:latin typeface="Times New Roman" pitchFamily="18" charset="0"/>
                <a:cs typeface="Times New Roman" pitchFamily="18" charset="0"/>
              </a:rPr>
              <a:t>Unit:</a:t>
            </a:r>
          </a:p>
          <a:p>
            <a:pPr marL="457200" indent="-457200">
              <a:buFont typeface="+mj-lt"/>
              <a:buAutoNum type="arabicParenR"/>
            </a:pPr>
            <a:r>
              <a:rPr lang="en-IN" sz="2000" b="1" u="sng" dirty="0">
                <a:latin typeface="Times New Roman" pitchFamily="18" charset="0"/>
                <a:cs typeface="Times New Roman" pitchFamily="18" charset="0"/>
              </a:rPr>
              <a:t>Control unit: </a:t>
            </a:r>
            <a:r>
              <a:rPr lang="en-US" sz="2000" dirty="0">
                <a:latin typeface="Times New Roman" pitchFamily="18" charset="0"/>
                <a:cs typeface="Times New Roman" pitchFamily="18" charset="0"/>
              </a:rPr>
              <a:t>The EU contains the control circuitry to perform various internal operations</a:t>
            </a:r>
            <a:endParaRPr lang="en-IN" sz="2000" dirty="0">
              <a:latin typeface="Times New Roman" pitchFamily="18" charset="0"/>
              <a:cs typeface="Times New Roman" pitchFamily="18" charset="0"/>
            </a:endParaRPr>
          </a:p>
          <a:p>
            <a:pPr marL="457200" indent="-457200">
              <a:buFont typeface="+mj-lt"/>
              <a:buAutoNum type="arabicParenR"/>
            </a:pPr>
            <a:r>
              <a:rPr lang="en-IN" sz="2000" b="1" u="sng" dirty="0">
                <a:latin typeface="Times New Roman" pitchFamily="18" charset="0"/>
                <a:cs typeface="Times New Roman" pitchFamily="18" charset="0"/>
              </a:rPr>
              <a:t>Arithmetic and Logic Unit (ALU): </a:t>
            </a:r>
            <a:r>
              <a:rPr lang="en-IN" sz="2000" dirty="0">
                <a:latin typeface="Times New Roman" pitchFamily="18" charset="0"/>
                <a:cs typeface="Times New Roman" pitchFamily="18" charset="0"/>
              </a:rPr>
              <a:t>Execution unit has a 16 bit ALU, which performs arithmetic &amp; logic </a:t>
            </a:r>
            <a:r>
              <a:rPr lang="en-IN" sz="2000" dirty="0" smtClean="0">
                <a:latin typeface="Times New Roman" pitchFamily="18" charset="0"/>
                <a:cs typeface="Times New Roman" pitchFamily="18" charset="0"/>
              </a:rPr>
              <a:t>operations </a:t>
            </a:r>
            <a:r>
              <a:rPr lang="en-US" sz="2000" dirty="0">
                <a:latin typeface="Times New Roman" pitchFamily="18" charset="0"/>
                <a:cs typeface="Times New Roman" pitchFamily="18" charset="0"/>
              </a:rPr>
              <a:t> on 8 bit as well as 16 bit data</a:t>
            </a: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457200" indent="-457200">
              <a:buFont typeface="+mj-lt"/>
              <a:buAutoNum type="arabicParenR"/>
            </a:pPr>
            <a:r>
              <a:rPr lang="en-IN" sz="2000" b="1" u="sng" dirty="0" smtClean="0">
                <a:latin typeface="Times New Roman" pitchFamily="18" charset="0"/>
                <a:cs typeface="Times New Roman" pitchFamily="18" charset="0"/>
              </a:rPr>
              <a:t>General </a:t>
            </a:r>
            <a:r>
              <a:rPr lang="en-IN" sz="2000" b="1" u="sng" dirty="0">
                <a:latin typeface="Times New Roman" pitchFamily="18" charset="0"/>
                <a:cs typeface="Times New Roman" pitchFamily="18" charset="0"/>
              </a:rPr>
              <a:t>purpose register unit: </a:t>
            </a:r>
            <a:r>
              <a:rPr lang="en-IN" sz="2000" dirty="0">
                <a:latin typeface="Times New Roman" pitchFamily="18" charset="0"/>
                <a:cs typeface="Times New Roman" pitchFamily="18" charset="0"/>
              </a:rPr>
              <a:t>All general registers of the 8086 microprocessor can be used for arithmetic and logic operations. The general registers are: Accumulator register AL (8 bit), AX (AL &amp; AH for 16 bit), Base register, Count register, Data register, Stack Pointer (SP), Base Pointer (BP), Source Index (SI), Destination Index (DI). </a:t>
            </a:r>
          </a:p>
          <a:p>
            <a:pPr marL="457200" indent="-457200">
              <a:buFont typeface="+mj-lt"/>
              <a:buAutoNum type="arabicParenR"/>
            </a:pPr>
            <a:r>
              <a:rPr lang="en-IN" sz="2000" b="1" u="sng" dirty="0" smtClean="0">
                <a:latin typeface="Times New Roman" pitchFamily="18" charset="0"/>
                <a:cs typeface="Times New Roman" pitchFamily="18" charset="0"/>
              </a:rPr>
              <a:t>Flags</a:t>
            </a:r>
            <a:r>
              <a:rPr lang="en-IN" sz="2000" b="1" u="sng" dirty="0">
                <a:latin typeface="Times New Roman" pitchFamily="18" charset="0"/>
                <a:cs typeface="Times New Roman" pitchFamily="18" charset="0"/>
              </a:rPr>
              <a:t>: </a:t>
            </a:r>
            <a:r>
              <a:rPr lang="en-US" sz="2000" dirty="0">
                <a:latin typeface="Times New Roman" pitchFamily="18" charset="0"/>
                <a:cs typeface="Times New Roman" pitchFamily="18" charset="0"/>
              </a:rPr>
              <a:t>EU also contains 16 bit flag register where the status of result can be </a:t>
            </a:r>
            <a:r>
              <a:rPr lang="en-US" sz="2000" dirty="0" smtClean="0">
                <a:latin typeface="Times New Roman" pitchFamily="18" charset="0"/>
                <a:cs typeface="Times New Roman" pitchFamily="18" charset="0"/>
              </a:rPr>
              <a:t>seen. It </a:t>
            </a:r>
            <a:r>
              <a:rPr lang="en-IN" sz="2000" dirty="0" smtClean="0">
                <a:latin typeface="Times New Roman" pitchFamily="18" charset="0"/>
                <a:cs typeface="Times New Roman" pitchFamily="18" charset="0"/>
              </a:rPr>
              <a:t>is </a:t>
            </a:r>
            <a:r>
              <a:rPr lang="en-IN" sz="2000" dirty="0">
                <a:latin typeface="Times New Roman" pitchFamily="18" charset="0"/>
                <a:cs typeface="Times New Roman" pitchFamily="18" charset="0"/>
              </a:rPr>
              <a:t>a 16-bit register containing 9 1-bit flags: Overflow Flag</a:t>
            </a:r>
          </a:p>
          <a:p>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OF), Direction Flag (DF). Interrupt-enable Flag (IF). Single-step Flag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TF), Sign Flag (SF), Zero Flag (ZF). Auxiliary carry Flag (AF), Parity Flag (PF), Carry Flag (CF).</a:t>
            </a:r>
            <a:endParaRPr lang="en-IN" sz="2000" dirty="0"/>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64184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76672"/>
            <a:ext cx="8229600" cy="5544616"/>
          </a:xfrm>
        </p:spPr>
        <p:txBody>
          <a:bodyPr>
            <a:normAutofit fontScale="55000" lnSpcReduction="20000"/>
          </a:bodyPr>
          <a:lstStyle/>
          <a:p>
            <a:r>
              <a:rPr lang="en-US" b="1" u="sng" dirty="0">
                <a:solidFill>
                  <a:schemeClr val="tx2">
                    <a:lumMod val="75000"/>
                  </a:schemeClr>
                </a:solidFill>
                <a:latin typeface="Times New Roman" pitchFamily="18" charset="0"/>
                <a:cs typeface="Times New Roman" pitchFamily="18" charset="0"/>
              </a:rPr>
              <a:t>Bus Interface Unit (BIU)</a:t>
            </a:r>
          </a:p>
          <a:p>
            <a:pPr marL="514350" indent="-514350">
              <a:buFont typeface="+mj-lt"/>
              <a:buAutoNum type="arabicParenR"/>
            </a:pPr>
            <a:r>
              <a:rPr lang="en-US" b="1" dirty="0">
                <a:latin typeface="Times New Roman" pitchFamily="18" charset="0"/>
                <a:cs typeface="Times New Roman" pitchFamily="18" charset="0"/>
              </a:rPr>
              <a:t>Memory Interface: </a:t>
            </a:r>
            <a:r>
              <a:rPr lang="en-US" dirty="0">
                <a:latin typeface="Times New Roman" pitchFamily="18" charset="0"/>
                <a:cs typeface="Times New Roman" pitchFamily="18" charset="0"/>
              </a:rPr>
              <a:t>The Bus Interface Unit (BIU) generates the 20-bit physical memory address and provides the interface with external </a:t>
            </a:r>
            <a:r>
              <a:rPr lang="en-US" dirty="0" smtClean="0">
                <a:latin typeface="Times New Roman" pitchFamily="18" charset="0"/>
                <a:cs typeface="Times New Roman" pitchFamily="18" charset="0"/>
              </a:rPr>
              <a:t>memory</a:t>
            </a:r>
          </a:p>
          <a:p>
            <a:pPr marL="514350" indent="-514350">
              <a:buFont typeface="+mj-lt"/>
              <a:buAutoNum type="arabicParenR"/>
            </a:pPr>
            <a:endParaRPr lang="en-US" dirty="0">
              <a:latin typeface="Times New Roman" pitchFamily="18" charset="0"/>
              <a:cs typeface="Times New Roman" pitchFamily="18" charset="0"/>
            </a:endParaRPr>
          </a:p>
          <a:p>
            <a:pPr marL="514350" indent="-514350">
              <a:buFont typeface="+mj-lt"/>
              <a:buAutoNum type="arabicParenR"/>
            </a:pPr>
            <a:r>
              <a:rPr lang="en-US" b="1" dirty="0">
                <a:latin typeface="Times New Roman" pitchFamily="18" charset="0"/>
                <a:cs typeface="Times New Roman" pitchFamily="18" charset="0"/>
              </a:rPr>
              <a:t>Instruction Byte queue:</a:t>
            </a:r>
          </a:p>
          <a:p>
            <a:pPr marL="514350" indent="-514350">
              <a:buFont typeface="+mj-lt"/>
              <a:buAutoNum type="arabicParenR"/>
            </a:pPr>
            <a:r>
              <a:rPr lang="en-US" b="1" dirty="0">
                <a:latin typeface="Times New Roman" pitchFamily="18" charset="0"/>
                <a:cs typeface="Times New Roman" pitchFamily="18" charset="0"/>
              </a:rPr>
              <a:t>(ROM/RAM). </a:t>
            </a:r>
            <a:r>
              <a:rPr lang="en-US" dirty="0">
                <a:latin typeface="Times New Roman" pitchFamily="18" charset="0"/>
                <a:cs typeface="Times New Roman" pitchFamily="18" charset="0"/>
              </a:rPr>
              <a:t>8086 has a single memory interface. To speed up the execution, 6-bytes of instruction are fetched in advance and kept in a 6- byte Instruction Queue while other instructions are being executed in the Execution Unit (EU). </a:t>
            </a:r>
            <a:endParaRPr lang="en-US" dirty="0" smtClean="0">
              <a:latin typeface="Times New Roman" pitchFamily="18" charset="0"/>
              <a:cs typeface="Times New Roman" pitchFamily="18" charset="0"/>
            </a:endParaRPr>
          </a:p>
          <a:p>
            <a:pPr marL="514350" indent="-514350">
              <a:buFont typeface="+mj-lt"/>
              <a:buAutoNum type="arabicParenR"/>
            </a:pPr>
            <a:endParaRPr lang="en-US" dirty="0">
              <a:latin typeface="Times New Roman" pitchFamily="18" charset="0"/>
              <a:cs typeface="Times New Roman" pitchFamily="18" charset="0"/>
            </a:endParaRPr>
          </a:p>
          <a:p>
            <a:pPr marL="514350" indent="-514350">
              <a:buFont typeface="+mj-lt"/>
              <a:buAutoNum type="arabicParenR"/>
            </a:pPr>
            <a:r>
              <a:rPr lang="en-US" b="1" dirty="0">
                <a:latin typeface="Times New Roman" pitchFamily="18" charset="0"/>
                <a:cs typeface="Times New Roman" pitchFamily="18" charset="0"/>
              </a:rPr>
              <a:t>Segment registers:</a:t>
            </a:r>
          </a:p>
          <a:p>
            <a:pPr marL="0" indent="0">
              <a:buNone/>
            </a:pPr>
            <a:r>
              <a:rPr lang="en-US" dirty="0">
                <a:latin typeface="Times New Roman" pitchFamily="18" charset="0"/>
                <a:cs typeface="Times New Roman" pitchFamily="18" charset="0"/>
              </a:rPr>
              <a:t>There are four 16-bit segment registers, the code segment (CS). the stack segment (SS), the extra segment (ES), and the data segment (DS). The processor uses CS segment for all accesses to </a:t>
            </a:r>
            <a:r>
              <a:rPr lang="en-US" dirty="0" smtClean="0">
                <a:latin typeface="Times New Roman" pitchFamily="18" charset="0"/>
                <a:cs typeface="Times New Roman" pitchFamily="18" charset="0"/>
              </a:rPr>
              <a:t>instructions</a:t>
            </a:r>
          </a:p>
          <a:p>
            <a:pPr marL="0" indent="0">
              <a:buNone/>
            </a:pP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5)       Adder</a:t>
            </a:r>
            <a:r>
              <a:rPr lang="en-US" b="1"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referenced by instruction pointer (IP) register. 8086's BIU produces the 20-bit physical memory address by combining a 16-bit segment address with a 16-bit offset address using the adder circuit. </a:t>
            </a:r>
          </a:p>
          <a:p>
            <a:endParaRPr lang="en-US" dirty="0"/>
          </a:p>
        </p:txBody>
      </p:sp>
    </p:spTree>
    <p:extLst>
      <p:ext uri="{BB962C8B-B14F-4D97-AF65-F5344CB8AC3E}">
        <p14:creationId xmlns:p14="http://schemas.microsoft.com/office/powerpoint/2010/main" val="1373042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085 Microprocessor: Flag Registers In 8086"/>
          <p:cNvPicPr>
            <a:picLocks noChangeAspect="1" noChangeArrowheads="1"/>
          </p:cNvPicPr>
          <p:nvPr/>
        </p:nvPicPr>
        <p:blipFill rotWithShape="1">
          <a:blip r:embed="rId2">
            <a:extLst>
              <a:ext uri="{28A0092B-C50C-407E-A947-70E740481C1C}">
                <a14:useLocalDpi xmlns:a14="http://schemas.microsoft.com/office/drawing/2010/main" val="0"/>
              </a:ext>
            </a:extLst>
          </a:blip>
          <a:srcRect b="7941"/>
          <a:stretch/>
        </p:blipFill>
        <p:spPr bwMode="auto">
          <a:xfrm>
            <a:off x="369277" y="152400"/>
            <a:ext cx="8305800" cy="4343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8600" y="4876800"/>
            <a:ext cx="8446477" cy="1477328"/>
          </a:xfrm>
          <a:prstGeom prst="rect">
            <a:avLst/>
          </a:prstGeom>
          <a:noFill/>
        </p:spPr>
        <p:txBody>
          <a:bodyPr wrap="square" rtlCol="0">
            <a:spAutoFit/>
          </a:bodyPr>
          <a:lstStyle/>
          <a:p>
            <a:r>
              <a:rPr lang="en-US" b="1" dirty="0" smtClean="0">
                <a:latin typeface="Times New Roman" pitchFamily="18" charset="0"/>
                <a:cs typeface="Times New Roman" pitchFamily="18" charset="0"/>
              </a:rPr>
              <a:t>Use of Flag Register: </a:t>
            </a:r>
            <a:r>
              <a:rPr lang="en-US" dirty="0" smtClean="0">
                <a:latin typeface="Times New Roman" pitchFamily="18" charset="0"/>
                <a:cs typeface="Times New Roman" pitchFamily="18" charset="0"/>
              </a:rPr>
              <a:t>Microprocessor 8086 has 16 bit flag register among which 9 bits are active. The purpose of flag register is to indicate the status of the processor Depending upon the value of result after any arithmetic and logical operation the bits become set (1) or reset (0).</a:t>
            </a:r>
          </a:p>
          <a:p>
            <a:endParaRPr lang="en-US" dirty="0"/>
          </a:p>
        </p:txBody>
      </p:sp>
    </p:spTree>
    <p:extLst>
      <p:ext uri="{BB962C8B-B14F-4D97-AF65-F5344CB8AC3E}">
        <p14:creationId xmlns:p14="http://schemas.microsoft.com/office/powerpoint/2010/main" val="2209350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563562"/>
          </a:xfrm>
        </p:spPr>
        <p:txBody>
          <a:bodyPr>
            <a:noAutofit/>
          </a:bodyPr>
          <a:lstStyle/>
          <a:p>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Flag Register </a:t>
            </a:r>
            <a:endPar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a:xfrm>
            <a:off x="381000" y="1412777"/>
            <a:ext cx="8229600" cy="5445224"/>
          </a:xfrm>
        </p:spPr>
        <p:txBody>
          <a:bodyPr>
            <a:normAutofit fontScale="62500" lnSpcReduction="20000"/>
          </a:bodyPr>
          <a:lstStyle/>
          <a:p>
            <a:pPr marL="514350" indent="-514350">
              <a:buFont typeface="+mj-lt"/>
              <a:buAutoNum type="arabicPeriod"/>
            </a:pPr>
            <a:r>
              <a:rPr lang="en-US" b="1" u="sng" dirty="0" smtClean="0">
                <a:latin typeface="Times New Roman" pitchFamily="18" charset="0"/>
                <a:cs typeface="Times New Roman" pitchFamily="18" charset="0"/>
              </a:rPr>
              <a:t>Carry Flag (CF): </a:t>
            </a:r>
            <a:r>
              <a:rPr lang="en-US" b="1" dirty="0" smtClean="0">
                <a:solidFill>
                  <a:schemeClr val="accent1">
                    <a:lumMod val="75000"/>
                  </a:schemeClr>
                </a:solidFill>
                <a:latin typeface="Times New Roman" pitchFamily="18" charset="0"/>
                <a:cs typeface="Times New Roman" pitchFamily="18" charset="0"/>
              </a:rPr>
              <a:t>Set 1 </a:t>
            </a:r>
            <a:r>
              <a:rPr lang="en-US" dirty="0" smtClean="0">
                <a:latin typeface="Times New Roman" pitchFamily="18" charset="0"/>
                <a:cs typeface="Times New Roman" pitchFamily="18" charset="0"/>
              </a:rPr>
              <a:t>if there is </a:t>
            </a:r>
            <a:r>
              <a:rPr lang="en-US" b="1" dirty="0" smtClean="0">
                <a:solidFill>
                  <a:schemeClr val="accent1">
                    <a:lumMod val="75000"/>
                  </a:schemeClr>
                </a:solidFill>
                <a:latin typeface="Times New Roman" pitchFamily="18" charset="0"/>
                <a:cs typeface="Times New Roman" pitchFamily="18" charset="0"/>
              </a:rPr>
              <a:t>carry out of MSB position</a:t>
            </a:r>
            <a:r>
              <a:rPr lang="en-US" dirty="0" smtClean="0">
                <a:latin typeface="Times New Roman" pitchFamily="18" charset="0"/>
                <a:cs typeface="Times New Roman" pitchFamily="18" charset="0"/>
              </a:rPr>
              <a:t>. </a:t>
            </a: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r>
              <a:rPr lang="en-US"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Auxiliary Flag (AF): </a:t>
            </a:r>
            <a:r>
              <a:rPr lang="en-US" b="1" dirty="0" smtClean="0">
                <a:solidFill>
                  <a:schemeClr val="accent1">
                    <a:lumMod val="75000"/>
                  </a:schemeClr>
                </a:solidFill>
                <a:latin typeface="Times New Roman" pitchFamily="18" charset="0"/>
                <a:cs typeface="Times New Roman" pitchFamily="18" charset="0"/>
              </a:rPr>
              <a:t>Set 1 </a:t>
            </a:r>
            <a:r>
              <a:rPr lang="en-US" dirty="0" smtClean="0">
                <a:latin typeface="Times New Roman" pitchFamily="18" charset="0"/>
                <a:cs typeface="Times New Roman" pitchFamily="18" charset="0"/>
              </a:rPr>
              <a:t>if </a:t>
            </a:r>
            <a:r>
              <a:rPr lang="en-US" b="1" dirty="0" smtClean="0">
                <a:solidFill>
                  <a:schemeClr val="accent1">
                    <a:lumMod val="75000"/>
                  </a:schemeClr>
                </a:solidFill>
                <a:latin typeface="Times New Roman" pitchFamily="18" charset="0"/>
                <a:cs typeface="Times New Roman" pitchFamily="18" charset="0"/>
              </a:rPr>
              <a:t>carry from lower nibble </a:t>
            </a:r>
            <a:r>
              <a:rPr lang="en-US" dirty="0" smtClean="0">
                <a:latin typeface="Times New Roman" pitchFamily="18" charset="0"/>
                <a:cs typeface="Times New Roman" pitchFamily="18" charset="0"/>
              </a:rPr>
              <a:t>to upper nibble.</a:t>
            </a: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r>
              <a:rPr lang="en-US" b="1" u="sng" dirty="0" smtClean="0">
                <a:latin typeface="Times New Roman" pitchFamily="18" charset="0"/>
                <a:cs typeface="Times New Roman" pitchFamily="18" charset="0"/>
              </a:rPr>
              <a:t>Parity Flag (PF): </a:t>
            </a:r>
            <a:r>
              <a:rPr lang="en-US" b="1" dirty="0" smtClean="0">
                <a:solidFill>
                  <a:schemeClr val="accent1">
                    <a:lumMod val="75000"/>
                  </a:schemeClr>
                </a:solidFill>
                <a:latin typeface="Times New Roman" pitchFamily="18" charset="0"/>
                <a:cs typeface="Times New Roman" pitchFamily="18" charset="0"/>
              </a:rPr>
              <a:t>Set 1</a:t>
            </a:r>
            <a:r>
              <a:rPr lang="en-US" dirty="0" smtClean="0">
                <a:latin typeface="Times New Roman" pitchFamily="18" charset="0"/>
                <a:cs typeface="Times New Roman" pitchFamily="18" charset="0"/>
              </a:rPr>
              <a:t> if result contains </a:t>
            </a:r>
            <a:r>
              <a:rPr lang="en-US" b="1" dirty="0" smtClean="0">
                <a:solidFill>
                  <a:schemeClr val="accent1">
                    <a:lumMod val="75000"/>
                  </a:schemeClr>
                </a:solidFill>
                <a:latin typeface="Times New Roman" pitchFamily="18" charset="0"/>
                <a:cs typeface="Times New Roman" pitchFamily="18" charset="0"/>
              </a:rPr>
              <a:t>even number of 1’s.</a:t>
            </a: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r>
              <a:rPr lang="en-US" b="1" u="sng" dirty="0" smtClean="0">
                <a:latin typeface="Times New Roman" pitchFamily="18" charset="0"/>
                <a:cs typeface="Times New Roman" pitchFamily="18" charset="0"/>
              </a:rPr>
              <a:t>Zero Flag (ZF): </a:t>
            </a:r>
            <a:r>
              <a:rPr lang="en-US" b="1" dirty="0" smtClean="0">
                <a:solidFill>
                  <a:schemeClr val="accent1">
                    <a:lumMod val="75000"/>
                  </a:schemeClr>
                </a:solidFill>
                <a:latin typeface="Times New Roman" pitchFamily="18" charset="0"/>
                <a:cs typeface="Times New Roman" pitchFamily="18" charset="0"/>
              </a:rPr>
              <a:t>Set 1</a:t>
            </a:r>
            <a:r>
              <a:rPr lang="en-US" dirty="0" smtClean="0">
                <a:latin typeface="Times New Roman" pitchFamily="18" charset="0"/>
                <a:cs typeface="Times New Roman" pitchFamily="18" charset="0"/>
              </a:rPr>
              <a:t> if </a:t>
            </a:r>
            <a:r>
              <a:rPr lang="en-US" b="1" dirty="0" smtClean="0">
                <a:solidFill>
                  <a:schemeClr val="accent1">
                    <a:lumMod val="75000"/>
                  </a:schemeClr>
                </a:solidFill>
                <a:latin typeface="Times New Roman" pitchFamily="18" charset="0"/>
                <a:cs typeface="Times New Roman" pitchFamily="18" charset="0"/>
              </a:rPr>
              <a:t>result </a:t>
            </a:r>
            <a:r>
              <a:rPr lang="en-US" dirty="0" smtClean="0">
                <a:latin typeface="Times New Roman" pitchFamily="18" charset="0"/>
                <a:cs typeface="Times New Roman" pitchFamily="18" charset="0"/>
              </a:rPr>
              <a:t>of arithmetic or logical operation </a:t>
            </a:r>
            <a:r>
              <a:rPr lang="en-US" b="1" dirty="0" smtClean="0">
                <a:solidFill>
                  <a:schemeClr val="accent1">
                    <a:lumMod val="75000"/>
                  </a:schemeClr>
                </a:solidFill>
                <a:latin typeface="Times New Roman" pitchFamily="18" charset="0"/>
                <a:cs typeface="Times New Roman" pitchFamily="18" charset="0"/>
              </a:rPr>
              <a:t>is zero</a:t>
            </a:r>
            <a:r>
              <a:rPr lang="en-US" dirty="0" smtClean="0">
                <a:latin typeface="Times New Roman" pitchFamily="18" charset="0"/>
                <a:cs typeface="Times New Roman" pitchFamily="18" charset="0"/>
              </a:rPr>
              <a:t>.</a:t>
            </a: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r>
              <a:rPr lang="en-US" b="1" u="sng" dirty="0" smtClean="0">
                <a:latin typeface="Times New Roman" pitchFamily="18" charset="0"/>
                <a:cs typeface="Times New Roman" pitchFamily="18" charset="0"/>
              </a:rPr>
              <a:t>Sign Flag (SF): </a:t>
            </a:r>
            <a:r>
              <a:rPr lang="en-US" b="1" dirty="0" smtClean="0">
                <a:solidFill>
                  <a:schemeClr val="accent1">
                    <a:lumMod val="75000"/>
                  </a:schemeClr>
                </a:solidFill>
                <a:latin typeface="Times New Roman" pitchFamily="18" charset="0"/>
                <a:cs typeface="Times New Roman" pitchFamily="18" charset="0"/>
              </a:rPr>
              <a:t>Set 1 </a:t>
            </a:r>
            <a:r>
              <a:rPr lang="en-US" dirty="0" smtClean="0">
                <a:latin typeface="Times New Roman" pitchFamily="18" charset="0"/>
                <a:cs typeface="Times New Roman" pitchFamily="18" charset="0"/>
              </a:rPr>
              <a:t>if result of </a:t>
            </a:r>
            <a:r>
              <a:rPr lang="en-US" b="1" dirty="0" smtClean="0">
                <a:solidFill>
                  <a:schemeClr val="accent1">
                    <a:lumMod val="75000"/>
                  </a:schemeClr>
                </a:solidFill>
                <a:latin typeface="Times New Roman" pitchFamily="18" charset="0"/>
                <a:cs typeface="Times New Roman" pitchFamily="18" charset="0"/>
              </a:rPr>
              <a:t>operation is negative.</a:t>
            </a:r>
          </a:p>
          <a:p>
            <a:pPr marL="514350" indent="-514350">
              <a:buFont typeface="+mj-lt"/>
              <a:buAutoNum type="arabicPeriod"/>
            </a:pPr>
            <a:endParaRPr lang="en-US" dirty="0" smtClean="0">
              <a:latin typeface="Times New Roman" pitchFamily="18" charset="0"/>
              <a:cs typeface="Times New Roman" pitchFamily="18" charset="0"/>
            </a:endParaRPr>
          </a:p>
          <a:p>
            <a:pPr marL="514350" indent="-514350">
              <a:buFont typeface="+mj-lt"/>
              <a:buAutoNum type="arabicPeriod"/>
            </a:pPr>
            <a:r>
              <a:rPr lang="en-US" b="1" u="sng" dirty="0" smtClean="0">
                <a:latin typeface="Times New Roman" pitchFamily="18" charset="0"/>
                <a:cs typeface="Times New Roman" pitchFamily="18" charset="0"/>
              </a:rPr>
              <a:t>Overflow Flag (OF): </a:t>
            </a:r>
            <a:r>
              <a:rPr lang="en-US" b="1" dirty="0" smtClean="0">
                <a:solidFill>
                  <a:schemeClr val="accent1">
                    <a:lumMod val="75000"/>
                  </a:schemeClr>
                </a:solidFill>
                <a:latin typeface="Times New Roman" pitchFamily="18" charset="0"/>
                <a:cs typeface="Times New Roman" pitchFamily="18" charset="0"/>
              </a:rPr>
              <a:t>Set 1</a:t>
            </a:r>
            <a:r>
              <a:rPr lang="en-US" dirty="0" smtClean="0">
                <a:latin typeface="Times New Roman" pitchFamily="18" charset="0"/>
                <a:cs typeface="Times New Roman" pitchFamily="18" charset="0"/>
              </a:rPr>
              <a:t> if </a:t>
            </a:r>
            <a:r>
              <a:rPr lang="en-US" b="1" dirty="0" smtClean="0">
                <a:solidFill>
                  <a:schemeClr val="accent1">
                    <a:lumMod val="75000"/>
                  </a:schemeClr>
                </a:solidFill>
                <a:latin typeface="Times New Roman" pitchFamily="18" charset="0"/>
                <a:cs typeface="Times New Roman" pitchFamily="18" charset="0"/>
              </a:rPr>
              <a:t>result is too large </a:t>
            </a:r>
            <a:r>
              <a:rPr lang="en-US" dirty="0" smtClean="0">
                <a:latin typeface="Times New Roman" pitchFamily="18" charset="0"/>
                <a:cs typeface="Times New Roman" pitchFamily="18" charset="0"/>
              </a:rPr>
              <a:t>to </a:t>
            </a:r>
            <a:r>
              <a:rPr lang="en-US" b="1" dirty="0" smtClean="0">
                <a:solidFill>
                  <a:schemeClr val="accent1">
                    <a:lumMod val="75000"/>
                  </a:schemeClr>
                </a:solidFill>
                <a:latin typeface="Times New Roman" pitchFamily="18" charset="0"/>
                <a:cs typeface="Times New Roman" pitchFamily="18" charset="0"/>
              </a:rPr>
              <a:t>fit</a:t>
            </a:r>
            <a:r>
              <a:rPr lang="en-US" dirty="0" smtClean="0">
                <a:latin typeface="Times New Roman" pitchFamily="18" charset="0"/>
                <a:cs typeface="Times New Roman" pitchFamily="18" charset="0"/>
              </a:rPr>
              <a:t> in the numbers bits available to accommodate it. </a:t>
            </a:r>
            <a:endParaRPr lang="en-US" dirty="0">
              <a:latin typeface="Times New Roman" pitchFamily="18" charset="0"/>
              <a:cs typeface="Times New Roman" pitchFamily="18" charset="0"/>
            </a:endParaRPr>
          </a:p>
          <a:p>
            <a:pPr marL="514350" indent="-514350">
              <a:buFont typeface="+mj-lt"/>
              <a:buAutoNum type="arabicPeriod"/>
            </a:pPr>
            <a:r>
              <a:rPr lang="en-US" b="1" u="sng" dirty="0" smtClean="0">
                <a:latin typeface="Times New Roman" pitchFamily="18" charset="0"/>
                <a:cs typeface="Times New Roman" pitchFamily="18" charset="0"/>
              </a:rPr>
              <a:t>Control Flags:</a:t>
            </a:r>
          </a:p>
          <a:p>
            <a:pPr marL="571500" indent="-571500">
              <a:buFont typeface="+mj-lt"/>
              <a:buAutoNum type="romanLcPeriod"/>
            </a:pPr>
            <a:r>
              <a:rPr lang="en-US" b="1" dirty="0" smtClean="0">
                <a:latin typeface="Times New Roman" pitchFamily="18" charset="0"/>
                <a:cs typeface="Times New Roman" pitchFamily="18" charset="0"/>
              </a:rPr>
              <a:t>Trap Flag (TF): </a:t>
            </a:r>
            <a:r>
              <a:rPr lang="en-US" dirty="0" smtClean="0">
                <a:latin typeface="Times New Roman" pitchFamily="18" charset="0"/>
                <a:cs typeface="Times New Roman" pitchFamily="18" charset="0"/>
              </a:rPr>
              <a:t>Set 1 if program can be </a:t>
            </a:r>
            <a:r>
              <a:rPr lang="en-US" b="1" dirty="0" smtClean="0">
                <a:solidFill>
                  <a:schemeClr val="accent1">
                    <a:lumMod val="75000"/>
                  </a:schemeClr>
                </a:solidFill>
                <a:latin typeface="Times New Roman" pitchFamily="18" charset="0"/>
                <a:cs typeface="Times New Roman" pitchFamily="18" charset="0"/>
              </a:rPr>
              <a:t>run in single step</a:t>
            </a:r>
            <a:r>
              <a:rPr lang="en-US" dirty="0" smtClean="0">
                <a:latin typeface="Times New Roman" pitchFamily="18" charset="0"/>
                <a:cs typeface="Times New Roman" pitchFamily="18" charset="0"/>
              </a:rPr>
              <a:t>. </a:t>
            </a:r>
          </a:p>
          <a:p>
            <a:pPr marL="571500" indent="-571500">
              <a:buFont typeface="+mj-lt"/>
              <a:buAutoNum type="romanLcPeriod"/>
            </a:pPr>
            <a:r>
              <a:rPr lang="en-US" b="1" dirty="0" smtClean="0">
                <a:latin typeface="Times New Roman" pitchFamily="18" charset="0"/>
                <a:cs typeface="Times New Roman" pitchFamily="18" charset="0"/>
              </a:rPr>
              <a:t>Interrupt Flag (IF): </a:t>
            </a:r>
            <a:r>
              <a:rPr lang="en-US" dirty="0" smtClean="0">
                <a:latin typeface="Times New Roman" pitchFamily="18" charset="0"/>
                <a:cs typeface="Times New Roman" pitchFamily="18" charset="0"/>
              </a:rPr>
              <a:t>Set 1 </a:t>
            </a:r>
            <a:r>
              <a:rPr lang="en-US" b="1" dirty="0" smtClean="0">
                <a:solidFill>
                  <a:schemeClr val="accent1">
                    <a:lumMod val="75000"/>
                  </a:schemeClr>
                </a:solidFill>
                <a:latin typeface="Times New Roman" pitchFamily="18" charset="0"/>
                <a:cs typeface="Times New Roman" pitchFamily="18" charset="0"/>
              </a:rPr>
              <a:t>if INTR of 8086 is enabled</a:t>
            </a:r>
            <a:r>
              <a:rPr lang="en-US" dirty="0" smtClean="0">
                <a:latin typeface="Times New Roman" pitchFamily="18" charset="0"/>
                <a:cs typeface="Times New Roman" pitchFamily="18" charset="0"/>
              </a:rPr>
              <a:t>. </a:t>
            </a:r>
          </a:p>
          <a:p>
            <a:pPr marL="571500" indent="-571500">
              <a:buFont typeface="+mj-lt"/>
              <a:buAutoNum type="romanLcPeriod"/>
            </a:pPr>
            <a:r>
              <a:rPr lang="en-US" b="1" dirty="0" smtClean="0">
                <a:latin typeface="Times New Roman" pitchFamily="18" charset="0"/>
                <a:cs typeface="Times New Roman" pitchFamily="18" charset="0"/>
              </a:rPr>
              <a:t>Direction Flag (DF): </a:t>
            </a:r>
            <a:r>
              <a:rPr lang="en-US" dirty="0" smtClean="0">
                <a:latin typeface="Times New Roman" pitchFamily="18" charset="0"/>
                <a:cs typeface="Times New Roman" pitchFamily="18" charset="0"/>
              </a:rPr>
              <a:t>Set 1 if string bytes are write or read </a:t>
            </a:r>
            <a:r>
              <a:rPr lang="en-US" b="1" dirty="0" smtClean="0">
                <a:solidFill>
                  <a:schemeClr val="accent1">
                    <a:lumMod val="75000"/>
                  </a:schemeClr>
                </a:solidFill>
                <a:latin typeface="Times New Roman" pitchFamily="18" charset="0"/>
                <a:cs typeface="Times New Roman" pitchFamily="18" charset="0"/>
              </a:rPr>
              <a:t>from higher memory address to lower memory address.</a:t>
            </a:r>
          </a:p>
          <a:p>
            <a:pPr marL="571500" indent="-571500">
              <a:buAutoNum type="arabicPeriod"/>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69041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Register structure</a:t>
            </a:r>
            <a:endParaRPr lang="en-US"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100"/>
          <a:stretch/>
        </p:blipFill>
        <p:spPr bwMode="auto">
          <a:xfrm>
            <a:off x="2010508" y="1219201"/>
            <a:ext cx="5791200" cy="525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1447800" y="4267200"/>
            <a:ext cx="6858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122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General purpose registers of 8086</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5334000"/>
          </a:xfrm>
        </p:spPr>
        <p:txBody>
          <a:bodyPr>
            <a:normAutofit fontScale="70000" lnSpcReduction="20000"/>
          </a:bodyPr>
          <a:lstStyle/>
          <a:p>
            <a:r>
              <a:rPr lang="en-US" dirty="0" smtClean="0">
                <a:latin typeface="Times New Roman" pitchFamily="18" charset="0"/>
                <a:cs typeface="Times New Roman" pitchFamily="18" charset="0"/>
              </a:rPr>
              <a:t>Execution Unit (EU) contains eight 16 bit general purpose registers named as AX, BX, CX, DX, SP, BP, SI and DI as shown in Fig. Out of these registers, AX, BX, CX and DX can be used either as eight 8-bit registers i.e. AL, AH, BL, BH, CL, CH, DL, DH or can be used as four 16-bit i.e. AX, BX, CX and DX. The AL register is called as 8 bit accumulator and AX is called as 16 bit accumulator.</a:t>
            </a:r>
          </a:p>
          <a:p>
            <a:r>
              <a:rPr lang="en-US" dirty="0" smtClean="0">
                <a:latin typeface="Times New Roman" pitchFamily="18" charset="0"/>
                <a:cs typeface="Times New Roman" pitchFamily="18" charset="0"/>
              </a:rPr>
              <a:t>In addition to the general purpose job, some register have special task such as </a:t>
            </a:r>
          </a:p>
          <a:p>
            <a:r>
              <a:rPr lang="en-US" dirty="0" smtClean="0">
                <a:latin typeface="Times New Roman" pitchFamily="18" charset="0"/>
                <a:cs typeface="Times New Roman" pitchFamily="18" charset="0"/>
              </a:rPr>
              <a:t>CX is normally used as a counter, </a:t>
            </a:r>
          </a:p>
          <a:p>
            <a:r>
              <a:rPr lang="en-US" dirty="0" smtClean="0">
                <a:latin typeface="Times New Roman" pitchFamily="18" charset="0"/>
                <a:cs typeface="Times New Roman" pitchFamily="18" charset="0"/>
              </a:rPr>
              <a:t>BX can be used as a pointer and </a:t>
            </a:r>
          </a:p>
          <a:p>
            <a:r>
              <a:rPr lang="en-US" dirty="0" smtClean="0">
                <a:latin typeface="Times New Roman" pitchFamily="18" charset="0"/>
                <a:cs typeface="Times New Roman" pitchFamily="18" charset="0"/>
              </a:rPr>
              <a:t>DX is used for I/O addressing to hold the I/O address in some instructions of the 8086 microprocessor.</a:t>
            </a:r>
          </a:p>
          <a:p>
            <a:r>
              <a:rPr lang="en-US" dirty="0" smtClean="0">
                <a:latin typeface="Times New Roman" pitchFamily="18" charset="0"/>
                <a:cs typeface="Times New Roman" pitchFamily="18" charset="0"/>
              </a:rPr>
              <a:t>The other registers in EU are SP, BP, SI and DI. SP and BP are pointer register, which holds 16-bit offset within the particular segment. SI and DI are the index registers.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86000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229600" cy="4525963"/>
          </a:xfrm>
        </p:spPr>
        <p:txBody>
          <a:bodyPr>
            <a:normAutofit/>
          </a:bodyPr>
          <a:lstStyle/>
          <a:p>
            <a:pPr marL="571500" indent="-571500">
              <a:buAutoNum type="romanLcParenBoth"/>
            </a:pPr>
            <a:endParaRPr lang="en-US"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Use of Segment Register: </a:t>
            </a:r>
            <a:r>
              <a:rPr lang="en-US" sz="2400" dirty="0" smtClean="0">
                <a:latin typeface="Times New Roman" pitchFamily="18" charset="0"/>
                <a:cs typeface="Times New Roman" pitchFamily="18" charset="0"/>
              </a:rPr>
              <a:t>The 8086 has four segment register of 16 bit each. i.e. CS,DS,SS and ES. The code segment CS register used to address a memory location in the code segment of memory. The data segment point to data segment of memory where the data is stored the extra segment ES used to address the segment is additional data segment. The Stack segment SS register is used to point location in stack segment of the memory, used to store data temporarily on the stack</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967783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N Diagram of 8086 Microprocessor"/>
          <p:cNvPicPr>
            <a:picLocks noChangeAspect="1" noChangeArrowheads="1"/>
          </p:cNvPicPr>
          <p:nvPr/>
        </p:nvPicPr>
        <p:blipFill>
          <a:blip r:embed="rId2" cstate="print"/>
          <a:srcRect/>
          <a:stretch>
            <a:fillRect/>
          </a:stretch>
        </p:blipFill>
        <p:spPr bwMode="auto">
          <a:xfrm>
            <a:off x="1331640" y="260648"/>
            <a:ext cx="6552728" cy="626745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Pin Diagram</a:t>
            </a: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a:xfrm>
            <a:off x="0" y="1052736"/>
            <a:ext cx="8686800" cy="4536503"/>
          </a:xfrm>
        </p:spPr>
        <p:txBody>
          <a:bodyPr>
            <a:normAutofit fontScale="77500" lnSpcReduction="20000"/>
          </a:bodyPr>
          <a:lstStyle/>
          <a:p>
            <a:r>
              <a:rPr lang="en-IN" sz="2600" dirty="0" smtClean="0">
                <a:latin typeface="Times New Roman" pitchFamily="18" charset="0"/>
                <a:cs typeface="Times New Roman" pitchFamily="18" charset="0"/>
              </a:rPr>
              <a:t>The </a:t>
            </a:r>
            <a:r>
              <a:rPr lang="en-IN" sz="2600" b="1" dirty="0" smtClean="0">
                <a:latin typeface="Times New Roman" pitchFamily="18" charset="0"/>
                <a:cs typeface="Times New Roman" pitchFamily="18" charset="0"/>
              </a:rPr>
              <a:t>8086 microprocessor</a:t>
            </a:r>
            <a:r>
              <a:rPr lang="en-IN" sz="2600" dirty="0" smtClean="0">
                <a:latin typeface="Times New Roman" pitchFamily="18" charset="0"/>
                <a:cs typeface="Times New Roman" pitchFamily="18" charset="0"/>
              </a:rPr>
              <a:t> is a 40 pin IC in which there are 20 pins on each side of the IC. The diagram of the same is as follows:</a:t>
            </a:r>
          </a:p>
          <a:p>
            <a:endParaRPr lang="en-IN" dirty="0" smtClean="0">
              <a:latin typeface="Times New Roman" pitchFamily="18" charset="0"/>
              <a:cs typeface="Times New Roman" pitchFamily="18" charset="0"/>
            </a:endParaRPr>
          </a:p>
          <a:p>
            <a:pPr marL="0" indent="0">
              <a:buNone/>
            </a:pPr>
            <a:r>
              <a:rPr lang="en-IN" b="1" u="sng" dirty="0" smtClean="0">
                <a:solidFill>
                  <a:schemeClr val="accent1">
                    <a:lumMod val="75000"/>
                  </a:schemeClr>
                </a:solidFill>
                <a:latin typeface="Times New Roman" pitchFamily="18" charset="0"/>
                <a:cs typeface="Times New Roman" pitchFamily="18" charset="0"/>
              </a:rPr>
              <a:t>1. AD0 to AD15</a:t>
            </a:r>
            <a:endParaRPr lang="en-IN" u="sng" dirty="0" smtClean="0">
              <a:solidFill>
                <a:schemeClr val="accent1">
                  <a:lumMod val="75000"/>
                </a:schemeClr>
              </a:solidFill>
              <a:latin typeface="Times New Roman" pitchFamily="18" charset="0"/>
              <a:cs typeface="Times New Roman" pitchFamily="18" charset="0"/>
            </a:endParaRPr>
          </a:p>
          <a:p>
            <a:r>
              <a:rPr lang="en-IN" dirty="0" smtClean="0">
                <a:latin typeface="Times New Roman" pitchFamily="18" charset="0"/>
                <a:cs typeface="Times New Roman" pitchFamily="18" charset="0"/>
              </a:rPr>
              <a:t>These lines are multiplexed bidirectional address/data bus. What this means is that during T1, they carry 16 bit address and in remaining cycles (T2,T3,T4), they carry </a:t>
            </a:r>
            <a:r>
              <a:rPr lang="en-IN" dirty="0">
                <a:latin typeface="Times New Roman" pitchFamily="18" charset="0"/>
                <a:cs typeface="Times New Roman" pitchFamily="18" charset="0"/>
              </a:rPr>
              <a:t>16 bit </a:t>
            </a:r>
            <a:r>
              <a:rPr lang="en-IN" dirty="0" smtClean="0">
                <a:latin typeface="Times New Roman" pitchFamily="18" charset="0"/>
                <a:cs typeface="Times New Roman" pitchFamily="18" charset="0"/>
              </a:rPr>
              <a:t>Data.</a:t>
            </a:r>
          </a:p>
          <a:p>
            <a:r>
              <a:rPr lang="en-IN" b="1" dirty="0" smtClean="0">
                <a:solidFill>
                  <a:schemeClr val="accent1">
                    <a:lumMod val="75000"/>
                  </a:schemeClr>
                </a:solidFill>
                <a:latin typeface="Times New Roman" pitchFamily="18" charset="0"/>
                <a:cs typeface="Times New Roman" pitchFamily="18" charset="0"/>
              </a:rPr>
              <a:t>S6</a:t>
            </a:r>
            <a:r>
              <a:rPr lang="en-IN" dirty="0" smtClean="0">
                <a:latin typeface="Times New Roman" pitchFamily="18" charset="0"/>
                <a:cs typeface="Times New Roman" pitchFamily="18" charset="0"/>
              </a:rPr>
              <a:t> is used as bus master, which handles the internal bus control.</a:t>
            </a:r>
          </a:p>
          <a:p>
            <a:r>
              <a:rPr lang="en-IN" b="1" dirty="0" smtClean="0">
                <a:solidFill>
                  <a:schemeClr val="accent1">
                    <a:lumMod val="75000"/>
                  </a:schemeClr>
                </a:solidFill>
                <a:latin typeface="Times New Roman" pitchFamily="18" charset="0"/>
                <a:cs typeface="Times New Roman" pitchFamily="18" charset="0"/>
              </a:rPr>
              <a:t>S5</a:t>
            </a:r>
            <a:r>
              <a:rPr lang="en-IN" dirty="0" smtClean="0">
                <a:latin typeface="Times New Roman" pitchFamily="18" charset="0"/>
                <a:cs typeface="Times New Roman" pitchFamily="18" charset="0"/>
              </a:rPr>
              <a:t> is used as interrupt enable status signal.</a:t>
            </a:r>
          </a:p>
          <a:p>
            <a:r>
              <a:rPr lang="en-IN" b="1" dirty="0" smtClean="0">
                <a:solidFill>
                  <a:schemeClr val="accent1">
                    <a:lumMod val="75000"/>
                  </a:schemeClr>
                </a:solidFill>
                <a:latin typeface="Times New Roman" pitchFamily="18" charset="0"/>
                <a:cs typeface="Times New Roman" pitchFamily="18" charset="0"/>
              </a:rPr>
              <a:t>S4 and S3 </a:t>
            </a:r>
            <a:r>
              <a:rPr lang="en-IN" dirty="0" smtClean="0">
                <a:latin typeface="Times New Roman" pitchFamily="18" charset="0"/>
                <a:cs typeface="Times New Roman" pitchFamily="18" charset="0"/>
              </a:rPr>
              <a:t>are used to select the segment out of the four segments.</a:t>
            </a:r>
          </a:p>
        </p:txBody>
      </p:sp>
      <p:pic>
        <p:nvPicPr>
          <p:cNvPr id="2049" name="Picture 1"/>
          <p:cNvPicPr>
            <a:picLocks noChangeAspect="1" noChangeArrowheads="1"/>
          </p:cNvPicPr>
          <p:nvPr/>
        </p:nvPicPr>
        <p:blipFill>
          <a:blip r:embed="rId2" cstate="print"/>
          <a:srcRect l="14662" t="31125" r="53792" b="42938"/>
          <a:stretch>
            <a:fillRect/>
          </a:stretch>
        </p:blipFill>
        <p:spPr bwMode="auto">
          <a:xfrm>
            <a:off x="2627784" y="4581128"/>
            <a:ext cx="4104456" cy="22768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srcRect l="22964" t="25419" r="23907" b="27532"/>
          <a:stretch/>
        </p:blipFill>
        <p:spPr bwMode="auto">
          <a:xfrm>
            <a:off x="251520" y="908720"/>
            <a:ext cx="8710088" cy="4336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597352"/>
          </a:xfrm>
        </p:spPr>
        <p:txBody>
          <a:bodyPr>
            <a:normAutofit fontScale="77500" lnSpcReduction="20000"/>
          </a:bodyPr>
          <a:lstStyle/>
          <a:p>
            <a:pPr marL="0" indent="0">
              <a:buNone/>
            </a:pPr>
            <a:r>
              <a:rPr lang="en-IN" b="1" dirty="0" smtClean="0">
                <a:solidFill>
                  <a:schemeClr val="accent1">
                    <a:lumMod val="75000"/>
                  </a:schemeClr>
                </a:solidFill>
                <a:latin typeface="Times New Roman" pitchFamily="18" charset="0"/>
                <a:cs typeface="Times New Roman" pitchFamily="18" charset="0"/>
              </a:rPr>
              <a:t>2</a:t>
            </a:r>
            <a:r>
              <a:rPr lang="en-IN" b="1" u="sng" dirty="0" smtClean="0">
                <a:solidFill>
                  <a:schemeClr val="accent1">
                    <a:lumMod val="75000"/>
                  </a:schemeClr>
                </a:solidFill>
                <a:latin typeface="Times New Roman" pitchFamily="18" charset="0"/>
                <a:cs typeface="Times New Roman" pitchFamily="18" charset="0"/>
              </a:rPr>
              <a:t>. BHE' / S7 (</a:t>
            </a:r>
            <a:r>
              <a:rPr lang="en-IN" b="1" dirty="0">
                <a:solidFill>
                  <a:schemeClr val="accent1">
                    <a:lumMod val="75000"/>
                  </a:schemeClr>
                </a:solidFill>
                <a:latin typeface="Times New Roman" pitchFamily="18" charset="0"/>
                <a:cs typeface="Times New Roman" pitchFamily="18" charset="0"/>
              </a:rPr>
              <a:t>Bus High </a:t>
            </a:r>
            <a:r>
              <a:rPr lang="en-IN" b="1" dirty="0" smtClean="0">
                <a:solidFill>
                  <a:schemeClr val="accent1">
                    <a:lumMod val="75000"/>
                  </a:schemeClr>
                </a:solidFill>
                <a:latin typeface="Times New Roman" pitchFamily="18" charset="0"/>
                <a:cs typeface="Times New Roman" pitchFamily="18" charset="0"/>
              </a:rPr>
              <a:t>Enable/Status</a:t>
            </a:r>
            <a:r>
              <a:rPr lang="en-IN" b="1" u="sng" dirty="0" smtClean="0">
                <a:solidFill>
                  <a:schemeClr val="accent1">
                    <a:lumMod val="75000"/>
                  </a:schemeClr>
                </a:solidFill>
                <a:latin typeface="Times New Roman" pitchFamily="18" charset="0"/>
                <a:cs typeface="Times New Roman" pitchFamily="18" charset="0"/>
              </a:rPr>
              <a:t>)</a:t>
            </a:r>
          </a:p>
          <a:p>
            <a:pPr marL="571500" indent="-571500">
              <a:buFont typeface="+mj-lt"/>
              <a:buAutoNum type="romanLcPeriod"/>
            </a:pPr>
            <a:r>
              <a:rPr lang="en-IN" sz="2800" dirty="0" smtClean="0">
                <a:latin typeface="Times New Roman" pitchFamily="18" charset="0"/>
                <a:cs typeface="Times New Roman" pitchFamily="18" charset="0"/>
              </a:rPr>
              <a:t>BHE stands for Bus High Enable. It is an active low signal, i.e. it is active when it is low. </a:t>
            </a:r>
          </a:p>
          <a:p>
            <a:pPr marL="571500" indent="-571500">
              <a:buFont typeface="+mj-lt"/>
              <a:buAutoNum type="romanLcPeriod"/>
            </a:pPr>
            <a:r>
              <a:rPr lang="en-IN" sz="2800" dirty="0" smtClean="0">
                <a:latin typeface="Times New Roman" pitchFamily="18" charset="0"/>
                <a:cs typeface="Times New Roman" pitchFamily="18" charset="0"/>
              </a:rPr>
              <a:t>It is used to indicate the transfer of data over the higher order data bus (D8 to D15).</a:t>
            </a:r>
          </a:p>
          <a:p>
            <a:pPr marL="571500" indent="-571500">
              <a:buFont typeface="+mj-lt"/>
              <a:buAutoNum type="romanLcPeriod"/>
            </a:pPr>
            <a:r>
              <a:rPr lang="en-IN" sz="2800" dirty="0" smtClean="0">
                <a:latin typeface="Times New Roman" pitchFamily="18" charset="0"/>
                <a:cs typeface="Times New Roman" pitchFamily="18" charset="0"/>
              </a:rPr>
              <a:t>BHE' decides whether the data bus will carry 16-bit data or 8-bit data. When BHE’ is enabled (i.e. 0), then the bus will carry 16-bit data, else only 8-bit data through the lower order data bus lines. </a:t>
            </a:r>
          </a:p>
          <a:p>
            <a:pPr marL="571500" indent="-571500">
              <a:buFont typeface="+mj-lt"/>
              <a:buAutoNum type="romanLcPeriod"/>
            </a:pPr>
            <a:r>
              <a:rPr lang="en-IN" sz="2800" dirty="0" smtClean="0">
                <a:latin typeface="Times New Roman" pitchFamily="18" charset="0"/>
                <a:cs typeface="Times New Roman" pitchFamily="18" charset="0"/>
              </a:rPr>
              <a:t>It is multiplexed with status pin S7.</a:t>
            </a:r>
          </a:p>
          <a:p>
            <a:pPr>
              <a:buNone/>
            </a:pPr>
            <a:endParaRPr lang="en-IN" sz="2800" dirty="0" smtClean="0">
              <a:latin typeface="Times New Roman" pitchFamily="18" charset="0"/>
              <a:cs typeface="Times New Roman" pitchFamily="18" charset="0"/>
            </a:endParaRPr>
          </a:p>
          <a:p>
            <a:pPr marL="0" indent="0">
              <a:buNone/>
            </a:pPr>
            <a:r>
              <a:rPr lang="en-IN" b="1" u="sng" dirty="0" smtClean="0">
                <a:solidFill>
                  <a:schemeClr val="accent1">
                    <a:lumMod val="75000"/>
                  </a:schemeClr>
                </a:solidFill>
                <a:latin typeface="Times New Roman" pitchFamily="18" charset="0"/>
                <a:cs typeface="Times New Roman" pitchFamily="18" charset="0"/>
              </a:rPr>
              <a:t>3.RD‘(Read)</a:t>
            </a:r>
          </a:p>
          <a:p>
            <a:pPr>
              <a:buNone/>
            </a:pPr>
            <a:r>
              <a:rPr lang="en-IN" sz="2800" dirty="0" smtClean="0">
                <a:latin typeface="Times New Roman" pitchFamily="18" charset="0"/>
                <a:cs typeface="Times New Roman" pitchFamily="18" charset="0"/>
              </a:rPr>
              <a:t>It is a read signal used for read operation.</a:t>
            </a:r>
          </a:p>
          <a:p>
            <a:pPr>
              <a:buNone/>
            </a:pPr>
            <a:r>
              <a:rPr lang="en-IN" sz="2800" dirty="0" smtClean="0">
                <a:latin typeface="Times New Roman" pitchFamily="18" charset="0"/>
                <a:cs typeface="Times New Roman" pitchFamily="18" charset="0"/>
              </a:rPr>
              <a:t> It is also an active low signal.</a:t>
            </a:r>
          </a:p>
          <a:p>
            <a:pPr>
              <a:buNone/>
            </a:pPr>
            <a:endParaRPr lang="en-IN" sz="2800" dirty="0" smtClean="0">
              <a:latin typeface="Times New Roman" pitchFamily="18" charset="0"/>
              <a:cs typeface="Times New Roman" pitchFamily="18" charset="0"/>
            </a:endParaRPr>
          </a:p>
          <a:p>
            <a:pPr marL="0" indent="0">
              <a:buNone/>
            </a:pPr>
            <a:r>
              <a:rPr lang="en-IN" b="1" u="sng" dirty="0" smtClean="0">
                <a:solidFill>
                  <a:schemeClr val="accent1">
                    <a:lumMod val="75000"/>
                  </a:schemeClr>
                </a:solidFill>
                <a:latin typeface="Times New Roman" pitchFamily="18" charset="0"/>
                <a:cs typeface="Times New Roman" pitchFamily="18" charset="0"/>
              </a:rPr>
              <a:t>4. READY</a:t>
            </a:r>
            <a:endParaRPr lang="en-IN" u="sng" dirty="0" smtClean="0">
              <a:solidFill>
                <a:schemeClr val="accent1">
                  <a:lumMod val="75000"/>
                </a:schemeClr>
              </a:solidFill>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This is an acknowledgment signal from the slower I/O devices or memory.</a:t>
            </a:r>
          </a:p>
          <a:p>
            <a:pPr>
              <a:buNone/>
            </a:pPr>
            <a:r>
              <a:rPr lang="en-IN" sz="2800" dirty="0" smtClean="0">
                <a:latin typeface="Times New Roman" pitchFamily="18" charset="0"/>
                <a:cs typeface="Times New Roman" pitchFamily="18" charset="0"/>
              </a:rPr>
              <a:t>When high, it indicates that the device is ready to transfer data, else the microprocessor is in the wait state.</a:t>
            </a:r>
          </a:p>
          <a:p>
            <a:pPr>
              <a:buNone/>
            </a:pPr>
            <a:endParaRPr lang="en-IN" sz="28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669360"/>
          </a:xfrm>
        </p:spPr>
        <p:txBody>
          <a:bodyPr>
            <a:normAutofit fontScale="92500" lnSpcReduction="20000"/>
          </a:bodyPr>
          <a:lstStyle/>
          <a:p>
            <a:pPr marL="0" indent="0">
              <a:buNone/>
            </a:pPr>
            <a:r>
              <a:rPr lang="en-IN" sz="2400" b="1" u="sng" dirty="0" smtClean="0">
                <a:solidFill>
                  <a:schemeClr val="accent1">
                    <a:lumMod val="75000"/>
                  </a:schemeClr>
                </a:solidFill>
                <a:latin typeface="Times New Roman" pitchFamily="18" charset="0"/>
                <a:cs typeface="Times New Roman" pitchFamily="18" charset="0"/>
              </a:rPr>
              <a:t>5.RESET</a:t>
            </a:r>
          </a:p>
          <a:p>
            <a:pPr>
              <a:buNone/>
            </a:pPr>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signal is active High signal</a:t>
            </a:r>
            <a:r>
              <a:rPr lang="en-IN" sz="2400" dirty="0" smtClean="0">
                <a:latin typeface="Times New Roman" pitchFamily="18" charset="0"/>
                <a:cs typeface="Times New Roman" pitchFamily="18" charset="0"/>
              </a:rPr>
              <a:t>.</a:t>
            </a:r>
          </a:p>
          <a:p>
            <a:pPr>
              <a:buNone/>
            </a:pPr>
            <a:r>
              <a:rPr lang="en-IN" sz="2400" dirty="0" smtClean="0">
                <a:latin typeface="Times New Roman" pitchFamily="18" charset="0"/>
                <a:cs typeface="Times New Roman" pitchFamily="18" charset="0"/>
              </a:rPr>
              <a:t>It is a system Reset.</a:t>
            </a:r>
            <a:endParaRPr lang="en-IN" sz="2400" dirty="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When this signal goes high, processor enters into reset state and terminate the current activity and the </a:t>
            </a:r>
            <a:r>
              <a:rPr lang="en-IN" sz="2400" dirty="0">
                <a:latin typeface="Times New Roman" pitchFamily="18" charset="0"/>
                <a:cs typeface="Times New Roman" pitchFamily="18" charset="0"/>
              </a:rPr>
              <a:t>program control returns to FFFF0</a:t>
            </a:r>
            <a:r>
              <a:rPr lang="en-IN" sz="2400" baseline="-25000" dirty="0">
                <a:latin typeface="Times New Roman" pitchFamily="18" charset="0"/>
                <a:cs typeface="Times New Roman" pitchFamily="18" charset="0"/>
              </a:rPr>
              <a:t>H</a:t>
            </a:r>
            <a:r>
              <a:rPr lang="en-IN" sz="2400" dirty="0">
                <a:latin typeface="Times New Roman" pitchFamily="18" charset="0"/>
                <a:cs typeface="Times New Roman" pitchFamily="18" charset="0"/>
              </a:rPr>
              <a:t>.</a:t>
            </a:r>
          </a:p>
          <a:p>
            <a:pPr marL="0" indent="0">
              <a:buNone/>
            </a:pPr>
            <a:endParaRPr lang="en-IN" sz="2400" b="1" u="sng" dirty="0">
              <a:latin typeface="Times New Roman" pitchFamily="18" charset="0"/>
              <a:cs typeface="Times New Roman" pitchFamily="18" charset="0"/>
            </a:endParaRPr>
          </a:p>
          <a:p>
            <a:pPr marL="0" indent="0">
              <a:buNone/>
            </a:pPr>
            <a:r>
              <a:rPr lang="en-IN" sz="2400" b="1" u="sng" dirty="0" smtClean="0">
                <a:solidFill>
                  <a:schemeClr val="accent1">
                    <a:lumMod val="75000"/>
                  </a:schemeClr>
                </a:solidFill>
                <a:latin typeface="Times New Roman" pitchFamily="18" charset="0"/>
                <a:cs typeface="Times New Roman" pitchFamily="18" charset="0"/>
              </a:rPr>
              <a:t>6. INTR(Interrupt Request)</a:t>
            </a:r>
          </a:p>
          <a:p>
            <a:pPr>
              <a:buNone/>
            </a:pPr>
            <a:r>
              <a:rPr lang="en-IN" sz="2400" dirty="0" smtClean="0">
                <a:latin typeface="Times New Roman" pitchFamily="18" charset="0"/>
                <a:cs typeface="Times New Roman" pitchFamily="18" charset="0"/>
              </a:rPr>
              <a:t>This pin is used to receive an interrupt request signal. It is a type of </a:t>
            </a:r>
            <a:r>
              <a:rPr lang="en-IN" sz="2400" dirty="0" err="1" smtClean="0">
                <a:latin typeface="Times New Roman" pitchFamily="18" charset="0"/>
                <a:cs typeface="Times New Roman" pitchFamily="18" charset="0"/>
              </a:rPr>
              <a:t>maskable</a:t>
            </a:r>
            <a:r>
              <a:rPr lang="en-IN" sz="2400" dirty="0" smtClean="0">
                <a:latin typeface="Times New Roman" pitchFamily="18" charset="0"/>
                <a:cs typeface="Times New Roman" pitchFamily="18" charset="0"/>
              </a:rPr>
              <a:t> (can be Avoid) interrupt.</a:t>
            </a:r>
          </a:p>
          <a:p>
            <a:pPr>
              <a:buNone/>
            </a:pPr>
            <a:endParaRPr lang="en-IN" sz="2400" dirty="0" smtClean="0">
              <a:latin typeface="Times New Roman" pitchFamily="18" charset="0"/>
              <a:cs typeface="Times New Roman" pitchFamily="18" charset="0"/>
            </a:endParaRPr>
          </a:p>
          <a:p>
            <a:pPr marL="0" indent="0">
              <a:buNone/>
            </a:pPr>
            <a:r>
              <a:rPr lang="en-IN" sz="2400" b="1" u="sng" dirty="0" smtClean="0">
                <a:solidFill>
                  <a:schemeClr val="accent1">
                    <a:lumMod val="75000"/>
                  </a:schemeClr>
                </a:solidFill>
                <a:latin typeface="Times New Roman" pitchFamily="18" charset="0"/>
                <a:cs typeface="Times New Roman" pitchFamily="18" charset="0"/>
              </a:rPr>
              <a:t>7. NMI(Non-</a:t>
            </a:r>
            <a:r>
              <a:rPr lang="en-IN" sz="2400" b="1" u="sng" dirty="0" err="1" smtClean="0">
                <a:solidFill>
                  <a:schemeClr val="accent1">
                    <a:lumMod val="75000"/>
                  </a:schemeClr>
                </a:solidFill>
                <a:latin typeface="Times New Roman" pitchFamily="18" charset="0"/>
                <a:cs typeface="Times New Roman" pitchFamily="18" charset="0"/>
              </a:rPr>
              <a:t>maskable</a:t>
            </a:r>
            <a:r>
              <a:rPr lang="en-IN" sz="2400" b="1" u="sng" dirty="0" smtClean="0">
                <a:solidFill>
                  <a:schemeClr val="accent1">
                    <a:lumMod val="75000"/>
                  </a:schemeClr>
                </a:solidFill>
                <a:latin typeface="Times New Roman" pitchFamily="18" charset="0"/>
                <a:cs typeface="Times New Roman" pitchFamily="18" charset="0"/>
              </a:rPr>
              <a:t> Interrupt)</a:t>
            </a:r>
          </a:p>
          <a:p>
            <a:pPr>
              <a:buNone/>
            </a:pPr>
            <a:r>
              <a:rPr lang="en-IN" sz="2400" dirty="0" smtClean="0">
                <a:latin typeface="Times New Roman" pitchFamily="18" charset="0"/>
                <a:cs typeface="Times New Roman" pitchFamily="18" charset="0"/>
              </a:rPr>
              <a:t>This is used for Non-</a:t>
            </a:r>
            <a:r>
              <a:rPr lang="en-IN" sz="2400" dirty="0" err="1" smtClean="0">
                <a:latin typeface="Times New Roman" pitchFamily="18" charset="0"/>
                <a:cs typeface="Times New Roman" pitchFamily="18" charset="0"/>
              </a:rPr>
              <a:t>Maskable</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Interrupt Request.</a:t>
            </a:r>
          </a:p>
          <a:p>
            <a:pPr>
              <a:buNone/>
            </a:pPr>
            <a:endParaRPr lang="en-IN" sz="2400" dirty="0" smtClean="0">
              <a:latin typeface="Times New Roman" pitchFamily="18" charset="0"/>
              <a:cs typeface="Times New Roman" pitchFamily="18" charset="0"/>
            </a:endParaRPr>
          </a:p>
          <a:p>
            <a:pPr marL="0" indent="0">
              <a:buNone/>
            </a:pPr>
            <a:r>
              <a:rPr lang="en-IN" sz="2400" b="1" u="sng" dirty="0" smtClean="0">
                <a:solidFill>
                  <a:schemeClr val="accent1">
                    <a:lumMod val="75000"/>
                  </a:schemeClr>
                </a:solidFill>
                <a:latin typeface="Times New Roman" pitchFamily="18" charset="0"/>
                <a:cs typeface="Times New Roman" pitchFamily="18" charset="0"/>
              </a:rPr>
              <a:t>8. GND</a:t>
            </a:r>
            <a:endParaRPr lang="en-IN" sz="2400" u="sng" dirty="0" smtClean="0">
              <a:solidFill>
                <a:schemeClr val="accent1">
                  <a:lumMod val="75000"/>
                </a:schemeClr>
              </a:solidFill>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There are two ground pins in the 8086, pin 1 and pin 20.</a:t>
            </a:r>
          </a:p>
          <a:p>
            <a:pPr>
              <a:buNone/>
            </a:pPr>
            <a:endParaRPr lang="en-IN" sz="2400" dirty="0" smtClean="0">
              <a:latin typeface="Times New Roman" pitchFamily="18" charset="0"/>
              <a:cs typeface="Times New Roman" pitchFamily="18" charset="0"/>
            </a:endParaRPr>
          </a:p>
          <a:p>
            <a:pPr marL="0" indent="0">
              <a:buNone/>
            </a:pPr>
            <a:r>
              <a:rPr lang="en-IN" sz="2400" b="1" u="sng" dirty="0" smtClean="0">
                <a:solidFill>
                  <a:schemeClr val="accent1">
                    <a:lumMod val="75000"/>
                  </a:schemeClr>
                </a:solidFill>
                <a:latin typeface="Times New Roman" pitchFamily="18" charset="0"/>
                <a:cs typeface="Times New Roman" pitchFamily="18" charset="0"/>
              </a:rPr>
              <a:t>9. VCC</a:t>
            </a:r>
            <a:endParaRPr lang="en-IN" sz="2400" u="sng" dirty="0" smtClean="0">
              <a:solidFill>
                <a:schemeClr val="accent1">
                  <a:lumMod val="75000"/>
                </a:schemeClr>
              </a:solidFill>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The pin 40 is for voltage input.</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fontScale="70000" lnSpcReduction="20000"/>
          </a:bodyPr>
          <a:lstStyle/>
          <a:p>
            <a:pPr marL="0" indent="0">
              <a:buNone/>
            </a:pPr>
            <a:r>
              <a:rPr lang="en-IN" b="1" u="sng" dirty="0" smtClean="0">
                <a:solidFill>
                  <a:schemeClr val="accent1">
                    <a:lumMod val="75000"/>
                  </a:schemeClr>
                </a:solidFill>
                <a:latin typeface="Times New Roman" pitchFamily="18" charset="0"/>
                <a:cs typeface="Times New Roman" pitchFamily="18" charset="0"/>
              </a:rPr>
              <a:t>10.MN </a:t>
            </a:r>
            <a:r>
              <a:rPr lang="en-IN" b="1" u="sng" dirty="0">
                <a:solidFill>
                  <a:schemeClr val="accent1">
                    <a:lumMod val="75000"/>
                  </a:schemeClr>
                </a:solidFill>
                <a:latin typeface="Times New Roman" pitchFamily="18" charset="0"/>
                <a:cs typeface="Times New Roman" pitchFamily="18" charset="0"/>
              </a:rPr>
              <a:t>/ MX'</a:t>
            </a:r>
            <a:endParaRPr lang="en-IN" u="sng" dirty="0">
              <a:solidFill>
                <a:schemeClr val="accent1">
                  <a:lumMod val="75000"/>
                </a:schemeClr>
              </a:solidFill>
              <a:latin typeface="Times New Roman" pitchFamily="18" charset="0"/>
              <a:cs typeface="Times New Roman" pitchFamily="18" charset="0"/>
            </a:endParaRPr>
          </a:p>
          <a:p>
            <a:pPr>
              <a:buNone/>
            </a:pPr>
            <a:r>
              <a:rPr lang="en-IN" dirty="0">
                <a:latin typeface="Times New Roman" pitchFamily="18" charset="0"/>
                <a:cs typeface="Times New Roman" pitchFamily="18" charset="0"/>
              </a:rPr>
              <a:t>This pin is used for minimum or maximum mode of the microprocessor. </a:t>
            </a: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When </a:t>
            </a:r>
            <a:r>
              <a:rPr lang="en-IN" dirty="0">
                <a:latin typeface="Times New Roman" pitchFamily="18" charset="0"/>
                <a:cs typeface="Times New Roman" pitchFamily="18" charset="0"/>
              </a:rPr>
              <a:t>this pin is 1, the microprocessor works in minimum mode, </a:t>
            </a:r>
            <a:r>
              <a:rPr lang="en-IN" dirty="0" smtClean="0">
                <a:latin typeface="Times New Roman" pitchFamily="18" charset="0"/>
                <a:cs typeface="Times New Roman" pitchFamily="18" charset="0"/>
              </a:rPr>
              <a:t>and</a:t>
            </a:r>
          </a:p>
          <a:p>
            <a:pPr>
              <a:buNone/>
            </a:pPr>
            <a:r>
              <a:rPr lang="en-IN" dirty="0" smtClean="0">
                <a:latin typeface="Times New Roman" pitchFamily="18" charset="0"/>
                <a:cs typeface="Times New Roman" pitchFamily="18" charset="0"/>
              </a:rPr>
              <a:t>when </a:t>
            </a:r>
            <a:r>
              <a:rPr lang="en-IN" dirty="0">
                <a:latin typeface="Times New Roman" pitchFamily="18" charset="0"/>
                <a:cs typeface="Times New Roman" pitchFamily="18" charset="0"/>
              </a:rPr>
              <a:t>the pin is </a:t>
            </a:r>
            <a:r>
              <a:rPr lang="en-IN" dirty="0" smtClean="0">
                <a:latin typeface="Times New Roman" pitchFamily="18" charset="0"/>
                <a:cs typeface="Times New Roman" pitchFamily="18" charset="0"/>
              </a:rPr>
              <a:t>0</a:t>
            </a:r>
            <a:r>
              <a:rPr lang="en-IN" dirty="0">
                <a:latin typeface="Times New Roman" pitchFamily="18" charset="0"/>
                <a:cs typeface="Times New Roman" pitchFamily="18" charset="0"/>
              </a:rPr>
              <a:t>, the maximum mode is followed</a:t>
            </a:r>
            <a:r>
              <a:rPr lang="en-IN" dirty="0" smtClean="0">
                <a:latin typeface="Times New Roman" pitchFamily="18" charset="0"/>
                <a:cs typeface="Times New Roman" pitchFamily="18" charset="0"/>
              </a:rPr>
              <a:t>.</a:t>
            </a:r>
          </a:p>
          <a:p>
            <a:pPr>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Minimum and maximum Mode Pins</a:t>
            </a: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Total 8 pins, from Pin 24 to pin 31 work differently for different modes (maximum or minimum</a:t>
            </a:r>
            <a:r>
              <a:rPr lang="en-IN" dirty="0" smtClean="0">
                <a:latin typeface="Times New Roman" pitchFamily="18" charset="0"/>
                <a:cs typeface="Times New Roman" pitchFamily="18" charset="0"/>
              </a:rPr>
              <a:t>).</a:t>
            </a:r>
          </a:p>
          <a:p>
            <a:pPr>
              <a:buNone/>
            </a:pPr>
            <a:endParaRPr lang="en-IN" dirty="0">
              <a:latin typeface="Times New Roman" pitchFamily="18" charset="0"/>
              <a:cs typeface="Times New Roman" pitchFamily="18" charset="0"/>
            </a:endParaRPr>
          </a:p>
          <a:p>
            <a:pPr marL="0" indent="0">
              <a:buNone/>
            </a:pPr>
            <a:r>
              <a:rPr lang="en-IN" b="1" u="sng" dirty="0" smtClean="0">
                <a:solidFill>
                  <a:schemeClr val="accent1">
                    <a:lumMod val="75000"/>
                  </a:schemeClr>
                </a:solidFill>
                <a:latin typeface="Times New Roman" pitchFamily="18" charset="0"/>
                <a:cs typeface="Times New Roman" pitchFamily="18" charset="0"/>
              </a:rPr>
              <a:t>11.TEST</a:t>
            </a:r>
            <a:r>
              <a:rPr lang="en-IN" b="1" u="sng" dirty="0">
                <a:solidFill>
                  <a:schemeClr val="accent1">
                    <a:lumMod val="75000"/>
                  </a:schemeClr>
                </a:solidFill>
                <a:latin typeface="Times New Roman" pitchFamily="18" charset="0"/>
                <a:cs typeface="Times New Roman" pitchFamily="18" charset="0"/>
              </a:rPr>
              <a:t>'</a:t>
            </a:r>
          </a:p>
          <a:p>
            <a:pPr>
              <a:buNone/>
            </a:pPr>
            <a:r>
              <a:rPr lang="en-IN" dirty="0">
                <a:latin typeface="Times New Roman" pitchFamily="18" charset="0"/>
                <a:cs typeface="Times New Roman" pitchFamily="18" charset="0"/>
              </a:rPr>
              <a:t>This is also an active low signal. This pin is used for wait instruction when the 8086 is connected with the 8087 microprocessor</a:t>
            </a:r>
            <a:r>
              <a:rPr lang="en-IN" dirty="0" smtClean="0">
                <a:latin typeface="Times New Roman" pitchFamily="18" charset="0"/>
                <a:cs typeface="Times New Roman" pitchFamily="18" charset="0"/>
              </a:rPr>
              <a:t>.</a:t>
            </a:r>
          </a:p>
          <a:p>
            <a:pPr>
              <a:buNone/>
            </a:pPr>
            <a:endParaRPr lang="en-IN" dirty="0">
              <a:latin typeface="Times New Roman" pitchFamily="18" charset="0"/>
              <a:cs typeface="Times New Roman" pitchFamily="18" charset="0"/>
            </a:endParaRPr>
          </a:p>
          <a:p>
            <a:pPr marL="0" indent="0">
              <a:buNone/>
            </a:pPr>
            <a:r>
              <a:rPr lang="en-IN" b="1" u="sng" dirty="0" smtClean="0">
                <a:solidFill>
                  <a:schemeClr val="accent1">
                    <a:lumMod val="75000"/>
                  </a:schemeClr>
                </a:solidFill>
                <a:latin typeface="Times New Roman" pitchFamily="18" charset="0"/>
                <a:cs typeface="Times New Roman" pitchFamily="18" charset="0"/>
              </a:rPr>
              <a:t>12. CLK(Clock Input)</a:t>
            </a:r>
            <a:endParaRPr lang="en-IN" u="sng" dirty="0">
              <a:solidFill>
                <a:schemeClr val="accent1">
                  <a:lumMod val="75000"/>
                </a:schemeClr>
              </a:solidFill>
              <a:latin typeface="Times New Roman" pitchFamily="18" charset="0"/>
              <a:cs typeface="Times New Roman" pitchFamily="18" charset="0"/>
            </a:endParaRPr>
          </a:p>
          <a:p>
            <a:pPr>
              <a:buNone/>
            </a:pPr>
            <a:r>
              <a:rPr lang="en-IN" dirty="0">
                <a:latin typeface="Times New Roman" pitchFamily="18" charset="0"/>
                <a:cs typeface="Times New Roman" pitchFamily="18" charset="0"/>
              </a:rPr>
              <a:t>This pin tells about the clock pulse</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This clock input provides the basic timing for processor operation and bus control activity.</a:t>
            </a:r>
            <a:endParaRPr lang="en-IN"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739884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Minimum mode of Operation</a:t>
            </a: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l="29523" t="28344" r="27863" b="20469"/>
          <a:stretch>
            <a:fillRect/>
          </a:stretch>
        </p:blipFill>
        <p:spPr bwMode="auto">
          <a:xfrm>
            <a:off x="755576" y="1556791"/>
            <a:ext cx="7704856" cy="52032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l="29605" t="19313" r="21693" b="20641"/>
          <a:stretch>
            <a:fillRect/>
          </a:stretch>
        </p:blipFill>
        <p:spPr bwMode="auto">
          <a:xfrm>
            <a:off x="827584" y="404664"/>
            <a:ext cx="7791030"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rotWithShape="1">
          <a:blip r:embed="rId2" cstate="print"/>
          <a:srcRect l="26885" t="51858" r="27780" b="13750"/>
          <a:stretch/>
        </p:blipFill>
        <p:spPr bwMode="auto">
          <a:xfrm>
            <a:off x="319289" y="1495043"/>
            <a:ext cx="7740352" cy="3301505"/>
          </a:xfrm>
          <a:prstGeom prst="rect">
            <a:avLst/>
          </a:prstGeom>
          <a:noFill/>
          <a:ln w="9525">
            <a:noFill/>
            <a:miter lim="800000"/>
            <a:headEnd/>
            <a:tailEnd/>
          </a:ln>
        </p:spPr>
      </p:pic>
      <p:sp>
        <p:nvSpPr>
          <p:cNvPr id="2" name="Rectangle 1"/>
          <p:cNvSpPr/>
          <p:nvPr/>
        </p:nvSpPr>
        <p:spPr>
          <a:xfrm>
            <a:off x="31482" y="404664"/>
            <a:ext cx="8640960" cy="646331"/>
          </a:xfrm>
          <a:prstGeom prst="rect">
            <a:avLst/>
          </a:prstGeom>
        </p:spPr>
        <p:txBody>
          <a:bodyPr wrap="square">
            <a:spAutoFit/>
          </a:bodyPr>
          <a:lstStyle/>
          <a:p>
            <a:pPr algn="ctr"/>
            <a:r>
              <a:rPr lang="en-IN"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Compare 8086 &amp; 80586</a:t>
            </a:r>
            <a:endParaRPr lang="en-US" sz="3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Physical Address &amp; Effective Address</a:t>
            </a:r>
            <a:b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normAutofit lnSpcReduction="10000"/>
          </a:bodyPr>
          <a:lstStyle/>
          <a:p>
            <a:pPr>
              <a:buNone/>
            </a:pPr>
            <a:r>
              <a:rPr lang="en-IN" b="1" u="sng" dirty="0" smtClean="0">
                <a:solidFill>
                  <a:schemeClr val="accent1">
                    <a:lumMod val="75000"/>
                  </a:schemeClr>
                </a:solidFill>
                <a:latin typeface="Times New Roman" pitchFamily="18" charset="0"/>
                <a:cs typeface="Times New Roman" pitchFamily="18" charset="0"/>
              </a:rPr>
              <a:t>(</a:t>
            </a:r>
            <a:r>
              <a:rPr lang="en-IN" b="1" u="sng" dirty="0" err="1" smtClean="0">
                <a:solidFill>
                  <a:schemeClr val="accent1">
                    <a:lumMod val="75000"/>
                  </a:schemeClr>
                </a:solidFill>
                <a:latin typeface="Times New Roman" pitchFamily="18" charset="0"/>
                <a:cs typeface="Times New Roman" pitchFamily="18" charset="0"/>
              </a:rPr>
              <a:t>i</a:t>
            </a:r>
            <a:r>
              <a:rPr lang="en-IN" b="1" u="sng" dirty="0" smtClean="0">
                <a:solidFill>
                  <a:schemeClr val="accent1">
                    <a:lumMod val="75000"/>
                  </a:schemeClr>
                </a:solidFill>
                <a:latin typeface="Times New Roman" pitchFamily="18" charset="0"/>
                <a:cs typeface="Times New Roman" pitchFamily="18" charset="0"/>
              </a:rPr>
              <a:t>) Physical Address</a:t>
            </a:r>
          </a:p>
          <a:p>
            <a:r>
              <a:rPr lang="en-IN" sz="2400" dirty="0" smtClean="0">
                <a:latin typeface="Times New Roman" pitchFamily="18" charset="0"/>
                <a:cs typeface="Times New Roman" pitchFamily="18" charset="0"/>
              </a:rPr>
              <a:t>Physical: The address given by BIU is 20 bit called as physical address. It is the actual address of the memory location accessed by the microprocessor</a:t>
            </a:r>
            <a:r>
              <a:rPr lang="en-IN" sz="2800" dirty="0" smtClean="0">
                <a:latin typeface="Times New Roman" pitchFamily="18" charset="0"/>
                <a:cs typeface="Times New Roman" pitchFamily="18" charset="0"/>
              </a:rPr>
              <a:t>. </a:t>
            </a:r>
          </a:p>
          <a:p>
            <a:pPr>
              <a:buNone/>
            </a:pPr>
            <a:r>
              <a:rPr lang="en-IN" b="1" u="sng" dirty="0" smtClean="0">
                <a:solidFill>
                  <a:schemeClr val="accent1">
                    <a:lumMod val="75000"/>
                  </a:schemeClr>
                </a:solidFill>
                <a:latin typeface="Times New Roman" pitchFamily="18" charset="0"/>
                <a:cs typeface="Times New Roman" pitchFamily="18" charset="0"/>
              </a:rPr>
              <a:t>(ii) Effective Address</a:t>
            </a:r>
          </a:p>
          <a:p>
            <a:r>
              <a:rPr lang="en-IN" sz="2400" dirty="0" smtClean="0">
                <a:latin typeface="Times New Roman" pitchFamily="18" charset="0"/>
                <a:cs typeface="Times New Roman" pitchFamily="18" charset="0"/>
              </a:rPr>
              <a:t>Effective Address: Effective address or the offset address is the offset for a memory operand. It is an unassigned 16 bit number that gives the operand's distance in bytes from the beginning of the segment</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1800" dirty="0" smtClean="0">
                <a:solidFill>
                  <a:schemeClr val="accent2">
                    <a:lumMod val="75000"/>
                  </a:schemeClr>
                </a:solidFill>
                <a:latin typeface="Times New Roman" pitchFamily="18" charset="0"/>
                <a:cs typeface="Times New Roman" pitchFamily="18" charset="0"/>
              </a:rPr>
              <a:t>Operand= </a:t>
            </a:r>
            <a:r>
              <a:rPr lang="en-US" sz="1800" dirty="0">
                <a:solidFill>
                  <a:schemeClr val="accent2">
                    <a:lumMod val="75000"/>
                  </a:schemeClr>
                </a:solidFill>
                <a:latin typeface="Times New Roman" pitchFamily="18" charset="0"/>
                <a:cs typeface="Times New Roman" pitchFamily="18" charset="0"/>
              </a:rPr>
              <a:t>Operands in Microprocessor are </a:t>
            </a:r>
            <a:r>
              <a:rPr lang="en-US" sz="1800" b="1" dirty="0">
                <a:solidFill>
                  <a:schemeClr val="accent2">
                    <a:lumMod val="75000"/>
                  </a:schemeClr>
                </a:solidFill>
                <a:latin typeface="Times New Roman" pitchFamily="18" charset="0"/>
                <a:cs typeface="Times New Roman" pitchFamily="18" charset="0"/>
              </a:rPr>
              <a:t>the data contents on which the operation is to be performed</a:t>
            </a:r>
            <a:r>
              <a:rPr lang="en-US" sz="1800" dirty="0">
                <a:latin typeface="Times New Roman" pitchFamily="18" charset="0"/>
                <a:cs typeface="Times New Roman" pitchFamily="18" charset="0"/>
              </a:rPr>
              <a:t>.</a:t>
            </a:r>
            <a:endParaRPr lang="en-IN" sz="1800" dirty="0" smtClean="0">
              <a:latin typeface="Times New Roman" pitchFamily="18" charset="0"/>
              <a:cs typeface="Times New Roman" pitchFamily="18" charset="0"/>
            </a:endParaRPr>
          </a:p>
          <a:p>
            <a:endParaRPr lang="en-IN" dirty="0"/>
          </a:p>
        </p:txBody>
      </p:sp>
      <p:sp>
        <p:nvSpPr>
          <p:cNvPr id="4" name="7-Point Star 3"/>
          <p:cNvSpPr/>
          <p:nvPr/>
        </p:nvSpPr>
        <p:spPr>
          <a:xfrm>
            <a:off x="434204" y="5560523"/>
            <a:ext cx="360040" cy="288032"/>
          </a:xfrm>
          <a:prstGeom prst="star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CONCEPT OF PIPELINING.</a:t>
            </a:r>
            <a:b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179512" y="908720"/>
            <a:ext cx="8229600" cy="2952328"/>
          </a:xfrm>
        </p:spPr>
        <p:txBody>
          <a:bodyPr>
            <a:normAutofit fontScale="77500" lnSpcReduction="20000"/>
          </a:bodyPr>
          <a:lstStyle/>
          <a:p>
            <a:pPr>
              <a:buNone/>
            </a:pPr>
            <a:endParaRPr lang="en-IN" dirty="0" smtClean="0"/>
          </a:p>
          <a:p>
            <a:pPr marL="514350" indent="-514350">
              <a:buFont typeface="+mj-lt"/>
              <a:buAutoNum type="arabicParenR"/>
            </a:pPr>
            <a:r>
              <a:rPr lang="en-IN" sz="2800" dirty="0" smtClean="0">
                <a:latin typeface="Times New Roman" pitchFamily="18" charset="0"/>
                <a:cs typeface="Times New Roman" pitchFamily="18" charset="0"/>
              </a:rPr>
              <a:t>In pipelined processor, fetch, decode and execute operation are performed simultaneously or in parallel. </a:t>
            </a:r>
          </a:p>
          <a:p>
            <a:pPr marL="514350" indent="-514350">
              <a:buFont typeface="+mj-lt"/>
              <a:buAutoNum type="arabicParenR"/>
            </a:pPr>
            <a:r>
              <a:rPr lang="en-IN" sz="2800" dirty="0" smtClean="0">
                <a:latin typeface="Times New Roman" pitchFamily="18" charset="0"/>
                <a:cs typeface="Times New Roman" pitchFamily="18" charset="0"/>
              </a:rPr>
              <a:t>When first instruction is being decoded, same time code of the next instruction is fetched.</a:t>
            </a:r>
          </a:p>
          <a:p>
            <a:pPr marL="514350" indent="-514350">
              <a:buFont typeface="+mj-lt"/>
              <a:buAutoNum type="arabicParenR"/>
            </a:pPr>
            <a:r>
              <a:rPr lang="en-IN" sz="2800" dirty="0" smtClean="0">
                <a:latin typeface="Times New Roman" pitchFamily="18" charset="0"/>
                <a:cs typeface="Times New Roman" pitchFamily="18" charset="0"/>
              </a:rPr>
              <a:t> When first instruction is getting executed, second one's is decoded and third instruction code is fetched from memory.</a:t>
            </a:r>
          </a:p>
          <a:p>
            <a:pPr marL="514350" indent="-514350">
              <a:buFont typeface="+mj-lt"/>
              <a:buAutoNum type="arabicParenR"/>
            </a:pPr>
            <a:r>
              <a:rPr lang="en-IN" sz="2800" dirty="0" smtClean="0">
                <a:latin typeface="Times New Roman" pitchFamily="18" charset="0"/>
                <a:cs typeface="Times New Roman" pitchFamily="18" charset="0"/>
              </a:rPr>
              <a:t> This process is known as pipelining.</a:t>
            </a:r>
          </a:p>
          <a:p>
            <a:pPr marL="514350" indent="-514350">
              <a:buFont typeface="+mj-lt"/>
              <a:buAutoNum type="arabicParenR"/>
            </a:pPr>
            <a:r>
              <a:rPr lang="en-IN" sz="2800" dirty="0" smtClean="0">
                <a:latin typeface="Times New Roman" pitchFamily="18" charset="0"/>
                <a:cs typeface="Times New Roman" pitchFamily="18" charset="0"/>
              </a:rPr>
              <a:t> It improves speed of operation to great extent</a:t>
            </a:r>
            <a:r>
              <a:rPr lang="en-IN" sz="2800" dirty="0" smtClean="0"/>
              <a:t>.</a:t>
            </a:r>
          </a:p>
          <a:p>
            <a:endParaRPr lang="en-IN" dirty="0"/>
          </a:p>
        </p:txBody>
      </p:sp>
      <p:pic>
        <p:nvPicPr>
          <p:cNvPr id="4" name="Picture 2"/>
          <p:cNvPicPr>
            <a:picLocks noChangeAspect="1" noChangeArrowheads="1"/>
          </p:cNvPicPr>
          <p:nvPr/>
        </p:nvPicPr>
        <p:blipFill>
          <a:blip r:embed="rId2" cstate="print"/>
          <a:srcRect l="28498" t="23250" r="25014" b="31469"/>
          <a:stretch>
            <a:fillRect/>
          </a:stretch>
        </p:blipFill>
        <p:spPr bwMode="auto">
          <a:xfrm>
            <a:off x="1491397" y="3861048"/>
            <a:ext cx="6076812"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IMPORTANCE OF PIPELINING IN 8086 </a:t>
            </a:r>
            <a:b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endParaRPr lang="en-I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IN" sz="2400" dirty="0" smtClean="0">
                <a:latin typeface="Times New Roman" pitchFamily="18" charset="0"/>
                <a:cs typeface="Times New Roman" pitchFamily="18" charset="0"/>
              </a:rPr>
              <a:t>In pipelining, while the current instruction is executing, next instruction is fetched using a queue.</a:t>
            </a:r>
          </a:p>
          <a:p>
            <a:pPr marL="514350" indent="-514350">
              <a:buFont typeface="+mj-lt"/>
              <a:buAutoNum type="arabicParenR"/>
            </a:pPr>
            <a:r>
              <a:rPr lang="en-IN" sz="2400" dirty="0" smtClean="0">
                <a:latin typeface="Times New Roman" pitchFamily="18" charset="0"/>
                <a:cs typeface="Times New Roman" pitchFamily="18" charset="0"/>
              </a:rPr>
              <a:t>Pipelining enables many instructions to be executed at the same time.</a:t>
            </a:r>
          </a:p>
          <a:p>
            <a:pPr marL="514350" indent="-514350">
              <a:buFont typeface="+mj-lt"/>
              <a:buAutoNum type="arabicParenR"/>
            </a:pPr>
            <a:r>
              <a:rPr lang="en-IN" sz="2400" dirty="0" smtClean="0">
                <a:latin typeface="Times New Roman" pitchFamily="18" charset="0"/>
                <a:cs typeface="Times New Roman" pitchFamily="18" charset="0"/>
              </a:rPr>
              <a:t>It allows execution to be done in fewer cycles. </a:t>
            </a:r>
          </a:p>
          <a:p>
            <a:pPr marL="514350" indent="-514350">
              <a:buFont typeface="+mj-lt"/>
              <a:buAutoNum type="arabicParenR"/>
            </a:pPr>
            <a:r>
              <a:rPr lang="en-IN" sz="2400" dirty="0" smtClean="0">
                <a:latin typeface="Times New Roman" pitchFamily="18" charset="0"/>
                <a:cs typeface="Times New Roman" pitchFamily="18" charset="0"/>
              </a:rPr>
              <a:t>Speed up the execution speed of the processor.</a:t>
            </a:r>
          </a:p>
          <a:p>
            <a:pPr marL="514350" indent="-514350">
              <a:buFont typeface="+mj-lt"/>
              <a:buAutoNum type="arabicParenR"/>
            </a:pPr>
            <a:r>
              <a:rPr lang="en-IN" sz="2400" dirty="0" smtClean="0">
                <a:latin typeface="Times New Roman" pitchFamily="18" charset="0"/>
                <a:cs typeface="Times New Roman" pitchFamily="18" charset="0"/>
              </a:rPr>
              <a:t>More efficient use of processor.</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IN" sz="2400" b="1" u="sng" dirty="0" smtClean="0">
                <a:latin typeface="Times New Roman" pitchFamily="18" charset="0"/>
                <a:cs typeface="Times New Roman" pitchFamily="18" charset="0"/>
              </a:rPr>
              <a:t>CISC (</a:t>
            </a:r>
            <a:r>
              <a:rPr lang="en-IN" sz="2400" dirty="0" smtClean="0">
                <a:latin typeface="Times New Roman" pitchFamily="18" charset="0"/>
                <a:cs typeface="Times New Roman" pitchFamily="18" charset="0"/>
              </a:rPr>
              <a:t>Complex</a:t>
            </a:r>
            <a:r>
              <a:rPr lang="en-IN" sz="2400" b="1" u="sng" dirty="0" smtClean="0">
                <a:latin typeface="Times New Roman" pitchFamily="18" charset="0"/>
                <a:cs typeface="Times New Roman" pitchFamily="18" charset="0"/>
              </a:rPr>
              <a:t> Instruction Set Computer):</a:t>
            </a:r>
            <a:endParaRPr lang="en-IN" sz="2400" dirty="0" smtClean="0">
              <a:latin typeface="Times New Roman" pitchFamily="18" charset="0"/>
              <a:cs typeface="Times New Roman" pitchFamily="18" charset="0"/>
            </a:endParaRPr>
          </a:p>
          <a:p>
            <a:pPr fontAlgn="base"/>
            <a:r>
              <a:rPr lang="en-IN" sz="2400" dirty="0" smtClean="0">
                <a:latin typeface="Times New Roman" pitchFamily="18" charset="0"/>
                <a:cs typeface="Times New Roman" pitchFamily="18" charset="0"/>
              </a:rPr>
              <a:t>CISC stands for “Complex Instruction Set Microprocessors”. CISC has to contain the complex instructions set, and due to that reason CISC take couple to time for executing all instructions, hence its speed more slow to RISC. Main goal of CISC is developed for various activities such as download, upload, and swap data between the memory card and other devices which are connected with computer.</a:t>
            </a:r>
          </a:p>
          <a:p>
            <a:endParaRPr lang="en-IN" dirty="0"/>
          </a:p>
        </p:txBody>
      </p:sp>
      <p:sp>
        <p:nvSpPr>
          <p:cNvPr id="2" name="Rectangle 1"/>
          <p:cNvSpPr/>
          <p:nvPr/>
        </p:nvSpPr>
        <p:spPr>
          <a:xfrm>
            <a:off x="539552" y="476672"/>
            <a:ext cx="7920880" cy="646331"/>
          </a:xfrm>
          <a:prstGeom prst="rect">
            <a:avLst/>
          </a:prstGeom>
        </p:spPr>
        <p:txBody>
          <a:bodyPr wrap="square">
            <a:spAutoFit/>
          </a:bodyPr>
          <a:lstStyle/>
          <a:p>
            <a:pPr algn="ctr"/>
            <a:r>
              <a:rPr lang="en-IN"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Types of microprocessor.</a:t>
            </a:r>
            <a:endParaRPr lang="en-US" sz="3600" dirty="0"/>
          </a:p>
        </p:txBody>
      </p:sp>
    </p:spTree>
    <p:extLst>
      <p:ext uri="{BB962C8B-B14F-4D97-AF65-F5344CB8AC3E}">
        <p14:creationId xmlns:p14="http://schemas.microsoft.com/office/powerpoint/2010/main" val="514114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M</a:t>
            </a: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icroprocessor</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0" i="0" dirty="0" smtClean="0">
                <a:solidFill>
                  <a:srgbClr val="202124"/>
                </a:solidFill>
                <a:effectLst/>
                <a:latin typeface="Times New Roman" pitchFamily="18" charset="0"/>
                <a:cs typeface="Times New Roman" pitchFamily="18" charset="0"/>
              </a:rPr>
              <a:t>A microprocessor is </a:t>
            </a:r>
            <a:r>
              <a:rPr lang="en-US" sz="2400" b="1" i="0" dirty="0" smtClean="0">
                <a:solidFill>
                  <a:schemeClr val="tx2">
                    <a:lumMod val="75000"/>
                  </a:schemeClr>
                </a:solidFill>
                <a:effectLst/>
                <a:latin typeface="Times New Roman" pitchFamily="18" charset="0"/>
                <a:cs typeface="Times New Roman" pitchFamily="18" charset="0"/>
              </a:rPr>
              <a:t>a computer processor </a:t>
            </a:r>
            <a:r>
              <a:rPr lang="en-US" sz="2400" i="0" dirty="0" smtClean="0">
                <a:effectLst/>
                <a:latin typeface="Times New Roman" pitchFamily="18" charset="0"/>
                <a:cs typeface="Times New Roman" pitchFamily="18" charset="0"/>
              </a:rPr>
              <a:t>where the </a:t>
            </a:r>
            <a:r>
              <a:rPr lang="en-US" sz="2400" b="1" i="0" dirty="0" smtClean="0">
                <a:solidFill>
                  <a:schemeClr val="tx2">
                    <a:lumMod val="75000"/>
                  </a:schemeClr>
                </a:solidFill>
                <a:effectLst/>
                <a:latin typeface="Times New Roman" pitchFamily="18" charset="0"/>
                <a:cs typeface="Times New Roman" pitchFamily="18" charset="0"/>
              </a:rPr>
              <a:t>data processing logic and control</a:t>
            </a:r>
            <a:r>
              <a:rPr lang="en-US" sz="2400" b="0" i="0" dirty="0" smtClean="0">
                <a:solidFill>
                  <a:srgbClr val="202124"/>
                </a:solidFill>
                <a:effectLst/>
                <a:latin typeface="Times New Roman" pitchFamily="18" charset="0"/>
                <a:cs typeface="Times New Roman" pitchFamily="18" charset="0"/>
              </a:rPr>
              <a:t> is included on a single integrated circuit.</a:t>
            </a:r>
          </a:p>
          <a:p>
            <a:r>
              <a:rPr lang="en-US" sz="2400" dirty="0" smtClean="0">
                <a:latin typeface="Times New Roman" pitchFamily="18" charset="0"/>
                <a:cs typeface="Times New Roman" pitchFamily="18" charset="0"/>
              </a:rPr>
              <a:t>The microprocessor contains the arithmetic, logic, and control circuitry required to perform the functions of a computer's central processing unit.</a:t>
            </a:r>
          </a:p>
          <a:p>
            <a:r>
              <a:rPr lang="en-IN" sz="2400" dirty="0">
                <a:latin typeface="Times New Roman" pitchFamily="18" charset="0"/>
                <a:cs typeface="Times New Roman" pitchFamily="18" charset="0"/>
              </a:rPr>
              <a:t>Microprocessor  manipulates all calculation such as adding/subtracting with using ALU, control Unit, and Register Array. After executing the instructions store it into memory area, and finally send those output for displaying on the output devices such as </a:t>
            </a:r>
            <a:r>
              <a:rPr lang="en-IN" sz="2400" b="1" u="sng" dirty="0">
                <a:latin typeface="Times New Roman" pitchFamily="18" charset="0"/>
                <a:cs typeface="Times New Roman" pitchFamily="18" charset="0"/>
                <a:hlinkClick r:id="rId2"/>
              </a:rPr>
              <a:t>computer monitor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30281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IN" sz="2400" b="1" u="sng" dirty="0" smtClean="0">
                <a:latin typeface="Times New Roman" pitchFamily="18" charset="0"/>
                <a:cs typeface="Times New Roman" pitchFamily="18" charset="0"/>
              </a:rPr>
              <a:t>RISC (Reduced Instruction Set Computer):</a:t>
            </a:r>
            <a:endParaRPr lang="en-IN" sz="2400" dirty="0" smtClean="0">
              <a:latin typeface="Times New Roman" pitchFamily="18" charset="0"/>
              <a:cs typeface="Times New Roman" pitchFamily="18" charset="0"/>
            </a:endParaRPr>
          </a:p>
          <a:p>
            <a:pPr fontAlgn="base"/>
            <a:r>
              <a:rPr lang="en-IN" sz="2400" dirty="0" smtClean="0">
                <a:latin typeface="Times New Roman" pitchFamily="18" charset="0"/>
                <a:cs typeface="Times New Roman" pitchFamily="18" charset="0"/>
              </a:rPr>
              <a:t>RISC means to “Reduced Instruction Set Computer”. Main objective of designing RISC is to decrease execution time that is simplified by the computer’s instructions. RISC has to use just one clock cycle for producing the result on uniform execution time. RISC needs more couples of RAM memory to save all instructions, due to this reason decrease the efficiency for all codes which are used in the lines form.</a:t>
            </a:r>
          </a:p>
          <a:p>
            <a:endParaRPr lang="en-IN" dirty="0"/>
          </a:p>
        </p:txBody>
      </p:sp>
    </p:spTree>
    <p:extLst>
      <p:ext uri="{BB962C8B-B14F-4D97-AF65-F5344CB8AC3E}">
        <p14:creationId xmlns:p14="http://schemas.microsoft.com/office/powerpoint/2010/main" val="3765859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l="34032" t="32110" r="26674" b="18672"/>
          <a:stretch>
            <a:fillRect/>
          </a:stretch>
        </p:blipFill>
        <p:spPr bwMode="auto">
          <a:xfrm>
            <a:off x="539552" y="548680"/>
            <a:ext cx="8486863" cy="59766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RISC vs CISC | CSAr Assignment"/>
          <p:cNvPicPr>
            <a:picLocks noChangeAspect="1" noChangeArrowheads="1"/>
          </p:cNvPicPr>
          <p:nvPr/>
        </p:nvPicPr>
        <p:blipFill>
          <a:blip r:embed="rId2" cstate="print"/>
          <a:srcRect/>
          <a:stretch>
            <a:fillRect/>
          </a:stretch>
        </p:blipFill>
        <p:spPr bwMode="auto">
          <a:xfrm>
            <a:off x="-66675" y="0"/>
            <a:ext cx="9210675" cy="5857876"/>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2031"/>
            <a:ext cx="8229600" cy="1143000"/>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Assignment No 7</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b="1" u="sng" dirty="0" smtClean="0">
                <a:solidFill>
                  <a:schemeClr val="accent1">
                    <a:lumMod val="75000"/>
                  </a:schemeClr>
                </a:solidFill>
                <a:latin typeface="Times New Roman" pitchFamily="18" charset="0"/>
                <a:cs typeface="Times New Roman" pitchFamily="18" charset="0"/>
              </a:rPr>
              <a:t>Day 1</a:t>
            </a:r>
          </a:p>
          <a:p>
            <a:pPr marL="514350" indent="-514350">
              <a:buFont typeface="+mj-lt"/>
              <a:buAutoNum type="arabicParenR"/>
            </a:pPr>
            <a:r>
              <a:rPr lang="en-US" sz="2200" dirty="0" smtClean="0">
                <a:latin typeface="Times New Roman" pitchFamily="18" charset="0"/>
                <a:cs typeface="Times New Roman" pitchFamily="18" charset="0"/>
              </a:rPr>
              <a:t>Define Microprocessor.2m</a:t>
            </a:r>
          </a:p>
          <a:p>
            <a:pPr marL="514350" indent="-514350">
              <a:buFont typeface="+mj-lt"/>
              <a:buAutoNum type="arabicParenR"/>
            </a:pPr>
            <a:r>
              <a:rPr lang="en-US" sz="2200" dirty="0" smtClean="0">
                <a:latin typeface="Times New Roman" pitchFamily="18" charset="0"/>
                <a:cs typeface="Times New Roman" pitchFamily="18" charset="0"/>
              </a:rPr>
              <a:t>Write applications of </a:t>
            </a:r>
            <a:r>
              <a:rPr lang="en-US" sz="2200" dirty="0">
                <a:latin typeface="Times New Roman" pitchFamily="18" charset="0"/>
                <a:cs typeface="Times New Roman" pitchFamily="18" charset="0"/>
              </a:rPr>
              <a:t>Microprocessor.2m</a:t>
            </a:r>
          </a:p>
          <a:p>
            <a:pPr marL="514350" indent="-514350">
              <a:buFont typeface="+mj-lt"/>
              <a:buAutoNum type="arabicParenR"/>
            </a:pPr>
            <a:r>
              <a:rPr lang="en-US" sz="2200" dirty="0" smtClean="0">
                <a:latin typeface="Times New Roman" pitchFamily="18" charset="0"/>
                <a:cs typeface="Times New Roman" pitchFamily="18" charset="0"/>
              </a:rPr>
              <a:t>Write all features of Microprocessor 8086.4m</a:t>
            </a:r>
          </a:p>
          <a:p>
            <a:pPr marL="514350" indent="-514350">
              <a:buFont typeface="+mj-lt"/>
              <a:buAutoNum type="arabicParenR"/>
            </a:pPr>
            <a:r>
              <a:rPr lang="en-US" sz="2200" dirty="0" smtClean="0">
                <a:latin typeface="Times New Roman" pitchFamily="18" charset="0"/>
                <a:cs typeface="Times New Roman" pitchFamily="18" charset="0"/>
              </a:rPr>
              <a:t>Draw the architecture of 8086.4m</a:t>
            </a:r>
          </a:p>
          <a:p>
            <a:pPr marL="514350" indent="-514350">
              <a:buFont typeface="+mj-lt"/>
              <a:buAutoNum type="arabicParenR"/>
            </a:pPr>
            <a:r>
              <a:rPr lang="en-US" sz="2200" dirty="0" smtClean="0">
                <a:latin typeface="Times New Roman" pitchFamily="18" charset="0"/>
                <a:cs typeface="Times New Roman" pitchFamily="18" charset="0"/>
              </a:rPr>
              <a:t>Explain EU and BIU in detail. 4m</a:t>
            </a:r>
          </a:p>
          <a:p>
            <a:pPr marL="514350" indent="-514350">
              <a:buFont typeface="+mj-lt"/>
              <a:buAutoNum type="arabicParenR"/>
            </a:pPr>
            <a:r>
              <a:rPr lang="en-US" sz="2200" dirty="0" smtClean="0">
                <a:latin typeface="Times New Roman" pitchFamily="18" charset="0"/>
                <a:cs typeface="Times New Roman" pitchFamily="18" charset="0"/>
              </a:rPr>
              <a:t>Explain Flag Register of 8086.4m</a:t>
            </a:r>
          </a:p>
          <a:p>
            <a:pPr marL="514350" indent="-514350">
              <a:buFont typeface="+mj-lt"/>
              <a:buAutoNum type="arabicParenR"/>
            </a:pPr>
            <a:r>
              <a:rPr lang="en-US" sz="2200" dirty="0" smtClean="0">
                <a:latin typeface="Times New Roman" pitchFamily="18" charset="0"/>
                <a:cs typeface="Times New Roman" pitchFamily="18" charset="0"/>
              </a:rPr>
              <a:t>Draw Register Structure of 8086.2m</a:t>
            </a:r>
          </a:p>
          <a:p>
            <a:pPr marL="514350" indent="-514350">
              <a:buFont typeface="+mj-lt"/>
              <a:buAutoNum type="arabicParenR"/>
            </a:pPr>
            <a:r>
              <a:rPr lang="en-US" sz="2200" dirty="0" smtClean="0">
                <a:latin typeface="Times New Roman" pitchFamily="18" charset="0"/>
                <a:cs typeface="Times New Roman" pitchFamily="18" charset="0"/>
              </a:rPr>
              <a:t>Draw Pin diagram of 8086.</a:t>
            </a:r>
          </a:p>
          <a:p>
            <a:pPr marL="514350" indent="-514350">
              <a:buFont typeface="+mj-lt"/>
              <a:buAutoNum type="arabicParenR"/>
            </a:pPr>
            <a:r>
              <a:rPr lang="en-US" sz="2200" dirty="0" smtClean="0">
                <a:latin typeface="Times New Roman" pitchFamily="18" charset="0"/>
                <a:cs typeface="Times New Roman" pitchFamily="18" charset="0"/>
              </a:rPr>
              <a:t>Explain the concept of Pipelining.</a:t>
            </a:r>
          </a:p>
          <a:p>
            <a:pPr marL="514350" indent="-514350">
              <a:buFont typeface="+mj-lt"/>
              <a:buAutoNum type="arabicParenR"/>
            </a:pPr>
            <a:r>
              <a:rPr lang="en-US" sz="2200" dirty="0">
                <a:latin typeface="Times New Roman" pitchFamily="18" charset="0"/>
                <a:cs typeface="Times New Roman" pitchFamily="18" charset="0"/>
              </a:rPr>
              <a:t>Compare CISC and </a:t>
            </a:r>
            <a:r>
              <a:rPr lang="en-US" sz="2200" dirty="0" smtClean="0">
                <a:latin typeface="Times New Roman" pitchFamily="18" charset="0"/>
                <a:cs typeface="Times New Roman" pitchFamily="18" charset="0"/>
              </a:rPr>
              <a:t>RISC 4m</a:t>
            </a:r>
          </a:p>
          <a:p>
            <a:pPr marL="0" indent="0">
              <a:buNone/>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endParaRPr lang="en-US" dirty="0" smtClean="0"/>
          </a:p>
          <a:p>
            <a:pPr marL="514350" indent="-514350">
              <a:buFont typeface="+mj-lt"/>
              <a:buAutoNum type="arabicParenR"/>
            </a:pPr>
            <a:endParaRPr lang="en-US" dirty="0"/>
          </a:p>
        </p:txBody>
      </p:sp>
    </p:spTree>
    <p:extLst>
      <p:ext uri="{BB962C8B-B14F-4D97-AF65-F5344CB8AC3E}">
        <p14:creationId xmlns:p14="http://schemas.microsoft.com/office/powerpoint/2010/main" val="2512213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Evolution of Microprocessor with its History</a:t>
            </a:r>
            <a:r>
              <a:rPr lang="en-IN" b="1" dirty="0" smtClean="0"/>
              <a:t/>
            </a:r>
            <a:br>
              <a:rPr lang="en-IN" b="1" dirty="0" smtClean="0"/>
            </a:br>
            <a:endParaRPr lang="en-IN" dirty="0"/>
          </a:p>
        </p:txBody>
      </p:sp>
      <p:sp>
        <p:nvSpPr>
          <p:cNvPr id="3" name="Content Placeholder 2"/>
          <p:cNvSpPr>
            <a:spLocks noGrp="1"/>
          </p:cNvSpPr>
          <p:nvPr>
            <p:ph idx="1"/>
          </p:nvPr>
        </p:nvSpPr>
        <p:spPr>
          <a:xfrm>
            <a:off x="611560" y="1628800"/>
            <a:ext cx="8352928" cy="4525963"/>
          </a:xfrm>
        </p:spPr>
        <p:txBody>
          <a:bodyPr>
            <a:normAutofit lnSpcReduction="10000"/>
          </a:bodyPr>
          <a:lstStyle/>
          <a:p>
            <a:pPr fontAlgn="base"/>
            <a:r>
              <a:rPr lang="en-IN" sz="2400" b="1" u="sng" dirty="0" smtClean="0">
                <a:latin typeface="Times New Roman" pitchFamily="18" charset="0"/>
                <a:cs typeface="Times New Roman" pitchFamily="18" charset="0"/>
              </a:rPr>
              <a:t>History of Microprocessor</a:t>
            </a:r>
            <a:r>
              <a:rPr lang="en-IN" sz="2400" dirty="0" smtClean="0">
                <a:latin typeface="Times New Roman" pitchFamily="18" charset="0"/>
                <a:cs typeface="Times New Roman" pitchFamily="18" charset="0"/>
              </a:rPr>
              <a:t> – </a:t>
            </a:r>
          </a:p>
          <a:p>
            <a:pPr fontAlgn="base"/>
            <a:r>
              <a:rPr lang="en-IN" sz="2400" dirty="0" smtClean="0">
                <a:latin typeface="Times New Roman" pitchFamily="18" charset="0"/>
                <a:cs typeface="Times New Roman" pitchFamily="18" charset="0"/>
              </a:rPr>
              <a:t>First microprocessor was developed by </a:t>
            </a:r>
            <a:r>
              <a:rPr lang="en-IN" sz="2400" b="1" dirty="0" smtClean="0">
                <a:solidFill>
                  <a:schemeClr val="tx2">
                    <a:lumMod val="75000"/>
                  </a:schemeClr>
                </a:solidFill>
                <a:latin typeface="Times New Roman" pitchFamily="18" charset="0"/>
                <a:cs typeface="Times New Roman" pitchFamily="18" charset="0"/>
              </a:rPr>
              <a:t>INTEL in 1971</a:t>
            </a:r>
            <a:r>
              <a:rPr lang="en-IN" sz="2400" dirty="0" smtClean="0">
                <a:latin typeface="Times New Roman" pitchFamily="18" charset="0"/>
                <a:cs typeface="Times New Roman" pitchFamily="18" charset="0"/>
              </a:rPr>
              <a:t>, and its name was </a:t>
            </a:r>
            <a:r>
              <a:rPr lang="en-IN" sz="2400" b="1" dirty="0" smtClean="0">
                <a:solidFill>
                  <a:schemeClr val="tx2">
                    <a:lumMod val="75000"/>
                  </a:schemeClr>
                </a:solidFill>
                <a:latin typeface="Times New Roman" pitchFamily="18" charset="0"/>
                <a:cs typeface="Times New Roman" pitchFamily="18" charset="0"/>
              </a:rPr>
              <a:t>Intel 4004</a:t>
            </a:r>
            <a:r>
              <a:rPr lang="en-IN" sz="2400" dirty="0" smtClean="0">
                <a:latin typeface="Times New Roman" pitchFamily="18" charset="0"/>
                <a:cs typeface="Times New Roman" pitchFamily="18" charset="0"/>
              </a:rPr>
              <a:t>. Intel 4004 is based on 4 bit processor; due to this it was not more popular. Intel 4004 was able to perform only addition/subtraction operation on 4 bit at once.</a:t>
            </a:r>
          </a:p>
          <a:p>
            <a:pPr fontAlgn="base"/>
            <a:r>
              <a:rPr lang="en-IN" sz="2400" dirty="0">
                <a:latin typeface="Times New Roman" pitchFamily="18" charset="0"/>
                <a:cs typeface="Times New Roman" pitchFamily="18" charset="0"/>
              </a:rPr>
              <a:t>Intel was announced </a:t>
            </a:r>
            <a:r>
              <a:rPr lang="en-IN" sz="2400" b="1" dirty="0">
                <a:solidFill>
                  <a:schemeClr val="tx2">
                    <a:lumMod val="75000"/>
                  </a:schemeClr>
                </a:solidFill>
                <a:latin typeface="Times New Roman" pitchFamily="18" charset="0"/>
                <a:cs typeface="Times New Roman" pitchFamily="18" charset="0"/>
              </a:rPr>
              <a:t>new Intel’s 8080 in 1974 </a:t>
            </a:r>
            <a:r>
              <a:rPr lang="en-IN" sz="2400" dirty="0">
                <a:latin typeface="Times New Roman" pitchFamily="18" charset="0"/>
                <a:cs typeface="Times New Roman" pitchFamily="18" charset="0"/>
              </a:rPr>
              <a:t>for personal computer. It is based on 8 bit processor.</a:t>
            </a:r>
          </a:p>
          <a:p>
            <a:pPr fontAlgn="base"/>
            <a:r>
              <a:rPr lang="en-IN" sz="2400" b="1" dirty="0">
                <a:solidFill>
                  <a:schemeClr val="tx2">
                    <a:lumMod val="75000"/>
                  </a:schemeClr>
                </a:solidFill>
                <a:latin typeface="Times New Roman" pitchFamily="18" charset="0"/>
                <a:cs typeface="Times New Roman" pitchFamily="18" charset="0"/>
              </a:rPr>
              <a:t>In 1976, Intel was designed 8085 processor </a:t>
            </a:r>
            <a:r>
              <a:rPr lang="en-IN" sz="2400" dirty="0">
                <a:latin typeface="Times New Roman" pitchFamily="18" charset="0"/>
                <a:cs typeface="Times New Roman" pitchFamily="18" charset="0"/>
              </a:rPr>
              <a:t>but it was not new invention because 8085 microprocessor was updated version of 8080 microprocessor. In 8085 microprocessor, are attached two Enable/Disable Instructions, 3 interrupt pins and serial I/O pins.</a:t>
            </a:r>
          </a:p>
          <a:p>
            <a:pPr fontAlgn="base"/>
            <a:endParaRPr lang="en-IN" sz="2400"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422760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pPr fontAlgn="base"/>
            <a:r>
              <a:rPr lang="en-IN" sz="2600" b="1" dirty="0" smtClean="0">
                <a:solidFill>
                  <a:schemeClr val="tx2">
                    <a:lumMod val="75000"/>
                  </a:schemeClr>
                </a:solidFill>
                <a:latin typeface="Times New Roman" pitchFamily="18" charset="0"/>
                <a:cs typeface="Times New Roman" pitchFamily="18" charset="0"/>
              </a:rPr>
              <a:t>In 1976</a:t>
            </a:r>
            <a:r>
              <a:rPr lang="en-IN" sz="2600" dirty="0" smtClean="0">
                <a:latin typeface="Times New Roman" pitchFamily="18" charset="0"/>
                <a:cs typeface="Times New Roman" pitchFamily="18" charset="0"/>
              </a:rPr>
              <a:t>, Intel was announced again </a:t>
            </a:r>
            <a:r>
              <a:rPr lang="en-IN" sz="2600" b="1" dirty="0" smtClean="0">
                <a:solidFill>
                  <a:schemeClr val="tx2">
                    <a:lumMod val="75000"/>
                  </a:schemeClr>
                </a:solidFill>
                <a:latin typeface="Times New Roman" pitchFamily="18" charset="0"/>
                <a:cs typeface="Times New Roman" pitchFamily="18" charset="0"/>
              </a:rPr>
              <a:t>new 8086 </a:t>
            </a:r>
            <a:r>
              <a:rPr lang="en-IN" sz="2600" dirty="0" smtClean="0">
                <a:latin typeface="Times New Roman" pitchFamily="18" charset="0"/>
                <a:cs typeface="Times New Roman" pitchFamily="18" charset="0"/>
              </a:rPr>
              <a:t>microprocessor. 8086 microprocessor is better to 8085 because it is based on 16 bit.</a:t>
            </a:r>
          </a:p>
          <a:p>
            <a:pPr fontAlgn="base"/>
            <a:r>
              <a:rPr lang="en-IN" sz="2600" dirty="0" smtClean="0">
                <a:latin typeface="Times New Roman" pitchFamily="18" charset="0"/>
                <a:cs typeface="Times New Roman" pitchFamily="18" charset="0"/>
              </a:rPr>
              <a:t>Later, Intel was designed other </a:t>
            </a:r>
            <a:r>
              <a:rPr lang="en-IN" sz="2600" b="1" dirty="0" smtClean="0">
                <a:solidFill>
                  <a:schemeClr val="tx2">
                    <a:lumMod val="75000"/>
                  </a:schemeClr>
                </a:solidFill>
                <a:latin typeface="Times New Roman" pitchFamily="18" charset="0"/>
                <a:cs typeface="Times New Roman" pitchFamily="18" charset="0"/>
              </a:rPr>
              <a:t>new 8087 </a:t>
            </a:r>
            <a:r>
              <a:rPr lang="en-IN" sz="2600" dirty="0" smtClean="0">
                <a:latin typeface="Times New Roman" pitchFamily="18" charset="0"/>
                <a:cs typeface="Times New Roman" pitchFamily="18" charset="0"/>
              </a:rPr>
              <a:t>microprocessor that was first math co-processor, and this processor was embedded into IBM PC.</a:t>
            </a:r>
          </a:p>
          <a:p>
            <a:pPr fontAlgn="base"/>
            <a:r>
              <a:rPr lang="en-IN" sz="2600" dirty="0" smtClean="0">
                <a:latin typeface="Times New Roman" pitchFamily="18" charset="0"/>
                <a:cs typeface="Times New Roman" pitchFamily="18" charset="0"/>
              </a:rPr>
              <a:t>Due to more effort of microprocessor’s companies, other new processor are come in market such as </a:t>
            </a:r>
            <a:r>
              <a:rPr lang="en-IN" sz="2600" b="1" dirty="0" smtClean="0">
                <a:solidFill>
                  <a:schemeClr val="tx2">
                    <a:lumMod val="75000"/>
                  </a:schemeClr>
                </a:solidFill>
                <a:latin typeface="Times New Roman" pitchFamily="18" charset="0"/>
                <a:cs typeface="Times New Roman" pitchFamily="18" charset="0"/>
              </a:rPr>
              <a:t>8088,80286,80386,80486,Pentium II, Pentium III, Pentium IV and now Core 2Duo,Dual Core and Quad core processors.</a:t>
            </a:r>
          </a:p>
          <a:p>
            <a:endParaRPr lang="en-IN" dirty="0"/>
          </a:p>
        </p:txBody>
      </p:sp>
    </p:spTree>
    <p:extLst>
      <p:ext uri="{BB962C8B-B14F-4D97-AF65-F5344CB8AC3E}">
        <p14:creationId xmlns:p14="http://schemas.microsoft.com/office/powerpoint/2010/main" val="949960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descr="microprocessor-evolu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4820" name="AutoShape 4" descr="microprocessor-evolu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4821" name="Picture 5"/>
          <p:cNvPicPr>
            <a:picLocks noChangeAspect="1" noChangeArrowheads="1"/>
          </p:cNvPicPr>
          <p:nvPr/>
        </p:nvPicPr>
        <p:blipFill>
          <a:blip r:embed="rId2" cstate="print"/>
          <a:srcRect l="11341" t="19313" r="35529" b="38360"/>
          <a:stretch>
            <a:fillRect/>
          </a:stretch>
        </p:blipFill>
        <p:spPr bwMode="auto">
          <a:xfrm>
            <a:off x="179511" y="260648"/>
            <a:ext cx="8964489" cy="6048672"/>
          </a:xfrm>
          <a:prstGeom prst="rect">
            <a:avLst/>
          </a:prstGeom>
          <a:noFill/>
          <a:ln w="9525">
            <a:noFill/>
            <a:miter lim="800000"/>
            <a:headEnd/>
            <a:tailEnd/>
          </a:ln>
        </p:spPr>
      </p:pic>
    </p:spTree>
    <p:extLst>
      <p:ext uri="{BB962C8B-B14F-4D97-AF65-F5344CB8AC3E}">
        <p14:creationId xmlns:p14="http://schemas.microsoft.com/office/powerpoint/2010/main" val="174663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Applications</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6477000" cy="422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374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80" y="-99392"/>
            <a:ext cx="8229600" cy="1143000"/>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Features</a:t>
            </a:r>
            <a:endParaRPr lang="en-US" dirty="0"/>
          </a:p>
        </p:txBody>
      </p:sp>
      <p:sp>
        <p:nvSpPr>
          <p:cNvPr id="3" name="Content Placeholder 2"/>
          <p:cNvSpPr>
            <a:spLocks noGrp="1"/>
          </p:cNvSpPr>
          <p:nvPr>
            <p:ph idx="1"/>
          </p:nvPr>
        </p:nvSpPr>
        <p:spPr>
          <a:xfrm>
            <a:off x="591480" y="1052736"/>
            <a:ext cx="8229600" cy="4525963"/>
          </a:xfrm>
        </p:spPr>
        <p:txBody>
          <a:bodyPr>
            <a:normAutofit fontScale="77500" lnSpcReduction="20000"/>
          </a:bodyPr>
          <a:lstStyle/>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1)It requires </a:t>
            </a:r>
            <a:r>
              <a:rPr lang="en-US" b="1" dirty="0" smtClean="0">
                <a:solidFill>
                  <a:schemeClr val="tx2">
                    <a:lumMod val="75000"/>
                  </a:schemeClr>
                </a:solidFill>
                <a:latin typeface="Times New Roman" pitchFamily="18" charset="0"/>
                <a:cs typeface="Times New Roman" pitchFamily="18" charset="0"/>
              </a:rPr>
              <a:t>+5v power supply</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2)It has </a:t>
            </a:r>
            <a:r>
              <a:rPr lang="en-US" b="1" dirty="0" smtClean="0">
                <a:solidFill>
                  <a:schemeClr val="tx2">
                    <a:lumMod val="75000"/>
                  </a:schemeClr>
                </a:solidFill>
                <a:latin typeface="Times New Roman" pitchFamily="18" charset="0"/>
                <a:cs typeface="Times New Roman" pitchFamily="18" charset="0"/>
              </a:rPr>
              <a:t>20 bit address bus</a:t>
            </a:r>
            <a:r>
              <a:rPr lang="en-US" dirty="0" smtClean="0">
                <a:latin typeface="Times New Roman" pitchFamily="18" charset="0"/>
                <a:cs typeface="Times New Roman" pitchFamily="18" charset="0"/>
              </a:rPr>
              <a:t>, can access 220 -</a:t>
            </a:r>
            <a:r>
              <a:rPr lang="en-US" b="1" dirty="0" smtClean="0">
                <a:solidFill>
                  <a:schemeClr val="tx2">
                    <a:lumMod val="75000"/>
                  </a:schemeClr>
                </a:solidFill>
                <a:latin typeface="Times New Roman" pitchFamily="18" charset="0"/>
                <a:cs typeface="Times New Roman" pitchFamily="18" charset="0"/>
              </a:rPr>
              <a:t>1MB memory </a:t>
            </a:r>
            <a:r>
              <a:rPr lang="en-US" dirty="0" smtClean="0">
                <a:latin typeface="Times New Roman" pitchFamily="18" charset="0"/>
                <a:cs typeface="Times New Roman" pitchFamily="18" charset="0"/>
              </a:rPr>
              <a:t>location. </a:t>
            </a:r>
          </a:p>
          <a:p>
            <a:pPr marL="0" indent="0">
              <a:buNone/>
            </a:pPr>
            <a:r>
              <a:rPr lang="en-US" dirty="0" smtClean="0">
                <a:latin typeface="Times New Roman" pitchFamily="18" charset="0"/>
                <a:cs typeface="Times New Roman" pitchFamily="18" charset="0"/>
              </a:rPr>
              <a:t>3)</a:t>
            </a:r>
            <a:r>
              <a:rPr lang="en-US" b="1" dirty="0" smtClean="0">
                <a:solidFill>
                  <a:schemeClr val="tx2">
                    <a:lumMod val="75000"/>
                  </a:schemeClr>
                </a:solidFill>
                <a:latin typeface="Times New Roman" pitchFamily="18" charset="0"/>
                <a:cs typeface="Times New Roman" pitchFamily="18" charset="0"/>
              </a:rPr>
              <a:t>16 bit data bus.</a:t>
            </a:r>
          </a:p>
          <a:p>
            <a:pPr marL="0" indent="0">
              <a:buNone/>
            </a:pPr>
            <a:r>
              <a:rPr lang="en-US" dirty="0" smtClean="0">
                <a:latin typeface="Times New Roman" pitchFamily="18" charset="0"/>
                <a:cs typeface="Times New Roman" pitchFamily="18" charset="0"/>
              </a:rPr>
              <a:t>4)It is a </a:t>
            </a:r>
            <a:r>
              <a:rPr lang="en-US" b="1" dirty="0" smtClean="0">
                <a:solidFill>
                  <a:schemeClr val="tx2">
                    <a:lumMod val="75000"/>
                  </a:schemeClr>
                </a:solidFill>
                <a:latin typeface="Times New Roman" pitchFamily="18" charset="0"/>
                <a:cs typeface="Times New Roman" pitchFamily="18" charset="0"/>
              </a:rPr>
              <a:t>16 bit processor </a:t>
            </a:r>
            <a:r>
              <a:rPr lang="en-US" dirty="0" smtClean="0">
                <a:latin typeface="Times New Roman" pitchFamily="18" charset="0"/>
                <a:cs typeface="Times New Roman" pitchFamily="18" charset="0"/>
              </a:rPr>
              <a:t>having </a:t>
            </a:r>
            <a:r>
              <a:rPr lang="en-US" b="1" dirty="0" smtClean="0">
                <a:solidFill>
                  <a:schemeClr val="tx2">
                    <a:lumMod val="75000"/>
                  </a:schemeClr>
                </a:solidFill>
                <a:latin typeface="Times New Roman" pitchFamily="18" charset="0"/>
                <a:cs typeface="Times New Roman" pitchFamily="18" charset="0"/>
              </a:rPr>
              <a:t>16 bit ALU</a:t>
            </a:r>
            <a:r>
              <a:rPr lang="en-US" dirty="0" smtClean="0">
                <a:latin typeface="Times New Roman" pitchFamily="18" charset="0"/>
                <a:cs typeface="Times New Roman" pitchFamily="18" charset="0"/>
              </a:rPr>
              <a:t>, </a:t>
            </a:r>
            <a:r>
              <a:rPr lang="en-US" b="1" dirty="0" smtClean="0">
                <a:solidFill>
                  <a:schemeClr val="tx2">
                    <a:lumMod val="75000"/>
                  </a:schemeClr>
                </a:solidFill>
                <a:latin typeface="Times New Roman" pitchFamily="18" charset="0"/>
                <a:cs typeface="Times New Roman" pitchFamily="18" charset="0"/>
              </a:rPr>
              <a:t>16 bit registers</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5)It has </a:t>
            </a:r>
            <a:r>
              <a:rPr lang="en-US" b="1" dirty="0" smtClean="0">
                <a:solidFill>
                  <a:schemeClr val="tx2">
                    <a:lumMod val="75000"/>
                  </a:schemeClr>
                </a:solidFill>
                <a:latin typeface="Times New Roman" pitchFamily="18" charset="0"/>
                <a:cs typeface="Times New Roman" pitchFamily="18" charset="0"/>
              </a:rPr>
              <a:t>instruction queue </a:t>
            </a:r>
            <a:r>
              <a:rPr lang="en-US" dirty="0" smtClean="0">
                <a:latin typeface="Times New Roman" pitchFamily="18" charset="0"/>
                <a:cs typeface="Times New Roman" pitchFamily="18" charset="0"/>
              </a:rPr>
              <a:t>which is capable of storing 6 instruction bytes for faster processing.</a:t>
            </a:r>
          </a:p>
          <a:p>
            <a:pPr marL="0" indent="0">
              <a:buNone/>
            </a:pPr>
            <a:r>
              <a:rPr lang="en-US" dirty="0" smtClean="0">
                <a:latin typeface="Times New Roman" pitchFamily="18" charset="0"/>
                <a:cs typeface="Times New Roman" pitchFamily="18" charset="0"/>
              </a:rPr>
              <a:t>6)It has </a:t>
            </a:r>
            <a:r>
              <a:rPr lang="en-US" b="1" dirty="0" smtClean="0">
                <a:solidFill>
                  <a:schemeClr val="tx2">
                    <a:lumMod val="75000"/>
                  </a:schemeClr>
                </a:solidFill>
                <a:latin typeface="Times New Roman" pitchFamily="18" charset="0"/>
                <a:cs typeface="Times New Roman" pitchFamily="18" charset="0"/>
              </a:rPr>
              <a:t>pipelining</a:t>
            </a:r>
            <a:r>
              <a:rPr lang="en-US" dirty="0" smtClean="0">
                <a:latin typeface="Times New Roman" pitchFamily="18" charset="0"/>
                <a:cs typeface="Times New Roman" pitchFamily="18" charset="0"/>
              </a:rPr>
              <a:t>, fetch and execute stage </a:t>
            </a:r>
            <a:r>
              <a:rPr lang="en-US" b="1" dirty="0" smtClean="0">
                <a:solidFill>
                  <a:schemeClr val="tx2">
                    <a:lumMod val="75000"/>
                  </a:schemeClr>
                </a:solidFill>
                <a:latin typeface="Times New Roman" pitchFamily="18" charset="0"/>
                <a:cs typeface="Times New Roman" pitchFamily="18" charset="0"/>
              </a:rPr>
              <a:t>for improving performance</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7)It has </a:t>
            </a:r>
            <a:r>
              <a:rPr lang="en-US" b="1" dirty="0" smtClean="0">
                <a:solidFill>
                  <a:schemeClr val="tx2">
                    <a:lumMod val="75000"/>
                  </a:schemeClr>
                </a:solidFill>
                <a:latin typeface="Times New Roman" pitchFamily="18" charset="0"/>
                <a:cs typeface="Times New Roman" pitchFamily="18" charset="0"/>
              </a:rPr>
              <a:t>256 vectored interrupts</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8)</a:t>
            </a:r>
            <a:r>
              <a:rPr lang="en-US" b="1" dirty="0" smtClean="0">
                <a:solidFill>
                  <a:schemeClr val="tx2">
                    <a:lumMod val="75000"/>
                  </a:schemeClr>
                </a:solidFill>
                <a:latin typeface="Times New Roman" pitchFamily="18" charset="0"/>
                <a:cs typeface="Times New Roman" pitchFamily="18" charset="0"/>
              </a:rPr>
              <a:t>Clock</a:t>
            </a:r>
            <a:r>
              <a:rPr lang="en-US" dirty="0" smtClean="0">
                <a:latin typeface="Times New Roman" pitchFamily="18" charset="0"/>
                <a:cs typeface="Times New Roman" pitchFamily="18" charset="0"/>
              </a:rPr>
              <a:t> range is </a:t>
            </a:r>
            <a:r>
              <a:rPr lang="en-US" b="1" dirty="0" smtClean="0">
                <a:solidFill>
                  <a:schemeClr val="tx2">
                    <a:lumMod val="75000"/>
                  </a:schemeClr>
                </a:solidFill>
                <a:latin typeface="Times New Roman" pitchFamily="18" charset="0"/>
                <a:cs typeface="Times New Roman" pitchFamily="18" charset="0"/>
              </a:rPr>
              <a:t>5-10 </a:t>
            </a:r>
            <a:r>
              <a:rPr lang="en-US" b="1" dirty="0" err="1" smtClean="0">
                <a:solidFill>
                  <a:schemeClr val="tx2">
                    <a:lumMod val="75000"/>
                  </a:schemeClr>
                </a:solidFill>
                <a:latin typeface="Times New Roman" pitchFamily="18" charset="0"/>
                <a:cs typeface="Times New Roman" pitchFamily="18" charset="0"/>
              </a:rPr>
              <a:t>MHz</a:t>
            </a:r>
            <a:r>
              <a:rPr lang="en-US" dirty="0" err="1"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01944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16" y="44640"/>
            <a:ext cx="8229600" cy="1143000"/>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architecture </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8640960" cy="5576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096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1894</Words>
  <Application>Microsoft Office PowerPoint</Application>
  <PresentationFormat>On-screen Show (4:3)</PresentationFormat>
  <Paragraphs>189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Microprocessor</vt:lpstr>
      <vt:lpstr>Evolution of Microprocessor with its History </vt:lpstr>
      <vt:lpstr>PowerPoint Presentation</vt:lpstr>
      <vt:lpstr>PowerPoint Presentation</vt:lpstr>
      <vt:lpstr>Applications</vt:lpstr>
      <vt:lpstr>Features</vt:lpstr>
      <vt:lpstr>architecture </vt:lpstr>
      <vt:lpstr>architectural block diagram  </vt:lpstr>
      <vt:lpstr>PowerPoint Presentation</vt:lpstr>
      <vt:lpstr>PowerPoint Presentation</vt:lpstr>
      <vt:lpstr>PowerPoint Presentation</vt:lpstr>
      <vt:lpstr>Flag Register </vt:lpstr>
      <vt:lpstr>Register structure</vt:lpstr>
      <vt:lpstr>General purpose registers of 8086</vt:lpstr>
      <vt:lpstr>PowerPoint Presentation</vt:lpstr>
      <vt:lpstr>PowerPoint Presentation</vt:lpstr>
      <vt:lpstr>Pin Diagram</vt:lpstr>
      <vt:lpstr>PowerPoint Presentation</vt:lpstr>
      <vt:lpstr>PowerPoint Presentation</vt:lpstr>
      <vt:lpstr>PowerPoint Presentation</vt:lpstr>
      <vt:lpstr>Minimum mode of Operation</vt:lpstr>
      <vt:lpstr>PowerPoint Presentation</vt:lpstr>
      <vt:lpstr>PowerPoint Presentation</vt:lpstr>
      <vt:lpstr>Physical Address &amp; Effective Address </vt:lpstr>
      <vt:lpstr>CONCEPT OF PIPELINING. </vt:lpstr>
      <vt:lpstr>IMPORTANCE OF PIPELINING IN 8086  </vt:lpstr>
      <vt:lpstr>PowerPoint Presentation</vt:lpstr>
      <vt:lpstr>PowerPoint Presentation</vt:lpstr>
      <vt:lpstr>PowerPoint Presentation</vt:lpstr>
      <vt:lpstr>PowerPoint Presentation</vt:lpstr>
      <vt:lpstr>Assignment No 7</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Mandar</dc:creator>
  <cp:lastModifiedBy>pcp</cp:lastModifiedBy>
  <cp:revision>108</cp:revision>
  <dcterms:created xsi:type="dcterms:W3CDTF">2021-11-15T17:25:13Z</dcterms:created>
  <dcterms:modified xsi:type="dcterms:W3CDTF">2021-11-26T10:47:25Z</dcterms:modified>
</cp:coreProperties>
</file>