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4AD462-2AC9-43F8-A91C-648B72BA9C1E}"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4AD462-2AC9-43F8-A91C-648B72BA9C1E}"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4AD462-2AC9-43F8-A91C-648B72BA9C1E}"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4AD462-2AC9-43F8-A91C-648B72BA9C1E}"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AD462-2AC9-43F8-A91C-648B72BA9C1E}" type="datetimeFigureOut">
              <a:rPr lang="en-IN" smtClean="0"/>
              <a:t>15-11-2021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4AD462-2AC9-43F8-A91C-648B72BA9C1E}"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4AD462-2AC9-43F8-A91C-648B72BA9C1E}" type="datetimeFigureOut">
              <a:rPr lang="en-IN" smtClean="0"/>
              <a:t>15-11-2021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4AD462-2AC9-43F8-A91C-648B72BA9C1E}" type="datetimeFigureOut">
              <a:rPr lang="en-IN" smtClean="0"/>
              <a:t>15-11-2021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AD462-2AC9-43F8-A91C-648B72BA9C1E}" type="datetimeFigureOut">
              <a:rPr lang="en-IN" smtClean="0"/>
              <a:t>15-11-2021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AD462-2AC9-43F8-A91C-648B72BA9C1E}"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AD462-2AC9-43F8-A91C-648B72BA9C1E}" type="datetimeFigureOut">
              <a:rPr lang="en-IN" smtClean="0"/>
              <a:t>15-11-2021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2A026-2A11-42B8-B073-816CF5CC2B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AD462-2AC9-43F8-A91C-648B72BA9C1E}" type="datetimeFigureOut">
              <a:rPr lang="en-IN" smtClean="0"/>
              <a:t>15-11-2021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2A026-2A11-42B8-B073-816CF5CC2B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9"/>
            <a:ext cx="7772400" cy="936104"/>
          </a:xfrm>
        </p:spPr>
        <p:txBody>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Unit 3</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ubtitle 2"/>
          <p:cNvSpPr>
            <a:spLocks noGrp="1"/>
          </p:cNvSpPr>
          <p:nvPr>
            <p:ph type="subTitle" idx="1"/>
          </p:nvPr>
        </p:nvSpPr>
        <p:spPr>
          <a:xfrm>
            <a:off x="1316032" y="1340768"/>
            <a:ext cx="6400800" cy="1752600"/>
          </a:xfrm>
        </p:spPr>
        <p:txBody>
          <a:bodyPr>
            <a:noAutofit/>
          </a:bodyPr>
          <a:lstStyle/>
          <a:p>
            <a:r>
              <a:rPr lang="en-IN" sz="6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Sequential Logic Circuits </a:t>
            </a: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12M</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5362" name="AutoShape 2" descr="Difference between combinational and sequential circuit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4" name="AutoShape 4" descr="Difference between combinational and sequential circuit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6" name="AutoShape 6" descr="Difference between combinational and sequential circuit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68" name="Picture 8" descr="Difference between combinational and sequential circuit - GeeksforGeeks"/>
          <p:cNvPicPr>
            <a:picLocks noChangeAspect="1" noChangeArrowheads="1"/>
          </p:cNvPicPr>
          <p:nvPr/>
        </p:nvPicPr>
        <p:blipFill>
          <a:blip r:embed="rId2" cstate="print"/>
          <a:srcRect/>
          <a:stretch>
            <a:fillRect/>
          </a:stretch>
        </p:blipFill>
        <p:spPr bwMode="auto">
          <a:xfrm>
            <a:off x="1331640" y="3429000"/>
            <a:ext cx="6552728" cy="301560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108" y="125760"/>
            <a:ext cx="8229600" cy="1143000"/>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S-R Flip Flop</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aphicFrame>
        <p:nvGraphicFramePr>
          <p:cNvPr id="5" name="Content Placeholder 4"/>
          <p:cNvGraphicFramePr>
            <a:graphicFrameLocks noGrp="1"/>
          </p:cNvGraphicFramePr>
          <p:nvPr>
            <p:ph idx="1"/>
          </p:nvPr>
        </p:nvGraphicFramePr>
        <p:xfrm>
          <a:off x="5004048" y="3520440"/>
          <a:ext cx="3779912" cy="3337560"/>
        </p:xfrm>
        <a:graphic>
          <a:graphicData uri="http://schemas.openxmlformats.org/drawingml/2006/table">
            <a:tbl>
              <a:tblPr firstRow="1" bandRow="1">
                <a:tableStyleId>{74C1A8A3-306A-4EB7-A6B1-4F7E0EB9C5D6}</a:tableStyleId>
              </a:tblPr>
              <a:tblGrid>
                <a:gridCol w="944978"/>
                <a:gridCol w="944978"/>
                <a:gridCol w="944978"/>
                <a:gridCol w="944978"/>
              </a:tblGrid>
              <a:tr h="370840">
                <a:tc>
                  <a:txBody>
                    <a:bodyPr/>
                    <a:lstStyle/>
                    <a:p>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Q</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Q+1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70840">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370840">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70840">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pic>
        <p:nvPicPr>
          <p:cNvPr id="19458" name="Picture 2" descr="SR Flip Flop Design with NOR Gate and NAND Gate | Flip Flops"/>
          <p:cNvPicPr>
            <a:picLocks noChangeAspect="1" noChangeArrowheads="1"/>
          </p:cNvPicPr>
          <p:nvPr/>
        </p:nvPicPr>
        <p:blipFill>
          <a:blip r:embed="rId2" cstate="print"/>
          <a:srcRect/>
          <a:stretch>
            <a:fillRect/>
          </a:stretch>
        </p:blipFill>
        <p:spPr bwMode="auto">
          <a:xfrm>
            <a:off x="5004048" y="1196752"/>
            <a:ext cx="3744416" cy="2119027"/>
          </a:xfrm>
          <a:prstGeom prst="rect">
            <a:avLst/>
          </a:prstGeom>
          <a:noFill/>
        </p:spPr>
      </p:pic>
      <p:graphicFrame>
        <p:nvGraphicFramePr>
          <p:cNvPr id="6" name="Table 5"/>
          <p:cNvGraphicFramePr>
            <a:graphicFrameLocks noGrp="1"/>
          </p:cNvGraphicFramePr>
          <p:nvPr/>
        </p:nvGraphicFramePr>
        <p:xfrm>
          <a:off x="323528" y="4653136"/>
          <a:ext cx="3384375" cy="1854200"/>
        </p:xfrm>
        <a:graphic>
          <a:graphicData uri="http://schemas.openxmlformats.org/drawingml/2006/table">
            <a:tbl>
              <a:tblPr firstRow="1" bandRow="1">
                <a:tableStyleId>{5C22544A-7EE6-4342-B048-85BDC9FD1C3A}</a:tableStyleId>
              </a:tblPr>
              <a:tblGrid>
                <a:gridCol w="1128125"/>
                <a:gridCol w="1128125"/>
                <a:gridCol w="1128125"/>
              </a:tblGrid>
              <a:tr h="370840">
                <a:tc>
                  <a:txBody>
                    <a:bodyPr/>
                    <a:lstStyle/>
                    <a:p>
                      <a:r>
                        <a:rPr lang="en-IN" dirty="0" smtClean="0"/>
                        <a:t>S</a:t>
                      </a:r>
                      <a:endParaRPr lang="en-IN" dirty="0"/>
                    </a:p>
                  </a:txBody>
                  <a:tcPr/>
                </a:tc>
                <a:tc>
                  <a:txBody>
                    <a:bodyPr/>
                    <a:lstStyle/>
                    <a:p>
                      <a:r>
                        <a:rPr lang="en-IN" dirty="0" smtClean="0"/>
                        <a:t>R</a:t>
                      </a:r>
                      <a:endParaRPr lang="en-IN" dirty="0"/>
                    </a:p>
                  </a:txBody>
                  <a:tcPr/>
                </a:tc>
                <a:tc>
                  <a:txBody>
                    <a:bodyPr/>
                    <a:lstStyle/>
                    <a:p>
                      <a:r>
                        <a:rPr lang="en-IN" dirty="0" smtClean="0"/>
                        <a:t>Q+1</a:t>
                      </a:r>
                      <a:endParaRPr lang="en-IN" dirty="0"/>
                    </a:p>
                  </a:txBody>
                  <a:tcPr/>
                </a:tc>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endParaRPr lang="en-IN"/>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endParaRPr lang="en-IN"/>
                    </a:p>
                  </a:txBody>
                  <a:tcPr/>
                </a:tc>
              </a:tr>
              <a:tr h="370840">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endParaRPr lang="en-IN" dirty="0"/>
                    </a:p>
                  </a:txBody>
                  <a:tcPr/>
                </a:tc>
              </a:tr>
              <a:tr h="370840">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endParaRPr lang="en-IN" dirty="0"/>
                    </a:p>
                  </a:txBody>
                  <a:tcPr/>
                </a:tc>
              </a:tr>
            </a:tbl>
          </a:graphicData>
        </a:graphic>
      </p:graphicFrame>
      <p:sp>
        <p:nvSpPr>
          <p:cNvPr id="7" name="TextBox 6"/>
          <p:cNvSpPr txBox="1"/>
          <p:nvPr/>
        </p:nvSpPr>
        <p:spPr>
          <a:xfrm>
            <a:off x="179512" y="1268760"/>
            <a:ext cx="4464496" cy="3046988"/>
          </a:xfrm>
          <a:prstGeom prst="rect">
            <a:avLst/>
          </a:prstGeom>
          <a:noFill/>
        </p:spPr>
        <p:txBody>
          <a:bodyPr wrap="square" rtlCol="0">
            <a:spAutoFit/>
          </a:bodyPr>
          <a:lstStyle/>
          <a:p>
            <a:r>
              <a:rPr lang="en-IN" sz="2400" dirty="0">
                <a:latin typeface="Baskerville Old Face" pitchFamily="18" charset="0"/>
              </a:rPr>
              <a:t>The SR flip flop is a 1-bit memory </a:t>
            </a:r>
            <a:r>
              <a:rPr lang="en-IN" sz="2400" dirty="0" err="1">
                <a:latin typeface="Baskerville Old Face" pitchFamily="18" charset="0"/>
              </a:rPr>
              <a:t>bistable</a:t>
            </a:r>
            <a:r>
              <a:rPr lang="en-IN" sz="2400" dirty="0">
                <a:latin typeface="Baskerville Old Face" pitchFamily="18" charset="0"/>
              </a:rPr>
              <a:t> device having two inputs, i.e., SET and RESET. The SET input 'S' set the device or produce the output 1, and the RESET input 'R' reset the device or produce the output 0. ... The SR flip flop stands for </a:t>
            </a:r>
            <a:r>
              <a:rPr lang="en-IN" sz="2400" b="1" dirty="0">
                <a:latin typeface="Baskerville Old Face" pitchFamily="18" charset="0"/>
              </a:rPr>
              <a:t>"Set-Reset" flip flop</a:t>
            </a:r>
            <a:r>
              <a:rPr lang="en-IN" sz="2400" dirty="0">
                <a:latin typeface="Baskerville Old Face"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7030A0"/>
                </a:solidFill>
              </a:rPr>
              <a:t>Difference between Latch and Flip-flop:</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latin typeface="Baskerville Old Face" pitchFamily="18" charset="0"/>
              </a:rPr>
              <a:t>Latches and flip flops both are basically the </a:t>
            </a:r>
            <a:r>
              <a:rPr lang="en-IN" dirty="0" err="1" smtClean="0">
                <a:latin typeface="Baskerville Old Face" pitchFamily="18" charset="0"/>
              </a:rPr>
              <a:t>bistable</a:t>
            </a:r>
            <a:r>
              <a:rPr lang="en-IN" dirty="0" smtClean="0">
                <a:latin typeface="Baskerville Old Face" pitchFamily="18" charset="0"/>
              </a:rPr>
              <a:t> elements.</a:t>
            </a:r>
          </a:p>
          <a:p>
            <a:r>
              <a:rPr lang="en-IN" dirty="0" smtClean="0">
                <a:latin typeface="Baskerville Old Face" pitchFamily="18" charset="0"/>
              </a:rPr>
              <a:t>As discussed earlier a latch has an enable input. As long as it is active, the latch output will keep changing according to the changes in its input. In other words latch is a level triggered flip flop.</a:t>
            </a:r>
          </a:p>
          <a:p>
            <a:r>
              <a:rPr lang="en-IN" dirty="0" smtClean="0">
                <a:latin typeface="Baskerville Old Face" pitchFamily="18" charset="0"/>
              </a:rPr>
              <a:t>But flip flop is a sequential circuit which generally samples its inputs and changes its outputs only at particular instants of time and not continuously.</a:t>
            </a:r>
          </a:p>
          <a:p>
            <a:r>
              <a:rPr lang="en-IN" dirty="0" smtClean="0">
                <a:latin typeface="Baskerville Old Face" pitchFamily="18" charset="0"/>
              </a:rPr>
              <a:t>The flip-flops are therefore said to be edge sensitive or edge triggered rather than being level triggered like latches.</a:t>
            </a:r>
          </a:p>
          <a:p>
            <a:endParaRPr lang="en-IN" dirty="0"/>
          </a:p>
        </p:txBody>
      </p:sp>
    </p:spTree>
    <p:extLst>
      <p:ext uri="{BB962C8B-B14F-4D97-AF65-F5344CB8AC3E}">
        <p14:creationId xmlns:p14="http://schemas.microsoft.com/office/powerpoint/2010/main" val="384892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Level Triggering:</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IN" sz="2200" dirty="0" smtClean="0"/>
              <a:t>Explain different triggering methods used flop</a:t>
            </a:r>
            <a:r>
              <a:rPr lang="en-IN" dirty="0" smtClean="0"/>
              <a:t>.</a:t>
            </a:r>
            <a:br>
              <a:rPr lang="en-IN" dirty="0" smtClean="0"/>
            </a:b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57200" y="1052736"/>
            <a:ext cx="8229600" cy="5073427"/>
          </a:xfrm>
        </p:spPr>
        <p:txBody>
          <a:bodyPr>
            <a:normAutofit/>
          </a:bodyPr>
          <a:lstStyle/>
          <a:p>
            <a:r>
              <a:rPr lang="en-IN" sz="2400" dirty="0" smtClean="0">
                <a:latin typeface="Baskerville Old Face" pitchFamily="18" charset="0"/>
              </a:rPr>
              <a:t>The latch or flip-flop circuits which respond to change in their inputs, only if their enable input (E) held at an active level which may be either HIGH or LOW level are called as level triggered latches or flip-flops. </a:t>
            </a:r>
          </a:p>
          <a:p>
            <a:r>
              <a:rPr lang="en-IN" sz="2400" dirty="0" smtClean="0">
                <a:latin typeface="Baskerville Old Face" pitchFamily="18" charset="0"/>
              </a:rPr>
              <a:t>Thus these circuits do not respond at the rising or falling edges of the clock. They only respond to the steady HIGH or LOW levels of the clock signal.</a:t>
            </a:r>
          </a:p>
          <a:p>
            <a:endParaRPr lang="en-IN" dirty="0"/>
          </a:p>
        </p:txBody>
      </p:sp>
      <p:sp>
        <p:nvSpPr>
          <p:cNvPr id="27650" name="AutoShape 2" descr="What is a sequential circuit? Level Triggering and Edge trigg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7652" name="AutoShape 4" descr="What is a sequential circuit? Level Triggering and Edge trigg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7654" name="AutoShape 6" descr="What is a sequential circuit? Level Triggering and Edge trigg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7656" name="AutoShape 8" descr="What is a sequential circuit? Level Triggering and Edge trigg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7658" name="AutoShape 10" descr="What is a sequential circuit? Level Triggering and Edge trigg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43418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fontScale="85000" lnSpcReduction="20000"/>
          </a:bodyPr>
          <a:lstStyle/>
          <a:p>
            <a:r>
              <a:rPr lang="en-IN" dirty="0" smtClean="0">
                <a:solidFill>
                  <a:srgbClr val="7030A0"/>
                </a:solidFill>
                <a:latin typeface="Baskerville Old Face" pitchFamily="18" charset="0"/>
              </a:rPr>
              <a:t> Types of Level Triggered Flip-flops :</a:t>
            </a:r>
          </a:p>
          <a:p>
            <a:pPr>
              <a:buNone/>
            </a:pPr>
            <a:r>
              <a:rPr lang="en-IN" dirty="0" smtClean="0">
                <a:latin typeface="Baskerville Old Face" pitchFamily="18" charset="0"/>
              </a:rPr>
              <a:t>There are two types of level triggered flip-flops :</a:t>
            </a:r>
          </a:p>
          <a:p>
            <a:pPr>
              <a:buNone/>
            </a:pPr>
            <a:r>
              <a:rPr lang="en-IN" dirty="0" smtClean="0">
                <a:latin typeface="Baskerville Old Face" pitchFamily="18" charset="0"/>
              </a:rPr>
              <a:t>1. Positive level triggered.</a:t>
            </a:r>
          </a:p>
          <a:p>
            <a:pPr>
              <a:buNone/>
            </a:pPr>
            <a:r>
              <a:rPr lang="en-IN" dirty="0" smtClean="0">
                <a:latin typeface="Baskerville Old Face" pitchFamily="18" charset="0"/>
              </a:rPr>
              <a:t>2. Negative level triggered.</a:t>
            </a:r>
          </a:p>
          <a:p>
            <a:r>
              <a:rPr lang="en-IN" b="1" dirty="0" smtClean="0">
                <a:latin typeface="Baskerville Old Face" pitchFamily="18" charset="0"/>
              </a:rPr>
              <a:t>Positive level triggered :</a:t>
            </a:r>
          </a:p>
          <a:p>
            <a:pPr>
              <a:buNone/>
            </a:pPr>
            <a:r>
              <a:rPr lang="en-IN" dirty="0" smtClean="0">
                <a:latin typeface="Baskerville Old Face" pitchFamily="18" charset="0"/>
              </a:rPr>
              <a:t>If the outputs of a flip-flop respond to the input changes, only when its clock inputs at HIGH (1) level, then it is called as the positive level triggered flip-flop.</a:t>
            </a:r>
          </a:p>
          <a:p>
            <a:pPr>
              <a:buNone/>
            </a:pPr>
            <a:endParaRPr lang="en-IN" dirty="0" smtClean="0">
              <a:latin typeface="Baskerville Old Face" pitchFamily="18" charset="0"/>
            </a:endParaRPr>
          </a:p>
          <a:p>
            <a:pPr>
              <a:buNone/>
            </a:pPr>
            <a:r>
              <a:rPr lang="en-IN" b="1" dirty="0" smtClean="0">
                <a:latin typeface="Baskerville Old Face" pitchFamily="18" charset="0"/>
              </a:rPr>
              <a:t>Negative level triggered FF :</a:t>
            </a:r>
          </a:p>
          <a:p>
            <a:pPr>
              <a:buNone/>
            </a:pPr>
            <a:r>
              <a:rPr lang="en-IN" dirty="0" smtClean="0">
                <a:latin typeface="Baskerville Old Face" pitchFamily="18" charset="0"/>
              </a:rPr>
              <a:t>If the outputs of a flip-flop respond to the input changes, only when its clock input is at LOW (0) level, then it is called as the negative level triggered flip-flop.</a:t>
            </a:r>
          </a:p>
          <a:p>
            <a:pPr>
              <a:buNone/>
            </a:pPr>
            <a:r>
              <a:rPr lang="en-IN" dirty="0" smtClean="0">
                <a:solidFill>
                  <a:srgbClr val="7030A0"/>
                </a:solidFill>
                <a:latin typeface="Baskerville Old Face" pitchFamily="18" charset="0"/>
              </a:rPr>
              <a:t>Note: The level triggering is not used practically, due to some of its disadvantages.</a:t>
            </a:r>
          </a:p>
          <a:p>
            <a:pPr>
              <a:buNone/>
            </a:pPr>
            <a:endParaRPr lang="en-IN" dirty="0" smtClean="0"/>
          </a:p>
          <a:p>
            <a:pPr>
              <a:buNone/>
            </a:pPr>
            <a:endParaRPr lang="en-IN" dirty="0" smtClean="0"/>
          </a:p>
          <a:p>
            <a:endParaRPr lang="en-IN" dirty="0"/>
          </a:p>
        </p:txBody>
      </p:sp>
    </p:spTree>
    <p:extLst>
      <p:ext uri="{BB962C8B-B14F-4D97-AF65-F5344CB8AC3E}">
        <p14:creationId xmlns:p14="http://schemas.microsoft.com/office/powerpoint/2010/main" val="3729971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Edge triggered flip flops</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67544" y="1268760"/>
            <a:ext cx="8352928" cy="4525963"/>
          </a:xfrm>
        </p:spPr>
        <p:txBody>
          <a:bodyPr>
            <a:normAutofit/>
          </a:bodyPr>
          <a:lstStyle/>
          <a:p>
            <a:r>
              <a:rPr lang="en-IN" sz="2800" dirty="0" smtClean="0"/>
              <a:t>The flip flops which change their outputs only corresponding to the positive (rising) or negative (falling) edge of the clock input are called edge triggered flip flops.</a:t>
            </a:r>
          </a:p>
          <a:p>
            <a:r>
              <a:rPr lang="en-IN" sz="2800" dirty="0" smtClean="0"/>
              <a:t>These flip-flops are therefore said to be edge sensitive or edge triggered rather and not level triggered.</a:t>
            </a:r>
          </a:p>
          <a:p>
            <a:r>
              <a:rPr lang="en-IN" sz="2800" dirty="0" smtClean="0"/>
              <a:t>The edge triggered flip flops do not respond to the steady state high or low level in the clock signal at all.</a:t>
            </a:r>
          </a:p>
          <a:p>
            <a:endParaRPr lang="en-IN" dirty="0"/>
          </a:p>
        </p:txBody>
      </p:sp>
      <p:pic>
        <p:nvPicPr>
          <p:cNvPr id="25602" name="Picture 2" descr="What is meant by edge triggering and level triggering? - Quora"/>
          <p:cNvPicPr>
            <a:picLocks noChangeAspect="1" noChangeArrowheads="1"/>
          </p:cNvPicPr>
          <p:nvPr/>
        </p:nvPicPr>
        <p:blipFill>
          <a:blip r:embed="rId2" cstate="print"/>
          <a:srcRect/>
          <a:stretch>
            <a:fillRect/>
          </a:stretch>
        </p:blipFill>
        <p:spPr bwMode="auto">
          <a:xfrm>
            <a:off x="3851920" y="4869161"/>
            <a:ext cx="5126708" cy="1988840"/>
          </a:xfrm>
          <a:prstGeom prst="rect">
            <a:avLst/>
          </a:prstGeom>
          <a:noFill/>
        </p:spPr>
      </p:pic>
    </p:spTree>
    <p:extLst>
      <p:ext uri="{BB962C8B-B14F-4D97-AF65-F5344CB8AC3E}">
        <p14:creationId xmlns:p14="http://schemas.microsoft.com/office/powerpoint/2010/main" val="17311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b="1" dirty="0" smtClean="0">
                <a:latin typeface="Baskerville Old Face" pitchFamily="18" charset="0"/>
              </a:rPr>
              <a:t>There are two types of edge triggered flip flops:</a:t>
            </a:r>
          </a:p>
          <a:p>
            <a:pPr>
              <a:buNone/>
            </a:pPr>
            <a:r>
              <a:rPr lang="en-IN" b="1" dirty="0" smtClean="0">
                <a:latin typeface="Baskerville Old Face" pitchFamily="18" charset="0"/>
              </a:rPr>
              <a:t> 1. Positive edge triggered flip flops</a:t>
            </a:r>
            <a:br>
              <a:rPr lang="en-IN" b="1" dirty="0" smtClean="0">
                <a:latin typeface="Baskerville Old Face" pitchFamily="18" charset="0"/>
              </a:rPr>
            </a:br>
            <a:endParaRPr lang="en-IN" b="1" dirty="0" smtClean="0">
              <a:latin typeface="Baskerville Old Face" pitchFamily="18" charset="0"/>
            </a:endParaRPr>
          </a:p>
          <a:p>
            <a:pPr>
              <a:buNone/>
            </a:pPr>
            <a:r>
              <a:rPr lang="en-IN" b="1" dirty="0" smtClean="0">
                <a:latin typeface="Baskerville Old Face" pitchFamily="18" charset="0"/>
              </a:rPr>
              <a:t>2. Negative edge triggered flip flops.</a:t>
            </a:r>
            <a:r>
              <a:rPr lang="en-IN" dirty="0" smtClean="0">
                <a:latin typeface="Baskerville Old Face" pitchFamily="18" charset="0"/>
              </a:rPr>
              <a:t/>
            </a:r>
            <a:br>
              <a:rPr lang="en-IN" dirty="0" smtClean="0">
                <a:latin typeface="Baskerville Old Face" pitchFamily="18" charset="0"/>
              </a:rPr>
            </a:br>
            <a:endParaRPr lang="en-IN" dirty="0" smtClean="0">
              <a:latin typeface="Baskerville Old Face" pitchFamily="18" charset="0"/>
            </a:endParaRPr>
          </a:p>
          <a:p>
            <a:r>
              <a:rPr lang="en-IN" dirty="0" smtClean="0">
                <a:latin typeface="Baskerville Old Face" pitchFamily="18" charset="0"/>
              </a:rPr>
              <a:t>Positive edge triggered flip flops will allow its outputs to change in response to its inputs only at the instants corresponding to the rising edges of clock (or positive spikes). Its outputs will not respond to change in inputs at any other instant of time.</a:t>
            </a:r>
          </a:p>
          <a:p>
            <a:pPr>
              <a:buNone/>
            </a:pPr>
            <a:endParaRPr lang="en-IN" dirty="0" smtClean="0">
              <a:latin typeface="Baskerville Old Face" pitchFamily="18" charset="0"/>
            </a:endParaRPr>
          </a:p>
          <a:p>
            <a:r>
              <a:rPr lang="en-IN" dirty="0" smtClean="0">
                <a:latin typeface="Baskerville Old Face" pitchFamily="18" charset="0"/>
              </a:rPr>
              <a:t>Negative edge triggered flip flops will respond only to the negative going edges (or spikes) of the clock.</a:t>
            </a:r>
          </a:p>
          <a:p>
            <a:pPr>
              <a:buNone/>
            </a:pPr>
            <a:endParaRPr lang="en-IN" dirty="0" smtClean="0">
              <a:latin typeface="Baskerville Old Face" pitchFamily="18" charset="0"/>
            </a:endParaRPr>
          </a:p>
          <a:p>
            <a:r>
              <a:rPr lang="en-IN" dirty="0" smtClean="0">
                <a:solidFill>
                  <a:srgbClr val="7030A0"/>
                </a:solidFill>
                <a:latin typeface="Baskerville Old Face" pitchFamily="18" charset="0"/>
              </a:rPr>
              <a:t>Note: All the practically used flip flops are edge triggered flip flops.</a:t>
            </a:r>
          </a:p>
          <a:p>
            <a:endParaRPr lang="en-IN" dirty="0">
              <a:latin typeface="Baskerville Old Face" pitchFamily="18" charset="0"/>
            </a:endParaRPr>
          </a:p>
        </p:txBody>
      </p:sp>
    </p:spTree>
    <p:extLst>
      <p:ext uri="{BB962C8B-B14F-4D97-AF65-F5344CB8AC3E}">
        <p14:creationId xmlns:p14="http://schemas.microsoft.com/office/powerpoint/2010/main" val="3732304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Clocked SR Flip Flops: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5375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Introduction</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lstStyle/>
          <a:p>
            <a:r>
              <a:rPr lang="en-IN" dirty="0" smtClean="0">
                <a:latin typeface="Baskerville Old Face" pitchFamily="18" charset="0"/>
              </a:rPr>
              <a:t>The </a:t>
            </a:r>
            <a:r>
              <a:rPr lang="en-IN" dirty="0">
                <a:latin typeface="Baskerville Old Face" pitchFamily="18" charset="0"/>
              </a:rPr>
              <a:t>digital systems in general are classified into two namely:</a:t>
            </a:r>
          </a:p>
          <a:p>
            <a:pPr>
              <a:buNone/>
            </a:pPr>
            <a:r>
              <a:rPr lang="en-IN" dirty="0" smtClean="0">
                <a:latin typeface="Baskerville Old Face" pitchFamily="18" charset="0"/>
              </a:rPr>
              <a:t>1. Combinational </a:t>
            </a:r>
            <a:r>
              <a:rPr lang="en-IN" dirty="0">
                <a:latin typeface="Baskerville Old Face" pitchFamily="18" charset="0"/>
              </a:rPr>
              <a:t>logic </a:t>
            </a:r>
            <a:r>
              <a:rPr lang="en-IN" dirty="0" smtClean="0">
                <a:latin typeface="Baskerville Old Face" pitchFamily="18" charset="0"/>
              </a:rPr>
              <a:t>circuits</a:t>
            </a:r>
          </a:p>
          <a:p>
            <a:pPr>
              <a:buNone/>
            </a:pPr>
            <a:r>
              <a:rPr lang="en-IN" dirty="0" smtClean="0">
                <a:latin typeface="Baskerville Old Face" pitchFamily="18" charset="0"/>
              </a:rPr>
              <a:t> </a:t>
            </a:r>
            <a:r>
              <a:rPr lang="en-IN" dirty="0">
                <a:latin typeface="Baskerville Old Face" pitchFamily="18" charset="0"/>
              </a:rPr>
              <a:t>2. Sequential logic circuits.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askerville Old Face" pitchFamily="18" charset="0"/>
              </a:rPr>
              <a:t> </a:t>
            </a:r>
            <a:r>
              <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askerville Old Face" pitchFamily="18" charset="0"/>
              </a:rPr>
              <a:t>Combinational circuits :</a:t>
            </a:r>
          </a:p>
        </p:txBody>
      </p:sp>
      <p:sp>
        <p:nvSpPr>
          <p:cNvPr id="3" name="Content Placeholder 2"/>
          <p:cNvSpPr>
            <a:spLocks noGrp="1"/>
          </p:cNvSpPr>
          <p:nvPr>
            <p:ph idx="1"/>
          </p:nvPr>
        </p:nvSpPr>
        <p:spPr>
          <a:xfrm>
            <a:off x="155575" y="1052736"/>
            <a:ext cx="8229600" cy="4525963"/>
          </a:xfrm>
        </p:spPr>
        <p:txBody>
          <a:bodyPr>
            <a:normAutofit/>
          </a:bodyPr>
          <a:lstStyle/>
          <a:p>
            <a:r>
              <a:rPr lang="en-IN" sz="2800" dirty="0">
                <a:latin typeface="Baskerville Old Face" pitchFamily="18" charset="0"/>
              </a:rPr>
              <a:t>Till now we have discussed only the combinational </a:t>
            </a:r>
            <a:r>
              <a:rPr lang="en-IN" sz="2800" dirty="0" smtClean="0">
                <a:latin typeface="Baskerville Old Face" pitchFamily="18" charset="0"/>
              </a:rPr>
              <a:t>circuits</a:t>
            </a:r>
            <a:endParaRPr lang="en-IN" sz="2800" dirty="0">
              <a:latin typeface="Baskerville Old Face" pitchFamily="18" charset="0"/>
            </a:endParaRPr>
          </a:p>
          <a:p>
            <a:r>
              <a:rPr lang="en-IN" sz="2800" dirty="0">
                <a:latin typeface="Baskerville Old Face" pitchFamily="18" charset="0"/>
              </a:rPr>
              <a:t>The output of a combinational circuit at any instant of time, </a:t>
            </a:r>
            <a:r>
              <a:rPr lang="en-IN" sz="2800" b="1" dirty="0">
                <a:solidFill>
                  <a:schemeClr val="accent5">
                    <a:lumMod val="50000"/>
                  </a:schemeClr>
                </a:solidFill>
                <a:latin typeface="Baskerville Old Face" pitchFamily="18" charset="0"/>
              </a:rPr>
              <a:t>depends only on the levels present at input terminals</a:t>
            </a:r>
            <a:r>
              <a:rPr lang="en-IN" sz="2800" dirty="0">
                <a:latin typeface="Baskerville Old Face" pitchFamily="18" charset="0"/>
              </a:rPr>
              <a:t>. </a:t>
            </a:r>
            <a:endParaRPr lang="en-IN" sz="2800" dirty="0" smtClean="0">
              <a:latin typeface="Baskerville Old Face" pitchFamily="18" charset="0"/>
            </a:endParaRPr>
          </a:p>
          <a:p>
            <a:r>
              <a:rPr lang="en-IN" sz="2800" dirty="0" smtClean="0">
                <a:latin typeface="Baskerville Old Face" pitchFamily="18" charset="0"/>
              </a:rPr>
              <a:t>It </a:t>
            </a:r>
            <a:r>
              <a:rPr lang="en-IN" sz="2800" dirty="0">
                <a:latin typeface="Baskerville Old Face" pitchFamily="18" charset="0"/>
              </a:rPr>
              <a:t>does </a:t>
            </a:r>
            <a:r>
              <a:rPr lang="en-IN" sz="2800" b="1" dirty="0">
                <a:solidFill>
                  <a:schemeClr val="accent5">
                    <a:lumMod val="50000"/>
                  </a:schemeClr>
                </a:solidFill>
                <a:latin typeface="Baskerville Old Face" pitchFamily="18" charset="0"/>
              </a:rPr>
              <a:t>not depend on </a:t>
            </a:r>
            <a:r>
              <a:rPr lang="en-IN" sz="2800" dirty="0">
                <a:latin typeface="Baskerville Old Face" pitchFamily="18" charset="0"/>
              </a:rPr>
              <a:t>the </a:t>
            </a:r>
            <a:r>
              <a:rPr lang="en-IN" sz="2800" b="1" dirty="0">
                <a:solidFill>
                  <a:schemeClr val="accent5">
                    <a:lumMod val="50000"/>
                  </a:schemeClr>
                </a:solidFill>
                <a:latin typeface="Baskerville Old Face" pitchFamily="18" charset="0"/>
              </a:rPr>
              <a:t>past status of inputs</a:t>
            </a:r>
            <a:r>
              <a:rPr lang="en-IN" sz="2800" dirty="0" smtClean="0">
                <a:latin typeface="Baskerville Old Face" pitchFamily="18" charset="0"/>
              </a:rPr>
              <a:t>.</a:t>
            </a:r>
            <a:endParaRPr lang="en-IN" sz="2800" dirty="0">
              <a:latin typeface="Baskerville Old Face" pitchFamily="18" charset="0"/>
            </a:endParaRPr>
          </a:p>
          <a:p>
            <a:r>
              <a:rPr lang="en-IN" sz="2800" dirty="0">
                <a:latin typeface="Baskerville Old Face" pitchFamily="18" charset="0"/>
              </a:rPr>
              <a:t>The combinational circuits </a:t>
            </a:r>
            <a:r>
              <a:rPr lang="en-IN" sz="2800" b="1" dirty="0">
                <a:solidFill>
                  <a:schemeClr val="accent5">
                    <a:lumMod val="50000"/>
                  </a:schemeClr>
                </a:solidFill>
                <a:latin typeface="Baskerville Old Face" pitchFamily="18" charset="0"/>
              </a:rPr>
              <a:t>do not use any memory</a:t>
            </a:r>
            <a:r>
              <a:rPr lang="en-IN" sz="2800" dirty="0">
                <a:latin typeface="Baskerville Old Face" pitchFamily="18" charset="0"/>
              </a:rPr>
              <a:t>. Therefore the previous states of input </a:t>
            </a:r>
            <a:r>
              <a:rPr lang="en-IN" sz="2800" b="1" dirty="0">
                <a:solidFill>
                  <a:schemeClr val="accent5">
                    <a:lumMod val="50000"/>
                  </a:schemeClr>
                </a:solidFill>
                <a:latin typeface="Baskerville Old Face" pitchFamily="18" charset="0"/>
              </a:rPr>
              <a:t>does not have any effect</a:t>
            </a:r>
            <a:r>
              <a:rPr lang="en-IN" sz="2800" dirty="0">
                <a:latin typeface="Baskerville Old Face" pitchFamily="18" charset="0"/>
              </a:rPr>
              <a:t> on the present </a:t>
            </a:r>
            <a:r>
              <a:rPr lang="en-IN" sz="2800" dirty="0" smtClean="0">
                <a:latin typeface="Baskerville Old Face" pitchFamily="18" charset="0"/>
              </a:rPr>
              <a:t>value </a:t>
            </a:r>
            <a:r>
              <a:rPr lang="en-IN" sz="2800" dirty="0">
                <a:latin typeface="Baskerville Old Face" pitchFamily="18" charset="0"/>
              </a:rPr>
              <a:t>of the </a:t>
            </a:r>
            <a:r>
              <a:rPr lang="en-IN" sz="2800" dirty="0" smtClean="0">
                <a:latin typeface="Baskerville Old Face" pitchFamily="18" charset="0"/>
              </a:rPr>
              <a:t>circuit</a:t>
            </a:r>
            <a:endParaRPr lang="en-IN" sz="2800" dirty="0">
              <a:latin typeface="Baskerville Old Face" pitchFamily="18" charset="0"/>
            </a:endParaRPr>
          </a:p>
          <a:p>
            <a:endParaRPr lang="en-IN" dirty="0">
              <a:latin typeface="Baskerville Old Face" pitchFamily="18" charset="0"/>
            </a:endParaRPr>
          </a:p>
        </p:txBody>
      </p:sp>
      <p:sp>
        <p:nvSpPr>
          <p:cNvPr id="4" name="AutoShape 2" descr="Combinational Circuits | Computer Organization and Architecture Tutorial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5229200"/>
            <a:ext cx="557121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Sequential Circuits :</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43594" y="1412776"/>
            <a:ext cx="8229600" cy="2952328"/>
          </a:xfrm>
        </p:spPr>
        <p:txBody>
          <a:bodyPr>
            <a:noAutofit/>
          </a:bodyPr>
          <a:lstStyle/>
          <a:p>
            <a:r>
              <a:rPr lang="en-IN" sz="2800" dirty="0">
                <a:latin typeface="Baskerville Old Face" pitchFamily="18" charset="0"/>
              </a:rPr>
              <a:t>I</a:t>
            </a:r>
            <a:r>
              <a:rPr lang="en-IN" sz="2800" dirty="0" smtClean="0">
                <a:latin typeface="Baskerville Old Face" pitchFamily="18" charset="0"/>
              </a:rPr>
              <a:t>n the sequential circuit, </a:t>
            </a:r>
            <a:r>
              <a:rPr lang="en-IN" sz="2800" b="1" dirty="0" smtClean="0">
                <a:solidFill>
                  <a:schemeClr val="accent5">
                    <a:lumMod val="50000"/>
                  </a:schemeClr>
                </a:solidFill>
                <a:latin typeface="Baskerville Old Face" pitchFamily="18" charset="0"/>
              </a:rPr>
              <a:t>the timing parameter </a:t>
            </a:r>
            <a:r>
              <a:rPr lang="en-IN" sz="2800" dirty="0" smtClean="0">
                <a:latin typeface="Baskerville Old Face" pitchFamily="18" charset="0"/>
              </a:rPr>
              <a:t>also needs to be taken into consideration.</a:t>
            </a:r>
          </a:p>
          <a:p>
            <a:r>
              <a:rPr lang="en-IN" sz="2800" dirty="0" smtClean="0">
                <a:latin typeface="Baskerville Old Face" pitchFamily="18" charset="0"/>
              </a:rPr>
              <a:t> The output of a sequential circuit depends on the </a:t>
            </a:r>
            <a:r>
              <a:rPr lang="en-IN" sz="2800" b="1" dirty="0" smtClean="0">
                <a:solidFill>
                  <a:schemeClr val="accent5">
                    <a:lumMod val="50000"/>
                  </a:schemeClr>
                </a:solidFill>
                <a:latin typeface="Baskerville Old Face" pitchFamily="18" charset="0"/>
              </a:rPr>
              <a:t>present time inputs, the previous output (past) and the sequence </a:t>
            </a:r>
            <a:r>
              <a:rPr lang="en-IN" sz="2800" dirty="0" smtClean="0">
                <a:latin typeface="Baskerville Old Face" pitchFamily="18" charset="0"/>
              </a:rPr>
              <a:t>in which the inputs are applied.</a:t>
            </a:r>
          </a:p>
          <a:p>
            <a:r>
              <a:rPr lang="en-IN" sz="2800" dirty="0" smtClean="0">
                <a:latin typeface="Baskerville Old Face" pitchFamily="18" charset="0"/>
              </a:rPr>
              <a:t>In order to provide the previous input, </a:t>
            </a:r>
            <a:r>
              <a:rPr lang="en-IN" sz="2800" b="1" dirty="0" smtClean="0">
                <a:solidFill>
                  <a:schemeClr val="accent5">
                    <a:lumMod val="50000"/>
                  </a:schemeClr>
                </a:solidFill>
                <a:latin typeface="Baskerville Old Face" pitchFamily="18" charset="0"/>
              </a:rPr>
              <a:t>a memory element is required </a:t>
            </a:r>
            <a:r>
              <a:rPr lang="en-IN" sz="2800" dirty="0" smtClean="0">
                <a:latin typeface="Baskerville Old Face" pitchFamily="18" charset="0"/>
              </a:rPr>
              <a:t>as shown in the figure.</a:t>
            </a:r>
            <a:endParaRPr lang="en-IN" sz="2800" dirty="0">
              <a:latin typeface="Baskerville Old Face"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650839"/>
            <a:ext cx="4079903" cy="220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06090"/>
          </a:xfrm>
        </p:spPr>
        <p:txBody>
          <a:bodyPr>
            <a:normAutofit fontScale="90000"/>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Comparison </a:t>
            </a:r>
            <a:endParaRPr lang="en-IN" dirty="0"/>
          </a:p>
        </p:txBody>
      </p:sp>
      <p:pic>
        <p:nvPicPr>
          <p:cNvPr id="1026" name="Picture 2" descr="What is the Difference Between Combinational and Sequential Circuits -  Pediaa.Com"/>
          <p:cNvPicPr>
            <a:picLocks noChangeAspect="1" noChangeArrowheads="1"/>
          </p:cNvPicPr>
          <p:nvPr/>
        </p:nvPicPr>
        <p:blipFill>
          <a:blip r:embed="rId2" cstate="print"/>
          <a:srcRect t="18557" b="3193"/>
          <a:stretch>
            <a:fillRect/>
          </a:stretch>
        </p:blipFill>
        <p:spPr bwMode="auto">
          <a:xfrm>
            <a:off x="1115616" y="908720"/>
            <a:ext cx="7344816" cy="532859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Clock Signal</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60375" y="1340768"/>
            <a:ext cx="7859216" cy="3484984"/>
          </a:xfrm>
        </p:spPr>
        <p:txBody>
          <a:bodyPr>
            <a:normAutofit/>
          </a:bodyPr>
          <a:lstStyle/>
          <a:p>
            <a:r>
              <a:rPr lang="en-IN" sz="2800" dirty="0" smtClean="0">
                <a:latin typeface="Baskerville Old Face" pitchFamily="18" charset="0"/>
              </a:rPr>
              <a:t>The clock signal is a </a:t>
            </a:r>
            <a:r>
              <a:rPr lang="en-IN" sz="2800" b="1" dirty="0" smtClean="0">
                <a:solidFill>
                  <a:schemeClr val="accent5">
                    <a:lumMod val="50000"/>
                  </a:schemeClr>
                </a:solidFill>
                <a:latin typeface="Baskerville Old Face" pitchFamily="18" charset="0"/>
              </a:rPr>
              <a:t>timing signal.</a:t>
            </a:r>
          </a:p>
          <a:p>
            <a:r>
              <a:rPr lang="en-IN" sz="2800" dirty="0" smtClean="0">
                <a:latin typeface="Baskerville Old Face" pitchFamily="18" charset="0"/>
              </a:rPr>
              <a:t>Every sequential signal will have this timing signal applied as an input signal.</a:t>
            </a:r>
          </a:p>
          <a:p>
            <a:r>
              <a:rPr lang="en-IN" sz="2800" dirty="0" smtClean="0">
                <a:latin typeface="Baskerville Old Face" pitchFamily="18" charset="0"/>
              </a:rPr>
              <a:t>Clock is a rectangular signal as shown in fig. with a duty cycle equal to 50%.means its ON time is equal to its OFF time.</a:t>
            </a:r>
          </a:p>
          <a:p>
            <a:r>
              <a:rPr lang="en-IN" sz="2800" dirty="0" smtClean="0">
                <a:latin typeface="Baskerville Old Face" pitchFamily="18" charset="0"/>
              </a:rPr>
              <a:t>The clock signal repeats itself after every T seconds.</a:t>
            </a:r>
            <a:endParaRPr lang="en-IN" sz="2800" dirty="0">
              <a:latin typeface="Baskerville Old Face" pitchFamily="18" charset="0"/>
            </a:endParaRPr>
          </a:p>
        </p:txBody>
      </p:sp>
      <p:sp>
        <p:nvSpPr>
          <p:cNvPr id="18434" name="AutoShape 2" descr="Multivibrators with Monostable, Astable and Bista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6" name="AutoShape 4" descr="Multivibrators with Monostable, Astable and Bista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8438" name="Picture 6" descr="Multivibrators with Monostable, Astable and Bistable"/>
          <p:cNvPicPr>
            <a:picLocks noChangeAspect="1" noChangeArrowheads="1"/>
          </p:cNvPicPr>
          <p:nvPr/>
        </p:nvPicPr>
        <p:blipFill>
          <a:blip r:embed="rId2" cstate="print"/>
          <a:srcRect/>
          <a:stretch>
            <a:fillRect/>
          </a:stretch>
        </p:blipFill>
        <p:spPr bwMode="auto">
          <a:xfrm>
            <a:off x="3635896" y="4655372"/>
            <a:ext cx="4968552" cy="216774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Latch</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p:txBody>
          <a:bodyPr/>
          <a:lstStyle/>
          <a:p>
            <a:r>
              <a:rPr lang="en-IN" dirty="0" smtClean="0">
                <a:latin typeface="Baskerville Old Face" pitchFamily="18" charset="0"/>
              </a:rPr>
              <a:t>Latch is a temporary storage device.</a:t>
            </a:r>
          </a:p>
          <a:p>
            <a:r>
              <a:rPr lang="en-IN" dirty="0" smtClean="0">
                <a:latin typeface="Baskerville Old Face" pitchFamily="18" charset="0"/>
              </a:rPr>
              <a:t>In </a:t>
            </a:r>
            <a:r>
              <a:rPr lang="en-IN" dirty="0">
                <a:latin typeface="Baskerville Old Face" pitchFamily="18" charset="0"/>
              </a:rPr>
              <a:t>(digital) electronics latching means that </a:t>
            </a:r>
            <a:r>
              <a:rPr lang="en-IN" b="1" dirty="0">
                <a:latin typeface="Baskerville Old Face" pitchFamily="18" charset="0"/>
              </a:rPr>
              <a:t>the signal "locked" in a certain state (zero or one) unless a clock or other</a:t>
            </a:r>
            <a:r>
              <a:rPr lang="en-IN" dirty="0">
                <a:latin typeface="Baskerville Old Face" pitchFamily="18" charset="0"/>
              </a:rPr>
              <a:t> control signal allows it to change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Flip-Flops</a:t>
            </a:r>
            <a:endParaRPr lang="en-I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467544" y="1196752"/>
            <a:ext cx="8229600" cy="4525963"/>
          </a:xfrm>
        </p:spPr>
        <p:txBody>
          <a:bodyPr>
            <a:noAutofit/>
          </a:bodyPr>
          <a:lstStyle/>
          <a:p>
            <a:r>
              <a:rPr lang="en-IN" sz="2800" dirty="0">
                <a:latin typeface="Baskerville Old Face" pitchFamily="18" charset="0"/>
              </a:rPr>
              <a:t>A flip-flop is </a:t>
            </a:r>
            <a:r>
              <a:rPr lang="en-IN" sz="2800" b="1" dirty="0">
                <a:solidFill>
                  <a:schemeClr val="accent5">
                    <a:lumMod val="50000"/>
                  </a:schemeClr>
                </a:solidFill>
                <a:latin typeface="Baskerville Old Face" pitchFamily="18" charset="0"/>
              </a:rPr>
              <a:t>a device which stores a single bit (binary digit) of data</a:t>
            </a:r>
            <a:r>
              <a:rPr lang="en-IN" sz="2800" dirty="0">
                <a:solidFill>
                  <a:schemeClr val="accent5">
                    <a:lumMod val="50000"/>
                  </a:schemeClr>
                </a:solidFill>
                <a:latin typeface="Baskerville Old Face" pitchFamily="18" charset="0"/>
              </a:rPr>
              <a:t>; </a:t>
            </a:r>
            <a:r>
              <a:rPr lang="en-IN" sz="2800" dirty="0">
                <a:latin typeface="Baskerville Old Face" pitchFamily="18" charset="0"/>
              </a:rPr>
              <a:t>one of its two states represents a "one" and the other represents a "zero". </a:t>
            </a:r>
            <a:endParaRPr lang="en-IN" sz="2800" dirty="0" smtClean="0">
              <a:latin typeface="Baskerville Old Face" pitchFamily="18" charset="0"/>
            </a:endParaRPr>
          </a:p>
          <a:p>
            <a:r>
              <a:rPr lang="en-IN" sz="2800" dirty="0" smtClean="0">
                <a:latin typeface="Baskerville Old Face" pitchFamily="18" charset="0"/>
              </a:rPr>
              <a:t>Such </a:t>
            </a:r>
            <a:r>
              <a:rPr lang="en-IN" sz="2800" dirty="0">
                <a:latin typeface="Baskerville Old Face" pitchFamily="18" charset="0"/>
              </a:rPr>
              <a:t>data storage can be used for storage of state, and such a circuit is described as sequential logic in electronics</a:t>
            </a:r>
            <a:r>
              <a:rPr lang="en-IN" sz="2800" dirty="0" smtClean="0">
                <a:latin typeface="Baskerville Old Face" pitchFamily="18" charset="0"/>
              </a:rPr>
              <a:t>.</a:t>
            </a:r>
          </a:p>
          <a:p>
            <a:r>
              <a:rPr lang="en-US" sz="2800" dirty="0">
                <a:latin typeface="Baskerville Old Face" pitchFamily="18" charset="0"/>
              </a:rPr>
              <a:t>Flip flop </a:t>
            </a:r>
            <a:r>
              <a:rPr lang="en-US" sz="2800" b="1" dirty="0">
                <a:solidFill>
                  <a:schemeClr val="accent5">
                    <a:lumMod val="50000"/>
                  </a:schemeClr>
                </a:solidFill>
                <a:latin typeface="Baskerville Old Face" pitchFamily="18" charset="0"/>
              </a:rPr>
              <a:t>is formed using logic gates, </a:t>
            </a:r>
            <a:r>
              <a:rPr lang="en-US" sz="2800" dirty="0">
                <a:latin typeface="Baskerville Old Face" pitchFamily="18" charset="0"/>
              </a:rPr>
              <a:t>which are in turn made of </a:t>
            </a:r>
            <a:r>
              <a:rPr lang="en-US" sz="2800" b="1" dirty="0">
                <a:solidFill>
                  <a:schemeClr val="accent5">
                    <a:lumMod val="50000"/>
                  </a:schemeClr>
                </a:solidFill>
                <a:latin typeface="Baskerville Old Face" pitchFamily="18" charset="0"/>
              </a:rPr>
              <a:t>transistors</a:t>
            </a:r>
            <a:r>
              <a:rPr lang="en-US" sz="2800" dirty="0">
                <a:solidFill>
                  <a:schemeClr val="accent5">
                    <a:lumMod val="50000"/>
                  </a:schemeClr>
                </a:solidFill>
                <a:latin typeface="Baskerville Old Face" pitchFamily="18" charset="0"/>
              </a:rPr>
              <a:t>. </a:t>
            </a:r>
            <a:endParaRPr lang="en-US" sz="2800" dirty="0" smtClean="0">
              <a:solidFill>
                <a:schemeClr val="accent5">
                  <a:lumMod val="50000"/>
                </a:schemeClr>
              </a:solidFill>
              <a:latin typeface="Baskerville Old Face" pitchFamily="18" charset="0"/>
            </a:endParaRPr>
          </a:p>
          <a:p>
            <a:r>
              <a:rPr lang="en-US" sz="2800" dirty="0" smtClean="0">
                <a:latin typeface="Baskerville Old Face" pitchFamily="18" charset="0"/>
              </a:rPr>
              <a:t>Flip </a:t>
            </a:r>
            <a:r>
              <a:rPr lang="en-US" sz="2800" dirty="0">
                <a:latin typeface="Baskerville Old Face" pitchFamily="18" charset="0"/>
              </a:rPr>
              <a:t>flop are basic building blocks in the memory of electronic devices. </a:t>
            </a:r>
            <a:endParaRPr lang="en-US" sz="2800" dirty="0" smtClean="0">
              <a:latin typeface="Baskerville Old Face" pitchFamily="18" charset="0"/>
            </a:endParaRPr>
          </a:p>
          <a:p>
            <a:r>
              <a:rPr lang="en-US" sz="2800" dirty="0" smtClean="0">
                <a:latin typeface="Baskerville Old Face" pitchFamily="18" charset="0"/>
              </a:rPr>
              <a:t>Each </a:t>
            </a:r>
            <a:r>
              <a:rPr lang="en-US" sz="2800" dirty="0">
                <a:latin typeface="Baskerville Old Face" pitchFamily="18" charset="0"/>
              </a:rPr>
              <a:t>flip flop can store one bit of data. These are also called as sequential logic circuits</a:t>
            </a:r>
            <a:endParaRPr lang="en-IN" sz="2800" dirty="0">
              <a:latin typeface="Baskerville Old Fac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96752"/>
            <a:ext cx="738472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10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635</Words>
  <Application>Microsoft Office PowerPoint</Application>
  <PresentationFormat>On-screen Show (4:3)</PresentationFormat>
  <Paragraphs>103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Unit 3</vt:lpstr>
      <vt:lpstr>Introduction</vt:lpstr>
      <vt:lpstr> Combinational circuits :</vt:lpstr>
      <vt:lpstr>Sequential Circuits : </vt:lpstr>
      <vt:lpstr>Comparison </vt:lpstr>
      <vt:lpstr>Clock Signal</vt:lpstr>
      <vt:lpstr>Latch</vt:lpstr>
      <vt:lpstr>Flip-Flops</vt:lpstr>
      <vt:lpstr>PowerPoint Presentation</vt:lpstr>
      <vt:lpstr>S-R Flip Flop</vt:lpstr>
      <vt:lpstr>Difference between Latch and Flip-flop: </vt:lpstr>
      <vt:lpstr>Level Triggering: Explain different triggering methods used flop. </vt:lpstr>
      <vt:lpstr>PowerPoint Presentation</vt:lpstr>
      <vt:lpstr>Edge triggered flip flops</vt:lpstr>
      <vt:lpstr>PowerPoint Presentation</vt:lpstr>
      <vt:lpstr>Clocked SR Flip Flops: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Mandar</dc:creator>
  <cp:lastModifiedBy>pcp</cp:lastModifiedBy>
  <cp:revision>44</cp:revision>
  <dcterms:created xsi:type="dcterms:W3CDTF">2021-11-07T15:54:29Z</dcterms:created>
  <dcterms:modified xsi:type="dcterms:W3CDTF">2021-11-15T04:03:57Z</dcterms:modified>
</cp:coreProperties>
</file>