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30" r:id="rId3"/>
    <p:sldId id="258" r:id="rId4"/>
    <p:sldId id="257" r:id="rId5"/>
    <p:sldId id="259" r:id="rId6"/>
    <p:sldId id="260" r:id="rId7"/>
    <p:sldId id="296" r:id="rId8"/>
    <p:sldId id="261" r:id="rId9"/>
    <p:sldId id="262" r:id="rId10"/>
    <p:sldId id="263" r:id="rId11"/>
    <p:sldId id="264" r:id="rId12"/>
    <p:sldId id="265" r:id="rId13"/>
    <p:sldId id="266" r:id="rId14"/>
    <p:sldId id="267" r:id="rId15"/>
    <p:sldId id="268" r:id="rId16"/>
    <p:sldId id="328" r:id="rId17"/>
    <p:sldId id="329" r:id="rId18"/>
    <p:sldId id="331" r:id="rId19"/>
    <p:sldId id="332" r:id="rId20"/>
    <p:sldId id="333" r:id="rId21"/>
    <p:sldId id="334" r:id="rId22"/>
    <p:sldId id="335" r:id="rId23"/>
    <p:sldId id="269" r:id="rId24"/>
    <p:sldId id="270" r:id="rId25"/>
    <p:sldId id="271" r:id="rId26"/>
    <p:sldId id="272" r:id="rId27"/>
    <p:sldId id="273" r:id="rId28"/>
    <p:sldId id="274" r:id="rId29"/>
    <p:sldId id="275" r:id="rId30"/>
    <p:sldId id="276" r:id="rId31"/>
    <p:sldId id="277" r:id="rId32"/>
    <p:sldId id="278" r:id="rId33"/>
    <p:sldId id="279" r:id="rId34"/>
    <p:sldId id="336" r:id="rId35"/>
    <p:sldId id="337" r:id="rId36"/>
    <p:sldId id="280" r:id="rId37"/>
    <p:sldId id="281" r:id="rId38"/>
    <p:sldId id="282" r:id="rId39"/>
    <p:sldId id="283" r:id="rId40"/>
    <p:sldId id="284" r:id="rId41"/>
    <p:sldId id="285" r:id="rId42"/>
    <p:sldId id="286" r:id="rId43"/>
    <p:sldId id="287" r:id="rId44"/>
    <p:sldId id="288" r:id="rId45"/>
    <p:sldId id="338" r:id="rId46"/>
    <p:sldId id="339" r:id="rId47"/>
    <p:sldId id="340" r:id="rId48"/>
    <p:sldId id="341" r:id="rId49"/>
    <p:sldId id="342" r:id="rId50"/>
    <p:sldId id="289" r:id="rId51"/>
    <p:sldId id="290" r:id="rId52"/>
    <p:sldId id="291" r:id="rId53"/>
    <p:sldId id="292" r:id="rId54"/>
    <p:sldId id="293" r:id="rId55"/>
    <p:sldId id="294" r:id="rId56"/>
    <p:sldId id="295" r:id="rId57"/>
    <p:sldId id="297" r:id="rId58"/>
    <p:sldId id="320" r:id="rId59"/>
    <p:sldId id="298" r:id="rId60"/>
    <p:sldId id="299" r:id="rId61"/>
    <p:sldId id="300" r:id="rId62"/>
    <p:sldId id="301" r:id="rId63"/>
    <p:sldId id="302" r:id="rId64"/>
    <p:sldId id="303" r:id="rId65"/>
    <p:sldId id="304" r:id="rId66"/>
    <p:sldId id="305" r:id="rId67"/>
    <p:sldId id="321" r:id="rId68"/>
    <p:sldId id="306" r:id="rId69"/>
    <p:sldId id="322" r:id="rId70"/>
    <p:sldId id="307" r:id="rId71"/>
    <p:sldId id="308" r:id="rId72"/>
    <p:sldId id="309" r:id="rId73"/>
    <p:sldId id="323" r:id="rId74"/>
    <p:sldId id="324" r:id="rId75"/>
    <p:sldId id="325" r:id="rId76"/>
    <p:sldId id="326" r:id="rId77"/>
    <p:sldId id="310" r:id="rId78"/>
    <p:sldId id="311" r:id="rId79"/>
    <p:sldId id="327" r:id="rId80"/>
    <p:sldId id="312" r:id="rId81"/>
    <p:sldId id="313" r:id="rId82"/>
    <p:sldId id="317" r:id="rId83"/>
    <p:sldId id="314" r:id="rId84"/>
    <p:sldId id="318" r:id="rId85"/>
    <p:sldId id="315" r:id="rId86"/>
    <p:sldId id="316" r:id="rId87"/>
    <p:sldId id="319"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B72CB-9BB0-4402-BB20-77C69FEDF450}" type="datetimeFigureOut">
              <a:rPr lang="en-IN" smtClean="0"/>
              <a:pPr/>
              <a:t>17-03-2018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B0768-F776-4276-947F-E47FEE1D6EA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D0AE9E-12CB-42EE-BCB6-99453079936E}" type="datetime1">
              <a:rPr lang="en-US" smtClean="0"/>
              <a:pPr/>
              <a:t>3/17/2018</a:t>
            </a:fld>
            <a:endParaRPr lang="en-US"/>
          </a:p>
        </p:txBody>
      </p:sp>
      <p:sp>
        <p:nvSpPr>
          <p:cNvPr id="5" name="Footer Placeholder 4"/>
          <p:cNvSpPr>
            <a:spLocks noGrp="1"/>
          </p:cNvSpPr>
          <p:nvPr>
            <p:ph type="ftr" sz="quarter" idx="11"/>
          </p:nvPr>
        </p:nvSpPr>
        <p:spPr/>
        <p:txBody>
          <a:bodyPr/>
          <a:lstStyle/>
          <a:p>
            <a:r>
              <a:rPr lang="en-US" smtClean="0"/>
              <a:t>Ms. A. S.Sawalkar  E &amp; TC Dept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2778E-D3D4-4F2D-B95A-3ACAA43E4C67}" type="datetime1">
              <a:rPr lang="en-US" smtClean="0"/>
              <a:pPr/>
              <a:t>3/17/2018</a:t>
            </a:fld>
            <a:endParaRPr lang="en-US"/>
          </a:p>
        </p:txBody>
      </p:sp>
      <p:sp>
        <p:nvSpPr>
          <p:cNvPr id="5" name="Footer Placeholder 4"/>
          <p:cNvSpPr>
            <a:spLocks noGrp="1"/>
          </p:cNvSpPr>
          <p:nvPr>
            <p:ph type="ftr" sz="quarter" idx="11"/>
          </p:nvPr>
        </p:nvSpPr>
        <p:spPr/>
        <p:txBody>
          <a:bodyPr/>
          <a:lstStyle/>
          <a:p>
            <a:r>
              <a:rPr lang="en-US" smtClean="0"/>
              <a:t>Ms. A. S.Sawalkar  E &amp; TC Dept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45B34-EF1C-4693-A084-4E217D49AC22}" type="datetime1">
              <a:rPr lang="en-US" smtClean="0"/>
              <a:pPr/>
              <a:t>3/17/2018</a:t>
            </a:fld>
            <a:endParaRPr lang="en-US"/>
          </a:p>
        </p:txBody>
      </p:sp>
      <p:sp>
        <p:nvSpPr>
          <p:cNvPr id="5" name="Footer Placeholder 4"/>
          <p:cNvSpPr>
            <a:spLocks noGrp="1"/>
          </p:cNvSpPr>
          <p:nvPr>
            <p:ph type="ftr" sz="quarter" idx="11"/>
          </p:nvPr>
        </p:nvSpPr>
        <p:spPr/>
        <p:txBody>
          <a:bodyPr/>
          <a:lstStyle/>
          <a:p>
            <a:r>
              <a:rPr lang="en-US" smtClean="0"/>
              <a:t>Ms. A. S.Sawalkar  E &amp; TC Dept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1AFF0-FF90-4D9C-AFDA-468BEBE13B6B}" type="datetime1">
              <a:rPr lang="en-US" smtClean="0"/>
              <a:pPr/>
              <a:t>3/17/2018</a:t>
            </a:fld>
            <a:endParaRPr lang="en-US"/>
          </a:p>
        </p:txBody>
      </p:sp>
      <p:sp>
        <p:nvSpPr>
          <p:cNvPr id="5" name="Footer Placeholder 4"/>
          <p:cNvSpPr>
            <a:spLocks noGrp="1"/>
          </p:cNvSpPr>
          <p:nvPr>
            <p:ph type="ftr" sz="quarter" idx="11"/>
          </p:nvPr>
        </p:nvSpPr>
        <p:spPr/>
        <p:txBody>
          <a:bodyPr/>
          <a:lstStyle/>
          <a:p>
            <a:r>
              <a:rPr lang="en-US" smtClean="0"/>
              <a:t>Ms. A. S.Sawalkar  E &amp; TC Dept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E30A1-807B-4344-8FBB-6B5DC88B78A8}" type="datetime1">
              <a:rPr lang="en-US" smtClean="0"/>
              <a:pPr/>
              <a:t>3/17/2018</a:t>
            </a:fld>
            <a:endParaRPr lang="en-US"/>
          </a:p>
        </p:txBody>
      </p:sp>
      <p:sp>
        <p:nvSpPr>
          <p:cNvPr id="5" name="Footer Placeholder 4"/>
          <p:cNvSpPr>
            <a:spLocks noGrp="1"/>
          </p:cNvSpPr>
          <p:nvPr>
            <p:ph type="ftr" sz="quarter" idx="11"/>
          </p:nvPr>
        </p:nvSpPr>
        <p:spPr/>
        <p:txBody>
          <a:bodyPr/>
          <a:lstStyle/>
          <a:p>
            <a:r>
              <a:rPr lang="en-US" smtClean="0"/>
              <a:t>Ms. A. S.Sawalkar  E &amp; TC Dept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024CBE-BB44-4544-A4FE-7A59FBC41D04}" type="datetime1">
              <a:rPr lang="en-US" smtClean="0"/>
              <a:pPr/>
              <a:t>3/17/2018</a:t>
            </a:fld>
            <a:endParaRPr lang="en-US"/>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785FAE-A54D-4EF5-8AFC-4D884673A000}" type="datetime1">
              <a:rPr lang="en-US" smtClean="0"/>
              <a:pPr/>
              <a:t>3/17/2018</a:t>
            </a:fld>
            <a:endParaRPr lang="en-US"/>
          </a:p>
        </p:txBody>
      </p:sp>
      <p:sp>
        <p:nvSpPr>
          <p:cNvPr id="8" name="Footer Placeholder 7"/>
          <p:cNvSpPr>
            <a:spLocks noGrp="1"/>
          </p:cNvSpPr>
          <p:nvPr>
            <p:ph type="ftr" sz="quarter" idx="11"/>
          </p:nvPr>
        </p:nvSpPr>
        <p:spPr/>
        <p:txBody>
          <a:bodyPr/>
          <a:lstStyle/>
          <a:p>
            <a:r>
              <a:rPr lang="en-US" smtClean="0"/>
              <a:t>Ms. A. S.Sawalkar  E &amp; TC Dept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CCB8C-A414-44F9-95AA-E9638019099B}" type="datetime1">
              <a:rPr lang="en-US" smtClean="0"/>
              <a:pPr/>
              <a:t>3/17/2018</a:t>
            </a:fld>
            <a:endParaRPr lang="en-US"/>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418E3-4983-4B78-9012-1EC01C5BA70A}" type="datetime1">
              <a:rPr lang="en-US" smtClean="0"/>
              <a:pPr/>
              <a:t>3/17/2018</a:t>
            </a:fld>
            <a:endParaRPr lang="en-US"/>
          </a:p>
        </p:txBody>
      </p:sp>
      <p:sp>
        <p:nvSpPr>
          <p:cNvPr id="3" name="Footer Placeholder 2"/>
          <p:cNvSpPr>
            <a:spLocks noGrp="1"/>
          </p:cNvSpPr>
          <p:nvPr>
            <p:ph type="ftr" sz="quarter" idx="11"/>
          </p:nvPr>
        </p:nvSpPr>
        <p:spPr/>
        <p:txBody>
          <a:bodyPr/>
          <a:lstStyle/>
          <a:p>
            <a:r>
              <a:rPr lang="en-US" smtClean="0"/>
              <a:t>Ms. A. S.Sawalkar  E &amp; TC Dept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68B3B-0A31-4D0C-A976-B45FA9F9EDDA}" type="datetime1">
              <a:rPr lang="en-US" smtClean="0"/>
              <a:pPr/>
              <a:t>3/17/2018</a:t>
            </a:fld>
            <a:endParaRPr lang="en-US"/>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0D01B-C52C-4BA2-85E8-28DB0F703DD5}" type="datetime1">
              <a:rPr lang="en-US" smtClean="0"/>
              <a:pPr/>
              <a:t>3/17/2018</a:t>
            </a:fld>
            <a:endParaRPr lang="en-US"/>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F3645-152E-4C8B-AC08-7CACC04D25A6}" type="datetime1">
              <a:rPr lang="en-US" smtClean="0"/>
              <a:pPr/>
              <a:t>3/17/2018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 A. S.Sawalkar  E &amp; TC Dept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electricaleasy.com/2014/02/faradays-law-and-lenzs-law-of.html" TargetMode="External"/><Relationship Id="rId2" Type="http://schemas.openxmlformats.org/officeDocument/2006/relationships/hyperlink" Target="http://www.electricaleasy.com/2014/03/electrical-transformer-basic.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electricaleasy.com/2014/03/ideal-transformer-characteristic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362200"/>
            <a:ext cx="6477000" cy="2123658"/>
          </a:xfrm>
          <a:prstGeom prst="rect">
            <a:avLst/>
          </a:prstGeom>
          <a:noFill/>
        </p:spPr>
        <p:txBody>
          <a:bodyPr wrap="square" rtlCol="0">
            <a:spAutoFit/>
          </a:bodyPr>
          <a:lstStyle/>
          <a:p>
            <a:pPr algn="ctr"/>
            <a:r>
              <a:rPr lang="en-US" sz="6600" b="1" dirty="0" smtClean="0">
                <a:latin typeface="Times New Roman" pitchFamily="18" charset="0"/>
                <a:cs typeface="Times New Roman" pitchFamily="18" charset="0"/>
              </a:rPr>
              <a:t>4:Transformers &amp; D.C. Motors</a:t>
            </a:r>
            <a:endParaRPr lang="en-US" sz="6600" b="1"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EMF equation of a transformer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In a </a:t>
            </a:r>
            <a:r>
              <a:rPr lang="en-US" dirty="0" smtClean="0">
                <a:latin typeface="Times New Roman" pitchFamily="18" charset="0"/>
                <a:cs typeface="Times New Roman" pitchFamily="18" charset="0"/>
                <a:hlinkClick r:id="rId2"/>
              </a:rPr>
              <a:t>transformer</a:t>
            </a:r>
            <a:r>
              <a:rPr lang="en-US" dirty="0" smtClean="0">
                <a:latin typeface="Times New Roman" pitchFamily="18" charset="0"/>
                <a:cs typeface="Times New Roman" pitchFamily="18" charset="0"/>
              </a:rPr>
              <a:t>, source of alternating current is applied to the primary winding. </a:t>
            </a:r>
          </a:p>
          <a:p>
            <a:r>
              <a:rPr lang="en-US" dirty="0" smtClean="0">
                <a:latin typeface="Times New Roman" pitchFamily="18" charset="0"/>
                <a:cs typeface="Times New Roman" pitchFamily="18" charset="0"/>
              </a:rPr>
              <a:t>Due to this, the current in the primary winding (called as magnetizing current) produces alternating flux in the core of transformer.</a:t>
            </a:r>
          </a:p>
          <a:p>
            <a:r>
              <a:rPr lang="en-US" dirty="0" smtClean="0">
                <a:latin typeface="Times New Roman" pitchFamily="18" charset="0"/>
                <a:cs typeface="Times New Roman" pitchFamily="18" charset="0"/>
              </a:rPr>
              <a:t> This alternating flux gets linked with the secondary winding, and because of the phenomenon of </a:t>
            </a:r>
            <a:r>
              <a:rPr lang="en-US" dirty="0" smtClean="0">
                <a:latin typeface="Times New Roman" pitchFamily="18" charset="0"/>
                <a:cs typeface="Times New Roman" pitchFamily="18" charset="0"/>
                <a:hlinkClick r:id="rId3"/>
              </a:rPr>
              <a:t>mutual induction</a:t>
            </a:r>
            <a:r>
              <a:rPr lang="en-US" dirty="0" smtClean="0">
                <a:latin typeface="Times New Roman" pitchFamily="18" charset="0"/>
                <a:cs typeface="Times New Roman" pitchFamily="18" charset="0"/>
              </a:rPr>
              <a:t> an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gets induced in the secondary winding. </a:t>
            </a:r>
          </a:p>
          <a:p>
            <a:r>
              <a:rPr lang="en-US" dirty="0" smtClean="0">
                <a:latin typeface="Times New Roman" pitchFamily="18" charset="0"/>
                <a:cs typeface="Times New Roman" pitchFamily="18" charset="0"/>
              </a:rPr>
              <a:t>Magnitude of this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can be found by using the following </a:t>
            </a:r>
            <a:r>
              <a:rPr lang="en-US" b="1" dirty="0" smtClean="0">
                <a:latin typeface="Times New Roman" pitchFamily="18" charset="0"/>
                <a:cs typeface="Times New Roman" pitchFamily="18" charset="0"/>
              </a:rPr>
              <a:t>EMF equation of the transformer</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Autofit/>
          </a:bodyPr>
          <a:lstStyle/>
          <a:p>
            <a:r>
              <a:rPr lang="en-US" sz="2200" dirty="0" smtClean="0">
                <a:latin typeface="Times New Roman" pitchFamily="18" charset="0"/>
                <a:cs typeface="Times New Roman" pitchFamily="18" charset="0"/>
              </a:rPr>
              <a:t>Let,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N</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Number of turns in primary winding</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N</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Number of turns in secondary winding</a:t>
            </a:r>
            <a:br>
              <a:rPr lang="en-US" sz="2200" dirty="0" smtClean="0">
                <a:latin typeface="Times New Roman" pitchFamily="18" charset="0"/>
                <a:cs typeface="Times New Roman" pitchFamily="18" charset="0"/>
              </a:rPr>
            </a:br>
            <a:r>
              <a:rPr lang="en-US" sz="2200" dirty="0" err="1" smtClean="0">
                <a:latin typeface="Times New Roman" pitchFamily="18" charset="0"/>
                <a:cs typeface="Times New Roman" pitchFamily="18" charset="0"/>
              </a:rPr>
              <a:t>Φ</a:t>
            </a:r>
            <a:r>
              <a:rPr lang="en-US" sz="2200" baseline="-25000" dirty="0" err="1"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 Maximum flux in the core (in </a:t>
            </a:r>
            <a:r>
              <a:rPr lang="en-US" sz="2200" dirty="0" err="1" smtClean="0">
                <a:latin typeface="Times New Roman" pitchFamily="18" charset="0"/>
                <a:cs typeface="Times New Roman" pitchFamily="18" charset="0"/>
              </a:rPr>
              <a:t>Wb</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B</a:t>
            </a:r>
            <a:r>
              <a:rPr lang="en-US" sz="2200" baseline="-25000" dirty="0" err="1"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x A)</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f = frequency of the AC supply (in Hz)</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As, shown in the fig., the flux rises </a:t>
            </a:r>
            <a:r>
              <a:rPr lang="en-US" sz="2200" dirty="0" err="1" smtClean="0">
                <a:latin typeface="Times New Roman" pitchFamily="18" charset="0"/>
                <a:cs typeface="Times New Roman" pitchFamily="18" charset="0"/>
              </a:rPr>
              <a:t>sinusoidally</a:t>
            </a:r>
            <a:r>
              <a:rPr lang="en-US" sz="2200" dirty="0" smtClean="0">
                <a:latin typeface="Times New Roman" pitchFamily="18" charset="0"/>
                <a:cs typeface="Times New Roman" pitchFamily="18" charset="0"/>
              </a:rPr>
              <a:t> to its maximum value </a:t>
            </a:r>
            <a:r>
              <a:rPr lang="en-US" sz="2200" dirty="0" err="1" smtClean="0">
                <a:latin typeface="Times New Roman" pitchFamily="18" charset="0"/>
                <a:cs typeface="Times New Roman" pitchFamily="18" charset="0"/>
              </a:rPr>
              <a:t>Φ</a:t>
            </a:r>
            <a:r>
              <a:rPr lang="en-US" sz="2200" baseline="-25000" dirty="0" err="1"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from 0. It reaches to the maximum value in one quarter of the cycle </a:t>
            </a:r>
            <a:r>
              <a:rPr lang="en-US" sz="2200" dirty="0" err="1" smtClean="0">
                <a:latin typeface="Times New Roman" pitchFamily="18" charset="0"/>
                <a:cs typeface="Times New Roman" pitchFamily="18" charset="0"/>
              </a:rPr>
              <a:t>i.e</a:t>
            </a:r>
            <a:r>
              <a:rPr lang="en-US" sz="2200" dirty="0" smtClean="0">
                <a:latin typeface="Times New Roman" pitchFamily="18" charset="0"/>
                <a:cs typeface="Times New Roman" pitchFamily="18" charset="0"/>
              </a:rPr>
              <a:t> in T/4 sec (where, T is time period of the sin wave of the supply = 1/f).</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Therefore,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average rate of change of flux = </a:t>
            </a:r>
            <a:r>
              <a:rPr lang="en-US" sz="2200" baseline="30000" dirty="0" err="1" smtClean="0">
                <a:latin typeface="Times New Roman" pitchFamily="18" charset="0"/>
                <a:cs typeface="Times New Roman" pitchFamily="18" charset="0"/>
              </a:rPr>
              <a:t>Φ</a:t>
            </a:r>
            <a:r>
              <a:rPr lang="en-US" sz="2200" baseline="-25000" dirty="0" err="1"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a:t>
            </a:r>
            <a:r>
              <a:rPr lang="en-US" sz="2200" baseline="-25000" dirty="0" smtClean="0">
                <a:latin typeface="Times New Roman" pitchFamily="18" charset="0"/>
                <a:cs typeface="Times New Roman" pitchFamily="18" charset="0"/>
              </a:rPr>
              <a:t>(T/4)</a:t>
            </a:r>
            <a:r>
              <a:rPr lang="en-US" sz="2200" dirty="0" smtClean="0">
                <a:latin typeface="Times New Roman" pitchFamily="18" charset="0"/>
                <a:cs typeface="Times New Roman" pitchFamily="18" charset="0"/>
              </a:rPr>
              <a:t>    = </a:t>
            </a:r>
            <a:r>
              <a:rPr lang="en-US" sz="2200" baseline="30000" dirty="0" err="1" smtClean="0">
                <a:latin typeface="Times New Roman" pitchFamily="18" charset="0"/>
                <a:cs typeface="Times New Roman" pitchFamily="18" charset="0"/>
              </a:rPr>
              <a:t>Φ</a:t>
            </a:r>
            <a:r>
              <a:rPr lang="en-US" sz="2200" baseline="-25000" dirty="0" err="1"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a:t>
            </a:r>
            <a:r>
              <a:rPr lang="en-US" sz="2200" baseline="-25000" dirty="0" smtClean="0">
                <a:latin typeface="Times New Roman" pitchFamily="18" charset="0"/>
                <a:cs typeface="Times New Roman" pitchFamily="18" charset="0"/>
              </a:rPr>
              <a:t>(1/4f)</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Therefore,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average rate of change of flux = 4f </a:t>
            </a:r>
            <a:r>
              <a:rPr lang="en-US" sz="2200" dirty="0" err="1" smtClean="0">
                <a:latin typeface="Times New Roman" pitchFamily="18" charset="0"/>
                <a:cs typeface="Times New Roman" pitchFamily="18" charset="0"/>
              </a:rPr>
              <a:t>Φ</a:t>
            </a:r>
            <a:r>
              <a:rPr lang="en-US" sz="2200" baseline="-25000" dirty="0" err="1"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Wb</a:t>
            </a:r>
            <a:r>
              <a:rPr lang="en-US" sz="2200" dirty="0" smtClean="0">
                <a:latin typeface="Times New Roman" pitchFamily="18" charset="0"/>
                <a:cs typeface="Times New Roman" pitchFamily="18" charset="0"/>
              </a:rPr>
              <a:t>/s).</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pic>
        <p:nvPicPr>
          <p:cNvPr id="4" name="Content Placeholder 3" descr="emf equation of transformer.png"/>
          <p:cNvPicPr>
            <a:picLocks noGrp="1" noChangeAspect="1"/>
          </p:cNvPicPr>
          <p:nvPr>
            <p:ph idx="1"/>
          </p:nvPr>
        </p:nvPicPr>
        <p:blipFill>
          <a:blip r:embed="rId2" cstate="print"/>
          <a:stretch>
            <a:fillRect/>
          </a:stretch>
        </p:blipFill>
        <p:spPr>
          <a:xfrm>
            <a:off x="1905000" y="2209800"/>
            <a:ext cx="5334000" cy="3047999"/>
          </a:xfrm>
        </p:spPr>
      </p:pic>
      <p:sp>
        <p:nvSpPr>
          <p:cNvPr id="5" name="TextBox 4"/>
          <p:cNvSpPr txBox="1"/>
          <p:nvPr/>
        </p:nvSpPr>
        <p:spPr>
          <a:xfrm>
            <a:off x="2438400" y="5257800"/>
            <a:ext cx="43434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Fig.(1)</a:t>
            </a:r>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25000" lnSpcReduction="20000"/>
          </a:bodyPr>
          <a:lstStyle/>
          <a:p>
            <a:r>
              <a:rPr lang="en-US" sz="8800" dirty="0" smtClean="0">
                <a:latin typeface="Times New Roman" pitchFamily="18" charset="0"/>
                <a:cs typeface="Times New Roman" pitchFamily="18" charset="0"/>
              </a:rPr>
              <a:t>Now,</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Induced </a:t>
            </a:r>
            <a:r>
              <a:rPr lang="en-US" sz="8800" dirty="0" err="1" smtClean="0">
                <a:latin typeface="Times New Roman" pitchFamily="18" charset="0"/>
                <a:cs typeface="Times New Roman" pitchFamily="18" charset="0"/>
              </a:rPr>
              <a:t>emf</a:t>
            </a:r>
            <a:r>
              <a:rPr lang="en-US" sz="8800" dirty="0" smtClean="0">
                <a:latin typeface="Times New Roman" pitchFamily="18" charset="0"/>
                <a:cs typeface="Times New Roman" pitchFamily="18" charset="0"/>
              </a:rPr>
              <a:t> per turn = rate of change of flux per turn</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Therefore, average </a:t>
            </a:r>
            <a:r>
              <a:rPr lang="en-US" sz="8800" dirty="0" err="1" smtClean="0">
                <a:latin typeface="Times New Roman" pitchFamily="18" charset="0"/>
                <a:cs typeface="Times New Roman" pitchFamily="18" charset="0"/>
              </a:rPr>
              <a:t>emf</a:t>
            </a:r>
            <a:r>
              <a:rPr lang="en-US" sz="8800" dirty="0" smtClean="0">
                <a:latin typeface="Times New Roman" pitchFamily="18" charset="0"/>
                <a:cs typeface="Times New Roman" pitchFamily="18" charset="0"/>
              </a:rPr>
              <a:t> per turn = 4f </a:t>
            </a:r>
            <a:r>
              <a:rPr lang="en-US" sz="8800" dirty="0" err="1" smtClean="0">
                <a:latin typeface="Times New Roman" pitchFamily="18" charset="0"/>
                <a:cs typeface="Times New Roman" pitchFamily="18" charset="0"/>
              </a:rPr>
              <a:t>Φ</a:t>
            </a:r>
            <a:r>
              <a:rPr lang="en-US" sz="8800" baseline="-25000" dirty="0" err="1" smtClean="0">
                <a:latin typeface="Times New Roman" pitchFamily="18" charset="0"/>
                <a:cs typeface="Times New Roman" pitchFamily="18" charset="0"/>
              </a:rPr>
              <a:t>m</a:t>
            </a:r>
            <a:r>
              <a:rPr lang="en-US" sz="8800" dirty="0" smtClean="0">
                <a:latin typeface="Times New Roman" pitchFamily="18" charset="0"/>
                <a:cs typeface="Times New Roman" pitchFamily="18" charset="0"/>
              </a:rPr>
              <a:t>   ..........(Volts).</a:t>
            </a:r>
          </a:p>
          <a:p>
            <a:r>
              <a:rPr lang="en-US" sz="8800" dirty="0" smtClean="0">
                <a:latin typeface="Times New Roman" pitchFamily="18" charset="0"/>
                <a:cs typeface="Times New Roman" pitchFamily="18" charset="0"/>
              </a:rPr>
              <a:t>Now, we know,  Form factor = RMS value / average value</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Therefore, RMS value of </a:t>
            </a:r>
            <a:r>
              <a:rPr lang="en-US" sz="8800" dirty="0" err="1" smtClean="0">
                <a:latin typeface="Times New Roman" pitchFamily="18" charset="0"/>
                <a:cs typeface="Times New Roman" pitchFamily="18" charset="0"/>
              </a:rPr>
              <a:t>emf</a:t>
            </a:r>
            <a:r>
              <a:rPr lang="en-US" sz="8800" dirty="0" smtClean="0">
                <a:latin typeface="Times New Roman" pitchFamily="18" charset="0"/>
                <a:cs typeface="Times New Roman" pitchFamily="18" charset="0"/>
              </a:rPr>
              <a:t> per turn = Form factor X average </a:t>
            </a:r>
            <a:r>
              <a:rPr lang="en-US" sz="8800" dirty="0" err="1" smtClean="0">
                <a:latin typeface="Times New Roman" pitchFamily="18" charset="0"/>
                <a:cs typeface="Times New Roman" pitchFamily="18" charset="0"/>
              </a:rPr>
              <a:t>emf</a:t>
            </a:r>
            <a:r>
              <a:rPr lang="en-US" sz="8800" dirty="0" smtClean="0">
                <a:latin typeface="Times New Roman" pitchFamily="18" charset="0"/>
                <a:cs typeface="Times New Roman" pitchFamily="18" charset="0"/>
              </a:rPr>
              <a:t> per turn.</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As, the flux Φ varies </a:t>
            </a:r>
            <a:r>
              <a:rPr lang="en-US" sz="8800" dirty="0" err="1" smtClean="0">
                <a:latin typeface="Times New Roman" pitchFamily="18" charset="0"/>
                <a:cs typeface="Times New Roman" pitchFamily="18" charset="0"/>
              </a:rPr>
              <a:t>sinusoidally</a:t>
            </a:r>
            <a:r>
              <a:rPr lang="en-US" sz="8800" dirty="0" smtClean="0">
                <a:latin typeface="Times New Roman" pitchFamily="18" charset="0"/>
                <a:cs typeface="Times New Roman" pitchFamily="18" charset="0"/>
              </a:rPr>
              <a:t>, form factor of a sine wave is 1.11</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Therefore, RMS value of </a:t>
            </a:r>
            <a:r>
              <a:rPr lang="en-US" sz="8800" dirty="0" err="1" smtClean="0">
                <a:latin typeface="Times New Roman" pitchFamily="18" charset="0"/>
                <a:cs typeface="Times New Roman" pitchFamily="18" charset="0"/>
              </a:rPr>
              <a:t>emf</a:t>
            </a:r>
            <a:r>
              <a:rPr lang="en-US" sz="8800" dirty="0" smtClean="0">
                <a:latin typeface="Times New Roman" pitchFamily="18" charset="0"/>
                <a:cs typeface="Times New Roman" pitchFamily="18" charset="0"/>
              </a:rPr>
              <a:t> per turn =  1.11 x 4f </a:t>
            </a:r>
            <a:r>
              <a:rPr lang="en-US" sz="8800" dirty="0" err="1" smtClean="0">
                <a:latin typeface="Times New Roman" pitchFamily="18" charset="0"/>
                <a:cs typeface="Times New Roman" pitchFamily="18" charset="0"/>
              </a:rPr>
              <a:t>Φ</a:t>
            </a:r>
            <a:r>
              <a:rPr lang="en-US" sz="8800" baseline="-25000" dirty="0" err="1" smtClean="0">
                <a:latin typeface="Times New Roman" pitchFamily="18" charset="0"/>
                <a:cs typeface="Times New Roman" pitchFamily="18" charset="0"/>
              </a:rPr>
              <a:t>m</a:t>
            </a:r>
            <a:r>
              <a:rPr lang="en-US" sz="8800" dirty="0" smtClean="0">
                <a:latin typeface="Times New Roman" pitchFamily="18" charset="0"/>
                <a:cs typeface="Times New Roman" pitchFamily="18" charset="0"/>
              </a:rPr>
              <a:t> = 4.44f </a:t>
            </a:r>
            <a:r>
              <a:rPr lang="en-US" sz="8800" dirty="0" err="1" smtClean="0">
                <a:latin typeface="Times New Roman" pitchFamily="18" charset="0"/>
                <a:cs typeface="Times New Roman" pitchFamily="18" charset="0"/>
              </a:rPr>
              <a:t>Φ</a:t>
            </a:r>
            <a:r>
              <a:rPr lang="en-US" sz="8800" baseline="-25000" dirty="0" err="1" smtClean="0">
                <a:latin typeface="Times New Roman" pitchFamily="18" charset="0"/>
                <a:cs typeface="Times New Roman" pitchFamily="18" charset="0"/>
              </a:rPr>
              <a:t>m</a:t>
            </a: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RMS value of induced </a:t>
            </a:r>
            <a:r>
              <a:rPr lang="en-US" sz="8800" dirty="0" err="1" smtClean="0">
                <a:latin typeface="Times New Roman" pitchFamily="18" charset="0"/>
                <a:cs typeface="Times New Roman" pitchFamily="18" charset="0"/>
              </a:rPr>
              <a:t>emf</a:t>
            </a:r>
            <a:r>
              <a:rPr lang="en-US" sz="8800" dirty="0" smtClean="0">
                <a:latin typeface="Times New Roman" pitchFamily="18" charset="0"/>
                <a:cs typeface="Times New Roman" pitchFamily="18" charset="0"/>
              </a:rPr>
              <a:t> in whole primary winding (E</a:t>
            </a:r>
            <a:r>
              <a:rPr lang="en-US" sz="8800" baseline="-25000" dirty="0" smtClean="0">
                <a:latin typeface="Times New Roman" pitchFamily="18" charset="0"/>
                <a:cs typeface="Times New Roman" pitchFamily="18" charset="0"/>
              </a:rPr>
              <a:t>1</a:t>
            </a:r>
            <a:r>
              <a:rPr lang="en-US" sz="8800" dirty="0" smtClean="0">
                <a:latin typeface="Times New Roman" pitchFamily="18" charset="0"/>
                <a:cs typeface="Times New Roman" pitchFamily="18" charset="0"/>
              </a:rPr>
              <a:t>) = RMS value of </a:t>
            </a:r>
            <a:r>
              <a:rPr lang="en-US" sz="8800" dirty="0" err="1" smtClean="0">
                <a:latin typeface="Times New Roman" pitchFamily="18" charset="0"/>
                <a:cs typeface="Times New Roman" pitchFamily="18" charset="0"/>
              </a:rPr>
              <a:t>emf</a:t>
            </a:r>
            <a:r>
              <a:rPr lang="en-US" sz="8800" dirty="0" smtClean="0">
                <a:latin typeface="Times New Roman" pitchFamily="18" charset="0"/>
                <a:cs typeface="Times New Roman" pitchFamily="18" charset="0"/>
              </a:rPr>
              <a:t> per turn X Number of turns in primary winding</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 E</a:t>
            </a:r>
            <a:r>
              <a:rPr lang="en-US" sz="8800" b="1" baseline="-25000" dirty="0" smtClean="0">
                <a:latin typeface="Times New Roman" pitchFamily="18" charset="0"/>
                <a:cs typeface="Times New Roman" pitchFamily="18" charset="0"/>
              </a:rPr>
              <a:t>1</a:t>
            </a:r>
            <a:r>
              <a:rPr lang="en-US" sz="8800" b="1" dirty="0" smtClean="0">
                <a:latin typeface="Times New Roman" pitchFamily="18" charset="0"/>
                <a:cs typeface="Times New Roman" pitchFamily="18" charset="0"/>
              </a:rPr>
              <a:t> = 4.44f N</a:t>
            </a:r>
            <a:r>
              <a:rPr lang="en-US" sz="8800" b="1" baseline="-25000" dirty="0" smtClean="0">
                <a:latin typeface="Times New Roman" pitchFamily="18" charset="0"/>
                <a:cs typeface="Times New Roman" pitchFamily="18" charset="0"/>
              </a:rPr>
              <a:t>1</a:t>
            </a:r>
            <a:r>
              <a:rPr lang="en-US" sz="8800" b="1" dirty="0" smtClean="0">
                <a:latin typeface="Times New Roman" pitchFamily="18" charset="0"/>
                <a:cs typeface="Times New Roman" pitchFamily="18" charset="0"/>
              </a:rPr>
              <a:t> </a:t>
            </a:r>
            <a:r>
              <a:rPr lang="en-US" sz="8800" b="1" dirty="0" err="1" smtClean="0">
                <a:latin typeface="Times New Roman" pitchFamily="18" charset="0"/>
                <a:cs typeface="Times New Roman" pitchFamily="18" charset="0"/>
              </a:rPr>
              <a:t>Φ</a:t>
            </a:r>
            <a:r>
              <a:rPr lang="en-US" sz="8800" b="1" baseline="-25000" dirty="0" err="1" smtClean="0">
                <a:latin typeface="Times New Roman" pitchFamily="18" charset="0"/>
                <a:cs typeface="Times New Roman" pitchFamily="18" charset="0"/>
              </a:rPr>
              <a:t>m</a:t>
            </a:r>
            <a:r>
              <a:rPr lang="en-US" sz="8800" dirty="0" smtClean="0">
                <a:latin typeface="Times New Roman" pitchFamily="18" charset="0"/>
                <a:cs typeface="Times New Roman" pitchFamily="18" charset="0"/>
              </a:rPr>
              <a:t>          ............................. </a:t>
            </a:r>
            <a:r>
              <a:rPr lang="en-US" sz="8800" dirty="0" err="1" smtClean="0">
                <a:latin typeface="Times New Roman" pitchFamily="18" charset="0"/>
                <a:cs typeface="Times New Roman" pitchFamily="18" charset="0"/>
              </a:rPr>
              <a:t>eq</a:t>
            </a:r>
            <a:r>
              <a:rPr lang="en-US" sz="8800" dirty="0" smtClean="0">
                <a:latin typeface="Times New Roman" pitchFamily="18" charset="0"/>
                <a:cs typeface="Times New Roman" pitchFamily="18" charset="0"/>
              </a:rPr>
              <a:t> (1)</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endParaRPr lang="en-US" sz="88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5" name="Content Placeholder 4"/>
          <p:cNvSpPr>
            <a:spLocks noGrp="1"/>
          </p:cNvSpPr>
          <p:nvPr>
            <p:ph idx="1"/>
          </p:nvPr>
        </p:nvSpPr>
        <p:spPr/>
        <p:txBody>
          <a:bodyPr>
            <a:normAutofit/>
          </a:bodyPr>
          <a:lstStyle/>
          <a:p>
            <a:r>
              <a:rPr lang="en-US" sz="2200" dirty="0" smtClean="0">
                <a:latin typeface="Times New Roman" pitchFamily="18" charset="0"/>
                <a:cs typeface="Times New Roman" pitchFamily="18" charset="0"/>
              </a:rPr>
              <a:t>Similarly, RMS induced </a:t>
            </a:r>
            <a:r>
              <a:rPr lang="en-US" sz="2200" dirty="0" err="1" smtClean="0">
                <a:latin typeface="Times New Roman" pitchFamily="18" charset="0"/>
                <a:cs typeface="Times New Roman" pitchFamily="18" charset="0"/>
              </a:rPr>
              <a:t>emf</a:t>
            </a:r>
            <a:r>
              <a:rPr lang="en-US" sz="2200" dirty="0" smtClean="0">
                <a:latin typeface="Times New Roman" pitchFamily="18" charset="0"/>
                <a:cs typeface="Times New Roman" pitchFamily="18" charset="0"/>
              </a:rPr>
              <a:t> in secondary winding (E</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can be given as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E</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4.44f N</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Φ</a:t>
            </a:r>
            <a:r>
              <a:rPr lang="en-US" sz="2200" baseline="-25000" dirty="0" err="1"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eq</a:t>
            </a:r>
            <a:r>
              <a:rPr lang="en-US" sz="2200" dirty="0" smtClean="0">
                <a:latin typeface="Times New Roman" pitchFamily="18" charset="0"/>
                <a:cs typeface="Times New Roman" pitchFamily="18" charset="0"/>
              </a:rPr>
              <a:t> 2)</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from the above equations 1 and 2,</a:t>
            </a:r>
          </a:p>
          <a:p>
            <a:pPr>
              <a:buNone/>
            </a:pPr>
            <a:r>
              <a:rPr lang="en-US" dirty="0" smtClean="0"/>
              <a:t/>
            </a:r>
            <a:br>
              <a:rPr lang="en-US" dirty="0" smtClean="0"/>
            </a:br>
            <a:endParaRPr lang="en-US" dirty="0"/>
          </a:p>
        </p:txBody>
      </p:sp>
      <p:pic>
        <p:nvPicPr>
          <p:cNvPr id="6" name="Picture 5" descr="eq.png"/>
          <p:cNvPicPr>
            <a:picLocks noChangeAspect="1"/>
          </p:cNvPicPr>
          <p:nvPr/>
        </p:nvPicPr>
        <p:blipFill>
          <a:blip r:embed="rId2" cstate="print"/>
          <a:stretch>
            <a:fillRect/>
          </a:stretch>
        </p:blipFill>
        <p:spPr>
          <a:xfrm>
            <a:off x="2590800" y="3733800"/>
            <a:ext cx="3326984" cy="1028571"/>
          </a:xfrm>
          <a:prstGeom prst="rect">
            <a:avLst/>
          </a:prstGeom>
        </p:spPr>
      </p:pic>
      <p:sp>
        <p:nvSpPr>
          <p:cNvPr id="7" name="Footer Placeholder 6"/>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This is called the </a:t>
            </a:r>
            <a:r>
              <a:rPr lang="en-US" sz="2200" b="1" dirty="0" err="1" smtClean="0">
                <a:latin typeface="Times New Roman" pitchFamily="18" charset="0"/>
                <a:cs typeface="Times New Roman" pitchFamily="18" charset="0"/>
              </a:rPr>
              <a:t>emf</a:t>
            </a:r>
            <a:r>
              <a:rPr lang="en-US" sz="2200" b="1" dirty="0" smtClean="0">
                <a:latin typeface="Times New Roman" pitchFamily="18" charset="0"/>
                <a:cs typeface="Times New Roman" pitchFamily="18" charset="0"/>
              </a:rPr>
              <a:t> equation of transformer</a:t>
            </a:r>
            <a:r>
              <a:rPr lang="en-US" sz="2200" dirty="0" smtClean="0">
                <a:latin typeface="Times New Roman" pitchFamily="18" charset="0"/>
                <a:cs typeface="Times New Roman" pitchFamily="18" charset="0"/>
              </a:rPr>
              <a:t>, which shows, </a:t>
            </a:r>
            <a:r>
              <a:rPr lang="en-US" sz="2200" dirty="0" err="1" smtClean="0">
                <a:latin typeface="Times New Roman" pitchFamily="18" charset="0"/>
                <a:cs typeface="Times New Roman" pitchFamily="18" charset="0"/>
              </a:rPr>
              <a:t>emf</a:t>
            </a:r>
            <a:r>
              <a:rPr lang="en-US" sz="2200" dirty="0" smtClean="0">
                <a:latin typeface="Times New Roman" pitchFamily="18" charset="0"/>
                <a:cs typeface="Times New Roman" pitchFamily="18" charset="0"/>
              </a:rPr>
              <a:t> / number of turns is same for both primary and secondary winding.</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For an </a:t>
            </a:r>
            <a:r>
              <a:rPr lang="en-US" sz="2200" dirty="0" smtClean="0">
                <a:latin typeface="Times New Roman" pitchFamily="18" charset="0"/>
                <a:cs typeface="Times New Roman" pitchFamily="18" charset="0"/>
                <a:hlinkClick r:id="rId2"/>
              </a:rPr>
              <a:t>ideal transformer</a:t>
            </a:r>
            <a:r>
              <a:rPr lang="en-US" sz="2200" dirty="0" smtClean="0">
                <a:latin typeface="Times New Roman" pitchFamily="18" charset="0"/>
                <a:cs typeface="Times New Roman" pitchFamily="18" charset="0"/>
              </a:rPr>
              <a:t> on no load, E</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V</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and E</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V</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where, V</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supply voltage of primary winding</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V</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terminal voltage of secondary winding</a:t>
            </a:r>
          </a:p>
          <a:p>
            <a:r>
              <a:rPr lang="en-US" sz="2200" dirty="0" smtClean="0">
                <a:latin typeface="Times New Roman" pitchFamily="18" charset="0"/>
                <a:cs typeface="Times New Roman" pitchFamily="18" charset="0"/>
              </a:rPr>
              <a:t>Factors affecting the induced </a:t>
            </a:r>
            <a:r>
              <a:rPr lang="en-US" sz="2200" dirty="0" err="1" smtClean="0">
                <a:latin typeface="Times New Roman" pitchFamily="18" charset="0"/>
                <a:cs typeface="Times New Roman" pitchFamily="18" charset="0"/>
              </a:rPr>
              <a:t>emf</a:t>
            </a:r>
            <a:r>
              <a:rPr lang="en-US" sz="2200" dirty="0" smtClean="0">
                <a:latin typeface="Times New Roman" pitchFamily="18" charset="0"/>
                <a:cs typeface="Times New Roman" pitchFamily="18" charset="0"/>
              </a:rPr>
              <a:t>  are:</a:t>
            </a:r>
          </a:p>
          <a:p>
            <a:pPr marL="457200" indent="-457200">
              <a:buAutoNum type="arabicPeriod"/>
            </a:pPr>
            <a:r>
              <a:rPr lang="en-US" sz="2200" dirty="0" smtClean="0">
                <a:latin typeface="Times New Roman" pitchFamily="18" charset="0"/>
                <a:cs typeface="Times New Roman" pitchFamily="18" charset="0"/>
              </a:rPr>
              <a:t>Flux </a:t>
            </a:r>
            <a:r>
              <a:rPr lang="en-US" sz="2200" dirty="0" err="1" smtClean="0">
                <a:latin typeface="Times New Roman" pitchFamily="18" charset="0"/>
                <a:cs typeface="Times New Roman" pitchFamily="18" charset="0"/>
              </a:rPr>
              <a:t>Φ</a:t>
            </a:r>
            <a:r>
              <a:rPr lang="en-US" sz="2200" baseline="-25000" dirty="0" err="1" smtClean="0">
                <a:latin typeface="Times New Roman" pitchFamily="18" charset="0"/>
                <a:cs typeface="Times New Roman" pitchFamily="18" charset="0"/>
              </a:rPr>
              <a:t>m</a:t>
            </a:r>
            <a:endParaRPr lang="en-US" sz="2200" baseline="-25000" dirty="0" smtClean="0">
              <a:latin typeface="Times New Roman" pitchFamily="18" charset="0"/>
              <a:cs typeface="Times New Roman" pitchFamily="18" charset="0"/>
            </a:endParaRPr>
          </a:p>
          <a:p>
            <a:pPr marL="457200" indent="-457200">
              <a:buAutoNum type="arabicPeriod"/>
            </a:pPr>
            <a:r>
              <a:rPr lang="en-US" sz="2200" dirty="0" smtClean="0">
                <a:latin typeface="Times New Roman" pitchFamily="18" charset="0"/>
                <a:cs typeface="Times New Roman" pitchFamily="18" charset="0"/>
              </a:rPr>
              <a:t>Frequency of applied voltage</a:t>
            </a:r>
          </a:p>
          <a:p>
            <a:pPr marL="457200" indent="-457200">
              <a:buAutoNum type="arabicPeriod"/>
            </a:pPr>
            <a:r>
              <a:rPr lang="en-US" sz="2200" dirty="0" smtClean="0">
                <a:latin typeface="Times New Roman" pitchFamily="18" charset="0"/>
                <a:cs typeface="Times New Roman" pitchFamily="18" charset="0"/>
              </a:rPr>
              <a:t>Number of turns N.</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219199"/>
          </a:xfrm>
        </p:spPr>
        <p:txBody>
          <a:bodyPr>
            <a:normAutofit/>
          </a:bodyPr>
          <a:lstStyle/>
          <a:p>
            <a:r>
              <a:rPr lang="en-IN" dirty="0" smtClean="0"/>
              <a:t>Classification of Transformer</a:t>
            </a:r>
            <a:endParaRPr lang="en-IN" dirty="0"/>
          </a:p>
        </p:txBody>
      </p:sp>
      <p:sp>
        <p:nvSpPr>
          <p:cNvPr id="3" name="Subtitle 2"/>
          <p:cNvSpPr>
            <a:spLocks noGrp="1"/>
          </p:cNvSpPr>
          <p:nvPr>
            <p:ph type="subTitle" idx="1"/>
          </p:nvPr>
        </p:nvSpPr>
        <p:spPr>
          <a:xfrm>
            <a:off x="0" y="1981200"/>
            <a:ext cx="8763000" cy="3657600"/>
          </a:xfrm>
        </p:spPr>
        <p:txBody>
          <a:bodyPr/>
          <a:lstStyle/>
          <a:p>
            <a:pPr marL="514350" indent="-514350" algn="l">
              <a:buFont typeface="+mj-lt"/>
              <a:buAutoNum type="arabicPeriod"/>
            </a:pPr>
            <a:r>
              <a:rPr lang="en-IN" b="1" dirty="0" smtClean="0">
                <a:solidFill>
                  <a:schemeClr val="tx1"/>
                </a:solidFill>
              </a:rPr>
              <a:t>Classification based on Construction</a:t>
            </a:r>
          </a:p>
          <a:p>
            <a:pPr algn="l">
              <a:buFont typeface="Wingdings" pitchFamily="2" charset="2"/>
              <a:buChar char="§"/>
            </a:pPr>
            <a:r>
              <a:rPr lang="en-IN" dirty="0" smtClean="0">
                <a:solidFill>
                  <a:schemeClr val="tx1"/>
                </a:solidFill>
              </a:rPr>
              <a:t>Core Type: Core is inside &amp; windings are outside</a:t>
            </a:r>
          </a:p>
          <a:p>
            <a:pPr algn="l">
              <a:buFont typeface="Wingdings" pitchFamily="2" charset="2"/>
              <a:buChar char="§"/>
            </a:pPr>
            <a:r>
              <a:rPr lang="en-IN" dirty="0" smtClean="0">
                <a:solidFill>
                  <a:schemeClr val="tx1"/>
                </a:solidFill>
              </a:rPr>
              <a:t>Shell Type: Core is outside &amp; windings are inside</a:t>
            </a:r>
            <a:endParaRPr lang="en-IN" dirty="0">
              <a:solidFill>
                <a:schemeClr val="tx1"/>
              </a:solidFill>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IN" b="1" dirty="0" smtClean="0"/>
              <a:t>Classification based on Transformation Ratio(K)</a:t>
            </a:r>
            <a:endParaRPr lang="en-IN" b="1" dirty="0"/>
          </a:p>
        </p:txBody>
      </p:sp>
      <p:sp>
        <p:nvSpPr>
          <p:cNvPr id="3" name="Content Placeholder 2"/>
          <p:cNvSpPr>
            <a:spLocks noGrp="1"/>
          </p:cNvSpPr>
          <p:nvPr>
            <p:ph idx="1"/>
          </p:nvPr>
        </p:nvSpPr>
        <p:spPr/>
        <p:txBody>
          <a:bodyPr/>
          <a:lstStyle/>
          <a:p>
            <a:r>
              <a:rPr lang="en-IN" dirty="0" smtClean="0"/>
              <a:t>If K&gt;1 Step Up Transformer</a:t>
            </a:r>
          </a:p>
          <a:p>
            <a:r>
              <a:rPr lang="en-IN" dirty="0" smtClean="0"/>
              <a:t>If K&lt;1 Step Down Transformer</a:t>
            </a:r>
          </a:p>
          <a:p>
            <a:r>
              <a:rPr lang="en-IN" dirty="0" smtClean="0"/>
              <a:t>If K=1 Autotransformer</a:t>
            </a: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Classification based on Number of phases</a:t>
            </a:r>
            <a:endParaRPr lang="en-IN" b="1" dirty="0"/>
          </a:p>
        </p:txBody>
      </p:sp>
      <p:sp>
        <p:nvSpPr>
          <p:cNvPr id="3" name="Content Placeholder 2"/>
          <p:cNvSpPr>
            <a:spLocks noGrp="1"/>
          </p:cNvSpPr>
          <p:nvPr>
            <p:ph idx="1"/>
          </p:nvPr>
        </p:nvSpPr>
        <p:spPr/>
        <p:txBody>
          <a:bodyPr/>
          <a:lstStyle/>
          <a:p>
            <a:pPr>
              <a:buFont typeface="Wingdings" pitchFamily="2" charset="2"/>
              <a:buChar char="§"/>
            </a:pPr>
            <a:r>
              <a:rPr lang="en-IN" dirty="0" smtClean="0"/>
              <a:t>Single phase Transformer</a:t>
            </a:r>
          </a:p>
          <a:p>
            <a:pPr>
              <a:buFont typeface="Wingdings" pitchFamily="2" charset="2"/>
              <a:buChar char="§"/>
            </a:pPr>
            <a:r>
              <a:rPr lang="en-IN" dirty="0" smtClean="0"/>
              <a:t>Polyphase Transformer</a:t>
            </a: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599"/>
            <a:ext cx="7772400" cy="1981199"/>
          </a:xfrm>
        </p:spPr>
        <p:txBody>
          <a:bodyPr/>
          <a:lstStyle/>
          <a:p>
            <a:r>
              <a:rPr lang="en-IN" b="1" dirty="0" smtClean="0"/>
              <a:t>Classification Based on Application</a:t>
            </a:r>
            <a:endParaRPr lang="en-IN" b="1" dirty="0"/>
          </a:p>
        </p:txBody>
      </p:sp>
      <p:sp>
        <p:nvSpPr>
          <p:cNvPr id="3" name="Subtitle 2"/>
          <p:cNvSpPr>
            <a:spLocks noGrp="1"/>
          </p:cNvSpPr>
          <p:nvPr>
            <p:ph type="subTitle" idx="1"/>
          </p:nvPr>
        </p:nvSpPr>
        <p:spPr>
          <a:xfrm>
            <a:off x="533400" y="1447800"/>
            <a:ext cx="8153400" cy="4191000"/>
          </a:xfrm>
        </p:spPr>
        <p:txBody>
          <a:bodyPr/>
          <a:lstStyle/>
          <a:p>
            <a:pPr algn="l">
              <a:buFont typeface="Arial" pitchFamily="34" charset="0"/>
              <a:buChar char="•"/>
            </a:pPr>
            <a:r>
              <a:rPr lang="en-IN" dirty="0" smtClean="0">
                <a:solidFill>
                  <a:schemeClr val="tx1"/>
                </a:solidFill>
              </a:rPr>
              <a:t>Power Transformer</a:t>
            </a:r>
          </a:p>
          <a:p>
            <a:pPr algn="l">
              <a:buFont typeface="Arial" pitchFamily="34" charset="0"/>
              <a:buChar char="•"/>
            </a:pPr>
            <a:r>
              <a:rPr lang="en-IN" dirty="0" smtClean="0">
                <a:solidFill>
                  <a:schemeClr val="tx1"/>
                </a:solidFill>
              </a:rPr>
              <a:t>Distribution Transformer</a:t>
            </a:r>
          </a:p>
          <a:p>
            <a:pPr algn="l">
              <a:buFont typeface="Arial" pitchFamily="34" charset="0"/>
              <a:buChar char="•"/>
            </a:pPr>
            <a:r>
              <a:rPr lang="en-IN" dirty="0" smtClean="0">
                <a:solidFill>
                  <a:schemeClr val="tx1"/>
                </a:solidFill>
              </a:rPr>
              <a:t>Control Transformer</a:t>
            </a:r>
          </a:p>
          <a:p>
            <a:pPr algn="l">
              <a:buFont typeface="Arial" pitchFamily="34" charset="0"/>
              <a:buChar char="•"/>
            </a:pPr>
            <a:r>
              <a:rPr lang="en-IN" dirty="0" smtClean="0">
                <a:solidFill>
                  <a:schemeClr val="tx1"/>
                </a:solidFill>
              </a:rPr>
              <a:t>Instrument Transformer</a:t>
            </a:r>
            <a:endParaRPr lang="en-IN" dirty="0">
              <a:solidFill>
                <a:schemeClr val="tx1"/>
              </a:solidFill>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Ms. A. S.Sawalkar  E &amp; TC Dept</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304800" y="1143000"/>
            <a:ext cx="8839200" cy="3810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Numerical:</a:t>
            </a:r>
            <a:br>
              <a:rPr lang="en-IN" dirty="0" smtClean="0"/>
            </a:b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A 2000/200 V single phase 50Hz supply transformer has the maximum flux density 20mwb.Find the number of turns on the primary and secondary windings if the cross sectional area is 1.1cm2.</a:t>
            </a: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Numerical:</a:t>
            </a:r>
            <a:br>
              <a:rPr lang="en-IN" dirty="0" smtClean="0"/>
            </a:br>
            <a:endParaRPr lang="en-IN" dirty="0"/>
          </a:p>
        </p:txBody>
      </p:sp>
      <p:sp>
        <p:nvSpPr>
          <p:cNvPr id="3" name="Content Placeholder 2"/>
          <p:cNvSpPr>
            <a:spLocks noGrp="1"/>
          </p:cNvSpPr>
          <p:nvPr>
            <p:ph idx="1"/>
          </p:nvPr>
        </p:nvSpPr>
        <p:spPr/>
        <p:txBody>
          <a:bodyPr/>
          <a:lstStyle/>
          <a:p>
            <a:pPr marL="514350" indent="-514350">
              <a:buNone/>
            </a:pPr>
            <a:r>
              <a:rPr lang="en-IN" dirty="0" smtClean="0"/>
              <a:t>2. A single phase transformer of 50 Hz has maximum flux in the core as 0.021Wb.  The number of turns in primary winding is 460 and on the secondary is 52.Calculate the emf induced in primary and secondary of the Transformer.</a:t>
            </a: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Numerical:</a:t>
            </a:r>
            <a:endParaRPr lang="en-IN" dirty="0"/>
          </a:p>
        </p:txBody>
      </p:sp>
      <p:sp>
        <p:nvSpPr>
          <p:cNvPr id="3" name="Content Placeholder 2"/>
          <p:cNvSpPr>
            <a:spLocks noGrp="1"/>
          </p:cNvSpPr>
          <p:nvPr>
            <p:ph idx="1"/>
          </p:nvPr>
        </p:nvSpPr>
        <p:spPr/>
        <p:txBody>
          <a:bodyPr/>
          <a:lstStyle/>
          <a:p>
            <a:r>
              <a:rPr lang="en-IN" dirty="0" smtClean="0"/>
              <a:t>A single phase transformer has 350 primary turns &amp; 1050 secondary turns is connected to a 400V 50Hz supply. If the net cross sectional area of the core is 50cm then find the maximum value of flux density and voltage induced in the secondary winding.</a:t>
            </a: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Voltage &amp; Current ratios of a transformer</a:t>
            </a:r>
            <a:endParaRPr lang="en-US" b="1" dirty="0">
              <a:latin typeface="Times New Roman" pitchFamily="18" charset="0"/>
              <a:cs typeface="Times New Roman" pitchFamily="18" charset="0"/>
            </a:endParaRPr>
          </a:p>
        </p:txBody>
      </p:sp>
      <p:pic>
        <p:nvPicPr>
          <p:cNvPr id="4" name="Content Placeholder 3" descr="trans ele.gif"/>
          <p:cNvPicPr>
            <a:picLocks noGrp="1" noChangeAspect="1"/>
          </p:cNvPicPr>
          <p:nvPr>
            <p:ph idx="1"/>
          </p:nvPr>
        </p:nvPicPr>
        <p:blipFill>
          <a:blip r:embed="rId2" cstate="print"/>
          <a:stretch>
            <a:fillRect/>
          </a:stretch>
        </p:blipFill>
        <p:spPr>
          <a:xfrm>
            <a:off x="457200" y="1828800"/>
            <a:ext cx="8229600" cy="2929731"/>
          </a:xfrm>
        </p:spPr>
      </p:pic>
      <p:sp>
        <p:nvSpPr>
          <p:cNvPr id="5" name="TextBox 4"/>
          <p:cNvSpPr txBox="1"/>
          <p:nvPr/>
        </p:nvSpPr>
        <p:spPr>
          <a:xfrm>
            <a:off x="1066800" y="4953000"/>
            <a:ext cx="74676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Fig.(1): Elementary single phase transformer</a:t>
            </a:r>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latin typeface="Times New Roman" pitchFamily="18" charset="0"/>
                <a:cs typeface="Times New Roman" pitchFamily="18" charset="0"/>
              </a:rPr>
              <a:t>Voltage ratios of the transformer with load:</a:t>
            </a:r>
          </a:p>
          <a:p>
            <a:pPr>
              <a:buFont typeface="Wingdings" pitchFamily="2" charset="2"/>
              <a:buChar char="Ø"/>
            </a:pPr>
            <a:r>
              <a:rPr lang="en-US" dirty="0" smtClean="0">
                <a:latin typeface="Times New Roman" pitchFamily="18" charset="0"/>
                <a:cs typeface="Times New Roman" pitchFamily="18" charset="0"/>
              </a:rPr>
              <a:t>As shown in fig.(1),  let</a:t>
            </a:r>
          </a:p>
          <a:p>
            <a:pPr>
              <a:buNone/>
            </a:pPr>
            <a:r>
              <a:rPr lang="en-US" dirty="0" smtClean="0">
                <a:latin typeface="Times New Roman" pitchFamily="18" charset="0"/>
                <a:cs typeface="Times New Roman" pitchFamily="18" charset="0"/>
              </a:rPr>
              <a:t>    N</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Number of turns in primary winding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Number of turns in secondary winding</a:t>
            </a:r>
          </a:p>
          <a:p>
            <a:pPr>
              <a:buNone/>
            </a:pPr>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rms</a:t>
            </a:r>
            <a:r>
              <a:rPr lang="en-US" dirty="0" smtClean="0">
                <a:latin typeface="Times New Roman" pitchFamily="18" charset="0"/>
                <a:cs typeface="Times New Roman" pitchFamily="18" charset="0"/>
              </a:rPr>
              <a:t> induced voltage in primary winding</a:t>
            </a:r>
          </a:p>
          <a:p>
            <a:pPr>
              <a:buNone/>
            </a:pPr>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rms</a:t>
            </a:r>
            <a:r>
              <a:rPr lang="en-US" dirty="0" smtClean="0">
                <a:latin typeface="Times New Roman" pitchFamily="18" charset="0"/>
                <a:cs typeface="Times New Roman" pitchFamily="18" charset="0"/>
              </a:rPr>
              <a:t> induced voltage in secondary winding</a:t>
            </a:r>
          </a:p>
          <a:p>
            <a:pPr>
              <a:buNone/>
            </a:pPr>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4.44f N</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volts</a:t>
            </a:r>
          </a:p>
          <a:p>
            <a:pPr>
              <a:buNone/>
            </a:pPr>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4.44f N</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Φ</a:t>
            </a:r>
            <a:r>
              <a:rPr lang="en-US" baseline="-25000" dirty="0" err="1"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volts</a:t>
            </a:r>
          </a:p>
          <a:p>
            <a:pPr>
              <a:buNone/>
            </a:pPr>
            <a:r>
              <a:rPr lang="en-US" dirty="0" smtClean="0">
                <a:latin typeface="Times New Roman" pitchFamily="18" charset="0"/>
                <a:cs typeface="Times New Roman" pitchFamily="18" charset="0"/>
              </a:rPr>
              <a:t>By taking the ratio of these expressions we get,</a:t>
            </a:r>
          </a:p>
          <a:p>
            <a:pPr>
              <a:buNone/>
            </a:pPr>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…(1)</a:t>
            </a:r>
          </a:p>
          <a:p>
            <a:pPr>
              <a:buNone/>
            </a:pPr>
            <a:endParaRPr lang="en-US" dirty="0" smtClean="0">
              <a:latin typeface="Times New Roman" pitchFamily="18" charset="0"/>
              <a:cs typeface="Times New Roman" pitchFamily="18" charset="0"/>
            </a:endParaRPr>
          </a:p>
        </p:txBody>
      </p:sp>
      <p:cxnSp>
        <p:nvCxnSpPr>
          <p:cNvPr id="5" name="Straight Connector 4"/>
          <p:cNvCxnSpPr/>
          <p:nvPr/>
        </p:nvCxnSpPr>
        <p:spPr>
          <a:xfrm>
            <a:off x="1524000" y="6019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38400" y="5943600"/>
            <a:ext cx="609600" cy="507831"/>
          </a:xfrm>
          <a:prstGeom prst="rect">
            <a:avLst/>
          </a:prstGeom>
          <a:noFill/>
        </p:spPr>
        <p:txBody>
          <a:bodyPr wrap="square" rtlCol="0">
            <a:spAutoFit/>
          </a:bodyPr>
          <a:lstStyle/>
          <a:p>
            <a:r>
              <a:rPr lang="en-US" sz="2700" dirty="0" smtClean="0">
                <a:latin typeface="Times New Roman" pitchFamily="18" charset="0"/>
                <a:cs typeface="Times New Roman" pitchFamily="18" charset="0"/>
              </a:rPr>
              <a:t>N</a:t>
            </a:r>
            <a:r>
              <a:rPr lang="en-US" sz="2700" baseline="-25000" dirty="0" smtClean="0">
                <a:latin typeface="Times New Roman" pitchFamily="18" charset="0"/>
                <a:cs typeface="Times New Roman" pitchFamily="18" charset="0"/>
              </a:rPr>
              <a:t>2</a:t>
            </a:r>
            <a:endParaRPr lang="en-US" sz="2700" baseline="-25000" dirty="0">
              <a:latin typeface="Times New Roman" pitchFamily="18" charset="0"/>
              <a:cs typeface="Times New Roman" pitchFamily="18" charset="0"/>
            </a:endParaRPr>
          </a:p>
        </p:txBody>
      </p:sp>
      <p:sp>
        <p:nvSpPr>
          <p:cNvPr id="7" name="TextBox 6"/>
          <p:cNvSpPr txBox="1"/>
          <p:nvPr/>
        </p:nvSpPr>
        <p:spPr>
          <a:xfrm>
            <a:off x="1981200" y="5791200"/>
            <a:ext cx="685800" cy="507831"/>
          </a:xfrm>
          <a:prstGeom prst="rect">
            <a:avLst/>
          </a:prstGeom>
          <a:noFill/>
        </p:spPr>
        <p:txBody>
          <a:bodyPr wrap="square" rtlCol="0">
            <a:spAutoFit/>
          </a:bodyPr>
          <a:lstStyle/>
          <a:p>
            <a:r>
              <a:rPr lang="en-US" sz="2700" dirty="0" smtClean="0">
                <a:latin typeface="Times New Roman" pitchFamily="18" charset="0"/>
                <a:cs typeface="Times New Roman" pitchFamily="18" charset="0"/>
              </a:rPr>
              <a:t>=</a:t>
            </a:r>
            <a:endParaRPr lang="en-US" sz="2700" dirty="0">
              <a:latin typeface="Times New Roman" pitchFamily="18" charset="0"/>
              <a:cs typeface="Times New Roman" pitchFamily="18" charset="0"/>
            </a:endParaRPr>
          </a:p>
        </p:txBody>
      </p:sp>
      <p:sp>
        <p:nvSpPr>
          <p:cNvPr id="8" name="TextBox 7"/>
          <p:cNvSpPr txBox="1"/>
          <p:nvPr/>
        </p:nvSpPr>
        <p:spPr>
          <a:xfrm>
            <a:off x="2438400" y="5562600"/>
            <a:ext cx="609600" cy="507831"/>
          </a:xfrm>
          <a:prstGeom prst="rect">
            <a:avLst/>
          </a:prstGeom>
          <a:noFill/>
        </p:spPr>
        <p:txBody>
          <a:bodyPr wrap="square" rtlCol="0">
            <a:spAutoFit/>
          </a:bodyPr>
          <a:lstStyle/>
          <a:p>
            <a:r>
              <a:rPr lang="en-US" sz="2700" dirty="0" smtClean="0">
                <a:latin typeface="Times New Roman" pitchFamily="18" charset="0"/>
                <a:cs typeface="Times New Roman" pitchFamily="18" charset="0"/>
              </a:rPr>
              <a:t>N</a:t>
            </a:r>
            <a:r>
              <a:rPr lang="en-US" sz="2700" baseline="-25000" dirty="0" smtClean="0">
                <a:latin typeface="Times New Roman" pitchFamily="18" charset="0"/>
                <a:cs typeface="Times New Roman" pitchFamily="18" charset="0"/>
              </a:rPr>
              <a:t>1</a:t>
            </a:r>
            <a:endParaRPr lang="en-US" sz="2700" baseline="-25000" dirty="0">
              <a:latin typeface="Times New Roman" pitchFamily="18" charset="0"/>
              <a:cs typeface="Times New Roman" pitchFamily="18" charset="0"/>
            </a:endParaRPr>
          </a:p>
        </p:txBody>
      </p:sp>
      <p:cxnSp>
        <p:nvCxnSpPr>
          <p:cNvPr id="9" name="Straight Connector 8"/>
          <p:cNvCxnSpPr/>
          <p:nvPr/>
        </p:nvCxnSpPr>
        <p:spPr>
          <a:xfrm>
            <a:off x="2514600" y="6019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6019800"/>
            <a:ext cx="533400" cy="507831"/>
          </a:xfrm>
          <a:prstGeom prst="rect">
            <a:avLst/>
          </a:prstGeom>
          <a:noFill/>
        </p:spPr>
        <p:txBody>
          <a:bodyPr wrap="square" rtlCol="0">
            <a:spAutoFit/>
          </a:bodyPr>
          <a:lstStyle/>
          <a:p>
            <a:r>
              <a:rPr lang="en-US" sz="2700" dirty="0" smtClean="0">
                <a:latin typeface="Times New Roman" pitchFamily="18" charset="0"/>
                <a:cs typeface="Times New Roman" pitchFamily="18" charset="0"/>
              </a:rPr>
              <a:t>E</a:t>
            </a:r>
            <a:r>
              <a:rPr lang="en-US" sz="2700" baseline="-25000" dirty="0" smtClean="0">
                <a:latin typeface="Times New Roman" pitchFamily="18" charset="0"/>
                <a:cs typeface="Times New Roman" pitchFamily="18" charset="0"/>
              </a:rPr>
              <a:t>2</a:t>
            </a:r>
            <a:endParaRPr lang="en-US" sz="2700" baseline="-25000" dirty="0">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latin typeface="Times New Roman" pitchFamily="18" charset="0"/>
                <a:cs typeface="Times New Roman" pitchFamily="18" charset="0"/>
              </a:rPr>
              <a:t>Voltage ratios of the transformer without load:</a:t>
            </a:r>
          </a:p>
          <a:p>
            <a:pPr>
              <a:buFont typeface="Wingdings" pitchFamily="2" charset="2"/>
              <a:buChar char="Ø"/>
            </a:pPr>
            <a:r>
              <a:rPr lang="en-US" dirty="0" smtClean="0">
                <a:latin typeface="Times New Roman" pitchFamily="18" charset="0"/>
                <a:cs typeface="Times New Roman" pitchFamily="18" charset="0"/>
              </a:rPr>
              <a:t>Assume the load on secondary winding is disconnected.</a:t>
            </a:r>
          </a:p>
          <a:p>
            <a:pPr>
              <a:buNone/>
            </a:pP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0</a:t>
            </a:r>
          </a:p>
          <a:p>
            <a:pPr>
              <a:buNone/>
            </a:pPr>
            <a:r>
              <a:rPr lang="en-US" dirty="0" smtClean="0">
                <a:latin typeface="Times New Roman" pitchFamily="18" charset="0"/>
                <a:cs typeface="Times New Roman" pitchFamily="18" charset="0"/>
              </a:rPr>
              <a:t>  ∴ load terminal voltage v</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is equal to secondary induced voltage  E</a:t>
            </a:r>
            <a:r>
              <a:rPr lang="en-US" baseline="-25000" dirty="0" smtClean="0">
                <a:latin typeface="Times New Roman" pitchFamily="18" charset="0"/>
                <a:cs typeface="Times New Roman" pitchFamily="18" charset="0"/>
              </a:rPr>
              <a:t>2</a:t>
            </a:r>
          </a:p>
          <a:p>
            <a:pPr>
              <a:buNone/>
            </a:pPr>
            <a:r>
              <a:rPr lang="en-US" dirty="0" smtClean="0">
                <a:latin typeface="Times New Roman" pitchFamily="18" charset="0"/>
                <a:cs typeface="Times New Roman" pitchFamily="18" charset="0"/>
              </a:rPr>
              <a:t>            i.e.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E</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                  …….(2)</a:t>
            </a:r>
            <a:r>
              <a:rPr lang="en-US" baseline="-25000" dirty="0" smtClean="0">
                <a:latin typeface="Times New Roman" pitchFamily="18" charset="0"/>
                <a:cs typeface="Times New Roman" pitchFamily="18" charset="0"/>
              </a:rPr>
              <a:t>     </a:t>
            </a:r>
          </a:p>
          <a:p>
            <a:pPr>
              <a:buFont typeface="Wingdings" pitchFamily="2" charset="2"/>
              <a:buChar char="Ø"/>
            </a:pPr>
            <a:r>
              <a:rPr lang="en-US" dirty="0" smtClean="0">
                <a:latin typeface="Times New Roman" pitchFamily="18" charset="0"/>
                <a:cs typeface="Times New Roman" pitchFamily="18" charset="0"/>
              </a:rPr>
              <a:t>As the primary current on no load is very small,</a:t>
            </a:r>
          </a:p>
          <a:p>
            <a:pPr>
              <a:buNone/>
            </a:pP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E</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               …….(3)</a:t>
            </a:r>
          </a:p>
          <a:p>
            <a:pPr>
              <a:buNone/>
            </a:pPr>
            <a:r>
              <a:rPr lang="en-US" dirty="0" smtClean="0">
                <a:latin typeface="Times New Roman" pitchFamily="18" charset="0"/>
                <a:cs typeface="Times New Roman" pitchFamily="18" charset="0"/>
              </a:rPr>
              <a:t>By substituting eq.(2) &amp; (3) in eq.(1) we get,</a:t>
            </a:r>
          </a:p>
          <a:p>
            <a:pPr>
              <a:buNone/>
            </a:pP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N</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          ……(4)</a:t>
            </a:r>
            <a:endParaRPr lang="en-US" baseline="-25000" dirty="0" smtClean="0">
              <a:latin typeface="Times New Roman" pitchFamily="18" charset="0"/>
              <a:cs typeface="Times New Roman" pitchFamily="18" charset="0"/>
            </a:endParaRPr>
          </a:p>
        </p:txBody>
      </p:sp>
      <p:cxnSp>
        <p:nvCxnSpPr>
          <p:cNvPr id="5" name="Straight Connector 4"/>
          <p:cNvCxnSpPr/>
          <p:nvPr/>
        </p:nvCxnSpPr>
        <p:spPr>
          <a:xfrm>
            <a:off x="2133600" y="6019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57400" y="6019800"/>
            <a:ext cx="762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V</a:t>
            </a:r>
            <a:r>
              <a:rPr lang="en-US" sz="2800" baseline="-25000" dirty="0" smtClean="0">
                <a:latin typeface="Times New Roman" pitchFamily="18" charset="0"/>
                <a:cs typeface="Times New Roman" pitchFamily="18" charset="0"/>
              </a:rPr>
              <a:t>2</a:t>
            </a:r>
            <a:endParaRPr lang="en-US" sz="2800" baseline="-25000" dirty="0">
              <a:latin typeface="Times New Roman" pitchFamily="18" charset="0"/>
              <a:cs typeface="Times New Roman" pitchFamily="18" charset="0"/>
            </a:endParaRPr>
          </a:p>
        </p:txBody>
      </p:sp>
      <p:sp>
        <p:nvSpPr>
          <p:cNvPr id="7" name="TextBox 6"/>
          <p:cNvSpPr txBox="1"/>
          <p:nvPr/>
        </p:nvSpPr>
        <p:spPr>
          <a:xfrm>
            <a:off x="2590800" y="5638800"/>
            <a:ext cx="4572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cxnSp>
        <p:nvCxnSpPr>
          <p:cNvPr id="8" name="Straight Connector 7"/>
          <p:cNvCxnSpPr/>
          <p:nvPr/>
        </p:nvCxnSpPr>
        <p:spPr>
          <a:xfrm>
            <a:off x="3048000" y="6019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71800" y="6019800"/>
            <a:ext cx="564578" cy="523220"/>
          </a:xfrm>
          <a:prstGeom prst="rect">
            <a:avLst/>
          </a:prstGeom>
        </p:spPr>
        <p:txBody>
          <a:bodyPr wrap="none">
            <a:spAutoFit/>
          </a:bodyPr>
          <a:lstStyle/>
          <a:p>
            <a:r>
              <a:rPr lang="en-US" sz="2800" dirty="0" smtClean="0">
                <a:latin typeface="Times New Roman" pitchFamily="18" charset="0"/>
                <a:cs typeface="Times New Roman" pitchFamily="18" charset="0"/>
              </a:rPr>
              <a:t>N</a:t>
            </a:r>
            <a:r>
              <a:rPr lang="en-US" sz="2800" baseline="-25000" dirty="0" smtClean="0">
                <a:latin typeface="Times New Roman" pitchFamily="18" charset="0"/>
                <a:cs typeface="Times New Roman" pitchFamily="18" charset="0"/>
              </a:rPr>
              <a:t>2</a:t>
            </a:r>
            <a:endParaRPr lang="en-US" sz="2800" baseline="-25000"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lnSpcReduction="10000"/>
          </a:bodyPr>
          <a:lstStyle/>
          <a:p>
            <a:r>
              <a:rPr lang="en-US" b="1" dirty="0" smtClean="0">
                <a:latin typeface="Times New Roman" pitchFamily="18" charset="0"/>
                <a:cs typeface="Times New Roman" pitchFamily="18" charset="0"/>
              </a:rPr>
              <a:t>Voltage ratio:</a:t>
            </a:r>
          </a:p>
          <a:p>
            <a:pPr>
              <a:buNone/>
            </a:pPr>
            <a:r>
              <a:rPr lang="en-US" dirty="0" smtClean="0">
                <a:latin typeface="Times New Roman" pitchFamily="18" charset="0"/>
                <a:cs typeface="Times New Roman" pitchFamily="18" charset="0"/>
              </a:rPr>
              <a:t>		The ratio of the primary and secondary terminal voltages (i.e. V</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&amp;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is called as the voltage ratio.</a:t>
            </a:r>
          </a:p>
          <a:p>
            <a:r>
              <a:rPr lang="en-US" b="1" dirty="0" smtClean="0">
                <a:latin typeface="Times New Roman" pitchFamily="18" charset="0"/>
                <a:cs typeface="Times New Roman" pitchFamily="18" charset="0"/>
              </a:rPr>
              <a:t>Transformation ratio (k):</a:t>
            </a:r>
          </a:p>
          <a:p>
            <a:pPr>
              <a:buNone/>
            </a:pPr>
            <a:r>
              <a:rPr lang="en-US" dirty="0" smtClean="0">
                <a:latin typeface="Times New Roman" pitchFamily="18" charset="0"/>
                <a:cs typeface="Times New Roman" pitchFamily="18" charset="0"/>
              </a:rPr>
              <a:t>		The transformation ratio for voltage is defined as the ratio of secondary voltage to the primary voltage of a transformer.</a:t>
            </a:r>
          </a:p>
          <a:p>
            <a:pPr>
              <a:buNone/>
            </a:pPr>
            <a:r>
              <a:rPr lang="en-US" dirty="0" smtClean="0"/>
              <a:t>      </a:t>
            </a:r>
            <a:r>
              <a:rPr lang="en-US" sz="2800" dirty="0" smtClean="0">
                <a:latin typeface="Times New Roman" pitchFamily="18" charset="0"/>
                <a:cs typeface="Times New Roman" pitchFamily="18" charset="0"/>
              </a:rPr>
              <a:t>∴ K = V</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E</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N</a:t>
            </a:r>
            <a:r>
              <a:rPr lang="en-US" sz="2800" baseline="-25000" dirty="0" smtClean="0">
                <a:latin typeface="Times New Roman" pitchFamily="18" charset="0"/>
                <a:cs typeface="Times New Roman" pitchFamily="18" charset="0"/>
              </a:rPr>
              <a:t>2                       </a:t>
            </a:r>
            <a:r>
              <a:rPr lang="en-US" sz="2800" dirty="0" smtClean="0">
                <a:latin typeface="Times New Roman" pitchFamily="18" charset="0"/>
                <a:cs typeface="Times New Roman" pitchFamily="18" charset="0"/>
              </a:rPr>
              <a:t>    ……(5)</a:t>
            </a:r>
            <a:endParaRPr lang="en-US" sz="2800" baseline="-25000" dirty="0" smtClean="0"/>
          </a:p>
        </p:txBody>
      </p:sp>
      <p:cxnSp>
        <p:nvCxnSpPr>
          <p:cNvPr id="5" name="Straight Connector 4"/>
          <p:cNvCxnSpPr/>
          <p:nvPr/>
        </p:nvCxnSpPr>
        <p:spPr>
          <a:xfrm>
            <a:off x="1905000" y="6019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43200" y="6019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6019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43200" y="6019800"/>
            <a:ext cx="685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E</a:t>
            </a:r>
            <a:r>
              <a:rPr lang="en-US" sz="2800" baseline="-25000" dirty="0" smtClean="0">
                <a:latin typeface="Times New Roman" pitchFamily="18" charset="0"/>
                <a:cs typeface="Times New Roman" pitchFamily="18" charset="0"/>
              </a:rPr>
              <a:t>1</a:t>
            </a:r>
            <a:endParaRPr lang="en-US" sz="2800" baseline="-25000" dirty="0">
              <a:latin typeface="Times New Roman" pitchFamily="18" charset="0"/>
              <a:cs typeface="Times New Roman" pitchFamily="18" charset="0"/>
            </a:endParaRPr>
          </a:p>
        </p:txBody>
      </p:sp>
      <p:sp>
        <p:nvSpPr>
          <p:cNvPr id="13" name="TextBox 12"/>
          <p:cNvSpPr txBox="1"/>
          <p:nvPr/>
        </p:nvSpPr>
        <p:spPr>
          <a:xfrm>
            <a:off x="1905000" y="5943600"/>
            <a:ext cx="685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V</a:t>
            </a:r>
            <a:r>
              <a:rPr lang="en-US" sz="2800" baseline="-25000" dirty="0" smtClean="0">
                <a:latin typeface="Times New Roman" pitchFamily="18" charset="0"/>
                <a:cs typeface="Times New Roman" pitchFamily="18" charset="0"/>
              </a:rPr>
              <a:t>1</a:t>
            </a:r>
            <a:endParaRPr lang="en-US" sz="2800" baseline="-25000" dirty="0">
              <a:latin typeface="Times New Roman" pitchFamily="18" charset="0"/>
              <a:cs typeface="Times New Roman" pitchFamily="18" charset="0"/>
            </a:endParaRPr>
          </a:p>
        </p:txBody>
      </p:sp>
      <p:sp>
        <p:nvSpPr>
          <p:cNvPr id="14" name="TextBox 13"/>
          <p:cNvSpPr txBox="1"/>
          <p:nvPr/>
        </p:nvSpPr>
        <p:spPr>
          <a:xfrm>
            <a:off x="3657600" y="5943600"/>
            <a:ext cx="685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N</a:t>
            </a:r>
            <a:r>
              <a:rPr lang="en-US" sz="2800" baseline="-25000" dirty="0" smtClean="0">
                <a:latin typeface="Times New Roman" pitchFamily="18" charset="0"/>
                <a:cs typeface="Times New Roman" pitchFamily="18" charset="0"/>
              </a:rPr>
              <a:t>1</a:t>
            </a:r>
            <a:endParaRPr lang="en-US" sz="2800" baseline="-25000" dirty="0">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latin typeface="Times New Roman" pitchFamily="18" charset="0"/>
                <a:cs typeface="Times New Roman" pitchFamily="18" charset="0"/>
              </a:rPr>
              <a:t>Turns ratio:</a:t>
            </a:r>
          </a:p>
          <a:p>
            <a:pPr>
              <a:buNone/>
            </a:pPr>
            <a:r>
              <a:rPr lang="en-US" dirty="0" smtClean="0">
                <a:latin typeface="Times New Roman" pitchFamily="18" charset="0"/>
                <a:cs typeface="Times New Roman" pitchFamily="18" charset="0"/>
              </a:rPr>
              <a:t>		The turns ratio of a transformer is defined as the ratio of the number of primary turns to the number of secondary turns.</a:t>
            </a:r>
          </a:p>
          <a:p>
            <a:pPr>
              <a:buNone/>
            </a:pPr>
            <a:r>
              <a:rPr lang="en-US" dirty="0" smtClean="0">
                <a:latin typeface="Times New Roman" pitchFamily="18" charset="0"/>
                <a:cs typeface="Times New Roman" pitchFamily="18" charset="0"/>
              </a:rPr>
              <a:t>               ∴ turns ratio = N</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           …….(6)</a:t>
            </a:r>
            <a:endParaRPr lang="en-US" baseline="-25000"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Types of transformers based on the value of K:</a:t>
            </a:r>
          </a:p>
          <a:p>
            <a:pPr marL="514350" indent="-514350">
              <a:buAutoNum type="arabicPeriod"/>
            </a:pPr>
            <a:r>
              <a:rPr lang="en-US" dirty="0" smtClean="0">
                <a:latin typeface="Times New Roman" pitchFamily="18" charset="0"/>
                <a:cs typeface="Times New Roman" pitchFamily="18" charset="0"/>
              </a:rPr>
              <a:t>Step up transformer:</a:t>
            </a:r>
          </a:p>
          <a:p>
            <a:pPr marL="514350" indent="-514350">
              <a:buNone/>
            </a:pPr>
            <a:r>
              <a:rPr lang="en-US" dirty="0" smtClean="0">
                <a:latin typeface="Times New Roman" pitchFamily="18" charset="0"/>
                <a:cs typeface="Times New Roman" pitchFamily="18" charset="0"/>
              </a:rPr>
              <a:t>		If  K &gt; 1 or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&gt;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called step up transformer.</a:t>
            </a:r>
          </a:p>
          <a:p>
            <a:pPr marL="514350" indent="-514350">
              <a:buAutoNum type="arabicPeriod" startAt="2"/>
            </a:pPr>
            <a:r>
              <a:rPr lang="en-US" dirty="0" smtClean="0">
                <a:latin typeface="Times New Roman" pitchFamily="18" charset="0"/>
                <a:cs typeface="Times New Roman" pitchFamily="18" charset="0"/>
              </a:rPr>
              <a:t>Step down transformer:</a:t>
            </a:r>
          </a:p>
          <a:p>
            <a:pPr marL="514350" indent="-514350">
              <a:buNone/>
            </a:pPr>
            <a:r>
              <a:rPr lang="en-US" dirty="0" smtClean="0">
                <a:latin typeface="Times New Roman" pitchFamily="18" charset="0"/>
                <a:cs typeface="Times New Roman" pitchFamily="18" charset="0"/>
              </a:rPr>
              <a:t>		If  K &lt; 1 or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&lt;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called step down transformer.   </a:t>
            </a:r>
          </a:p>
          <a:p>
            <a:pPr>
              <a:buNone/>
            </a:pPr>
            <a:r>
              <a:rPr lang="en-US" dirty="0" smtClean="0">
                <a:latin typeface="Times New Roman" pitchFamily="18" charset="0"/>
                <a:cs typeface="Times New Roman" pitchFamily="18" charset="0"/>
              </a:rPr>
              <a:t>       </a:t>
            </a:r>
          </a:p>
        </p:txBody>
      </p:sp>
      <p:cxnSp>
        <p:nvCxnSpPr>
          <p:cNvPr id="5" name="Straight Connector 4"/>
          <p:cNvCxnSpPr/>
          <p:nvPr/>
        </p:nvCxnSpPr>
        <p:spPr>
          <a:xfrm>
            <a:off x="3581400" y="3352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81400" y="3276600"/>
            <a:ext cx="609600" cy="477054"/>
          </a:xfrm>
          <a:prstGeom prst="rect">
            <a:avLst/>
          </a:prstGeom>
          <a:noFill/>
        </p:spPr>
        <p:txBody>
          <a:bodyPr wrap="square" rtlCol="0">
            <a:spAutoFit/>
          </a:bodyPr>
          <a:lstStyle/>
          <a:p>
            <a:r>
              <a:rPr lang="en-US" sz="2500" dirty="0" smtClean="0">
                <a:latin typeface="Times New Roman" pitchFamily="18" charset="0"/>
                <a:cs typeface="Times New Roman" pitchFamily="18" charset="0"/>
              </a:rPr>
              <a:t>N</a:t>
            </a:r>
            <a:r>
              <a:rPr lang="en-US" sz="2500" baseline="-25000" dirty="0" smtClean="0">
                <a:latin typeface="Times New Roman" pitchFamily="18" charset="0"/>
                <a:cs typeface="Times New Roman" pitchFamily="18" charset="0"/>
              </a:rPr>
              <a:t>2</a:t>
            </a:r>
            <a:endParaRPr lang="en-US" sz="2500" baseline="-250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3. </a:t>
            </a:r>
            <a:r>
              <a:rPr lang="en-US" dirty="0" smtClean="0">
                <a:latin typeface="Times New Roman" pitchFamily="18" charset="0"/>
                <a:cs typeface="Times New Roman" pitchFamily="18" charset="0"/>
              </a:rPr>
              <a:t>One-to-one transformer:</a:t>
            </a:r>
          </a:p>
          <a:p>
            <a:pPr>
              <a:buNone/>
            </a:pPr>
            <a:r>
              <a:rPr lang="en-US" dirty="0" smtClean="0">
                <a:latin typeface="Times New Roman" pitchFamily="18" charset="0"/>
                <a:cs typeface="Times New Roman" pitchFamily="18" charset="0"/>
              </a:rPr>
              <a:t>		If K=1 or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called as a one-to-one transformer. It is also known as the isolation transformer.</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Current ratios:</a:t>
            </a:r>
          </a:p>
          <a:p>
            <a:pPr>
              <a:buFont typeface="Wingdings" pitchFamily="2" charset="2"/>
              <a:buChar char="Ø"/>
            </a:pPr>
            <a:r>
              <a:rPr lang="en-US" dirty="0" smtClean="0">
                <a:latin typeface="Times New Roman" pitchFamily="18" charset="0"/>
                <a:cs typeface="Times New Roman" pitchFamily="18" charset="0"/>
              </a:rPr>
              <a:t>The transformer transfer electrical power from one side to the other (primary to secondary) with a very high efficiency (η).</a:t>
            </a:r>
          </a:p>
          <a:p>
            <a:pPr>
              <a:buFont typeface="Wingdings" pitchFamily="2" charset="2"/>
              <a:buChar char="Ø"/>
            </a:pPr>
            <a:r>
              <a:rPr lang="en-US" dirty="0" smtClean="0">
                <a:latin typeface="Times New Roman" pitchFamily="18" charset="0"/>
                <a:cs typeface="Times New Roman" pitchFamily="18" charset="0"/>
              </a:rPr>
              <a:t>If we assume that the power loss taking place in the transformer is very low (η = 100%) then, we can write that</a:t>
            </a:r>
          </a:p>
          <a:p>
            <a:pPr>
              <a:buNone/>
            </a:pPr>
            <a:r>
              <a:rPr lang="en-US" dirty="0" smtClean="0">
                <a:latin typeface="Times New Roman" pitchFamily="18" charset="0"/>
                <a:cs typeface="Times New Roman" pitchFamily="18" charset="0"/>
              </a:rPr>
              <a:t>                 power input = power output</a:t>
            </a:r>
          </a:p>
          <a:p>
            <a:pPr>
              <a:buNone/>
            </a:pP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cos ø</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cos ø</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…….(7)</a:t>
            </a:r>
          </a:p>
          <a:p>
            <a:pPr>
              <a:buNone/>
            </a:pPr>
            <a:r>
              <a:rPr lang="en-US" dirty="0" smtClean="0">
                <a:latin typeface="Times New Roman" pitchFamily="18" charset="0"/>
                <a:cs typeface="Times New Roman" pitchFamily="18" charset="0"/>
              </a:rPr>
              <a:t>    where 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I</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are the RMS values of the primary and secondary currents of the transformer respectively.</a:t>
            </a:r>
            <a:endParaRPr lang="en-US" baseline="-25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sz="3000" dirty="0" smtClean="0">
                <a:latin typeface="Times New Roman" pitchFamily="18" charset="0"/>
                <a:cs typeface="Times New Roman" pitchFamily="18" charset="0"/>
              </a:rPr>
              <a:t>cos ø</a:t>
            </a:r>
            <a:r>
              <a:rPr lang="en-US" sz="3000" baseline="-25000" dirty="0" smtClean="0">
                <a:latin typeface="Times New Roman" pitchFamily="18" charset="0"/>
                <a:cs typeface="Times New Roman" pitchFamily="18" charset="0"/>
              </a:rPr>
              <a:t>1 </a:t>
            </a:r>
            <a:r>
              <a:rPr lang="en-US" sz="3000" dirty="0" smtClean="0">
                <a:latin typeface="Times New Roman" pitchFamily="18" charset="0"/>
                <a:cs typeface="Times New Roman" pitchFamily="18" charset="0"/>
              </a:rPr>
              <a:t>and cos ø</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are the power factors of the primary  and secondary sides of the transformer. Practically they are of same value.</a:t>
            </a:r>
          </a:p>
          <a:p>
            <a:pPr>
              <a:buNone/>
            </a:pPr>
            <a:r>
              <a:rPr lang="en-US" sz="3000" dirty="0" smtClean="0">
                <a:latin typeface="Times New Roman" pitchFamily="18" charset="0"/>
                <a:cs typeface="Times New Roman" pitchFamily="18" charset="0"/>
              </a:rPr>
              <a:t>         ∴ cos ø</a:t>
            </a:r>
            <a:r>
              <a:rPr lang="en-US" sz="3000" baseline="-25000" dirty="0" smtClean="0">
                <a:latin typeface="Times New Roman" pitchFamily="18" charset="0"/>
                <a:cs typeface="Times New Roman" pitchFamily="18" charset="0"/>
              </a:rPr>
              <a:t>1 </a:t>
            </a:r>
            <a:r>
              <a:rPr lang="en-US" sz="3000" dirty="0" smtClean="0">
                <a:latin typeface="Times New Roman" pitchFamily="18" charset="0"/>
                <a:cs typeface="Times New Roman" pitchFamily="18" charset="0"/>
              </a:rPr>
              <a:t>= cos ø</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…..(8)</a:t>
            </a:r>
          </a:p>
          <a:p>
            <a:pPr>
              <a:buNone/>
            </a:pPr>
            <a:r>
              <a:rPr lang="en-US" sz="3000" dirty="0" smtClean="0">
                <a:latin typeface="Times New Roman" pitchFamily="18" charset="0"/>
                <a:cs typeface="Times New Roman" pitchFamily="18" charset="0"/>
              </a:rPr>
              <a:t>         ∴ V</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I</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 V</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I</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…..(9)</a:t>
            </a:r>
          </a:p>
          <a:p>
            <a:pPr>
              <a:buNone/>
            </a:pPr>
            <a:r>
              <a:rPr lang="en-US" sz="3000" dirty="0" smtClean="0">
                <a:latin typeface="Times New Roman" pitchFamily="18" charset="0"/>
                <a:cs typeface="Times New Roman" pitchFamily="18" charset="0"/>
              </a:rPr>
              <a:t>         ∴ I</a:t>
            </a:r>
            <a:r>
              <a:rPr lang="en-US" sz="3000" baseline="-25000" dirty="0" smtClean="0">
                <a:latin typeface="Times New Roman" pitchFamily="18" charset="0"/>
                <a:cs typeface="Times New Roman" pitchFamily="18" charset="0"/>
              </a:rPr>
              <a:t>1         </a:t>
            </a:r>
            <a:r>
              <a:rPr lang="en-US" sz="3000" dirty="0" smtClean="0">
                <a:latin typeface="Times New Roman" pitchFamily="18" charset="0"/>
                <a:cs typeface="Times New Roman" pitchFamily="18" charset="0"/>
              </a:rPr>
              <a:t>V</a:t>
            </a:r>
            <a:r>
              <a:rPr lang="en-US" sz="3000" baseline="-25000" dirty="0" smtClean="0">
                <a:latin typeface="Times New Roman" pitchFamily="18" charset="0"/>
                <a:cs typeface="Times New Roman" pitchFamily="18" charset="0"/>
              </a:rPr>
              <a:t>2        </a:t>
            </a:r>
            <a:r>
              <a:rPr lang="en-US" sz="3000" dirty="0" smtClean="0">
                <a:latin typeface="Times New Roman" pitchFamily="18" charset="0"/>
                <a:cs typeface="Times New Roman" pitchFamily="18" charset="0"/>
              </a:rPr>
              <a:t>N</a:t>
            </a:r>
            <a:r>
              <a:rPr lang="en-US" sz="3000" baseline="-25000" dirty="0" smtClean="0">
                <a:latin typeface="Times New Roman" pitchFamily="18" charset="0"/>
                <a:cs typeface="Times New Roman" pitchFamily="18" charset="0"/>
              </a:rPr>
              <a:t>2                        </a:t>
            </a:r>
            <a:r>
              <a:rPr lang="en-US" sz="3000" dirty="0" smtClean="0">
                <a:latin typeface="Times New Roman" pitchFamily="18" charset="0"/>
                <a:cs typeface="Times New Roman" pitchFamily="18" charset="0"/>
              </a:rPr>
              <a:t>…..(10)</a:t>
            </a:r>
          </a:p>
          <a:p>
            <a:pPr>
              <a:buNone/>
            </a:pPr>
            <a:endParaRPr lang="en-US" baseline="-25000" dirty="0" smtClean="0">
              <a:latin typeface="Times New Roman" pitchFamily="18" charset="0"/>
              <a:cs typeface="Times New Roman" pitchFamily="18" charset="0"/>
            </a:endParaRPr>
          </a:p>
          <a:p>
            <a:pPr>
              <a:buNone/>
            </a:pPr>
            <a:endParaRPr lang="en-US" baseline="-25000" dirty="0" smtClean="0">
              <a:latin typeface="Times New Roman" pitchFamily="18" charset="0"/>
              <a:cs typeface="Times New Roman" pitchFamily="18" charset="0"/>
            </a:endParaRPr>
          </a:p>
          <a:p>
            <a:pPr>
              <a:buFont typeface="Wingdings" pitchFamily="2" charset="2"/>
              <a:buChar char="Ø"/>
            </a:pPr>
            <a:r>
              <a:rPr lang="en-US" sz="3100" dirty="0" smtClean="0">
                <a:latin typeface="Times New Roman" pitchFamily="18" charset="0"/>
                <a:cs typeface="Times New Roman" pitchFamily="18" charset="0"/>
              </a:rPr>
              <a:t>This expression shows that the primary &amp; secondary currents are inversely proportional to the number of turns of the corresponding windings. </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p:txBody>
      </p:sp>
      <p:cxnSp>
        <p:nvCxnSpPr>
          <p:cNvPr id="5" name="Straight Connector 4"/>
          <p:cNvCxnSpPr/>
          <p:nvPr/>
        </p:nvCxnSpPr>
        <p:spPr>
          <a:xfrm>
            <a:off x="1524000" y="3962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81200" y="3733800"/>
            <a:ext cx="304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cxnSp>
        <p:nvCxnSpPr>
          <p:cNvPr id="8" name="Straight Connector 7"/>
          <p:cNvCxnSpPr/>
          <p:nvPr/>
        </p:nvCxnSpPr>
        <p:spPr>
          <a:xfrm>
            <a:off x="2438400" y="3962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00200" y="3886200"/>
            <a:ext cx="685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r>
              <a:rPr lang="en-US" sz="2400" baseline="-25000" dirty="0" smtClean="0">
                <a:latin typeface="Times New Roman" pitchFamily="18" charset="0"/>
                <a:cs typeface="Times New Roman" pitchFamily="18" charset="0"/>
              </a:rPr>
              <a:t>2</a:t>
            </a:r>
            <a:endParaRPr lang="en-US" sz="2400" baseline="-25000" dirty="0">
              <a:latin typeface="Times New Roman" pitchFamily="18" charset="0"/>
              <a:cs typeface="Times New Roman" pitchFamily="18" charset="0"/>
            </a:endParaRPr>
          </a:p>
        </p:txBody>
      </p:sp>
      <p:sp>
        <p:nvSpPr>
          <p:cNvPr id="12" name="TextBox 11"/>
          <p:cNvSpPr txBox="1"/>
          <p:nvPr/>
        </p:nvSpPr>
        <p:spPr>
          <a:xfrm>
            <a:off x="2362200" y="3886200"/>
            <a:ext cx="762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r>
              <a:rPr lang="en-US" sz="2400" baseline="-25000" dirty="0" smtClean="0">
                <a:latin typeface="Times New Roman" pitchFamily="18" charset="0"/>
                <a:cs typeface="Times New Roman" pitchFamily="18" charset="0"/>
              </a:rPr>
              <a:t>1</a:t>
            </a:r>
            <a:endParaRPr lang="en-US" sz="2400" baseline="-25000" dirty="0">
              <a:latin typeface="Times New Roman" pitchFamily="18" charset="0"/>
              <a:cs typeface="Times New Roman" pitchFamily="18" charset="0"/>
            </a:endParaRPr>
          </a:p>
        </p:txBody>
      </p:sp>
      <p:sp>
        <p:nvSpPr>
          <p:cNvPr id="13" name="Rectangle 12"/>
          <p:cNvSpPr/>
          <p:nvPr/>
        </p:nvSpPr>
        <p:spPr>
          <a:xfrm>
            <a:off x="2743200" y="3733800"/>
            <a:ext cx="263098" cy="584775"/>
          </a:xfrm>
          <a:prstGeom prst="rect">
            <a:avLst/>
          </a:prstGeom>
        </p:spPr>
        <p:txBody>
          <a:bodyPr wrap="square">
            <a:spAutoFit/>
          </a:bodyPr>
          <a:lstStyle/>
          <a:p>
            <a:r>
              <a:rPr lang="en-US" sz="3200" dirty="0" smtClean="0">
                <a:latin typeface="Times New Roman" pitchFamily="18" charset="0"/>
                <a:cs typeface="Times New Roman" pitchFamily="18" charset="0"/>
              </a:rPr>
              <a:t>=</a:t>
            </a:r>
            <a:endParaRPr lang="en-US" sz="3200" dirty="0"/>
          </a:p>
        </p:txBody>
      </p:sp>
      <p:cxnSp>
        <p:nvCxnSpPr>
          <p:cNvPr id="15" name="Straight Connector 14"/>
          <p:cNvCxnSpPr/>
          <p:nvPr/>
        </p:nvCxnSpPr>
        <p:spPr>
          <a:xfrm>
            <a:off x="3200400" y="3962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200400" y="3886200"/>
            <a:ext cx="510076" cy="461665"/>
          </a:xfrm>
          <a:prstGeom prst="rect">
            <a:avLst/>
          </a:prstGeom>
        </p:spPr>
        <p:txBody>
          <a:bodyPr wrap="square">
            <a:spAutoFit/>
          </a:bodyPr>
          <a:lstStyle/>
          <a:p>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1</a:t>
            </a:r>
            <a:endParaRPr lang="en-US" sz="2400" baseline="-25000" dirty="0">
              <a:latin typeface="Times New Roman" pitchFamily="18" charset="0"/>
              <a:cs typeface="Times New Roman" pitchFamily="18" charset="0"/>
            </a:endParaRPr>
          </a:p>
        </p:txBody>
      </p:sp>
      <p:sp>
        <p:nvSpPr>
          <p:cNvPr id="14" name="Footer Placeholder 1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Course outcome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Connect transformers and DC motors for specific requirements.</a:t>
            </a: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Rating of Transformer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Generally the rating of a machine should indicate the power supplied by it. But incase of transformer, the output power is not constant.</a:t>
            </a:r>
          </a:p>
          <a:p>
            <a:r>
              <a:rPr lang="en-US" dirty="0" smtClean="0">
                <a:latin typeface="Times New Roman" pitchFamily="18" charset="0"/>
                <a:cs typeface="Times New Roman" pitchFamily="18" charset="0"/>
              </a:rPr>
              <a:t>It keeps changing with the load. The output power factor is also a function of load.</a:t>
            </a:r>
          </a:p>
          <a:p>
            <a:r>
              <a:rPr lang="en-US" dirty="0" smtClean="0">
                <a:latin typeface="Times New Roman" pitchFamily="18" charset="0"/>
                <a:cs typeface="Times New Roman" pitchFamily="18" charset="0"/>
              </a:rPr>
              <a:t>Hence rating of a transformer is expressed in terms of voltage and current as follows:</a:t>
            </a:r>
          </a:p>
          <a:p>
            <a:pPr>
              <a:buNone/>
            </a:pPr>
            <a:r>
              <a:rPr lang="en-US"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Rating of transformer = </a:t>
            </a:r>
            <a:r>
              <a:rPr lang="en-US" sz="2000" b="1" dirty="0" smtClean="0">
                <a:latin typeface="Times New Roman" pitchFamily="18" charset="0"/>
                <a:cs typeface="Times New Roman" pitchFamily="18" charset="0"/>
              </a:rPr>
              <a:t>Primary voltage x primary current </a:t>
            </a:r>
          </a:p>
          <a:p>
            <a:pPr>
              <a:buNone/>
            </a:pPr>
            <a:r>
              <a:rPr lang="en-US" sz="2200" b="1"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or  = </a:t>
            </a:r>
            <a:r>
              <a:rPr lang="en-US" sz="2000" b="1" dirty="0" smtClean="0">
                <a:latin typeface="Times New Roman" pitchFamily="18" charset="0"/>
                <a:cs typeface="Times New Roman" pitchFamily="18" charset="0"/>
              </a:rPr>
              <a:t>Secondary voltage x secondary </a:t>
            </a:r>
            <a:r>
              <a:rPr lang="en-US" sz="2000" b="1" dirty="0" smtClean="0"/>
              <a:t>current</a:t>
            </a:r>
            <a:endParaRPr lang="en-US" sz="2000" b="1"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smtClean="0">
                <a:latin typeface="Times New Roman" pitchFamily="18" charset="0"/>
                <a:cs typeface="Times New Roman" pitchFamily="18" charset="0"/>
              </a:rPr>
              <a:t>As the voltage and current may or may not be in phase, the units of transformer rating are </a:t>
            </a:r>
            <a:r>
              <a:rPr lang="en-US" sz="3000" b="1" dirty="0" smtClean="0">
                <a:latin typeface="Times New Roman" pitchFamily="18" charset="0"/>
                <a:cs typeface="Times New Roman" pitchFamily="18" charset="0"/>
              </a:rPr>
              <a:t>Volt Ampere (VA) or kiloVolt-Ampere (kVA) or Mega Volt Ampere (MVA).</a:t>
            </a:r>
          </a:p>
          <a:p>
            <a:pPr>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Rating in VA or kVA or MVA = V</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x I</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 V</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x I</a:t>
            </a:r>
            <a:r>
              <a:rPr lang="en-US" sz="2800" baseline="-25000" dirty="0" smtClean="0">
                <a:latin typeface="Times New Roman" pitchFamily="18" charset="0"/>
                <a:cs typeface="Times New Roman" pitchFamily="18" charset="0"/>
              </a:rPr>
              <a:t>2</a:t>
            </a:r>
          </a:p>
          <a:p>
            <a:r>
              <a:rPr lang="en-US" sz="2800" b="1" dirty="0" smtClean="0">
                <a:latin typeface="Times New Roman" pitchFamily="18" charset="0"/>
                <a:cs typeface="Times New Roman" pitchFamily="18" charset="0"/>
              </a:rPr>
              <a:t>Why is the transformer rated in VA or kVA?</a:t>
            </a:r>
          </a:p>
          <a:p>
            <a:pPr marL="514350" indent="-514350">
              <a:buFont typeface="Wingdings" pitchFamily="2" charset="2"/>
              <a:buChar char="Ø"/>
            </a:pPr>
            <a:r>
              <a:rPr lang="en-US" sz="2800" dirty="0" smtClean="0">
                <a:latin typeface="Times New Roman" pitchFamily="18" charset="0"/>
                <a:cs typeface="Times New Roman" pitchFamily="18" charset="0"/>
              </a:rPr>
              <a:t>There are two type of losses in a transformer;</a:t>
            </a:r>
            <a:br>
              <a:rPr lang="en-US" sz="2800" dirty="0" smtClean="0">
                <a:latin typeface="Times New Roman" pitchFamily="18" charset="0"/>
                <a:cs typeface="Times New Roman" pitchFamily="18" charset="0"/>
              </a:rPr>
            </a:br>
            <a:r>
              <a:rPr lang="en-US" sz="2800" b="1" i="1" dirty="0" smtClean="0">
                <a:latin typeface="Times New Roman" pitchFamily="18" charset="0"/>
                <a:cs typeface="Times New Roman" pitchFamily="18" charset="0"/>
              </a:rPr>
              <a:t>1. Copper Losses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b="1" i="1" dirty="0" smtClean="0">
                <a:latin typeface="Times New Roman" pitchFamily="18" charset="0"/>
                <a:cs typeface="Times New Roman" pitchFamily="18" charset="0"/>
              </a:rPr>
              <a:t>2. Iron Losses or Core Losses or  Insulation Losses</a:t>
            </a:r>
          </a:p>
          <a:p>
            <a:pPr marL="514350" indent="-514350">
              <a:buFont typeface="Wingdings" pitchFamily="2" charset="2"/>
              <a:buChar char="Ø"/>
            </a:pPr>
            <a:r>
              <a:rPr lang="en-US" sz="2800" dirty="0" smtClean="0">
                <a:latin typeface="Times New Roman" pitchFamily="18" charset="0"/>
                <a:cs typeface="Times New Roman" pitchFamily="18" charset="0"/>
              </a:rPr>
              <a:t>Copper losses ( I²R)depends on Current which passing through transformer winding while Iron Losses or Core Losses or  Insulation Losses depends on Voltage.</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sz="3400" dirty="0" smtClean="0">
                <a:latin typeface="Times New Roman" pitchFamily="18" charset="0"/>
                <a:cs typeface="Times New Roman" pitchFamily="18" charset="0"/>
              </a:rPr>
              <a:t>Hence the total losses depends on the volt ampere (VA) and not on the power factor. Therefore rating of transformer is in VA or kVA and not in kW.</a:t>
            </a:r>
          </a:p>
          <a:p>
            <a:pPr>
              <a:buNone/>
            </a:pPr>
            <a:endParaRPr lang="en-US" sz="3400"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The complete rating of a transformer:</a:t>
            </a:r>
          </a:p>
          <a:p>
            <a:pPr>
              <a:buFont typeface="Wingdings" pitchFamily="2" charset="2"/>
              <a:buChar char="Ø"/>
            </a:pPr>
            <a:r>
              <a:rPr lang="en-US" sz="3400" dirty="0" smtClean="0">
                <a:latin typeface="Times New Roman" pitchFamily="18" charset="0"/>
                <a:cs typeface="Times New Roman" pitchFamily="18" charset="0"/>
              </a:rPr>
              <a:t>The complete rating of a transformer includes the ratio of primary and secondary voltages, kVA rating and supply frequencies as follows:</a:t>
            </a:r>
          </a:p>
          <a:p>
            <a:pPr>
              <a:buNone/>
            </a:pPr>
            <a:r>
              <a:rPr lang="en-US" sz="3400" dirty="0" smtClean="0">
                <a:latin typeface="Times New Roman" pitchFamily="18" charset="0"/>
                <a:cs typeface="Times New Roman" pitchFamily="18" charset="0"/>
              </a:rPr>
              <a:t>        3300 V/ 240 V , 5 kVA , 50 Hz</a:t>
            </a:r>
          </a:p>
          <a:p>
            <a:pPr>
              <a:buNone/>
            </a:pPr>
            <a:r>
              <a:rPr lang="en-US" sz="3400" dirty="0" smtClean="0">
                <a:latin typeface="Times New Roman" pitchFamily="18" charset="0"/>
                <a:cs typeface="Times New Roman" pitchFamily="18" charset="0"/>
              </a:rPr>
              <a:t>   where, 3300 V is primary voltage V</a:t>
            </a:r>
            <a:r>
              <a:rPr lang="en-US" sz="3400" baseline="-25000" dirty="0" smtClean="0">
                <a:latin typeface="Times New Roman" pitchFamily="18" charset="0"/>
                <a:cs typeface="Times New Roman" pitchFamily="18" charset="0"/>
              </a:rPr>
              <a:t>1</a:t>
            </a:r>
          </a:p>
          <a:p>
            <a:pPr>
              <a:buNone/>
            </a:pPr>
            <a:r>
              <a:rPr lang="en-US" sz="3400" dirty="0" smtClean="0">
                <a:latin typeface="Times New Roman" pitchFamily="18" charset="0"/>
                <a:cs typeface="Times New Roman" pitchFamily="18" charset="0"/>
              </a:rPr>
              <a:t>                 240 V is secondary voltage V</a:t>
            </a:r>
            <a:r>
              <a:rPr lang="en-US" sz="3400" baseline="-25000" dirty="0" smtClean="0">
                <a:latin typeface="Times New Roman" pitchFamily="18" charset="0"/>
                <a:cs typeface="Times New Roman" pitchFamily="18" charset="0"/>
              </a:rPr>
              <a:t>2</a:t>
            </a:r>
          </a:p>
          <a:p>
            <a:pPr>
              <a:buNone/>
            </a:pPr>
            <a:r>
              <a:rPr lang="en-US" sz="3400" dirty="0" smtClean="0">
                <a:latin typeface="Times New Roman" pitchFamily="18" charset="0"/>
                <a:cs typeface="Times New Roman" pitchFamily="18" charset="0"/>
              </a:rPr>
              <a:t>            5 kVA is kVA rating and 50 Hz is the supply frequency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lnSpcReduction="10000"/>
          </a:bodyPr>
          <a:lstStyle/>
          <a:p>
            <a:r>
              <a:rPr lang="en-US" b="1" dirty="0" smtClean="0">
                <a:latin typeface="Times New Roman" pitchFamily="18" charset="0"/>
                <a:cs typeface="Times New Roman" pitchFamily="18" charset="0"/>
              </a:rPr>
              <a:t>Specifications of transformer:</a:t>
            </a:r>
          </a:p>
          <a:p>
            <a:pPr>
              <a:buFont typeface="Wingdings" pitchFamily="2" charset="2"/>
              <a:buChar char="Ø"/>
            </a:pPr>
            <a:r>
              <a:rPr lang="en-US" dirty="0" smtClean="0">
                <a:latin typeface="Times New Roman" pitchFamily="18" charset="0"/>
                <a:cs typeface="Times New Roman" pitchFamily="18" charset="0"/>
              </a:rPr>
              <a:t>When transformer is to be purchased, we have to consider following specifications:</a:t>
            </a:r>
          </a:p>
          <a:p>
            <a:pPr marL="514350" indent="-514350">
              <a:buAutoNum type="arabicPeriod"/>
            </a:pPr>
            <a:r>
              <a:rPr lang="en-US" dirty="0" smtClean="0">
                <a:latin typeface="Times New Roman" pitchFamily="18" charset="0"/>
                <a:cs typeface="Times New Roman" pitchFamily="18" charset="0"/>
              </a:rPr>
              <a:t>kVA rating                   2. Number of phases</a:t>
            </a:r>
          </a:p>
          <a:p>
            <a:pPr marL="514350" indent="-514350">
              <a:buNone/>
            </a:pPr>
            <a:r>
              <a:rPr lang="en-US" dirty="0" smtClean="0">
                <a:latin typeface="Times New Roman" pitchFamily="18" charset="0"/>
                <a:cs typeface="Times New Roman" pitchFamily="18" charset="0"/>
              </a:rPr>
              <a:t>3.  Primary voltage           4. Secondary voltage</a:t>
            </a:r>
          </a:p>
          <a:p>
            <a:pPr marL="514350" indent="-514350">
              <a:buNone/>
            </a:pPr>
            <a:r>
              <a:rPr lang="en-US" dirty="0" smtClean="0">
                <a:latin typeface="Times New Roman" pitchFamily="18" charset="0"/>
                <a:cs typeface="Times New Roman" pitchFamily="18" charset="0"/>
              </a:rPr>
              <a:t>5. Primary current            6. Secondary current</a:t>
            </a:r>
          </a:p>
          <a:p>
            <a:pPr marL="514350" indent="-514350">
              <a:buNone/>
            </a:pPr>
            <a:r>
              <a:rPr lang="en-US" dirty="0" smtClean="0">
                <a:latin typeface="Times New Roman" pitchFamily="18" charset="0"/>
                <a:cs typeface="Times New Roman" pitchFamily="18" charset="0"/>
              </a:rPr>
              <a:t>7. Frequency of operation  </a:t>
            </a:r>
          </a:p>
          <a:p>
            <a:pPr marL="514350" indent="-514350">
              <a:buNone/>
            </a:pPr>
            <a:r>
              <a:rPr lang="en-US" dirty="0" smtClean="0">
                <a:latin typeface="Times New Roman" pitchFamily="18" charset="0"/>
                <a:cs typeface="Times New Roman" pitchFamily="18" charset="0"/>
              </a:rPr>
              <a:t>8. Types of cooling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399"/>
          </a:xfrm>
        </p:spPr>
        <p:txBody>
          <a:bodyPr>
            <a:normAutofit fontScale="90000"/>
          </a:bodyPr>
          <a:lstStyle/>
          <a:p>
            <a:r>
              <a:rPr lang="en-IN" dirty="0" smtClean="0"/>
              <a:t>Numerical:</a:t>
            </a:r>
            <a:br>
              <a:rPr lang="en-IN" dirty="0" smtClean="0"/>
            </a:br>
            <a:endParaRPr lang="en-IN" dirty="0"/>
          </a:p>
        </p:txBody>
      </p:sp>
      <p:sp>
        <p:nvSpPr>
          <p:cNvPr id="3" name="Subtitle 2"/>
          <p:cNvSpPr>
            <a:spLocks noGrp="1"/>
          </p:cNvSpPr>
          <p:nvPr>
            <p:ph type="subTitle" idx="1"/>
          </p:nvPr>
        </p:nvSpPr>
        <p:spPr>
          <a:xfrm>
            <a:off x="304800" y="914400"/>
            <a:ext cx="8382000" cy="4724400"/>
          </a:xfrm>
        </p:spPr>
        <p:txBody>
          <a:bodyPr/>
          <a:lstStyle/>
          <a:p>
            <a:pPr marL="514350" indent="-514350" algn="l">
              <a:buFont typeface="+mj-lt"/>
              <a:buAutoNum type="arabicPeriod"/>
            </a:pPr>
            <a:r>
              <a:rPr lang="en-IN" dirty="0" smtClean="0">
                <a:solidFill>
                  <a:schemeClr val="tx1"/>
                </a:solidFill>
              </a:rPr>
              <a:t>A single phase 50Hz 230/110v  1KVA transformer is fully loaded. Find its primary and secondary current also find the current at half load. Neglect losses.</a:t>
            </a: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Numerical:</a:t>
            </a:r>
            <a:endParaRPr lang="en-IN" dirty="0"/>
          </a:p>
        </p:txBody>
      </p:sp>
      <p:sp>
        <p:nvSpPr>
          <p:cNvPr id="3" name="Content Placeholder 2"/>
          <p:cNvSpPr>
            <a:spLocks noGrp="1"/>
          </p:cNvSpPr>
          <p:nvPr>
            <p:ph idx="1"/>
          </p:nvPr>
        </p:nvSpPr>
        <p:spPr/>
        <p:txBody>
          <a:bodyPr/>
          <a:lstStyle/>
          <a:p>
            <a:r>
              <a:rPr lang="en-US" dirty="0" smtClean="0"/>
              <a:t>A 1-Phase, 1 </a:t>
            </a:r>
            <a:r>
              <a:rPr lang="en-US" dirty="0" err="1" smtClean="0"/>
              <a:t>kVA</a:t>
            </a:r>
            <a:r>
              <a:rPr lang="en-US" dirty="0" smtClean="0"/>
              <a:t>, 230/115 V transformer used in a laboratory. Calculate: (</a:t>
            </a:r>
            <a:r>
              <a:rPr lang="en-US" dirty="0" err="1" smtClean="0"/>
              <a:t>i</a:t>
            </a:r>
            <a:r>
              <a:rPr lang="en-US" dirty="0" smtClean="0"/>
              <a:t>) Primary winding current (ii) Secondary winding current (iii) Turns Ratio and (iv) Current Ratio.</a:t>
            </a: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Losses in a Transformer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An ideal transformer is loss free. But in the practical transformer there are following losses taking place.</a:t>
            </a:r>
          </a:p>
          <a:p>
            <a:pPr marL="514350" indent="-514350">
              <a:buAutoNum type="arabicPeriod"/>
            </a:pPr>
            <a:r>
              <a:rPr lang="en-US" dirty="0" smtClean="0">
                <a:latin typeface="Times New Roman" pitchFamily="18" charset="0"/>
                <a:cs typeface="Times New Roman" pitchFamily="18" charset="0"/>
              </a:rPr>
              <a:t>Copper losses (P</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p>
          <a:p>
            <a:pPr marL="514350" indent="-514350">
              <a:buAutoNum type="arabicPeriod"/>
            </a:pPr>
            <a:r>
              <a:rPr lang="en-US" dirty="0" smtClean="0">
                <a:latin typeface="Times New Roman" pitchFamily="18" charset="0"/>
                <a:cs typeface="Times New Roman" pitchFamily="18" charset="0"/>
              </a:rPr>
              <a:t>Iron losses (P</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marL="514350" indent="-51435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Hysteresis losses</a:t>
            </a:r>
          </a:p>
          <a:p>
            <a:pPr marL="514350" indent="-514350">
              <a:buNone/>
            </a:pPr>
            <a:r>
              <a:rPr lang="en-US" dirty="0" smtClean="0">
                <a:latin typeface="Times New Roman" pitchFamily="18" charset="0"/>
                <a:cs typeface="Times New Roman" pitchFamily="18" charset="0"/>
              </a:rPr>
              <a:t>           ii. Eddy current losses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sz="3000" b="1" dirty="0" smtClean="0">
                <a:latin typeface="Times New Roman" pitchFamily="18" charset="0"/>
                <a:cs typeface="Times New Roman" pitchFamily="18" charset="0"/>
              </a:rPr>
              <a:t>Copper Loss (P</a:t>
            </a:r>
            <a:r>
              <a:rPr lang="en-US" sz="3000" b="1" baseline="-25000" dirty="0" smtClean="0">
                <a:latin typeface="Times New Roman" pitchFamily="18" charset="0"/>
                <a:cs typeface="Times New Roman" pitchFamily="18" charset="0"/>
              </a:rPr>
              <a:t>c</a:t>
            </a:r>
            <a:r>
              <a:rPr lang="en-US" sz="3000" b="1" dirty="0" smtClean="0">
                <a:latin typeface="Times New Roman" pitchFamily="18" charset="0"/>
                <a:cs typeface="Times New Roman" pitchFamily="18" charset="0"/>
              </a:rPr>
              <a:t>):</a:t>
            </a:r>
          </a:p>
          <a:p>
            <a:pPr>
              <a:buFont typeface="Wingdings" pitchFamily="2" charset="2"/>
              <a:buChar char="Ø"/>
            </a:pPr>
            <a:r>
              <a:rPr lang="en-US" sz="3000" dirty="0" smtClean="0">
                <a:latin typeface="Times New Roman" pitchFamily="18" charset="0"/>
                <a:cs typeface="Times New Roman" pitchFamily="18" charset="0"/>
              </a:rPr>
              <a:t> The total power loss is taking place in the winding resistances of the transformer is known as the copper loss.</a:t>
            </a:r>
          </a:p>
          <a:p>
            <a:pPr>
              <a:buNone/>
            </a:pPr>
            <a:r>
              <a:rPr lang="en-US" sz="3000" dirty="0" smtClean="0">
                <a:latin typeface="Times New Roman" pitchFamily="18" charset="0"/>
                <a:cs typeface="Times New Roman" pitchFamily="18" charset="0"/>
              </a:rPr>
              <a:t>    ∴ Copper loss = Primary copper loss + Secondary copper loss</a:t>
            </a:r>
          </a:p>
          <a:p>
            <a:pPr>
              <a:buFont typeface="Wingdings" pitchFamily="2" charset="2"/>
              <a:buChar char="Ø"/>
            </a:pPr>
            <a:r>
              <a:rPr lang="en-US" sz="3000" dirty="0" smtClean="0">
                <a:latin typeface="Times New Roman" pitchFamily="18" charset="0"/>
                <a:cs typeface="Times New Roman" pitchFamily="18" charset="0"/>
              </a:rPr>
              <a:t>  The copper loss is denoted by P</a:t>
            </a:r>
            <a:r>
              <a:rPr lang="en-US" sz="3000" baseline="-25000" dirty="0" smtClean="0">
                <a:latin typeface="Times New Roman" pitchFamily="18" charset="0"/>
                <a:cs typeface="Times New Roman" pitchFamily="18" charset="0"/>
              </a:rPr>
              <a:t>c </a:t>
            </a:r>
            <a:r>
              <a:rPr lang="en-US" sz="3000" dirty="0" smtClean="0">
                <a:latin typeface="Times New Roman" pitchFamily="18" charset="0"/>
                <a:cs typeface="Times New Roman" pitchFamily="18" charset="0"/>
              </a:rPr>
              <a:t>.</a:t>
            </a:r>
          </a:p>
          <a:p>
            <a:pPr>
              <a:buNone/>
            </a:pPr>
            <a:r>
              <a:rPr lang="en-US" baseline="-25000" dirty="0" smtClean="0"/>
              <a:t>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pPr>
              <a:buNone/>
            </a:pPr>
            <a:r>
              <a:rPr lang="en-US" sz="3000" dirty="0" smtClean="0">
                <a:latin typeface="Times New Roman" pitchFamily="18" charset="0"/>
                <a:cs typeface="Times New Roman" pitchFamily="18" charset="0"/>
              </a:rPr>
              <a:t>where, R</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and R</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are resistances of primary and secondary winding respectively.</a:t>
            </a:r>
            <a:endParaRPr lang="en-US" sz="3000" dirty="0"/>
          </a:p>
        </p:txBody>
      </p:sp>
      <p:pic>
        <p:nvPicPr>
          <p:cNvPr id="4" name="Picture 3" descr="copper loss.jpg"/>
          <p:cNvPicPr>
            <a:picLocks noChangeAspect="1"/>
          </p:cNvPicPr>
          <p:nvPr/>
        </p:nvPicPr>
        <p:blipFill>
          <a:blip r:embed="rId2" cstate="print"/>
          <a:stretch>
            <a:fillRect/>
          </a:stretch>
        </p:blipFill>
        <p:spPr>
          <a:xfrm>
            <a:off x="2286000" y="4267200"/>
            <a:ext cx="2324100" cy="838200"/>
          </a:xfrm>
          <a:prstGeom prst="rect">
            <a:avLst/>
          </a:prstGeom>
        </p:spPr>
      </p:pic>
      <p:sp>
        <p:nvSpPr>
          <p:cNvPr id="5" name="Footer Placeholder 4"/>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latin typeface="Times New Roman" pitchFamily="18" charset="0"/>
                <a:cs typeface="Times New Roman" pitchFamily="18" charset="0"/>
              </a:rPr>
              <a:t>The copper loss should be kept as low as possible to increase the efficiency of the transformer.</a:t>
            </a:r>
          </a:p>
          <a:p>
            <a:pPr>
              <a:buFont typeface="Wingdings" pitchFamily="2" charset="2"/>
              <a:buChar char="Ø"/>
            </a:pPr>
            <a:r>
              <a:rPr lang="en-US" dirty="0" smtClean="0">
                <a:latin typeface="Times New Roman" pitchFamily="18" charset="0"/>
                <a:cs typeface="Times New Roman" pitchFamily="18" charset="0"/>
              </a:rPr>
              <a:t>To reduced the copper loss, it is essential to reduce the resistances 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of primary and secondary winding.</a:t>
            </a:r>
          </a:p>
          <a:p>
            <a:pPr>
              <a:buFont typeface="Wingdings" pitchFamily="2" charset="2"/>
              <a:buChar char="Ø"/>
            </a:pPr>
            <a:r>
              <a:rPr lang="en-US" dirty="0" smtClean="0">
                <a:latin typeface="Times New Roman" pitchFamily="18" charset="0"/>
                <a:cs typeface="Times New Roman" pitchFamily="18" charset="0"/>
              </a:rPr>
              <a:t>Copper losses are also called as variable losses as they are dependent on the square of  load current. </a:t>
            </a: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Iron loss (P</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a:t>
            </a:r>
          </a:p>
          <a:p>
            <a:pPr>
              <a:buFont typeface="Wingdings" pitchFamily="2" charset="2"/>
              <a:buChar char="Ø"/>
            </a:pPr>
            <a:r>
              <a:rPr lang="en-US" dirty="0" smtClean="0">
                <a:latin typeface="Times New Roman" pitchFamily="18" charset="0"/>
                <a:cs typeface="Times New Roman" pitchFamily="18" charset="0"/>
              </a:rPr>
              <a:t>Iron loss P</a:t>
            </a:r>
            <a:r>
              <a:rPr lang="en-US" baseline="-25000" dirty="0" smtClean="0">
                <a:latin typeface="Times New Roman" pitchFamily="18" charset="0"/>
                <a:cs typeface="Times New Roman" pitchFamily="18" charset="0"/>
              </a:rPr>
              <a:t>i </a:t>
            </a:r>
            <a:r>
              <a:rPr lang="en-US" dirty="0" smtClean="0">
                <a:latin typeface="Times New Roman" pitchFamily="18" charset="0"/>
                <a:cs typeface="Times New Roman" pitchFamily="18" charset="0"/>
              </a:rPr>
              <a:t>is the power loss taking place in the iron core of the transformer.</a:t>
            </a:r>
          </a:p>
          <a:p>
            <a:pPr>
              <a:buNone/>
            </a:pPr>
            <a:r>
              <a:rPr lang="en-US" dirty="0" smtClean="0">
                <a:latin typeface="Times New Roman" pitchFamily="18" charset="0"/>
                <a:cs typeface="Times New Roman" pitchFamily="18" charset="0"/>
              </a:rPr>
              <a:t>       P</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Hysteresis Loss + Eddy current loss</a:t>
            </a:r>
          </a:p>
          <a:p>
            <a:r>
              <a:rPr lang="en-US" b="1" dirty="0" smtClean="0">
                <a:latin typeface="Times New Roman" pitchFamily="18" charset="0"/>
                <a:cs typeface="Times New Roman" pitchFamily="18" charset="0"/>
              </a:rPr>
              <a:t>Hysteresis losses:</a:t>
            </a:r>
          </a:p>
          <a:p>
            <a:pPr>
              <a:buFont typeface="Wingdings" pitchFamily="2" charset="2"/>
              <a:buChar char="Ø"/>
            </a:pPr>
            <a:r>
              <a:rPr lang="en-US" dirty="0" smtClean="0">
                <a:latin typeface="Times New Roman" pitchFamily="18" charset="0"/>
                <a:cs typeface="Times New Roman" pitchFamily="18" charset="0"/>
              </a:rPr>
              <a:t>Hysteresis loss is directly proportional to frequency f and voltage V. it is given by</a:t>
            </a:r>
          </a:p>
          <a:p>
            <a:pPr>
              <a:buNone/>
            </a:pPr>
            <a:r>
              <a:rPr lang="en-US" dirty="0" smtClean="0">
                <a:latin typeface="Times New Roman" pitchFamily="18" charset="0"/>
                <a:cs typeface="Times New Roman" pitchFamily="18" charset="0"/>
              </a:rPr>
              <a:t>                P</a:t>
            </a:r>
            <a:r>
              <a:rPr lang="en-US" baseline="-25000" dirty="0" smtClean="0">
                <a:latin typeface="Times New Roman" pitchFamily="18" charset="0"/>
                <a:cs typeface="Times New Roman" pitchFamily="18" charset="0"/>
              </a:rPr>
              <a:t>H </a:t>
            </a:r>
            <a:r>
              <a:rPr lang="en-US" dirty="0" smtClean="0">
                <a:latin typeface="Times New Roman" pitchFamily="18" charset="0"/>
                <a:cs typeface="Times New Roman" pitchFamily="18" charset="0"/>
              </a:rPr>
              <a:t>= K</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B</a:t>
            </a:r>
            <a:r>
              <a:rPr lang="en-US" baseline="-25000" dirty="0" smtClean="0">
                <a:latin typeface="Times New Roman" pitchFamily="18" charset="0"/>
                <a:cs typeface="Times New Roman" pitchFamily="18" charset="0"/>
              </a:rPr>
              <a:t>m</a:t>
            </a:r>
            <a:r>
              <a:rPr lang="en-US" baseline="30000" dirty="0" smtClean="0">
                <a:latin typeface="Times New Roman" pitchFamily="18" charset="0"/>
                <a:cs typeface="Times New Roman" pitchFamily="18" charset="0"/>
              </a:rPr>
              <a:t>1.67</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fV</a:t>
            </a:r>
            <a:r>
              <a:rPr lang="en-US" dirty="0" smtClean="0">
                <a:latin typeface="Times New Roman" pitchFamily="18" charset="0"/>
                <a:cs typeface="Times New Roman" pitchFamily="18" charset="0"/>
              </a:rPr>
              <a:t> …..[K</a:t>
            </a:r>
            <a:r>
              <a:rPr lang="en-US" baseline="-25000" dirty="0" smtClean="0">
                <a:latin typeface="Times New Roman" pitchFamily="18" charset="0"/>
                <a:cs typeface="Times New Roman" pitchFamily="18" charset="0"/>
              </a:rPr>
              <a:t>H </a:t>
            </a:r>
            <a:r>
              <a:rPr lang="en-US" dirty="0" smtClean="0">
                <a:latin typeface="Times New Roman" pitchFamily="18" charset="0"/>
                <a:cs typeface="Times New Roman" pitchFamily="18" charset="0"/>
              </a:rPr>
              <a:t>constant]</a:t>
            </a:r>
          </a:p>
          <a:p>
            <a:pPr>
              <a:buNone/>
            </a:pPr>
            <a:endParaRPr lang="en-US" dirty="0" smtClean="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transformer is a static device (i.e. the one which does not contain any rotating or moving parts) which is used to transfer electrical energy from one ac circuit to another ac circuit, with increase or decrease in voltage/current but without any change in frequency.</a:t>
            </a:r>
          </a:p>
          <a:p>
            <a:pPr algn="just">
              <a:buNone/>
            </a:pPr>
            <a:endParaRPr lang="en-US" dirty="0">
              <a:latin typeface="Times New Roman" pitchFamily="18" charset="0"/>
              <a:cs typeface="Times New Roman" pitchFamily="18" charset="0"/>
            </a:endParaRPr>
          </a:p>
        </p:txBody>
      </p:sp>
      <p:pic>
        <p:nvPicPr>
          <p:cNvPr id="4" name="Picture 3" descr="transformer.gif"/>
          <p:cNvPicPr>
            <a:picLocks noChangeAspect="1"/>
          </p:cNvPicPr>
          <p:nvPr/>
        </p:nvPicPr>
        <p:blipFill>
          <a:blip r:embed="rId2" cstate="print"/>
          <a:stretch>
            <a:fillRect/>
          </a:stretch>
        </p:blipFill>
        <p:spPr>
          <a:xfrm>
            <a:off x="2667000" y="4876800"/>
            <a:ext cx="3333750" cy="1524000"/>
          </a:xfrm>
          <a:prstGeom prst="rect">
            <a:avLst/>
          </a:prstGeom>
        </p:spPr>
      </p:pic>
      <p:sp>
        <p:nvSpPr>
          <p:cNvPr id="5" name="Footer Placeholder 4"/>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latin typeface="Times New Roman" pitchFamily="18" charset="0"/>
                <a:cs typeface="Times New Roman" pitchFamily="18" charset="0"/>
              </a:rPr>
              <a:t>Eddy current losses:</a:t>
            </a:r>
          </a:p>
          <a:p>
            <a:pPr>
              <a:buFont typeface="Wingdings" pitchFamily="2" charset="2"/>
              <a:buChar char="Ø"/>
            </a:pPr>
            <a:r>
              <a:rPr lang="en-US" dirty="0" smtClean="0">
                <a:latin typeface="Times New Roman" pitchFamily="18" charset="0"/>
                <a:cs typeface="Times New Roman" pitchFamily="18" charset="0"/>
              </a:rPr>
              <a:t>Eddy current loss is proportional to square of frequency and square of thickness of laminations. It is given by,</a:t>
            </a:r>
          </a:p>
          <a:p>
            <a:pPr>
              <a:buNone/>
            </a:pPr>
            <a:r>
              <a:rPr lang="en-US" dirty="0" smtClean="0">
                <a:latin typeface="Times New Roman" pitchFamily="18" charset="0"/>
                <a:cs typeface="Times New Roman" pitchFamily="18" charset="0"/>
              </a:rPr>
              <a:t>        P</a:t>
            </a:r>
            <a:r>
              <a:rPr lang="en-US" baseline="-25000" dirty="0" smtClean="0">
                <a:latin typeface="Times New Roman" pitchFamily="18" charset="0"/>
                <a:cs typeface="Times New Roman" pitchFamily="18" charset="0"/>
              </a:rPr>
              <a:t>E </a:t>
            </a:r>
            <a:r>
              <a:rPr lang="en-US" dirty="0" smtClean="0">
                <a:latin typeface="Times New Roman" pitchFamily="18" charset="0"/>
                <a:cs typeface="Times New Roman" pitchFamily="18" charset="0"/>
              </a:rPr>
              <a:t>= K</a:t>
            </a:r>
            <a:r>
              <a:rPr lang="en-US" baseline="-25000"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B</a:t>
            </a:r>
            <a:r>
              <a:rPr lang="en-US" baseline="-25000" dirty="0" smtClean="0">
                <a:latin typeface="Times New Roman" pitchFamily="18" charset="0"/>
                <a:cs typeface="Times New Roman" pitchFamily="18" charset="0"/>
              </a:rPr>
              <a:t>m</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f</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.t</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 = thickness]</a:t>
            </a:r>
          </a:p>
          <a:p>
            <a:pPr>
              <a:buFont typeface="Wingdings" pitchFamily="2" charset="2"/>
              <a:buChar char="Ø"/>
            </a:pPr>
            <a:r>
              <a:rPr lang="en-US" dirty="0" smtClean="0">
                <a:latin typeface="Times New Roman" pitchFamily="18" charset="0"/>
                <a:cs typeface="Times New Roman" pitchFamily="18" charset="0"/>
              </a:rPr>
              <a:t>Due to time varying flux, there is some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in the transformer core. This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causes some currents to flow through the core body. These currents are known as the eddy currents.</a:t>
            </a:r>
          </a:p>
          <a:p>
            <a:pPr>
              <a:buFont typeface="Wingdings" pitchFamily="2" charset="2"/>
              <a:buChar char="Ø"/>
            </a:pPr>
            <a:r>
              <a:rPr lang="en-US" dirty="0" smtClean="0">
                <a:latin typeface="Times New Roman" pitchFamily="18" charset="0"/>
                <a:cs typeface="Times New Roman" pitchFamily="18" charset="0"/>
              </a:rPr>
              <a:t>The eddy current loss can be minimized by using laminated core for transformer.</a:t>
            </a:r>
          </a:p>
          <a:p>
            <a:pPr>
              <a:buNone/>
            </a:pP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Efficiency &amp; Regulation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b="1" dirty="0" smtClean="0">
                <a:latin typeface="Times New Roman" pitchFamily="18" charset="0"/>
                <a:cs typeface="Times New Roman" pitchFamily="18" charset="0"/>
              </a:rPr>
              <a:t>Efficiency (η):</a:t>
            </a:r>
          </a:p>
          <a:p>
            <a:pPr>
              <a:buFont typeface="Wingdings" pitchFamily="2" charset="2"/>
              <a:buChar char="Ø"/>
            </a:pPr>
            <a:r>
              <a:rPr lang="en-US" dirty="0" smtClean="0">
                <a:latin typeface="Times New Roman" pitchFamily="18" charset="0"/>
                <a:cs typeface="Times New Roman" pitchFamily="18" charset="0"/>
              </a:rPr>
              <a:t>The efficiency of a transformer is defined as the ratio of output power to input power. It is denoted by η. </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pPr>
              <a:buNone/>
            </a:pPr>
            <a:r>
              <a:rPr lang="en-US" dirty="0" smtClean="0"/>
              <a:t>                                                         </a:t>
            </a:r>
            <a:r>
              <a:rPr lang="en-US" dirty="0" smtClean="0">
                <a:latin typeface="Times New Roman" pitchFamily="18" charset="0"/>
                <a:cs typeface="Times New Roman" pitchFamily="18" charset="0"/>
              </a:rPr>
              <a:t>………………(1)                                      </a:t>
            </a:r>
            <a:endParaRPr lang="en-US" dirty="0">
              <a:latin typeface="Times New Roman" pitchFamily="18" charset="0"/>
              <a:cs typeface="Times New Roman" pitchFamily="18" charset="0"/>
            </a:endParaRPr>
          </a:p>
        </p:txBody>
      </p:sp>
      <p:pic>
        <p:nvPicPr>
          <p:cNvPr id="6" name="Picture 5" descr="efficiency1.jpg"/>
          <p:cNvPicPr>
            <a:picLocks noChangeAspect="1"/>
          </p:cNvPicPr>
          <p:nvPr/>
        </p:nvPicPr>
        <p:blipFill>
          <a:blip r:embed="rId2" cstate="print"/>
          <a:stretch>
            <a:fillRect/>
          </a:stretch>
        </p:blipFill>
        <p:spPr>
          <a:xfrm>
            <a:off x="1600200" y="3810000"/>
            <a:ext cx="5334000" cy="2209800"/>
          </a:xfrm>
          <a:prstGeom prst="rect">
            <a:avLst/>
          </a:prstGeom>
        </p:spPr>
      </p:pic>
      <p:sp>
        <p:nvSpPr>
          <p:cNvPr id="5" name="Footer Placeholder 4"/>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latin typeface="Times New Roman" pitchFamily="18" charset="0"/>
                <a:cs typeface="Times New Roman" pitchFamily="18" charset="0"/>
              </a:rPr>
              <a:t>Voltage regulation:</a:t>
            </a:r>
          </a:p>
          <a:p>
            <a:pPr>
              <a:buFont typeface="Wingdings" pitchFamily="2" charset="2"/>
              <a:buChar char="Ø"/>
            </a:pPr>
            <a:r>
              <a:rPr lang="en-US" dirty="0" smtClean="0">
                <a:latin typeface="Times New Roman" pitchFamily="18" charset="0"/>
                <a:cs typeface="Times New Roman" pitchFamily="18" charset="0"/>
              </a:rPr>
              <a:t>Ideally, the secondary terminal voltage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(or load voltage) of a transformer should remain constant independent of the load current.</a:t>
            </a:r>
          </a:p>
          <a:p>
            <a:pPr>
              <a:buFont typeface="Wingdings" pitchFamily="2" charset="2"/>
              <a:buChar char="Ø"/>
            </a:pPr>
            <a:r>
              <a:rPr lang="en-US" dirty="0" smtClean="0">
                <a:latin typeface="Times New Roman" pitchFamily="18" charset="0"/>
                <a:cs typeface="Times New Roman" pitchFamily="18" charset="0"/>
              </a:rPr>
              <a:t>But practically the load voltage decreases with increase in load current I</a:t>
            </a:r>
            <a:r>
              <a:rPr lang="en-US" baseline="-25000"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p>
          <a:p>
            <a:pPr>
              <a:buFont typeface="Wingdings" pitchFamily="2" charset="2"/>
              <a:buChar char="Ø"/>
            </a:pPr>
            <a:r>
              <a:rPr lang="en-US" b="1" dirty="0" smtClean="0">
                <a:latin typeface="Times New Roman" pitchFamily="18" charset="0"/>
                <a:cs typeface="Times New Roman" pitchFamily="18" charset="0"/>
              </a:rPr>
              <a:t>No load Voltage: </a:t>
            </a:r>
          </a:p>
          <a:p>
            <a:pPr>
              <a:buNone/>
            </a:pPr>
            <a:r>
              <a:rPr lang="en-US" dirty="0" smtClean="0">
                <a:latin typeface="Times New Roman" pitchFamily="18" charset="0"/>
                <a:cs typeface="Times New Roman" pitchFamily="18" charset="0"/>
              </a:rPr>
              <a:t>		The no load voltage is the secondary terminal voltage corresponding to zero load current. For a transformer</a:t>
            </a:r>
          </a:p>
          <a:p>
            <a:pPr>
              <a:buNone/>
            </a:pPr>
            <a:r>
              <a:rPr lang="en-US" dirty="0" smtClean="0">
                <a:latin typeface="Times New Roman" pitchFamily="18" charset="0"/>
                <a:cs typeface="Times New Roman" pitchFamily="18" charset="0"/>
              </a:rPr>
              <a:t>                 No load voltage = E</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volts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b="1" dirty="0" smtClean="0">
                <a:latin typeface="Times New Roman" pitchFamily="18" charset="0"/>
                <a:cs typeface="Times New Roman" pitchFamily="18" charset="0"/>
              </a:rPr>
              <a:t>Full load voltage:</a:t>
            </a:r>
          </a:p>
          <a:p>
            <a:pPr>
              <a:buNone/>
            </a:pPr>
            <a:r>
              <a:rPr lang="en-US" dirty="0" smtClean="0">
                <a:latin typeface="Times New Roman" pitchFamily="18" charset="0"/>
                <a:cs typeface="Times New Roman" pitchFamily="18" charset="0"/>
              </a:rPr>
              <a:t>		It is secondary terminal voltage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corresponding to the specified load current. The percent voltage regulation is given by mathematically as: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……(1)</a:t>
            </a:r>
          </a:p>
          <a:p>
            <a:pPr>
              <a:buFont typeface="Wingdings" pitchFamily="2" charset="2"/>
              <a:buChar char="Ø"/>
            </a:pPr>
            <a:r>
              <a:rPr lang="en-US" dirty="0" smtClean="0">
                <a:latin typeface="Times New Roman" pitchFamily="18" charset="0"/>
                <a:cs typeface="Times New Roman" pitchFamily="18" charset="0"/>
              </a:rPr>
              <a:t>Thus with increase in load current, the value of V2 decreases and the percent regulation increases. Ideal value of voltage regulation is 0%.</a:t>
            </a:r>
            <a:endParaRPr lang="en-US" dirty="0">
              <a:latin typeface="Times New Roman" pitchFamily="18" charset="0"/>
              <a:cs typeface="Times New Roman" pitchFamily="18" charset="0"/>
            </a:endParaRPr>
          </a:p>
        </p:txBody>
      </p:sp>
      <p:pic>
        <p:nvPicPr>
          <p:cNvPr id="4" name="Picture 3" descr="% regulation.jpeg"/>
          <p:cNvPicPr>
            <a:picLocks noChangeAspect="1"/>
          </p:cNvPicPr>
          <p:nvPr/>
        </p:nvPicPr>
        <p:blipFill>
          <a:blip r:embed="rId2" cstate="print"/>
          <a:stretch>
            <a:fillRect/>
          </a:stretch>
        </p:blipFill>
        <p:spPr>
          <a:xfrm>
            <a:off x="2362200" y="3581400"/>
            <a:ext cx="3962400" cy="914400"/>
          </a:xfrm>
          <a:prstGeom prst="rect">
            <a:avLst/>
          </a:prstGeom>
        </p:spPr>
      </p:pic>
      <p:sp>
        <p:nvSpPr>
          <p:cNvPr id="5" name="Footer Placeholder 4"/>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b="1" dirty="0" smtClean="0">
                <a:latin typeface="Times New Roman" pitchFamily="18" charset="0"/>
                <a:cs typeface="Times New Roman" pitchFamily="18" charset="0"/>
              </a:rPr>
              <a:t>Definition of voltage regulation:</a:t>
            </a:r>
          </a:p>
          <a:p>
            <a:pPr>
              <a:buNone/>
            </a:pPr>
            <a:r>
              <a:rPr lang="en-US" dirty="0" smtClean="0">
                <a:latin typeface="Times New Roman" pitchFamily="18" charset="0"/>
                <a:cs typeface="Times New Roman" pitchFamily="18" charset="0"/>
              </a:rPr>
              <a:t>		The voltage regulation of a transformer is defined as the change in secondary terminal voltage(V2) from no load to full load with the primary source voltage (V1) and the temperature of the transformer maintained constant.</a:t>
            </a:r>
          </a:p>
          <a:p>
            <a:pPr>
              <a:buNone/>
            </a:pPr>
            <a:r>
              <a:rPr lang="en-US" dirty="0" smtClean="0">
                <a:latin typeface="Times New Roman" pitchFamily="18" charset="0"/>
                <a:cs typeface="Times New Roman" pitchFamily="18" charset="0"/>
              </a:rPr>
              <a:t>		The regulation is positive for resistive and inductive loads and it can be negative for the capacitive load. </a:t>
            </a:r>
          </a:p>
          <a:p>
            <a:pPr>
              <a:buNone/>
            </a:pP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Numerical:</a:t>
            </a:r>
            <a:endParaRPr lang="en-IN" dirty="0"/>
          </a:p>
        </p:txBody>
      </p:sp>
      <p:sp>
        <p:nvSpPr>
          <p:cNvPr id="3" name="Content Placeholder 2"/>
          <p:cNvSpPr>
            <a:spLocks noGrp="1"/>
          </p:cNvSpPr>
          <p:nvPr>
            <p:ph idx="1"/>
          </p:nvPr>
        </p:nvSpPr>
        <p:spPr/>
        <p:txBody>
          <a:bodyPr/>
          <a:lstStyle/>
          <a:p>
            <a:r>
              <a:rPr lang="en-IN" dirty="0" smtClean="0"/>
              <a:t>A 5KVA 230/115V Transformer has following losses. Pi=10w </a:t>
            </a:r>
            <a:r>
              <a:rPr lang="en-IN" dirty="0" err="1" smtClean="0"/>
              <a:t>Pcu</a:t>
            </a:r>
            <a:r>
              <a:rPr lang="en-IN" dirty="0" smtClean="0"/>
              <a:t> =400w. Calculate a full load efficiency and half load efficiency when the power factor of the circuit is 0.8 lagging.</a:t>
            </a: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599"/>
          </a:xfrm>
        </p:spPr>
        <p:txBody>
          <a:bodyPr/>
          <a:lstStyle/>
          <a:p>
            <a:r>
              <a:rPr lang="en-IN" dirty="0" smtClean="0"/>
              <a:t>Numerical:</a:t>
            </a:r>
            <a:endParaRPr lang="en-IN" dirty="0"/>
          </a:p>
        </p:txBody>
      </p:sp>
      <p:sp>
        <p:nvSpPr>
          <p:cNvPr id="3" name="Subtitle 2"/>
          <p:cNvSpPr>
            <a:spLocks noGrp="1"/>
          </p:cNvSpPr>
          <p:nvPr>
            <p:ph type="subTitle" idx="1"/>
          </p:nvPr>
        </p:nvSpPr>
        <p:spPr>
          <a:xfrm>
            <a:off x="533400" y="1371600"/>
            <a:ext cx="8610600" cy="4267200"/>
          </a:xfrm>
        </p:spPr>
        <p:txBody>
          <a:bodyPr/>
          <a:lstStyle/>
          <a:p>
            <a:pPr algn="l"/>
            <a:r>
              <a:rPr lang="en-IN" dirty="0" smtClean="0">
                <a:solidFill>
                  <a:schemeClr val="tx1"/>
                </a:solidFill>
              </a:rPr>
              <a:t>A 100KVA single phase Transformer has the copper loss 3kw and iron loss of 2kw.Find the efficiency of the transformer at full load and half load for the unity power factor.</a:t>
            </a:r>
            <a:endParaRPr lang="en-IN" dirty="0">
              <a:solidFill>
                <a:schemeClr val="tx1"/>
              </a:solidFill>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Transformer</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It provides the complete Isolation between primary winding and secondary winding.</a:t>
            </a:r>
          </a:p>
          <a:p>
            <a:pPr marL="514350" indent="-514350">
              <a:buFont typeface="+mj-lt"/>
              <a:buAutoNum type="arabicPeriod"/>
            </a:pPr>
            <a:r>
              <a:rPr lang="en-IN" dirty="0" smtClean="0"/>
              <a:t>It has no moving parts.</a:t>
            </a:r>
          </a:p>
          <a:p>
            <a:pPr marL="514350" indent="-514350">
              <a:buFont typeface="+mj-lt"/>
              <a:buAutoNum type="arabicPeriod"/>
            </a:pPr>
            <a:r>
              <a:rPr lang="en-IN" dirty="0" smtClean="0"/>
              <a:t>Its construction is simple.</a:t>
            </a:r>
          </a:p>
          <a:p>
            <a:pPr marL="514350" indent="-514350">
              <a:buFont typeface="+mj-lt"/>
              <a:buAutoNum type="arabicPeriod"/>
            </a:pPr>
            <a:r>
              <a:rPr lang="en-IN" dirty="0" smtClean="0"/>
              <a:t>We can step up and step down the voltage.</a:t>
            </a: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86800" cy="838199"/>
          </a:xfrm>
        </p:spPr>
        <p:txBody>
          <a:bodyPr>
            <a:normAutofit/>
          </a:bodyPr>
          <a:lstStyle/>
          <a:p>
            <a:r>
              <a:rPr lang="en-IN" dirty="0" smtClean="0"/>
              <a:t>Disadvantage:</a:t>
            </a:r>
            <a:endParaRPr lang="en-IN" dirty="0"/>
          </a:p>
        </p:txBody>
      </p:sp>
      <p:sp>
        <p:nvSpPr>
          <p:cNvPr id="3" name="Subtitle 2"/>
          <p:cNvSpPr>
            <a:spLocks noGrp="1"/>
          </p:cNvSpPr>
          <p:nvPr>
            <p:ph type="subTitle" idx="1"/>
          </p:nvPr>
        </p:nvSpPr>
        <p:spPr>
          <a:xfrm>
            <a:off x="0" y="1295400"/>
            <a:ext cx="8610600" cy="4343400"/>
          </a:xfrm>
        </p:spPr>
        <p:txBody>
          <a:bodyPr/>
          <a:lstStyle/>
          <a:p>
            <a:pPr marL="514350" indent="-514350" algn="l">
              <a:buFont typeface="+mj-lt"/>
              <a:buAutoNum type="arabicPeriod"/>
            </a:pPr>
            <a:r>
              <a:rPr lang="en-IN" dirty="0" smtClean="0">
                <a:solidFill>
                  <a:schemeClr val="tx1"/>
                </a:solidFill>
              </a:rPr>
              <a:t>Large size</a:t>
            </a:r>
          </a:p>
          <a:p>
            <a:pPr marL="514350" indent="-514350" algn="l">
              <a:buFont typeface="+mj-lt"/>
              <a:buAutoNum type="arabicPeriod"/>
            </a:pPr>
            <a:r>
              <a:rPr lang="en-IN" dirty="0" smtClean="0">
                <a:solidFill>
                  <a:schemeClr val="tx1"/>
                </a:solidFill>
              </a:rPr>
              <a:t>Poor voltage regulation.</a:t>
            </a:r>
          </a:p>
          <a:p>
            <a:pPr marL="514350" indent="-514350" algn="l">
              <a:buFont typeface="+mj-lt"/>
              <a:buAutoNum type="arabicPeriod"/>
            </a:pPr>
            <a:r>
              <a:rPr lang="en-IN" dirty="0" smtClean="0">
                <a:solidFill>
                  <a:schemeClr val="tx1"/>
                </a:solidFill>
              </a:rPr>
              <a:t>High power Loss in the windings.</a:t>
            </a:r>
          </a:p>
          <a:p>
            <a:pPr marL="514350" indent="-514350" algn="l">
              <a:buFont typeface="+mj-lt"/>
              <a:buAutoNum type="arabicPeriod"/>
            </a:pPr>
            <a:r>
              <a:rPr lang="en-IN" dirty="0" smtClean="0">
                <a:solidFill>
                  <a:schemeClr val="tx1"/>
                </a:solidFill>
              </a:rPr>
              <a:t>More copper is required to be used because it has two windings.</a:t>
            </a:r>
            <a:endParaRPr lang="en-IN" dirty="0">
              <a:solidFill>
                <a:schemeClr val="tx1"/>
              </a:solidFill>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As a distribution transformer.</a:t>
            </a:r>
          </a:p>
          <a:p>
            <a:pPr marL="514350" indent="-514350">
              <a:buFont typeface="+mj-lt"/>
              <a:buAutoNum type="arabicPeriod"/>
            </a:pPr>
            <a:r>
              <a:rPr lang="en-IN" dirty="0" smtClean="0"/>
              <a:t>Isolation Transformer.</a:t>
            </a:r>
          </a:p>
          <a:p>
            <a:pPr marL="514350" indent="-514350">
              <a:buFont typeface="+mj-lt"/>
              <a:buAutoNum type="arabicPeriod"/>
            </a:pPr>
            <a:r>
              <a:rPr lang="en-IN" dirty="0" smtClean="0"/>
              <a:t>As a step down transformer in the DC power supplies.</a:t>
            </a:r>
          </a:p>
          <a:p>
            <a:pPr marL="514350" indent="-514350">
              <a:buFont typeface="+mj-lt"/>
              <a:buAutoNum type="arabicPeriod"/>
            </a:pPr>
            <a:endParaRPr lang="en-IN"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Times New Roman" pitchFamily="18" charset="0"/>
                <a:cs typeface="Times New Roman" pitchFamily="18" charset="0"/>
              </a:rPr>
              <a:t>Function of transformer:</a:t>
            </a:r>
          </a:p>
          <a:p>
            <a:r>
              <a:rPr lang="en-US" dirty="0" smtClean="0">
                <a:latin typeface="Times New Roman" pitchFamily="18" charset="0"/>
                <a:cs typeface="Times New Roman" pitchFamily="18" charset="0"/>
              </a:rPr>
              <a:t>The electrical energy is generated and transmitted at extremely high voltages. The voltage is to be then reduced to a lower value for its domestic and industrial use.</a:t>
            </a:r>
          </a:p>
          <a:p>
            <a:r>
              <a:rPr lang="en-US" dirty="0" smtClean="0">
                <a:latin typeface="Times New Roman" pitchFamily="18" charset="0"/>
                <a:cs typeface="Times New Roman" pitchFamily="18" charset="0"/>
              </a:rPr>
              <a:t>This is done by using a transformer. Thus it is possible to reduced the voltage level using a transformer called step down transformer.</a:t>
            </a:r>
          </a:p>
          <a:p>
            <a:r>
              <a:rPr lang="en-US" dirty="0" smtClean="0">
                <a:latin typeface="Times New Roman" pitchFamily="18" charset="0"/>
                <a:cs typeface="Times New Roman" pitchFamily="18" charset="0"/>
              </a:rPr>
              <a:t>On the other hand, the transformer used to increase the voltage level is called step up transformer.</a:t>
            </a:r>
          </a:p>
          <a:p>
            <a:r>
              <a:rPr lang="en-US" dirty="0" smtClean="0">
                <a:latin typeface="Times New Roman" pitchFamily="18" charset="0"/>
                <a:cs typeface="Times New Roman" pitchFamily="18" charset="0"/>
              </a:rPr>
              <a:t>When the transformer changes the voltage level, it changes the current level also.</a:t>
            </a:r>
          </a:p>
          <a:p>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Autotransformer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The normal transformer has separate primary and secondary windings.</a:t>
            </a:r>
          </a:p>
          <a:p>
            <a:r>
              <a:rPr lang="en-US" dirty="0" smtClean="0">
                <a:latin typeface="Times New Roman" pitchFamily="18" charset="0"/>
                <a:cs typeface="Times New Roman" pitchFamily="18" charset="0"/>
              </a:rPr>
              <a:t>But the autotransformer is a special transformer in which a part of winding is common for the primary and secondary windings.</a:t>
            </a:r>
          </a:p>
          <a:p>
            <a:r>
              <a:rPr lang="en-US" dirty="0" smtClean="0">
                <a:latin typeface="Times New Roman" pitchFamily="18" charset="0"/>
                <a:cs typeface="Times New Roman" pitchFamily="18" charset="0"/>
              </a:rPr>
              <a:t>The construction of autotransformer is as shown in fig. (1).</a:t>
            </a:r>
          </a:p>
          <a:p>
            <a:r>
              <a:rPr lang="en-US" dirty="0" smtClean="0">
                <a:latin typeface="Times New Roman" pitchFamily="18" charset="0"/>
                <a:cs typeface="Times New Roman" pitchFamily="18" charset="0"/>
              </a:rPr>
              <a:t>It consists of only one winding wound on a laminated magnetic core, with rotary movable contact. Thus form the autotransformer three terminals are brought out for connection.</a:t>
            </a:r>
          </a:p>
          <a:p>
            <a:r>
              <a:rPr lang="en-US" dirty="0" smtClean="0">
                <a:latin typeface="Times New Roman" pitchFamily="18" charset="0"/>
                <a:cs typeface="Times New Roman" pitchFamily="18" charset="0"/>
              </a:rPr>
              <a:t>The autotransformer can operate as a step down or a step up transformer.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pic>
        <p:nvPicPr>
          <p:cNvPr id="4" name="Content Placeholder 3" descr="autotrans.png"/>
          <p:cNvPicPr>
            <a:picLocks noGrp="1" noChangeAspect="1"/>
          </p:cNvPicPr>
          <p:nvPr>
            <p:ph idx="1"/>
          </p:nvPr>
        </p:nvPicPr>
        <p:blipFill>
          <a:blip r:embed="rId2" cstate="print"/>
          <a:stretch>
            <a:fillRect/>
          </a:stretch>
        </p:blipFill>
        <p:spPr>
          <a:xfrm>
            <a:off x="1524000" y="1905000"/>
            <a:ext cx="6019800" cy="3200400"/>
          </a:xfrm>
        </p:spPr>
      </p:pic>
      <p:sp>
        <p:nvSpPr>
          <p:cNvPr id="5" name="TextBox 4"/>
          <p:cNvSpPr txBox="1"/>
          <p:nvPr/>
        </p:nvSpPr>
        <p:spPr>
          <a:xfrm>
            <a:off x="1905000" y="5257800"/>
            <a:ext cx="47244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Fig.(1): Autotransformer</a:t>
            </a:r>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pic>
        <p:nvPicPr>
          <p:cNvPr id="4" name="Content Placeholder 3" descr="stepup n step down.jpg"/>
          <p:cNvPicPr>
            <a:picLocks noGrp="1" noChangeAspect="1"/>
          </p:cNvPicPr>
          <p:nvPr>
            <p:ph idx="1"/>
          </p:nvPr>
        </p:nvPicPr>
        <p:blipFill>
          <a:blip r:embed="rId2" cstate="print"/>
          <a:stretch>
            <a:fillRect/>
          </a:stretch>
        </p:blipFill>
        <p:spPr>
          <a:xfrm>
            <a:off x="381000" y="2057400"/>
            <a:ext cx="8305800" cy="3091656"/>
          </a:xfrm>
        </p:spPr>
      </p:pic>
      <p:sp>
        <p:nvSpPr>
          <p:cNvPr id="5" name="TextBox 4"/>
          <p:cNvSpPr txBox="1"/>
          <p:nvPr/>
        </p:nvSpPr>
        <p:spPr>
          <a:xfrm>
            <a:off x="533400" y="5257800"/>
            <a:ext cx="8305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Fig.2(a):Step down autotransformer                 fig.2(b):step down autotransformer</a:t>
            </a:r>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latin typeface="Times New Roman" pitchFamily="18" charset="0"/>
                <a:cs typeface="Times New Roman" pitchFamily="18" charset="0"/>
              </a:rPr>
              <a:t>Applications of autotransformer:</a:t>
            </a:r>
          </a:p>
          <a:p>
            <a:pPr marL="514350" indent="-514350">
              <a:buFont typeface="+mj-lt"/>
              <a:buAutoNum type="arabicPeriod"/>
            </a:pPr>
            <a:r>
              <a:rPr lang="en-US" dirty="0" smtClean="0">
                <a:latin typeface="Times New Roman" pitchFamily="18" charset="0"/>
                <a:cs typeface="Times New Roman" pitchFamily="18" charset="0"/>
              </a:rPr>
              <a:t>It can be used as a variac, i.e. variable ac supply to vary the ac voltage applied to the load smoothly from 0 V to about 270 V.</a:t>
            </a:r>
          </a:p>
          <a:p>
            <a:pPr marL="514350" indent="-514350">
              <a:buFont typeface="+mj-lt"/>
              <a:buAutoNum type="arabicPeriod"/>
            </a:pPr>
            <a:r>
              <a:rPr lang="en-US" dirty="0" smtClean="0">
                <a:latin typeface="Times New Roman" pitchFamily="18" charset="0"/>
                <a:cs typeface="Times New Roman" pitchFamily="18" charset="0"/>
              </a:rPr>
              <a:t>In order to start the ac machines such as induction motors or synchronous motors.</a:t>
            </a:r>
          </a:p>
          <a:p>
            <a:pPr marL="514350" indent="-514350">
              <a:buFont typeface="+mj-lt"/>
              <a:buAutoNum type="arabicPeriod"/>
            </a:pPr>
            <a:r>
              <a:rPr lang="en-US" dirty="0" smtClean="0">
                <a:latin typeface="Times New Roman" pitchFamily="18" charset="0"/>
                <a:cs typeface="Times New Roman" pitchFamily="18" charset="0"/>
              </a:rPr>
              <a:t>To vary the supply voltage (as per requirement) of a furnace.</a:t>
            </a:r>
          </a:p>
          <a:p>
            <a:pPr marL="514350" indent="-514350">
              <a:buFont typeface="+mj-lt"/>
              <a:buAutoNum type="arabicPeriod"/>
            </a:pPr>
            <a:r>
              <a:rPr lang="en-US" dirty="0" smtClean="0">
                <a:latin typeface="Times New Roman" pitchFamily="18" charset="0"/>
                <a:cs typeface="Times New Roman" pitchFamily="18" charset="0"/>
              </a:rPr>
              <a:t>As a dimmerstat: when the variac autotransformer is used to control the intensity of lamps in the cinema halls etc., it is called as the dimmerstat.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lstStyle/>
          <a:p>
            <a:r>
              <a:rPr lang="en-US" dirty="0" smtClean="0"/>
              <a:t>Comparison of two winding transformer and autotransformer:</a:t>
            </a:r>
          </a:p>
          <a:p>
            <a:pPr>
              <a:buNone/>
            </a:pPr>
            <a:endParaRPr lang="en-US" dirty="0"/>
          </a:p>
        </p:txBody>
      </p:sp>
      <p:graphicFrame>
        <p:nvGraphicFramePr>
          <p:cNvPr id="5" name="Table 4"/>
          <p:cNvGraphicFramePr>
            <a:graphicFrameLocks noGrp="1"/>
          </p:cNvGraphicFramePr>
          <p:nvPr/>
        </p:nvGraphicFramePr>
        <p:xfrm>
          <a:off x="457200" y="2895600"/>
          <a:ext cx="8229600" cy="3931920"/>
        </p:xfrm>
        <a:graphic>
          <a:graphicData uri="http://schemas.openxmlformats.org/drawingml/2006/table">
            <a:tbl>
              <a:tblPr firstRow="1" bandRow="1">
                <a:tableStyleId>{5940675A-B579-460E-94D1-54222C63F5DA}</a:tableStyleId>
              </a:tblPr>
              <a:tblGrid>
                <a:gridCol w="609600"/>
                <a:gridCol w="2057400"/>
                <a:gridCol w="2819400"/>
                <a:gridCol w="2743200"/>
              </a:tblGrid>
              <a:tr h="370840">
                <a:tc>
                  <a:txBody>
                    <a:bodyPr/>
                    <a:lstStyle/>
                    <a:p>
                      <a:pPr algn="ctr"/>
                      <a:r>
                        <a:rPr lang="en-US" b="1" dirty="0" smtClean="0"/>
                        <a:t>Sr.</a:t>
                      </a:r>
                    </a:p>
                    <a:p>
                      <a:pPr algn="ctr"/>
                      <a:r>
                        <a:rPr lang="en-US" b="1" dirty="0" smtClean="0"/>
                        <a:t>no.</a:t>
                      </a:r>
                      <a:endParaRPr lang="en-US" b="1" dirty="0"/>
                    </a:p>
                  </a:txBody>
                  <a:tcPr/>
                </a:tc>
                <a:tc>
                  <a:txBody>
                    <a:bodyPr/>
                    <a:lstStyle/>
                    <a:p>
                      <a:pPr algn="ctr"/>
                      <a:r>
                        <a:rPr lang="en-US" b="1" dirty="0" smtClean="0"/>
                        <a:t>Parameter</a:t>
                      </a:r>
                      <a:endParaRPr lang="en-US" b="1" dirty="0"/>
                    </a:p>
                  </a:txBody>
                  <a:tcPr/>
                </a:tc>
                <a:tc>
                  <a:txBody>
                    <a:bodyPr/>
                    <a:lstStyle/>
                    <a:p>
                      <a:pPr algn="ctr"/>
                      <a:r>
                        <a:rPr lang="en-US" b="1" dirty="0" smtClean="0">
                          <a:latin typeface="Times New Roman" pitchFamily="18" charset="0"/>
                          <a:cs typeface="Times New Roman" pitchFamily="18" charset="0"/>
                        </a:rPr>
                        <a:t>Autotransformer</a:t>
                      </a:r>
                      <a:endParaRPr lang="en-US" b="1" dirty="0">
                        <a:latin typeface="Times New Roman" pitchFamily="18" charset="0"/>
                        <a:cs typeface="Times New Roman" pitchFamily="18" charset="0"/>
                      </a:endParaRPr>
                    </a:p>
                  </a:txBody>
                  <a:tcPr anchor="ctr"/>
                </a:tc>
                <a:tc>
                  <a:txBody>
                    <a:bodyPr/>
                    <a:lstStyle/>
                    <a:p>
                      <a:pPr algn="ctr"/>
                      <a:r>
                        <a:rPr lang="en-US" b="1" dirty="0">
                          <a:latin typeface="Times New Roman" pitchFamily="18" charset="0"/>
                          <a:cs typeface="Times New Roman" pitchFamily="18" charset="0"/>
                        </a:rPr>
                        <a:t>Conventional transformer</a:t>
                      </a:r>
                    </a:p>
                  </a:txBody>
                  <a:tcPr anchor="ctr"/>
                </a:tc>
              </a:tr>
              <a:tr h="370840">
                <a:tc>
                  <a:txBody>
                    <a:bodyPr/>
                    <a:lstStyle/>
                    <a:p>
                      <a:pPr algn="ctr"/>
                      <a:r>
                        <a:rPr lang="en-US" dirty="0" smtClean="0"/>
                        <a:t>1.</a:t>
                      </a:r>
                      <a:endParaRPr lang="en-US" dirty="0"/>
                    </a:p>
                  </a:txBody>
                  <a:tcPr/>
                </a:tc>
                <a:tc>
                  <a:txBody>
                    <a:bodyPr/>
                    <a:lstStyle/>
                    <a:p>
                      <a:r>
                        <a:rPr lang="en-US" dirty="0">
                          <a:latin typeface="Times New Roman" pitchFamily="18" charset="0"/>
                          <a:cs typeface="Times New Roman" pitchFamily="18" charset="0"/>
                        </a:rPr>
                        <a:t>Definition</a:t>
                      </a:r>
                    </a:p>
                  </a:txBody>
                  <a:tcPr anchor="ctr"/>
                </a:tc>
                <a:tc>
                  <a:txBody>
                    <a:bodyPr/>
                    <a:lstStyle/>
                    <a:p>
                      <a:r>
                        <a:rPr lang="en-US" dirty="0">
                          <a:latin typeface="Times New Roman" pitchFamily="18" charset="0"/>
                          <a:cs typeface="Times New Roman" pitchFamily="18" charset="0"/>
                        </a:rPr>
                        <a:t>A transformer, having only one winding a part of which acts as a primary and the other as a secondary. </a:t>
                      </a:r>
                    </a:p>
                  </a:txBody>
                  <a:tcPr anchor="ctr"/>
                </a:tc>
                <a:tc>
                  <a:txBody>
                    <a:bodyPr/>
                    <a:lstStyle/>
                    <a:p>
                      <a:r>
                        <a:rPr lang="en-US" dirty="0">
                          <a:latin typeface="Times New Roman" pitchFamily="18" charset="0"/>
                          <a:cs typeface="Times New Roman" pitchFamily="18" charset="0"/>
                        </a:rPr>
                        <a:t>It is a static machine which transfers electrical energy from one end to another without changing frequency.</a:t>
                      </a:r>
                    </a:p>
                  </a:txBody>
                  <a:tcPr anchor="ctr"/>
                </a:tc>
              </a:tr>
              <a:tr h="370840">
                <a:tc>
                  <a:txBody>
                    <a:bodyPr/>
                    <a:lstStyle/>
                    <a:p>
                      <a:pPr algn="ctr"/>
                      <a:r>
                        <a:rPr lang="en-US" dirty="0" smtClean="0"/>
                        <a:t>2.</a:t>
                      </a:r>
                      <a:endParaRPr lang="en-US" dirty="0"/>
                    </a:p>
                  </a:txBody>
                  <a:tcPr/>
                </a:tc>
                <a:tc>
                  <a:txBody>
                    <a:bodyPr/>
                    <a:lstStyle/>
                    <a:p>
                      <a:r>
                        <a:rPr lang="en-US" dirty="0">
                          <a:latin typeface="Times New Roman" pitchFamily="18" charset="0"/>
                          <a:cs typeface="Times New Roman" pitchFamily="18" charset="0"/>
                        </a:rPr>
                        <a:t>Number of Windings</a:t>
                      </a:r>
                    </a:p>
                  </a:txBody>
                  <a:tcPr anchor="ctr"/>
                </a:tc>
                <a:tc>
                  <a:txBody>
                    <a:bodyPr/>
                    <a:lstStyle/>
                    <a:p>
                      <a:r>
                        <a:rPr lang="en-US" dirty="0">
                          <a:latin typeface="Times New Roman" pitchFamily="18" charset="0"/>
                          <a:cs typeface="Times New Roman" pitchFamily="18" charset="0"/>
                        </a:rPr>
                        <a:t>Auto-transformer has only one winding wound on a laminated core</a:t>
                      </a:r>
                    </a:p>
                  </a:txBody>
                  <a:tcPr anchor="ctr"/>
                </a:tc>
                <a:tc>
                  <a:txBody>
                    <a:bodyPr/>
                    <a:lstStyle/>
                    <a:p>
                      <a:r>
                        <a:rPr lang="en-US" dirty="0">
                          <a:latin typeface="Times New Roman" pitchFamily="18" charset="0"/>
                          <a:cs typeface="Times New Roman" pitchFamily="18" charset="0"/>
                        </a:rPr>
                        <a:t>It has two separate winding, i.e., primary and secondary winding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nchor="ctr"/>
                </a:tc>
              </a:tr>
              <a:tr h="370840">
                <a:tc>
                  <a:txBody>
                    <a:bodyPr/>
                    <a:lstStyle/>
                    <a:p>
                      <a:pPr algn="ctr"/>
                      <a:r>
                        <a:rPr lang="en-US" dirty="0" smtClean="0"/>
                        <a:t>3.</a:t>
                      </a:r>
                      <a:endParaRPr lang="en-US" dirty="0"/>
                    </a:p>
                  </a:txBody>
                  <a:tcPr/>
                </a:tc>
                <a:tc>
                  <a:txBody>
                    <a:bodyPr/>
                    <a:lstStyle/>
                    <a:p>
                      <a:r>
                        <a:rPr lang="en-US" dirty="0">
                          <a:latin typeface="Times New Roman" pitchFamily="18" charset="0"/>
                          <a:cs typeface="Times New Roman" pitchFamily="18" charset="0"/>
                        </a:rPr>
                        <a:t>Insulation</a:t>
                      </a:r>
                    </a:p>
                  </a:txBody>
                  <a:tcPr anchor="ctr"/>
                </a:tc>
                <a:tc>
                  <a:txBody>
                    <a:bodyPr/>
                    <a:lstStyle/>
                    <a:p>
                      <a:r>
                        <a:rPr lang="en-US" dirty="0">
                          <a:latin typeface="Times New Roman" pitchFamily="18" charset="0"/>
                          <a:cs typeface="Times New Roman" pitchFamily="18" charset="0"/>
                        </a:rPr>
                        <a:t>The primary and secondary winding are not electrically insulated.</a:t>
                      </a:r>
                    </a:p>
                  </a:txBody>
                  <a:tcPr anchor="ctr"/>
                </a:tc>
                <a:tc>
                  <a:txBody>
                    <a:bodyPr/>
                    <a:lstStyle/>
                    <a:p>
                      <a:r>
                        <a:rPr lang="en-US" dirty="0">
                          <a:latin typeface="Times New Roman" pitchFamily="18" charset="0"/>
                          <a:cs typeface="Times New Roman" pitchFamily="18" charset="0"/>
                        </a:rPr>
                        <a:t>The primary and secondary winding are electrically insulated from each other.</a:t>
                      </a:r>
                    </a:p>
                  </a:txBody>
                  <a:tcPr anchor="ctr"/>
                </a:tc>
              </a:tr>
            </a:tbl>
          </a:graphicData>
        </a:graphic>
      </p:graphicFrame>
      <p:sp>
        <p:nvSpPr>
          <p:cNvPr id="6" name="Footer Placeholder 5"/>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graphicFrame>
        <p:nvGraphicFramePr>
          <p:cNvPr id="4" name="Content Placeholder 3"/>
          <p:cNvGraphicFramePr>
            <a:graphicFrameLocks noGrp="1"/>
          </p:cNvGraphicFramePr>
          <p:nvPr>
            <p:ph idx="1"/>
          </p:nvPr>
        </p:nvGraphicFramePr>
        <p:xfrm>
          <a:off x="228600" y="1600200"/>
          <a:ext cx="8686800" cy="5318760"/>
        </p:xfrm>
        <a:graphic>
          <a:graphicData uri="http://schemas.openxmlformats.org/drawingml/2006/table">
            <a:tbl>
              <a:tblPr firstRow="1" bandRow="1">
                <a:tableStyleId>{5940675A-B579-460E-94D1-54222C63F5DA}</a:tableStyleId>
              </a:tblPr>
              <a:tblGrid>
                <a:gridCol w="643466"/>
                <a:gridCol w="2413000"/>
                <a:gridCol w="2895600"/>
                <a:gridCol w="2734734"/>
              </a:tblGrid>
              <a:tr h="370840">
                <a:tc>
                  <a:txBody>
                    <a:bodyPr/>
                    <a:lstStyle/>
                    <a:p>
                      <a:pPr algn="ctr"/>
                      <a:r>
                        <a:rPr lang="en-US" b="1" dirty="0" smtClean="0">
                          <a:latin typeface="Times New Roman" pitchFamily="18" charset="0"/>
                          <a:cs typeface="Times New Roman" pitchFamily="18" charset="0"/>
                        </a:rPr>
                        <a:t>Sr.</a:t>
                      </a:r>
                    </a:p>
                    <a:p>
                      <a:pPr algn="ctr"/>
                      <a:r>
                        <a:rPr lang="en-US" b="1" dirty="0" smtClean="0">
                          <a:latin typeface="Times New Roman" pitchFamily="18" charset="0"/>
                          <a:cs typeface="Times New Roman" pitchFamily="18" charset="0"/>
                        </a:rPr>
                        <a:t>no.</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Parameter</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Autotransformer</a:t>
                      </a:r>
                      <a:endParaRPr lang="en-US" b="1" dirty="0">
                        <a:latin typeface="Times New Roman" pitchFamily="18" charset="0"/>
                        <a:cs typeface="Times New Roman" pitchFamily="18" charset="0"/>
                      </a:endParaRPr>
                    </a:p>
                  </a:txBody>
                  <a:tcPr anchor="ctr"/>
                </a:tc>
                <a:tc>
                  <a:txBody>
                    <a:bodyPr/>
                    <a:lstStyle/>
                    <a:p>
                      <a:pPr algn="ctr"/>
                      <a:r>
                        <a:rPr lang="en-US" b="1" dirty="0">
                          <a:latin typeface="Times New Roman" pitchFamily="18" charset="0"/>
                          <a:cs typeface="Times New Roman" pitchFamily="18" charset="0"/>
                        </a:rPr>
                        <a:t>Conventional transformer</a:t>
                      </a:r>
                    </a:p>
                  </a:txBody>
                  <a:tcPr anchor="ctr"/>
                </a:tc>
              </a:tr>
              <a:tr h="370840">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Induction </a:t>
                      </a:r>
                    </a:p>
                  </a:txBody>
                  <a:tcPr anchor="ctr"/>
                </a:tc>
                <a:tc>
                  <a:txBody>
                    <a:bodyPr/>
                    <a:lstStyle/>
                    <a:p>
                      <a:r>
                        <a:rPr lang="en-US">
                          <a:latin typeface="Times New Roman" pitchFamily="18" charset="0"/>
                          <a:cs typeface="Times New Roman" pitchFamily="18" charset="0"/>
                        </a:rPr>
                        <a:t>Self Induction</a:t>
                      </a:r>
                    </a:p>
                  </a:txBody>
                  <a:tcPr anchor="ctr"/>
                </a:tc>
                <a:tc>
                  <a:txBody>
                    <a:bodyPr/>
                    <a:lstStyle/>
                    <a:p>
                      <a:r>
                        <a:rPr lang="en-US">
                          <a:latin typeface="Times New Roman" pitchFamily="18" charset="0"/>
                          <a:cs typeface="Times New Roman" pitchFamily="18" charset="0"/>
                        </a:rPr>
                        <a:t>Mutual Induction</a:t>
                      </a:r>
                    </a:p>
                  </a:txBody>
                  <a:tcPr anchor="ctr"/>
                </a:tc>
              </a:tr>
              <a:tr h="370840">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Size </a:t>
                      </a:r>
                    </a:p>
                  </a:txBody>
                  <a:tcPr anchor="ctr"/>
                </a:tc>
                <a:tc>
                  <a:txBody>
                    <a:bodyPr/>
                    <a:lstStyle/>
                    <a:p>
                      <a:r>
                        <a:rPr lang="en-US">
                          <a:latin typeface="Times New Roman" pitchFamily="18" charset="0"/>
                          <a:cs typeface="Times New Roman" pitchFamily="18" charset="0"/>
                        </a:rPr>
                        <a:t>Small </a:t>
                      </a:r>
                    </a:p>
                  </a:txBody>
                  <a:tcPr anchor="ctr"/>
                </a:tc>
                <a:tc>
                  <a:txBody>
                    <a:bodyPr/>
                    <a:lstStyle/>
                    <a:p>
                      <a:r>
                        <a:rPr lang="en-US" dirty="0">
                          <a:latin typeface="Times New Roman" pitchFamily="18" charset="0"/>
                          <a:cs typeface="Times New Roman" pitchFamily="18" charset="0"/>
                        </a:rPr>
                        <a:t>Large</a:t>
                      </a:r>
                    </a:p>
                  </a:txBody>
                  <a:tcPr anchor="ctr"/>
                </a:tc>
              </a:tr>
              <a:tr h="370840">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Power Transfer</a:t>
                      </a:r>
                    </a:p>
                  </a:txBody>
                  <a:tcPr anchor="ctr"/>
                </a:tc>
                <a:tc>
                  <a:txBody>
                    <a:bodyPr/>
                    <a:lstStyle/>
                    <a:p>
                      <a:r>
                        <a:rPr lang="en-US" dirty="0">
                          <a:latin typeface="Times New Roman" pitchFamily="18" charset="0"/>
                          <a:cs typeface="Times New Roman" pitchFamily="18" charset="0"/>
                        </a:rPr>
                        <a:t>Partly by transformation and partly by direct electrical connection.</a:t>
                      </a:r>
                    </a:p>
                  </a:txBody>
                  <a:tcPr anchor="ctr"/>
                </a:tc>
                <a:tc>
                  <a:txBody>
                    <a:bodyPr/>
                    <a:lstStyle/>
                    <a:p>
                      <a:r>
                        <a:rPr lang="en-US">
                          <a:latin typeface="Times New Roman" pitchFamily="18" charset="0"/>
                          <a:cs typeface="Times New Roman" pitchFamily="18" charset="0"/>
                        </a:rPr>
                        <a:t>Through transformation</a:t>
                      </a:r>
                    </a:p>
                  </a:txBody>
                  <a:tcPr anchor="ctr"/>
                </a:tc>
              </a:tr>
              <a:tr h="370840">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r>
                        <a:rPr lang="en-US">
                          <a:latin typeface="Times New Roman" pitchFamily="18" charset="0"/>
                          <a:cs typeface="Times New Roman" pitchFamily="18" charset="0"/>
                        </a:rPr>
                        <a:t>Voltage Regulation </a:t>
                      </a:r>
                    </a:p>
                  </a:txBody>
                  <a:tcPr anchor="ctr"/>
                </a:tc>
                <a:tc>
                  <a:txBody>
                    <a:bodyPr/>
                    <a:lstStyle/>
                    <a:p>
                      <a:r>
                        <a:rPr lang="en-US" dirty="0">
                          <a:latin typeface="Times New Roman" pitchFamily="18" charset="0"/>
                          <a:cs typeface="Times New Roman" pitchFamily="18" charset="0"/>
                        </a:rPr>
                        <a:t>Better </a:t>
                      </a:r>
                    </a:p>
                  </a:txBody>
                  <a:tcPr anchor="ctr"/>
                </a:tc>
                <a:tc>
                  <a:txBody>
                    <a:bodyPr/>
                    <a:lstStyle/>
                    <a:p>
                      <a:r>
                        <a:rPr lang="en-US">
                          <a:latin typeface="Times New Roman" pitchFamily="18" charset="0"/>
                          <a:cs typeface="Times New Roman" pitchFamily="18" charset="0"/>
                        </a:rPr>
                        <a:t>Good</a:t>
                      </a:r>
                    </a:p>
                  </a:txBody>
                  <a:tcPr anchor="ctr"/>
                </a:tc>
              </a:tr>
              <a:tr h="370840">
                <a:tc>
                  <a:txBody>
                    <a:bodyPr/>
                    <a:lstStyle/>
                    <a:p>
                      <a:pPr algn="ctr"/>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c>
                  <a:txBody>
                    <a:bodyPr/>
                    <a:lstStyle/>
                    <a:p>
                      <a:r>
                        <a:rPr lang="en-US">
                          <a:latin typeface="Times New Roman" pitchFamily="18" charset="0"/>
                          <a:cs typeface="Times New Roman" pitchFamily="18" charset="0"/>
                        </a:rPr>
                        <a:t>Winding Material </a:t>
                      </a:r>
                    </a:p>
                  </a:txBody>
                  <a:tcPr anchor="ctr"/>
                </a:tc>
                <a:tc>
                  <a:txBody>
                    <a:bodyPr/>
                    <a:lstStyle/>
                    <a:p>
                      <a:r>
                        <a:rPr lang="en-US" dirty="0">
                          <a:latin typeface="Times New Roman" pitchFamily="18" charset="0"/>
                          <a:cs typeface="Times New Roman" pitchFamily="18" charset="0"/>
                        </a:rPr>
                        <a:t>Less requires</a:t>
                      </a:r>
                    </a:p>
                  </a:txBody>
                  <a:tcPr anchor="ctr"/>
                </a:tc>
                <a:tc>
                  <a:txBody>
                    <a:bodyPr/>
                    <a:lstStyle/>
                    <a:p>
                      <a:r>
                        <a:rPr lang="en-US" dirty="0">
                          <a:latin typeface="Times New Roman" pitchFamily="18" charset="0"/>
                          <a:cs typeface="Times New Roman" pitchFamily="18" charset="0"/>
                        </a:rPr>
                        <a:t>More requires</a:t>
                      </a:r>
                    </a:p>
                  </a:txBody>
                  <a:tcPr anchor="ctr"/>
                </a:tc>
              </a:tr>
              <a:tr h="1270000">
                <a:tc>
                  <a:txBody>
                    <a:bodyPr/>
                    <a:lstStyle/>
                    <a:p>
                      <a:pPr algn="ctr"/>
                      <a:r>
                        <a:rPr lang="en-US" dirty="0" smtClean="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Circuit</a:t>
                      </a:r>
                    </a:p>
                  </a:txBody>
                  <a:tcPr anchor="ctr"/>
                </a:tc>
                <a:tc>
                  <a:txBody>
                    <a:bodyPr/>
                    <a:lstStyle/>
                    <a:p>
                      <a:r>
                        <a:rPr lang="en-US" dirty="0">
                          <a:latin typeface="Times New Roman" pitchFamily="18" charset="0"/>
                          <a:cs typeface="Times New Roman" pitchFamily="18" charset="0"/>
                        </a:rPr>
                        <a:t>The primary and secondary winding circuits are connected magnetically.</a:t>
                      </a:r>
                    </a:p>
                  </a:txBody>
                  <a:tcPr anchor="ctr"/>
                </a:tc>
                <a:tc>
                  <a:txBody>
                    <a:bodyPr/>
                    <a:lstStyle/>
                    <a:p>
                      <a:r>
                        <a:rPr lang="en-US" dirty="0">
                          <a:latin typeface="Times New Roman" pitchFamily="18" charset="0"/>
                          <a:cs typeface="Times New Roman" pitchFamily="18" charset="0"/>
                        </a:rPr>
                        <a:t>The primary and secondary winding circuits are connected both electrically and magnetically.</a:t>
                      </a:r>
                    </a:p>
                  </a:txBody>
                  <a:tcPr anchor="ctr"/>
                </a:tc>
              </a:tr>
              <a:tr h="370840">
                <a:tc>
                  <a:txBody>
                    <a:bodyPr/>
                    <a:lstStyle/>
                    <a:p>
                      <a:pPr algn="ctr"/>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r>
                        <a:rPr lang="en-US">
                          <a:latin typeface="Times New Roman" pitchFamily="18" charset="0"/>
                          <a:cs typeface="Times New Roman" pitchFamily="18" charset="0"/>
                        </a:rPr>
                        <a:t>Connection </a:t>
                      </a:r>
                    </a:p>
                  </a:txBody>
                  <a:tcPr anchor="ctr"/>
                </a:tc>
                <a:tc>
                  <a:txBody>
                    <a:bodyPr/>
                    <a:lstStyle/>
                    <a:p>
                      <a:r>
                        <a:rPr lang="en-US">
                          <a:latin typeface="Times New Roman" pitchFamily="18" charset="0"/>
                          <a:cs typeface="Times New Roman" pitchFamily="18" charset="0"/>
                        </a:rPr>
                        <a:t>Depends upon the tapping </a:t>
                      </a:r>
                    </a:p>
                  </a:txBody>
                  <a:tcPr anchor="ctr"/>
                </a:tc>
                <a:tc>
                  <a:txBody>
                    <a:bodyPr/>
                    <a:lstStyle/>
                    <a:p>
                      <a:r>
                        <a:rPr lang="en-US" dirty="0">
                          <a:latin typeface="Times New Roman" pitchFamily="18" charset="0"/>
                          <a:cs typeface="Times New Roman" pitchFamily="18" charset="0"/>
                        </a:rPr>
                        <a:t>Connect directly to the load.</a:t>
                      </a:r>
                    </a:p>
                  </a:txBody>
                  <a:tcPr anchor="ctr"/>
                </a:tc>
              </a:tr>
              <a:tr h="370840">
                <a:tc>
                  <a:txBody>
                    <a:bodyPr/>
                    <a:lstStyle/>
                    <a:p>
                      <a:pPr algn="ctr"/>
                      <a:r>
                        <a:rPr lang="en-US" dirty="0" smtClean="0">
                          <a:latin typeface="Times New Roman" pitchFamily="18" charset="0"/>
                          <a:cs typeface="Times New Roman" pitchFamily="18" charset="0"/>
                        </a:rPr>
                        <a:t>11.</a:t>
                      </a:r>
                      <a:endParaRPr lang="en-US" dirty="0">
                        <a:latin typeface="Times New Roman" pitchFamily="18" charset="0"/>
                        <a:cs typeface="Times New Roman" pitchFamily="18" charset="0"/>
                      </a:endParaRPr>
                    </a:p>
                  </a:txBody>
                  <a:tcPr/>
                </a:tc>
                <a:tc>
                  <a:txBody>
                    <a:bodyPr/>
                    <a:lstStyle/>
                    <a:p>
                      <a:r>
                        <a:rPr lang="en-US">
                          <a:latin typeface="Times New Roman" pitchFamily="18" charset="0"/>
                          <a:cs typeface="Times New Roman" pitchFamily="18" charset="0"/>
                        </a:rPr>
                        <a:t>Starting current </a:t>
                      </a:r>
                    </a:p>
                  </a:txBody>
                  <a:tcPr anchor="ctr"/>
                </a:tc>
                <a:tc>
                  <a:txBody>
                    <a:bodyPr/>
                    <a:lstStyle/>
                    <a:p>
                      <a:r>
                        <a:rPr lang="en-US">
                          <a:latin typeface="Times New Roman" pitchFamily="18" charset="0"/>
                          <a:cs typeface="Times New Roman" pitchFamily="18" charset="0"/>
                        </a:rPr>
                        <a:t>Decreases </a:t>
                      </a:r>
                    </a:p>
                  </a:txBody>
                  <a:tcPr anchor="ctr"/>
                </a:tc>
                <a:tc>
                  <a:txBody>
                    <a:bodyPr/>
                    <a:lstStyle/>
                    <a:p>
                      <a:r>
                        <a:rPr lang="en-US" dirty="0">
                          <a:latin typeface="Times New Roman" pitchFamily="18" charset="0"/>
                          <a:cs typeface="Times New Roman" pitchFamily="18" charset="0"/>
                        </a:rPr>
                        <a:t>Decreases by 1/3 times.</a:t>
                      </a:r>
                    </a:p>
                  </a:txBody>
                  <a:tcPr anchor="ctr"/>
                </a:tc>
              </a:tr>
            </a:tbl>
          </a:graphicData>
        </a:graphic>
      </p:graphicFrame>
      <p:sp>
        <p:nvSpPr>
          <p:cNvPr id="5" name="Footer Placeholder 4"/>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graphicFrame>
        <p:nvGraphicFramePr>
          <p:cNvPr id="4" name="Content Placeholder 3"/>
          <p:cNvGraphicFramePr>
            <a:graphicFrameLocks noGrp="1"/>
          </p:cNvGraphicFramePr>
          <p:nvPr>
            <p:ph idx="1"/>
          </p:nvPr>
        </p:nvGraphicFramePr>
        <p:xfrm>
          <a:off x="228599" y="1645920"/>
          <a:ext cx="8686800" cy="5377427"/>
        </p:xfrm>
        <a:graphic>
          <a:graphicData uri="http://schemas.openxmlformats.org/drawingml/2006/table">
            <a:tbl>
              <a:tblPr firstRow="1" bandRow="1">
                <a:tableStyleId>{5940675A-B579-460E-94D1-54222C63F5DA}</a:tableStyleId>
              </a:tblPr>
              <a:tblGrid>
                <a:gridCol w="685801"/>
                <a:gridCol w="2209800"/>
                <a:gridCol w="3033864"/>
                <a:gridCol w="2757335"/>
              </a:tblGrid>
              <a:tr h="365370">
                <a:tc>
                  <a:txBody>
                    <a:bodyPr/>
                    <a:lstStyle/>
                    <a:p>
                      <a:pPr algn="ctr"/>
                      <a:r>
                        <a:rPr lang="en-US" b="1" dirty="0" smtClean="0">
                          <a:latin typeface="Times New Roman" pitchFamily="18" charset="0"/>
                          <a:cs typeface="Times New Roman" pitchFamily="18" charset="0"/>
                        </a:rPr>
                        <a:t>Sr.</a:t>
                      </a:r>
                    </a:p>
                    <a:p>
                      <a:pPr algn="ctr"/>
                      <a:r>
                        <a:rPr lang="en-US" b="1" dirty="0" smtClean="0">
                          <a:latin typeface="Times New Roman" pitchFamily="18" charset="0"/>
                          <a:cs typeface="Times New Roman" pitchFamily="18" charset="0"/>
                        </a:rPr>
                        <a:t>no.</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Parameter</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Autotransformer</a:t>
                      </a:r>
                      <a:endParaRPr lang="en-US" b="1" dirty="0">
                        <a:latin typeface="Times New Roman" pitchFamily="18" charset="0"/>
                        <a:cs typeface="Times New Roman" pitchFamily="18" charset="0"/>
                      </a:endParaRPr>
                    </a:p>
                  </a:txBody>
                  <a:tcPr anchor="ctr"/>
                </a:tc>
                <a:tc>
                  <a:txBody>
                    <a:bodyPr/>
                    <a:lstStyle/>
                    <a:p>
                      <a:pPr algn="ctr"/>
                      <a:r>
                        <a:rPr lang="en-US" b="1" dirty="0">
                          <a:latin typeface="Times New Roman" pitchFamily="18" charset="0"/>
                          <a:cs typeface="Times New Roman" pitchFamily="18" charset="0"/>
                        </a:rPr>
                        <a:t>Conventional transformer</a:t>
                      </a:r>
                    </a:p>
                  </a:txBody>
                  <a:tcPr anchor="ctr"/>
                </a:tc>
              </a:tr>
              <a:tr h="365370">
                <a:tc>
                  <a:txBody>
                    <a:bodyPr/>
                    <a:lstStyle/>
                    <a:p>
                      <a:pPr algn="ctr"/>
                      <a:r>
                        <a:rPr lang="en-US"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Excitation current </a:t>
                      </a:r>
                    </a:p>
                  </a:txBody>
                  <a:tcPr anchor="ctr"/>
                </a:tc>
                <a:tc>
                  <a:txBody>
                    <a:bodyPr/>
                    <a:lstStyle/>
                    <a:p>
                      <a:r>
                        <a:rPr lang="en-US">
                          <a:latin typeface="Times New Roman" pitchFamily="18" charset="0"/>
                          <a:cs typeface="Times New Roman" pitchFamily="18" charset="0"/>
                        </a:rPr>
                        <a:t>Small </a:t>
                      </a:r>
                    </a:p>
                  </a:txBody>
                  <a:tcPr anchor="ctr"/>
                </a:tc>
                <a:tc>
                  <a:txBody>
                    <a:bodyPr/>
                    <a:lstStyle/>
                    <a:p>
                      <a:r>
                        <a:rPr lang="en-US">
                          <a:latin typeface="Times New Roman" pitchFamily="18" charset="0"/>
                          <a:cs typeface="Times New Roman" pitchFamily="18" charset="0"/>
                        </a:rPr>
                        <a:t>Large</a:t>
                      </a:r>
                    </a:p>
                  </a:txBody>
                  <a:tcPr anchor="ctr"/>
                </a:tc>
              </a:tr>
              <a:tr h="365370">
                <a:tc>
                  <a:txBody>
                    <a:bodyPr/>
                    <a:lstStyle/>
                    <a:p>
                      <a:pPr algn="ctr"/>
                      <a:r>
                        <a:rPr lang="en-US" dirty="0" smtClean="0">
                          <a:latin typeface="Times New Roman" pitchFamily="18" charset="0"/>
                          <a:cs typeface="Times New Roman" pitchFamily="18" charset="0"/>
                        </a:rPr>
                        <a:t>13.</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Economical </a:t>
                      </a:r>
                    </a:p>
                  </a:txBody>
                  <a:tcPr anchor="ctr"/>
                </a:tc>
                <a:tc>
                  <a:txBody>
                    <a:bodyPr/>
                    <a:lstStyle/>
                    <a:p>
                      <a:r>
                        <a:rPr lang="en-US">
                          <a:latin typeface="Times New Roman" pitchFamily="18" charset="0"/>
                          <a:cs typeface="Times New Roman" pitchFamily="18" charset="0"/>
                        </a:rPr>
                        <a:t>More </a:t>
                      </a:r>
                    </a:p>
                  </a:txBody>
                  <a:tcPr anchor="ctr"/>
                </a:tc>
                <a:tc>
                  <a:txBody>
                    <a:bodyPr/>
                    <a:lstStyle/>
                    <a:p>
                      <a:r>
                        <a:rPr lang="en-US">
                          <a:latin typeface="Times New Roman" pitchFamily="18" charset="0"/>
                          <a:cs typeface="Times New Roman" pitchFamily="18" charset="0"/>
                        </a:rPr>
                        <a:t>Less</a:t>
                      </a:r>
                    </a:p>
                  </a:txBody>
                  <a:tcPr anchor="ctr"/>
                </a:tc>
              </a:tr>
              <a:tr h="365370">
                <a:tc>
                  <a:txBody>
                    <a:bodyPr/>
                    <a:lstStyle/>
                    <a:p>
                      <a:pPr algn="ctr"/>
                      <a:r>
                        <a:rPr lang="en-US" dirty="0" smtClean="0">
                          <a:latin typeface="Times New Roman" pitchFamily="18" charset="0"/>
                          <a:cs typeface="Times New Roman" pitchFamily="18" charset="0"/>
                        </a:rPr>
                        <a:t>14.</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Cost </a:t>
                      </a:r>
                    </a:p>
                  </a:txBody>
                  <a:tcPr anchor="ctr"/>
                </a:tc>
                <a:tc>
                  <a:txBody>
                    <a:bodyPr/>
                    <a:lstStyle/>
                    <a:p>
                      <a:r>
                        <a:rPr lang="en-US">
                          <a:latin typeface="Times New Roman" pitchFamily="18" charset="0"/>
                          <a:cs typeface="Times New Roman" pitchFamily="18" charset="0"/>
                        </a:rPr>
                        <a:t>Less costly </a:t>
                      </a:r>
                    </a:p>
                  </a:txBody>
                  <a:tcPr anchor="ctr"/>
                </a:tc>
                <a:tc>
                  <a:txBody>
                    <a:bodyPr/>
                    <a:lstStyle/>
                    <a:p>
                      <a:r>
                        <a:rPr lang="en-US">
                          <a:latin typeface="Times New Roman" pitchFamily="18" charset="0"/>
                          <a:cs typeface="Times New Roman" pitchFamily="18" charset="0"/>
                        </a:rPr>
                        <a:t>More costly</a:t>
                      </a:r>
                    </a:p>
                  </a:txBody>
                  <a:tcPr anchor="ctr"/>
                </a:tc>
              </a:tr>
              <a:tr h="365370">
                <a:tc>
                  <a:txBody>
                    <a:bodyPr/>
                    <a:lstStyle/>
                    <a:p>
                      <a:pPr algn="ctr"/>
                      <a:r>
                        <a:rPr lang="en-US" dirty="0" smtClean="0">
                          <a:latin typeface="Times New Roman" pitchFamily="18" charset="0"/>
                          <a:cs typeface="Times New Roman" pitchFamily="18" charset="0"/>
                        </a:rPr>
                        <a:t>15.</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Efficient </a:t>
                      </a:r>
                    </a:p>
                  </a:txBody>
                  <a:tcPr anchor="ctr"/>
                </a:tc>
                <a:tc>
                  <a:txBody>
                    <a:bodyPr/>
                    <a:lstStyle/>
                    <a:p>
                      <a:r>
                        <a:rPr lang="en-US" dirty="0">
                          <a:latin typeface="Times New Roman" pitchFamily="18" charset="0"/>
                          <a:cs typeface="Times New Roman" pitchFamily="18" charset="0"/>
                        </a:rPr>
                        <a:t>More </a:t>
                      </a:r>
                    </a:p>
                  </a:txBody>
                  <a:tcPr anchor="ctr"/>
                </a:tc>
                <a:tc>
                  <a:txBody>
                    <a:bodyPr/>
                    <a:lstStyle/>
                    <a:p>
                      <a:r>
                        <a:rPr lang="en-US">
                          <a:latin typeface="Times New Roman" pitchFamily="18" charset="0"/>
                          <a:cs typeface="Times New Roman" pitchFamily="18" charset="0"/>
                        </a:rPr>
                        <a:t>Less</a:t>
                      </a:r>
                    </a:p>
                  </a:txBody>
                  <a:tcPr anchor="ctr"/>
                </a:tc>
              </a:tr>
              <a:tr h="630639">
                <a:tc>
                  <a:txBody>
                    <a:bodyPr/>
                    <a:lstStyle/>
                    <a:p>
                      <a:pPr algn="ctr"/>
                      <a:r>
                        <a:rPr lang="en-US" dirty="0" smtClean="0">
                          <a:latin typeface="Times New Roman" pitchFamily="18" charset="0"/>
                          <a:cs typeface="Times New Roman" pitchFamily="18" charset="0"/>
                        </a:rPr>
                        <a:t>16.</a:t>
                      </a:r>
                      <a:endParaRPr lang="en-US" dirty="0">
                        <a:latin typeface="Times New Roman" pitchFamily="18" charset="0"/>
                        <a:cs typeface="Times New Roman" pitchFamily="18" charset="0"/>
                      </a:endParaRPr>
                    </a:p>
                  </a:txBody>
                  <a:tcPr/>
                </a:tc>
                <a:tc>
                  <a:txBody>
                    <a:bodyPr/>
                    <a:lstStyle/>
                    <a:p>
                      <a:r>
                        <a:rPr lang="en-US">
                          <a:latin typeface="Times New Roman" pitchFamily="18" charset="0"/>
                          <a:cs typeface="Times New Roman" pitchFamily="18" charset="0"/>
                        </a:rPr>
                        <a:t>Leakage flux and resistance </a:t>
                      </a:r>
                    </a:p>
                  </a:txBody>
                  <a:tcPr anchor="ctr"/>
                </a:tc>
                <a:tc>
                  <a:txBody>
                    <a:bodyPr/>
                    <a:lstStyle/>
                    <a:p>
                      <a:r>
                        <a:rPr lang="en-US">
                          <a:latin typeface="Times New Roman" pitchFamily="18" charset="0"/>
                          <a:cs typeface="Times New Roman" pitchFamily="18" charset="0"/>
                        </a:rPr>
                        <a:t>Low</a:t>
                      </a:r>
                    </a:p>
                  </a:txBody>
                  <a:tcPr anchor="ctr"/>
                </a:tc>
                <a:tc>
                  <a:txBody>
                    <a:bodyPr/>
                    <a:lstStyle/>
                    <a:p>
                      <a:r>
                        <a:rPr lang="en-US" dirty="0">
                          <a:latin typeface="Times New Roman" pitchFamily="18" charset="0"/>
                          <a:cs typeface="Times New Roman" pitchFamily="18" charset="0"/>
                        </a:rPr>
                        <a:t>High</a:t>
                      </a:r>
                    </a:p>
                  </a:txBody>
                  <a:tcPr anchor="ctr"/>
                </a:tc>
              </a:tr>
              <a:tr h="365370">
                <a:tc>
                  <a:txBody>
                    <a:bodyPr/>
                    <a:lstStyle/>
                    <a:p>
                      <a:pPr algn="ctr"/>
                      <a:r>
                        <a:rPr lang="en-US" dirty="0" smtClean="0">
                          <a:latin typeface="Times New Roman" pitchFamily="18" charset="0"/>
                          <a:cs typeface="Times New Roman" pitchFamily="18" charset="0"/>
                        </a:rPr>
                        <a:t>17.</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Impedance </a:t>
                      </a:r>
                    </a:p>
                  </a:txBody>
                  <a:tcPr anchor="ctr"/>
                </a:tc>
                <a:tc>
                  <a:txBody>
                    <a:bodyPr/>
                    <a:lstStyle/>
                    <a:p>
                      <a:r>
                        <a:rPr lang="en-US">
                          <a:latin typeface="Times New Roman" pitchFamily="18" charset="0"/>
                          <a:cs typeface="Times New Roman" pitchFamily="18" charset="0"/>
                        </a:rPr>
                        <a:t>Less</a:t>
                      </a:r>
                    </a:p>
                  </a:txBody>
                  <a:tcPr anchor="ctr"/>
                </a:tc>
                <a:tc>
                  <a:txBody>
                    <a:bodyPr/>
                    <a:lstStyle/>
                    <a:p>
                      <a:r>
                        <a:rPr lang="en-US" dirty="0">
                          <a:latin typeface="Times New Roman" pitchFamily="18" charset="0"/>
                          <a:cs typeface="Times New Roman" pitchFamily="18" charset="0"/>
                        </a:rPr>
                        <a:t>High</a:t>
                      </a:r>
                    </a:p>
                  </a:txBody>
                  <a:tcPr anchor="ctr"/>
                </a:tc>
              </a:tr>
              <a:tr h="365370">
                <a:tc>
                  <a:txBody>
                    <a:bodyPr/>
                    <a:lstStyle/>
                    <a:p>
                      <a:pPr algn="ctr"/>
                      <a:r>
                        <a:rPr lang="en-US" dirty="0" smtClean="0">
                          <a:latin typeface="Times New Roman" pitchFamily="18" charset="0"/>
                          <a:cs typeface="Times New Roman" pitchFamily="18" charset="0"/>
                        </a:rPr>
                        <a:t>18.</a:t>
                      </a:r>
                      <a:endParaRPr lang="en-US" dirty="0">
                        <a:latin typeface="Times New Roman" pitchFamily="18" charset="0"/>
                        <a:cs typeface="Times New Roman" pitchFamily="18" charset="0"/>
                      </a:endParaRPr>
                    </a:p>
                  </a:txBody>
                  <a:tcPr/>
                </a:tc>
                <a:tc>
                  <a:txBody>
                    <a:bodyPr/>
                    <a:lstStyle/>
                    <a:p>
                      <a:r>
                        <a:rPr lang="en-US">
                          <a:latin typeface="Times New Roman" pitchFamily="18" charset="0"/>
                          <a:cs typeface="Times New Roman" pitchFamily="18" charset="0"/>
                        </a:rPr>
                        <a:t>Cost </a:t>
                      </a:r>
                    </a:p>
                  </a:txBody>
                  <a:tcPr anchor="ctr"/>
                </a:tc>
                <a:tc>
                  <a:txBody>
                    <a:bodyPr/>
                    <a:lstStyle/>
                    <a:p>
                      <a:r>
                        <a:rPr lang="en-US">
                          <a:latin typeface="Times New Roman" pitchFamily="18" charset="0"/>
                          <a:cs typeface="Times New Roman" pitchFamily="18" charset="0"/>
                        </a:rPr>
                        <a:t>Cheap</a:t>
                      </a:r>
                    </a:p>
                  </a:txBody>
                  <a:tcPr anchor="ctr"/>
                </a:tc>
                <a:tc>
                  <a:txBody>
                    <a:bodyPr/>
                    <a:lstStyle/>
                    <a:p>
                      <a:r>
                        <a:rPr lang="en-US" dirty="0">
                          <a:latin typeface="Times New Roman" pitchFamily="18" charset="0"/>
                          <a:cs typeface="Times New Roman" pitchFamily="18" charset="0"/>
                        </a:rPr>
                        <a:t>Very costly</a:t>
                      </a:r>
                    </a:p>
                  </a:txBody>
                  <a:tcPr anchor="ctr"/>
                </a:tc>
              </a:tr>
              <a:tr h="365370">
                <a:tc>
                  <a:txBody>
                    <a:bodyPr/>
                    <a:lstStyle/>
                    <a:p>
                      <a:pPr algn="ctr"/>
                      <a:r>
                        <a:rPr lang="en-US" dirty="0" smtClean="0">
                          <a:latin typeface="Times New Roman" pitchFamily="18" charset="0"/>
                          <a:cs typeface="Times New Roman" pitchFamily="18" charset="0"/>
                        </a:rPr>
                        <a:t>19.</a:t>
                      </a:r>
                      <a:endParaRPr lang="en-US" dirty="0">
                        <a:latin typeface="Times New Roman" pitchFamily="18" charset="0"/>
                        <a:cs typeface="Times New Roman" pitchFamily="18" charset="0"/>
                      </a:endParaRPr>
                    </a:p>
                  </a:txBody>
                  <a:tcPr/>
                </a:tc>
                <a:tc>
                  <a:txBody>
                    <a:bodyPr/>
                    <a:lstStyle/>
                    <a:p>
                      <a:r>
                        <a:rPr lang="en-US">
                          <a:latin typeface="Times New Roman" pitchFamily="18" charset="0"/>
                          <a:cs typeface="Times New Roman" pitchFamily="18" charset="0"/>
                        </a:rPr>
                        <a:t>Losses </a:t>
                      </a:r>
                    </a:p>
                  </a:txBody>
                  <a:tcPr anchor="ctr"/>
                </a:tc>
                <a:tc>
                  <a:txBody>
                    <a:bodyPr/>
                    <a:lstStyle/>
                    <a:p>
                      <a:r>
                        <a:rPr lang="en-US">
                          <a:latin typeface="Times New Roman" pitchFamily="18" charset="0"/>
                          <a:cs typeface="Times New Roman" pitchFamily="18" charset="0"/>
                        </a:rPr>
                        <a:t>Low </a:t>
                      </a:r>
                    </a:p>
                  </a:txBody>
                  <a:tcPr anchor="ctr"/>
                </a:tc>
                <a:tc>
                  <a:txBody>
                    <a:bodyPr/>
                    <a:lstStyle/>
                    <a:p>
                      <a:r>
                        <a:rPr lang="en-US" dirty="0">
                          <a:latin typeface="Times New Roman" pitchFamily="18" charset="0"/>
                          <a:cs typeface="Times New Roman" pitchFamily="18" charset="0"/>
                        </a:rPr>
                        <a:t>High</a:t>
                      </a:r>
                    </a:p>
                  </a:txBody>
                  <a:tcPr anchor="ctr"/>
                </a:tc>
              </a:tr>
              <a:tr h="365370">
                <a:tc>
                  <a:txBody>
                    <a:bodyPr/>
                    <a:lstStyle/>
                    <a:p>
                      <a:pPr algn="ctr"/>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c>
                  <a:txBody>
                    <a:bodyPr/>
                    <a:lstStyle/>
                    <a:p>
                      <a:r>
                        <a:rPr lang="en-US">
                          <a:latin typeface="Times New Roman" pitchFamily="18" charset="0"/>
                          <a:cs typeface="Times New Roman" pitchFamily="18" charset="0"/>
                        </a:rPr>
                        <a:t>Output voltage </a:t>
                      </a:r>
                    </a:p>
                  </a:txBody>
                  <a:tcPr anchor="ctr"/>
                </a:tc>
                <a:tc>
                  <a:txBody>
                    <a:bodyPr/>
                    <a:lstStyle/>
                    <a:p>
                      <a:r>
                        <a:rPr lang="en-US">
                          <a:latin typeface="Times New Roman" pitchFamily="18" charset="0"/>
                          <a:cs typeface="Times New Roman" pitchFamily="18" charset="0"/>
                        </a:rPr>
                        <a:t>Variable </a:t>
                      </a:r>
                    </a:p>
                  </a:txBody>
                  <a:tcPr anchor="ctr"/>
                </a:tc>
                <a:tc>
                  <a:txBody>
                    <a:bodyPr/>
                    <a:lstStyle/>
                    <a:p>
                      <a:r>
                        <a:rPr lang="en-US" dirty="0">
                          <a:latin typeface="Times New Roman" pitchFamily="18" charset="0"/>
                          <a:cs typeface="Times New Roman" pitchFamily="18" charset="0"/>
                        </a:rPr>
                        <a:t>Constant.</a:t>
                      </a:r>
                    </a:p>
                  </a:txBody>
                  <a:tcPr anchor="ctr"/>
                </a:tc>
              </a:tr>
              <a:tr h="1171187">
                <a:tc>
                  <a:txBody>
                    <a:bodyPr/>
                    <a:lstStyle/>
                    <a:p>
                      <a:pPr algn="ctr"/>
                      <a:r>
                        <a:rPr lang="en-US" dirty="0" smtClean="0">
                          <a:latin typeface="Times New Roman" pitchFamily="18" charset="0"/>
                          <a:cs typeface="Times New Roman" pitchFamily="18" charset="0"/>
                        </a:rPr>
                        <a:t>21.</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Applications </a:t>
                      </a:r>
                    </a:p>
                  </a:txBody>
                  <a:tcPr anchor="ctr"/>
                </a:tc>
                <a:tc>
                  <a:txBody>
                    <a:bodyPr/>
                    <a:lstStyle/>
                    <a:p>
                      <a:r>
                        <a:rPr lang="en-US">
                          <a:latin typeface="Times New Roman" pitchFamily="18" charset="0"/>
                          <a:cs typeface="Times New Roman" pitchFamily="18" charset="0"/>
                        </a:rPr>
                        <a:t>Use as a starter in an induction motor, as a voltage regulator, in railways, in a laboratory.</a:t>
                      </a:r>
                    </a:p>
                  </a:txBody>
                  <a:tcPr anchor="ctr"/>
                </a:tc>
                <a:tc>
                  <a:txBody>
                    <a:bodyPr/>
                    <a:lstStyle/>
                    <a:p>
                      <a:r>
                        <a:rPr lang="en-US" dirty="0">
                          <a:latin typeface="Times New Roman" pitchFamily="18" charset="0"/>
                          <a:cs typeface="Times New Roman" pitchFamily="18" charset="0"/>
                        </a:rPr>
                        <a:t>Use in power system for step up and step down the voltage.</a:t>
                      </a:r>
                    </a:p>
                  </a:txBody>
                  <a:tcPr anchor="ctr"/>
                </a:tc>
              </a:tr>
            </a:tbl>
          </a:graphicData>
        </a:graphic>
      </p:graphicFrame>
      <p:sp>
        <p:nvSpPr>
          <p:cNvPr id="5" name="Footer Placeholder 4"/>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362200"/>
            <a:ext cx="5257800" cy="3046988"/>
          </a:xfrm>
          <a:prstGeom prst="rect">
            <a:avLst/>
          </a:prstGeom>
          <a:noFill/>
        </p:spPr>
        <p:txBody>
          <a:bodyPr wrap="square" rtlCol="0">
            <a:spAutoFit/>
          </a:bodyPr>
          <a:lstStyle/>
          <a:p>
            <a:pPr algn="ctr"/>
            <a:r>
              <a:rPr lang="en-US" sz="9600" b="1" dirty="0" smtClean="0">
                <a:latin typeface="Times New Roman" pitchFamily="18" charset="0"/>
                <a:cs typeface="Times New Roman" pitchFamily="18" charset="0"/>
              </a:rPr>
              <a:t>DC MOTOR</a:t>
            </a:r>
            <a:endParaRPr lang="en-US" sz="3200" b="1"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3400" y="381000"/>
            <a:ext cx="8077200" cy="6172199"/>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itchFamily="18" charset="0"/>
                <a:cs typeface="Times New Roman" pitchFamily="18" charset="0"/>
              </a:rPr>
              <a:t>Introduction</a:t>
            </a:r>
            <a:endParaRPr lang="en-US" sz="4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The Dc machines are of two types namely DC generators and DC motors.</a:t>
            </a:r>
          </a:p>
          <a:p>
            <a:r>
              <a:rPr lang="en-US" dirty="0" smtClean="0">
                <a:latin typeface="Times New Roman" pitchFamily="18" charset="0"/>
                <a:cs typeface="Times New Roman" pitchFamily="18" charset="0"/>
              </a:rPr>
              <a:t>A DC generators converts mechanical energy into electrical energy whereas a DC motor converts the electrical energy into mechanical energy.</a:t>
            </a:r>
          </a:p>
          <a:p>
            <a:r>
              <a:rPr lang="en-US" dirty="0" smtClean="0">
                <a:latin typeface="Times New Roman" pitchFamily="18" charset="0"/>
                <a:cs typeface="Times New Roman" pitchFamily="18" charset="0"/>
              </a:rPr>
              <a:t>In order to understand the operating principle of a DC motor, it is necessary to understand how does a current carrying conductor experience a force, when kept in a magnetic field.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Principle of Operation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construction of single phase transformer is as shown in fig. It consists of two highly inductive coils (windings) wound on an iron or steel core.</a:t>
            </a:r>
          </a:p>
          <a:p>
            <a:r>
              <a:rPr lang="en-US" dirty="0" smtClean="0">
                <a:latin typeface="Times New Roman" pitchFamily="18" charset="0"/>
                <a:cs typeface="Times New Roman" pitchFamily="18" charset="0"/>
              </a:rPr>
              <a:t>The winding connected to ac supply is called as primary winding whereas the other one is called as the secondary winding.</a:t>
            </a:r>
          </a:p>
          <a:p>
            <a:pPr>
              <a:buNone/>
            </a:pPr>
            <a:r>
              <a:rPr lang="en-US" dirty="0" smtClean="0">
                <a:latin typeface="Times New Roman" pitchFamily="18" charset="0"/>
                <a:cs typeface="Times New Roman" pitchFamily="18" charset="0"/>
              </a:rPr>
              <a:t>Operating principle of a transformer:</a:t>
            </a:r>
          </a:p>
          <a:p>
            <a:pPr marL="514350" indent="-514350">
              <a:buAutoNum type="arabicPeriod"/>
            </a:pPr>
            <a:r>
              <a:rPr lang="en-US" dirty="0" smtClean="0">
                <a:latin typeface="Times New Roman" pitchFamily="18" charset="0"/>
                <a:cs typeface="Times New Roman" pitchFamily="18" charset="0"/>
              </a:rPr>
              <a:t>As soon as the primary winding is connected to the single phase ac supply, an ac current starts flowing through it.</a:t>
            </a:r>
          </a:p>
          <a:p>
            <a:pPr marL="514350" indent="-514350">
              <a:buNone/>
            </a:pPr>
            <a:endParaRPr lang="en-US" dirty="0" smtClean="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Force on current carrying conductor:</a:t>
            </a:r>
          </a:p>
          <a:p>
            <a:pPr>
              <a:buFont typeface="Wingdings" pitchFamily="2" charset="2"/>
              <a:buChar char="Ø"/>
            </a:pPr>
            <a:r>
              <a:rPr lang="en-US" dirty="0" smtClean="0">
                <a:latin typeface="Times New Roman" pitchFamily="18" charset="0"/>
                <a:cs typeface="Times New Roman" pitchFamily="18" charset="0"/>
              </a:rPr>
              <a:t>If a straight conductor is placed in the magnetic field produced by  a permanent magnet, the current flowing through a conductor in anti clockwise direction.</a:t>
            </a:r>
          </a:p>
          <a:p>
            <a:pPr>
              <a:buFont typeface="Wingdings" pitchFamily="2" charset="2"/>
              <a:buChar char="Ø"/>
            </a:pPr>
            <a:r>
              <a:rPr lang="en-US" dirty="0" smtClean="0">
                <a:latin typeface="Times New Roman" pitchFamily="18" charset="0"/>
                <a:cs typeface="Times New Roman" pitchFamily="18" charset="0"/>
              </a:rPr>
              <a:t>Due to the presence of two magnetic fields simultaneously, an interaction between them will take place as shown in fig.(1).</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eld.png"/>
          <p:cNvPicPr>
            <a:picLocks noGrp="1" noChangeAspect="1"/>
          </p:cNvPicPr>
          <p:nvPr>
            <p:ph idx="1"/>
          </p:nvPr>
        </p:nvPicPr>
        <p:blipFill>
          <a:blip r:embed="rId2" cstate="print"/>
          <a:stretch>
            <a:fillRect/>
          </a:stretch>
        </p:blipFill>
        <p:spPr>
          <a:xfrm>
            <a:off x="762000" y="2209800"/>
            <a:ext cx="6934200" cy="2895600"/>
          </a:xfrm>
        </p:spPr>
      </p:pic>
      <p:sp>
        <p:nvSpPr>
          <p:cNvPr id="5" name="TextBox 4"/>
          <p:cNvSpPr txBox="1"/>
          <p:nvPr/>
        </p:nvSpPr>
        <p:spPr>
          <a:xfrm>
            <a:off x="838200" y="5181600"/>
            <a:ext cx="6858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Fig.1(a): Interaction of the fields                    Fig.1(b):Resultant field</a:t>
            </a:r>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latin typeface="Times New Roman" pitchFamily="18" charset="0"/>
                <a:cs typeface="Times New Roman" pitchFamily="18" charset="0"/>
              </a:rPr>
              <a:t>As shown in fig.(1), the flux lines produced by the magnet and the conductor are in opposite direction to each other at left side and hence cancel each other. Therefore the no of flux lines at left side will reduced.</a:t>
            </a:r>
          </a:p>
          <a:p>
            <a:pPr>
              <a:buFont typeface="Wingdings" pitchFamily="2" charset="2"/>
              <a:buChar char="Ø"/>
            </a:pPr>
            <a:r>
              <a:rPr lang="en-US" dirty="0" smtClean="0">
                <a:latin typeface="Times New Roman" pitchFamily="18" charset="0"/>
                <a:cs typeface="Times New Roman" pitchFamily="18" charset="0"/>
              </a:rPr>
              <a:t>At the right side, the individual fields are in the same direction, hence will add or strengthen each other. Therefore the no. of  flux lines at right side will increase.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Magnitude of Force:</a:t>
            </a:r>
          </a:p>
          <a:p>
            <a:pPr>
              <a:buFont typeface="Wingdings" pitchFamily="2" charset="2"/>
              <a:buChar char="Ø"/>
            </a:pPr>
            <a:r>
              <a:rPr lang="en-US" dirty="0" smtClean="0">
                <a:latin typeface="Times New Roman" pitchFamily="18" charset="0"/>
                <a:cs typeface="Times New Roman" pitchFamily="18" charset="0"/>
              </a:rPr>
              <a:t>The magnitude of the force experienced by the current carrying conductor placed in the magnetic field is given by,</a:t>
            </a:r>
          </a:p>
          <a:p>
            <a:pPr>
              <a:buNone/>
            </a:pPr>
            <a:r>
              <a:rPr lang="en-US" dirty="0" smtClean="0">
                <a:latin typeface="Times New Roman" pitchFamily="18" charset="0"/>
                <a:cs typeface="Times New Roman" pitchFamily="18" charset="0"/>
              </a:rPr>
              <a:t>                      F = </a:t>
            </a:r>
            <a:r>
              <a:rPr lang="en-US" dirty="0" err="1" smtClean="0">
                <a:latin typeface="Times New Roman" pitchFamily="18" charset="0"/>
                <a:cs typeface="Times New Roman" pitchFamily="18" charset="0"/>
              </a:rPr>
              <a:t>BI</a:t>
            </a:r>
            <a:r>
              <a:rPr lang="en-US" i="1" dirty="0" err="1" smtClean="0">
                <a:latin typeface="Times New Roman" pitchFamily="18" charset="0"/>
                <a:cs typeface="Times New Roman" pitchFamily="18" charset="0"/>
              </a:rPr>
              <a:t>l</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Newton</a:t>
            </a:r>
          </a:p>
          <a:p>
            <a:pPr>
              <a:buNone/>
            </a:pPr>
            <a:r>
              <a:rPr lang="en-US" dirty="0" smtClean="0">
                <a:latin typeface="Times New Roman" pitchFamily="18" charset="0"/>
                <a:cs typeface="Times New Roman" pitchFamily="18" charset="0"/>
              </a:rPr>
              <a:t>    Where B = Flux density produced by Magnet</a:t>
            </a:r>
          </a:p>
          <a:p>
            <a:pPr>
              <a:buNone/>
            </a:pPr>
            <a:r>
              <a:rPr lang="en-US" dirty="0" smtClean="0">
                <a:latin typeface="Times New Roman" pitchFamily="18" charset="0"/>
                <a:cs typeface="Times New Roman" pitchFamily="18" charset="0"/>
              </a:rPr>
              <a:t>                  I = current flowing through conductor</a:t>
            </a:r>
          </a:p>
          <a:p>
            <a:pPr>
              <a:buNone/>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l </a:t>
            </a:r>
            <a:r>
              <a:rPr lang="en-US" dirty="0" smtClean="0">
                <a:latin typeface="Times New Roman" pitchFamily="18" charset="0"/>
                <a:cs typeface="Times New Roman" pitchFamily="18" charset="0"/>
              </a:rPr>
              <a:t>= Length of the conductor</a:t>
            </a:r>
          </a:p>
          <a:p>
            <a:pPr>
              <a:buNone/>
            </a:pP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latin typeface="Times New Roman" pitchFamily="18" charset="0"/>
                <a:cs typeface="Times New Roman" pitchFamily="18" charset="0"/>
              </a:rPr>
              <a:t>Direction of force:</a:t>
            </a:r>
          </a:p>
          <a:p>
            <a:pPr>
              <a:buFont typeface="Wingdings" pitchFamily="2" charset="2"/>
              <a:buChar char="Ø"/>
            </a:pPr>
            <a:r>
              <a:rPr lang="en-US" dirty="0" smtClean="0">
                <a:latin typeface="Times New Roman" pitchFamily="18" charset="0"/>
                <a:cs typeface="Times New Roman" pitchFamily="18" charset="0"/>
              </a:rPr>
              <a:t>The direction of rotation of a motor depends on the direction of force exerted on the </a:t>
            </a:r>
            <a:r>
              <a:rPr lang="en-US" dirty="0" err="1" smtClean="0">
                <a:latin typeface="Times New Roman" pitchFamily="18" charset="0"/>
                <a:cs typeface="Times New Roman" pitchFamily="18" charset="0"/>
              </a:rPr>
              <a:t>the</a:t>
            </a:r>
            <a:r>
              <a:rPr lang="en-US" dirty="0" smtClean="0">
                <a:latin typeface="Times New Roman" pitchFamily="18" charset="0"/>
                <a:cs typeface="Times New Roman" pitchFamily="18" charset="0"/>
              </a:rPr>
              <a:t> armature winding and the direction of force experienced by a current carrying conductor is given by Fleming’s left hand rule.</a:t>
            </a:r>
          </a:p>
          <a:p>
            <a:pPr>
              <a:buFont typeface="Wingdings" pitchFamily="2" charset="2"/>
              <a:buChar char="Ø"/>
            </a:pPr>
            <a:r>
              <a:rPr lang="en-US" dirty="0" smtClean="0">
                <a:latin typeface="Times New Roman" pitchFamily="18" charset="0"/>
                <a:cs typeface="Times New Roman" pitchFamily="18" charset="0"/>
              </a:rPr>
              <a:t>Statement of Fleming’s left hand rule:</a:t>
            </a:r>
          </a:p>
          <a:p>
            <a:pPr>
              <a:buNone/>
            </a:pPr>
            <a:r>
              <a:rPr lang="en-US" dirty="0" smtClean="0">
                <a:latin typeface="Times New Roman" pitchFamily="18" charset="0"/>
                <a:cs typeface="Times New Roman" pitchFamily="18" charset="0"/>
              </a:rPr>
              <a:t>    It states that if the first three fingers of the left hand are held mutually at right angles to each other and if index finger indicates the direction of the magnetic field, and if middle finger indicates the direction of current flowing through the conductor, then thumb indicates the direction of force exerted on the conductor. This is shown in fig (2).</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leming-left-hand-rule.png"/>
          <p:cNvPicPr>
            <a:picLocks noGrp="1" noChangeAspect="1"/>
          </p:cNvPicPr>
          <p:nvPr>
            <p:ph idx="1"/>
          </p:nvPr>
        </p:nvPicPr>
        <p:blipFill>
          <a:blip r:embed="rId2" cstate="print"/>
          <a:stretch>
            <a:fillRect/>
          </a:stretch>
        </p:blipFill>
        <p:spPr>
          <a:xfrm>
            <a:off x="2057400" y="2057400"/>
            <a:ext cx="5029200" cy="3505200"/>
          </a:xfrm>
        </p:spPr>
      </p:pic>
      <p:sp>
        <p:nvSpPr>
          <p:cNvPr id="5" name="TextBox 4"/>
          <p:cNvSpPr txBox="1"/>
          <p:nvPr/>
        </p:nvSpPr>
        <p:spPr>
          <a:xfrm>
            <a:off x="2133600" y="5715000"/>
            <a:ext cx="48006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Fig.(2):Fleming’s left hand rule thumb</a:t>
            </a:r>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Windings in DC Machine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t>In any dc machines, there are two windings:</a:t>
            </a:r>
          </a:p>
          <a:p>
            <a:pPr marL="514350" indent="-514350">
              <a:buFont typeface="+mj-lt"/>
              <a:buAutoNum type="arabicPeriod"/>
            </a:pPr>
            <a:r>
              <a:rPr lang="en-US" dirty="0" smtClean="0"/>
              <a:t>Field winding       2. Armature winding</a:t>
            </a:r>
          </a:p>
          <a:p>
            <a:pPr marL="514350" indent="-514350"/>
            <a:r>
              <a:rPr lang="en-US" dirty="0" smtClean="0"/>
              <a:t>Out of these, the field winding is stationary which does not move at all and armature winding is mounted on a shaft. So it can rotate freely.</a:t>
            </a:r>
          </a:p>
          <a:p>
            <a:pPr marL="514350" indent="-514350"/>
            <a:r>
              <a:rPr lang="en-US" dirty="0" smtClean="0"/>
              <a:t>Connection of windings for operation as motor:</a:t>
            </a:r>
          </a:p>
          <a:p>
            <a:pPr marL="514350" indent="-514350">
              <a:buFont typeface="Wingdings" pitchFamily="2" charset="2"/>
              <a:buChar char="Ø"/>
            </a:pPr>
            <a:r>
              <a:rPr lang="en-US" dirty="0" smtClean="0"/>
              <a:t>To operate the dc machine as a motor, the field winding and armature winding is connected across a dc power supply.</a:t>
            </a: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228600"/>
            <a:ext cx="8077200" cy="60960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DC Motor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t>Principle of operation:</a:t>
            </a:r>
          </a:p>
          <a:p>
            <a:pPr>
              <a:buFont typeface="Wingdings" pitchFamily="2" charset="2"/>
              <a:buChar char="Ø"/>
            </a:pPr>
            <a:r>
              <a:rPr lang="en-US" dirty="0" smtClean="0"/>
              <a:t>When current carrying conductor is placed in a magnetic field, it experienced a force.</a:t>
            </a:r>
          </a:p>
          <a:p>
            <a:pPr>
              <a:buFont typeface="Wingdings" pitchFamily="2" charset="2"/>
              <a:buChar char="Ø"/>
            </a:pPr>
            <a:r>
              <a:rPr lang="en-US" dirty="0" smtClean="0"/>
              <a:t>In case of DC motor, the magnetic field developed by the field current i.e. current flowing in field winding and armature winding plays the role of current carrying conductor</a:t>
            </a:r>
          </a:p>
          <a:p>
            <a:pPr>
              <a:buFont typeface="Wingdings" pitchFamily="2" charset="2"/>
              <a:buChar char="Ø"/>
            </a:pPr>
            <a:r>
              <a:rPr lang="en-US" dirty="0" smtClean="0"/>
              <a:t>So armature winding experienced a force and start rotating.</a:t>
            </a:r>
          </a:p>
          <a:p>
            <a:pPr>
              <a:buFont typeface="Wingdings" pitchFamily="2" charset="2"/>
              <a:buChar char="Ø"/>
            </a:pP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609600" y="533400"/>
            <a:ext cx="7696200" cy="57150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80px-Transformer3d_col3.svg.png"/>
          <p:cNvPicPr>
            <a:picLocks noChangeAspect="1"/>
          </p:cNvPicPr>
          <p:nvPr/>
        </p:nvPicPr>
        <p:blipFill>
          <a:blip r:embed="rId2" cstate="print"/>
          <a:stretch>
            <a:fillRect/>
          </a:stretch>
        </p:blipFill>
        <p:spPr>
          <a:xfrm>
            <a:off x="4757" y="0"/>
            <a:ext cx="9134485" cy="6858000"/>
          </a:xfrm>
          <a:prstGeom prst="rect">
            <a:avLst/>
          </a:prstGeom>
        </p:spPr>
      </p:pic>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Construction of DC Motor</a:t>
            </a:r>
            <a:endParaRPr lang="en-US" b="1" dirty="0">
              <a:latin typeface="Times New Roman" pitchFamily="18" charset="0"/>
              <a:cs typeface="Times New Roman" pitchFamily="18" charset="0"/>
            </a:endParaRPr>
          </a:p>
        </p:txBody>
      </p:sp>
      <p:pic>
        <p:nvPicPr>
          <p:cNvPr id="4" name="Content Placeholder 3" descr="dc motor.png"/>
          <p:cNvPicPr>
            <a:picLocks noGrp="1" noChangeAspect="1"/>
          </p:cNvPicPr>
          <p:nvPr>
            <p:ph idx="1"/>
          </p:nvPr>
        </p:nvPicPr>
        <p:blipFill>
          <a:blip r:embed="rId2" cstate="print"/>
          <a:stretch>
            <a:fillRect/>
          </a:stretch>
        </p:blipFill>
        <p:spPr>
          <a:xfrm>
            <a:off x="838200" y="1295400"/>
            <a:ext cx="7391400" cy="4724400"/>
          </a:xfrm>
        </p:spPr>
      </p:pic>
      <p:sp>
        <p:nvSpPr>
          <p:cNvPr id="5" name="TextBox 4"/>
          <p:cNvSpPr txBox="1"/>
          <p:nvPr/>
        </p:nvSpPr>
        <p:spPr>
          <a:xfrm>
            <a:off x="1219200" y="6248400"/>
            <a:ext cx="6553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Fig.(1): construction of DC motor</a:t>
            </a:r>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915400" cy="4525963"/>
          </a:xfrm>
        </p:spPr>
        <p:txBody>
          <a:bodyPr>
            <a:normAutofit fontScale="92500"/>
          </a:bodyPr>
          <a:lstStyle/>
          <a:p>
            <a:r>
              <a:rPr lang="en-US" b="1" dirty="0" smtClean="0">
                <a:latin typeface="Times New Roman" pitchFamily="18" charset="0"/>
                <a:cs typeface="Times New Roman" pitchFamily="18" charset="0"/>
              </a:rPr>
              <a:t>Important parts of DC motor:</a:t>
            </a:r>
          </a:p>
          <a:p>
            <a:pPr marL="514350" indent="-514350">
              <a:buFont typeface="+mj-lt"/>
              <a:buAutoNum type="arabicPeriod"/>
            </a:pPr>
            <a:r>
              <a:rPr lang="en-US" dirty="0" smtClean="0">
                <a:latin typeface="Times New Roman" pitchFamily="18" charset="0"/>
                <a:cs typeface="Times New Roman" pitchFamily="18" charset="0"/>
              </a:rPr>
              <a:t>Yoke                         4. Armature </a:t>
            </a:r>
          </a:p>
          <a:p>
            <a:pPr marL="514350" indent="-514350">
              <a:buFont typeface="+mj-lt"/>
              <a:buAutoNum type="arabicPeriod"/>
            </a:pPr>
            <a:r>
              <a:rPr lang="en-US" dirty="0" smtClean="0">
                <a:latin typeface="Times New Roman" pitchFamily="18" charset="0"/>
                <a:cs typeface="Times New Roman" pitchFamily="18" charset="0"/>
              </a:rPr>
              <a:t>Field winding         5. Commutator, brushes &amp; gear</a:t>
            </a:r>
          </a:p>
          <a:p>
            <a:pPr marL="514350" indent="-514350">
              <a:buFont typeface="+mj-lt"/>
              <a:buAutoNum type="arabicPeriod"/>
            </a:pPr>
            <a:r>
              <a:rPr lang="en-US" dirty="0" smtClean="0">
                <a:latin typeface="Times New Roman" pitchFamily="18" charset="0"/>
                <a:cs typeface="Times New Roman" pitchFamily="18" charset="0"/>
              </a:rPr>
              <a:t>poles                       6. Brushes</a:t>
            </a:r>
          </a:p>
          <a:p>
            <a:pPr marL="514350" indent="-514350">
              <a:buNone/>
            </a:pPr>
            <a:endParaRPr lang="en-US" dirty="0" smtClean="0">
              <a:latin typeface="Times New Roman" pitchFamily="18" charset="0"/>
              <a:cs typeface="Times New Roman" pitchFamily="18" charset="0"/>
            </a:endParaRPr>
          </a:p>
          <a:p>
            <a:pPr marL="514350" indent="-514350">
              <a:buAutoNum type="arabicPeriod"/>
            </a:pPr>
            <a:r>
              <a:rPr lang="en-US" b="1" dirty="0" smtClean="0">
                <a:latin typeface="Times New Roman" pitchFamily="18" charset="0"/>
                <a:cs typeface="Times New Roman" pitchFamily="18" charset="0"/>
              </a:rPr>
              <a:t>Yoke:</a:t>
            </a:r>
          </a:p>
          <a:p>
            <a:pPr marL="514350" indent="-514350">
              <a:buFont typeface="Wingdings" pitchFamily="2" charset="2"/>
              <a:buChar char="Ø"/>
            </a:pPr>
            <a:r>
              <a:rPr lang="en-US" dirty="0" smtClean="0">
                <a:latin typeface="Times New Roman" pitchFamily="18" charset="0"/>
                <a:cs typeface="Times New Roman" pitchFamily="18" charset="0"/>
              </a:rPr>
              <a:t>It acts as the outer support of a DC motor.</a:t>
            </a:r>
          </a:p>
          <a:p>
            <a:pPr marL="514350" indent="-514350">
              <a:buFont typeface="Wingdings" pitchFamily="2" charset="2"/>
              <a:buChar char="Ø"/>
            </a:pPr>
            <a:r>
              <a:rPr lang="en-US" dirty="0" smtClean="0">
                <a:latin typeface="Times New Roman" pitchFamily="18" charset="0"/>
                <a:cs typeface="Times New Roman" pitchFamily="18" charset="0"/>
              </a:rPr>
              <a:t>It provides mechanical support for the poles.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Times New Roman" pitchFamily="18" charset="0"/>
                <a:cs typeface="Times New Roman" pitchFamily="18" charset="0"/>
              </a:rPr>
              <a:t>2. Poles:</a:t>
            </a:r>
          </a:p>
          <a:p>
            <a:pPr>
              <a:buFont typeface="Wingdings" pitchFamily="2" charset="2"/>
              <a:buChar char="Ø"/>
            </a:pPr>
            <a:r>
              <a:rPr lang="en-US" dirty="0" smtClean="0">
                <a:latin typeface="Times New Roman" pitchFamily="18" charset="0"/>
                <a:cs typeface="Times New Roman" pitchFamily="18" charset="0"/>
              </a:rPr>
              <a:t>pole of a dc motor is an electromagnet.</a:t>
            </a:r>
          </a:p>
          <a:p>
            <a:pPr>
              <a:buFont typeface="Wingdings" pitchFamily="2" charset="2"/>
              <a:buChar char="Ø"/>
            </a:pPr>
            <a:r>
              <a:rPr lang="en-US" dirty="0" smtClean="0">
                <a:latin typeface="Times New Roman" pitchFamily="18" charset="0"/>
                <a:cs typeface="Times New Roman" pitchFamily="18" charset="0"/>
              </a:rPr>
              <a:t>The field winding is wound over the poles.</a:t>
            </a:r>
          </a:p>
          <a:p>
            <a:pPr>
              <a:buFont typeface="Wingdings" pitchFamily="2" charset="2"/>
              <a:buChar char="Ø"/>
            </a:pPr>
            <a:r>
              <a:rPr lang="en-US" dirty="0" smtClean="0">
                <a:latin typeface="Times New Roman" pitchFamily="18" charset="0"/>
                <a:cs typeface="Times New Roman" pitchFamily="18" charset="0"/>
              </a:rPr>
              <a:t>Poles produces magnetic flux when the field winding is excited.</a:t>
            </a:r>
          </a:p>
          <a:p>
            <a:pPr marL="514350" indent="-514350">
              <a:buNone/>
            </a:pPr>
            <a:r>
              <a:rPr lang="en-US" b="1" dirty="0" smtClean="0">
                <a:latin typeface="Times New Roman" pitchFamily="18" charset="0"/>
                <a:cs typeface="Times New Roman" pitchFamily="18" charset="0"/>
              </a:rPr>
              <a:t>3. Field winding:</a:t>
            </a:r>
          </a:p>
          <a:p>
            <a:pPr marL="514350" indent="-514350">
              <a:buFont typeface="Wingdings" pitchFamily="2" charset="2"/>
              <a:buChar char="Ø"/>
            </a:pPr>
            <a:r>
              <a:rPr lang="en-US" dirty="0" smtClean="0">
                <a:latin typeface="Times New Roman" pitchFamily="18" charset="0"/>
                <a:cs typeface="Times New Roman" pitchFamily="18" charset="0"/>
              </a:rPr>
              <a:t>The coils wound around the pole are called field coils and they are connected in series with each other to form field winding.</a:t>
            </a:r>
          </a:p>
          <a:p>
            <a:pPr marL="514350" indent="-514350">
              <a:buFont typeface="Wingdings" pitchFamily="2" charset="2"/>
              <a:buChar char="Ø"/>
            </a:pPr>
            <a:r>
              <a:rPr lang="en-US" dirty="0" smtClean="0">
                <a:latin typeface="Times New Roman" pitchFamily="18" charset="0"/>
                <a:cs typeface="Times New Roman" pitchFamily="18" charset="0"/>
              </a:rPr>
              <a:t>When current passing through the field winding, magnetic flux produced in the air gap between pole and armature.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04800" y="381000"/>
            <a:ext cx="8610599" cy="56388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57200" y="381000"/>
            <a:ext cx="8229600" cy="59436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81000" y="381000"/>
            <a:ext cx="8305800" cy="57912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152400" y="304800"/>
            <a:ext cx="8534400" cy="61722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Times New Roman" pitchFamily="18" charset="0"/>
                <a:cs typeface="Times New Roman" pitchFamily="18" charset="0"/>
              </a:rPr>
              <a:t>4. Armature:</a:t>
            </a:r>
          </a:p>
          <a:p>
            <a:pPr>
              <a:buFont typeface="Wingdings" pitchFamily="2" charset="2"/>
              <a:buChar char="Ø"/>
            </a:pPr>
            <a:r>
              <a:rPr lang="en-US" dirty="0" smtClean="0">
                <a:latin typeface="Times New Roman" pitchFamily="18" charset="0"/>
                <a:cs typeface="Times New Roman" pitchFamily="18" charset="0"/>
              </a:rPr>
              <a:t>Armature is a cylindrical drum mounted on shaft in which number of slots are provided.</a:t>
            </a:r>
          </a:p>
          <a:p>
            <a:pPr>
              <a:buFont typeface="Wingdings" pitchFamily="2" charset="2"/>
              <a:buChar char="Ø"/>
            </a:pPr>
            <a:r>
              <a:rPr lang="en-US" dirty="0" smtClean="0">
                <a:latin typeface="Times New Roman" pitchFamily="18" charset="0"/>
                <a:cs typeface="Times New Roman" pitchFamily="18" charset="0"/>
              </a:rPr>
              <a:t>Armature conductors are placed in these slots.</a:t>
            </a:r>
          </a:p>
          <a:p>
            <a:pPr>
              <a:buFont typeface="Wingdings" pitchFamily="2" charset="2"/>
              <a:buChar char="Ø"/>
            </a:pPr>
            <a:r>
              <a:rPr lang="en-US" dirty="0" smtClean="0">
                <a:latin typeface="Times New Roman" pitchFamily="18" charset="0"/>
                <a:cs typeface="Times New Roman" pitchFamily="18" charset="0"/>
              </a:rPr>
              <a:t>Theses armature conductors are interconnected to form the armature winding.</a:t>
            </a:r>
          </a:p>
          <a:p>
            <a:pPr>
              <a:buNone/>
            </a:pPr>
            <a:r>
              <a:rPr lang="en-US" b="1" dirty="0" smtClean="0">
                <a:latin typeface="Times New Roman" pitchFamily="18" charset="0"/>
                <a:cs typeface="Times New Roman" pitchFamily="18" charset="0"/>
              </a:rPr>
              <a:t>5. Commutator:</a:t>
            </a:r>
          </a:p>
          <a:p>
            <a:pPr>
              <a:buFont typeface="Wingdings" pitchFamily="2" charset="2"/>
              <a:buChar char="Ø"/>
            </a:pP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commutator</a:t>
            </a:r>
            <a:r>
              <a:rPr lang="en-US" dirty="0" smtClean="0">
                <a:latin typeface="Times New Roman" pitchFamily="18" charset="0"/>
                <a:cs typeface="Times New Roman" pitchFamily="18" charset="0"/>
              </a:rPr>
              <a:t> is a cylindrical drum mounted on the shaft </a:t>
            </a:r>
            <a:r>
              <a:rPr lang="en-US" dirty="0" err="1" smtClean="0">
                <a:latin typeface="Times New Roman" pitchFamily="18" charset="0"/>
                <a:cs typeface="Times New Roman" pitchFamily="18" charset="0"/>
              </a:rPr>
              <a:t>alongwith</a:t>
            </a:r>
            <a:r>
              <a:rPr lang="en-US" dirty="0" smtClean="0">
                <a:latin typeface="Times New Roman" pitchFamily="18" charset="0"/>
                <a:cs typeface="Times New Roman" pitchFamily="18" charset="0"/>
              </a:rPr>
              <a:t> the armature core.</a:t>
            </a:r>
          </a:p>
          <a:p>
            <a:pPr>
              <a:buFont typeface="Wingdings" pitchFamily="2" charset="2"/>
              <a:buChar char="Ø"/>
            </a:pPr>
            <a:r>
              <a:rPr lang="en-US" dirty="0" smtClean="0">
                <a:latin typeface="Times New Roman" pitchFamily="18" charset="0"/>
                <a:cs typeface="Times New Roman" pitchFamily="18" charset="0"/>
              </a:rPr>
              <a:t>It collects the current from the armature conductors and passed it to the external load via brushes. </a:t>
            </a:r>
          </a:p>
          <a:p>
            <a:pPr>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6. Brushes:</a:t>
            </a:r>
          </a:p>
          <a:p>
            <a:pPr>
              <a:buFont typeface="Wingdings" pitchFamily="2" charset="2"/>
              <a:buChar char="Ø"/>
            </a:pPr>
            <a:r>
              <a:rPr lang="en-US" dirty="0" smtClean="0">
                <a:latin typeface="Times New Roman" pitchFamily="18" charset="0"/>
                <a:cs typeface="Times New Roman" pitchFamily="18" charset="0"/>
              </a:rPr>
              <a:t>Commutator is rotating. So it is not possible to connect the load directly to it.</a:t>
            </a:r>
          </a:p>
          <a:p>
            <a:pPr>
              <a:buFont typeface="Wingdings" pitchFamily="2" charset="2"/>
              <a:buChar char="Ø"/>
            </a:pPr>
            <a:r>
              <a:rPr lang="en-US" dirty="0" smtClean="0">
                <a:latin typeface="Times New Roman" pitchFamily="18" charset="0"/>
                <a:cs typeface="Times New Roman" pitchFamily="18" charset="0"/>
              </a:rPr>
              <a:t>Hence current is conducted from the armature to the external load by the carbon brushes which are held against the surface of </a:t>
            </a:r>
            <a:r>
              <a:rPr lang="en-US" dirty="0" err="1" smtClean="0">
                <a:latin typeface="Times New Roman" pitchFamily="18" charset="0"/>
                <a:cs typeface="Times New Roman" pitchFamily="18" charset="0"/>
              </a:rPr>
              <a:t>commutator</a:t>
            </a:r>
            <a:r>
              <a:rPr lang="en-US" dirty="0" smtClean="0">
                <a:latin typeface="Times New Roman" pitchFamily="18" charset="0"/>
                <a:cs typeface="Times New Roman" pitchFamily="18" charset="0"/>
              </a:rPr>
              <a:t> by springs.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81000" y="457200"/>
            <a:ext cx="8458200" cy="57150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2. </a:t>
            </a:r>
            <a:r>
              <a:rPr lang="en-US" dirty="0" smtClean="0">
                <a:latin typeface="Times New Roman" pitchFamily="18" charset="0"/>
                <a:cs typeface="Times New Roman" pitchFamily="18" charset="0"/>
              </a:rPr>
              <a:t>The ac primary current produces an alternating flux ø in the core.</a:t>
            </a:r>
          </a:p>
          <a:p>
            <a:pPr>
              <a:buNone/>
            </a:pPr>
            <a:r>
              <a:rPr lang="en-US" dirty="0" smtClean="0">
                <a:latin typeface="Times New Roman" pitchFamily="18" charset="0"/>
                <a:cs typeface="Times New Roman" pitchFamily="18" charset="0"/>
              </a:rPr>
              <a:t>3. Most of this changing flux gets linked with the secondary winding through the core.</a:t>
            </a:r>
          </a:p>
          <a:p>
            <a:pPr>
              <a:buNone/>
            </a:pPr>
            <a:r>
              <a:rPr lang="en-US" dirty="0" smtClean="0">
                <a:latin typeface="Times New Roman" pitchFamily="18" charset="0"/>
                <a:cs typeface="Times New Roman" pitchFamily="18" charset="0"/>
              </a:rPr>
              <a:t>4. The varying flux will induce voltage into the secondary winding according to the Faraday’s law of electromagnetic induction.</a:t>
            </a:r>
          </a:p>
          <a:p>
            <a:r>
              <a:rPr lang="en-US" dirty="0" smtClean="0">
                <a:latin typeface="Times New Roman" pitchFamily="18" charset="0"/>
                <a:cs typeface="Times New Roman" pitchFamily="18" charset="0"/>
              </a:rPr>
              <a:t>Thus due to primary current, there is an induced voltage in the secondary winding due to mutual induction.</a:t>
            </a:r>
          </a:p>
          <a:p>
            <a:r>
              <a:rPr lang="en-US" dirty="0" smtClean="0">
                <a:latin typeface="Times New Roman" pitchFamily="18" charset="0"/>
                <a:cs typeface="Times New Roman" pitchFamily="18" charset="0"/>
              </a:rPr>
              <a:t>Hence the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in secondary is called as the mutually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Types of DC Motors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Depending on the way of connecting the armature and field windings of a </a:t>
            </a:r>
            <a:r>
              <a:rPr lang="en-US" dirty="0" err="1" smtClean="0"/>
              <a:t>d.c</a:t>
            </a:r>
            <a:r>
              <a:rPr lang="en-US" dirty="0" smtClean="0"/>
              <a:t>. motors are classified as follows:</a:t>
            </a:r>
          </a:p>
          <a:p>
            <a:pPr algn="ctr">
              <a:buNone/>
            </a:pPr>
            <a:r>
              <a:rPr lang="en-US" dirty="0" smtClean="0"/>
              <a:t>DC Motor</a:t>
            </a:r>
            <a:endParaRPr lang="en-US" dirty="0"/>
          </a:p>
        </p:txBody>
      </p:sp>
      <p:cxnSp>
        <p:nvCxnSpPr>
          <p:cNvPr id="7" name="Straight Connector 6"/>
          <p:cNvCxnSpPr/>
          <p:nvPr/>
        </p:nvCxnSpPr>
        <p:spPr>
          <a:xfrm>
            <a:off x="4572000" y="36576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a:off x="914400" y="4038600"/>
            <a:ext cx="36576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4572000" y="4038600"/>
            <a:ext cx="365760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914400" y="40386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3200400" y="40386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867400" y="40386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8229600" y="40386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0" y="4343400"/>
            <a:ext cx="16764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DC series motor</a:t>
            </a:r>
            <a:endParaRPr lang="en-US" b="1" dirty="0">
              <a:latin typeface="Times New Roman" pitchFamily="18" charset="0"/>
              <a:cs typeface="Times New Roman" pitchFamily="18" charset="0"/>
            </a:endParaRPr>
          </a:p>
        </p:txBody>
      </p:sp>
      <p:sp>
        <p:nvSpPr>
          <p:cNvPr id="22" name="TextBox 21"/>
          <p:cNvSpPr txBox="1"/>
          <p:nvPr/>
        </p:nvSpPr>
        <p:spPr>
          <a:xfrm>
            <a:off x="2514600" y="4343400"/>
            <a:ext cx="15240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Shunt motor</a:t>
            </a:r>
            <a:endParaRPr lang="en-US" b="1" dirty="0">
              <a:latin typeface="Times New Roman" pitchFamily="18" charset="0"/>
              <a:cs typeface="Times New Roman" pitchFamily="18" charset="0"/>
            </a:endParaRPr>
          </a:p>
        </p:txBody>
      </p:sp>
      <p:sp>
        <p:nvSpPr>
          <p:cNvPr id="23" name="TextBox 22"/>
          <p:cNvSpPr txBox="1"/>
          <p:nvPr/>
        </p:nvSpPr>
        <p:spPr>
          <a:xfrm>
            <a:off x="5257800" y="4343400"/>
            <a:ext cx="12954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Compound motor</a:t>
            </a:r>
            <a:endParaRPr lang="en-US" b="1" dirty="0">
              <a:latin typeface="Times New Roman" pitchFamily="18" charset="0"/>
              <a:cs typeface="Times New Roman" pitchFamily="18" charset="0"/>
            </a:endParaRPr>
          </a:p>
        </p:txBody>
      </p:sp>
      <p:sp>
        <p:nvSpPr>
          <p:cNvPr id="24" name="TextBox 23"/>
          <p:cNvSpPr txBox="1"/>
          <p:nvPr/>
        </p:nvSpPr>
        <p:spPr>
          <a:xfrm>
            <a:off x="7391400" y="4419600"/>
            <a:ext cx="15240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Separately excited motor</a:t>
            </a:r>
            <a:endParaRPr lang="en-US" b="1" dirty="0">
              <a:latin typeface="Times New Roman" pitchFamily="18" charset="0"/>
              <a:cs typeface="Times New Roman" pitchFamily="18" charset="0"/>
            </a:endParaRPr>
          </a:p>
        </p:txBody>
      </p:sp>
      <p:cxnSp>
        <p:nvCxnSpPr>
          <p:cNvPr id="36" name="Straight Connector 35"/>
          <p:cNvCxnSpPr/>
          <p:nvPr/>
        </p:nvCxnSpPr>
        <p:spPr>
          <a:xfrm>
            <a:off x="5867400" y="49530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4343400" y="5334000"/>
            <a:ext cx="3048000"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a:off x="4343400" y="53340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a:off x="7391400" y="53340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3429000" y="5638800"/>
            <a:ext cx="19050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Short shunt compound motor</a:t>
            </a:r>
            <a:endParaRPr lang="en-US" b="1" dirty="0">
              <a:latin typeface="Times New Roman" pitchFamily="18" charset="0"/>
              <a:cs typeface="Times New Roman" pitchFamily="18" charset="0"/>
            </a:endParaRPr>
          </a:p>
        </p:txBody>
      </p:sp>
      <p:sp>
        <p:nvSpPr>
          <p:cNvPr id="43" name="TextBox 42"/>
          <p:cNvSpPr txBox="1"/>
          <p:nvPr/>
        </p:nvSpPr>
        <p:spPr>
          <a:xfrm>
            <a:off x="6629400" y="5638800"/>
            <a:ext cx="1447800" cy="923330"/>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Long shunt compound motor</a:t>
            </a:r>
            <a:endParaRPr lang="en-US" b="1" dirty="0">
              <a:latin typeface="Times New Roman" pitchFamily="18" charset="0"/>
              <a:cs typeface="Times New Roman" pitchFamily="18" charset="0"/>
            </a:endParaRPr>
          </a:p>
        </p:txBody>
      </p:sp>
      <p:sp>
        <p:nvSpPr>
          <p:cNvPr id="25" name="Footer Placeholder 24"/>
          <p:cNvSpPr>
            <a:spLocks noGrp="1"/>
          </p:cNvSpPr>
          <p:nvPr>
            <p:ph type="ftr" sz="quarter" idx="11"/>
          </p:nvPr>
        </p:nvSpPr>
        <p:spPr/>
        <p:txBody>
          <a:bodyPr/>
          <a:lstStyle/>
          <a:p>
            <a:r>
              <a:rPr lang="en-US" dirty="0" smtClean="0"/>
              <a:t>Ms. A. </a:t>
            </a:r>
            <a:r>
              <a:rPr lang="en-US" dirty="0" err="1" smtClean="0"/>
              <a:t>S.Sawalkar</a:t>
            </a:r>
            <a:r>
              <a:rPr lang="en-US" dirty="0" smtClean="0"/>
              <a:t>  E &amp; TC Dept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DC Shunt Motor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In DC shunt type motor, field and armature winding are connected in parallel as shown in fig.(1), and this combination is connected across a common dc power supply.</a:t>
            </a:r>
          </a:p>
          <a:p>
            <a:pPr>
              <a:buNone/>
            </a:pP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pic>
        <p:nvPicPr>
          <p:cNvPr id="5" name="Content Placeholder 3" descr="dc shunt.jpg"/>
          <p:cNvPicPr>
            <a:picLocks noChangeAspect="1"/>
          </p:cNvPicPr>
          <p:nvPr/>
        </p:nvPicPr>
        <p:blipFill>
          <a:blip r:embed="rId2" cstate="print"/>
          <a:srcRect l="54167" t="21111" r="2500" b="40000"/>
          <a:stretch>
            <a:fillRect/>
          </a:stretch>
        </p:blipFill>
        <p:spPr>
          <a:xfrm>
            <a:off x="1371600" y="3733800"/>
            <a:ext cx="6553200" cy="28194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514350" indent="-514350"/>
            <a:r>
              <a:rPr lang="en-US" b="1" dirty="0" smtClean="0">
                <a:latin typeface="Times New Roman" pitchFamily="18" charset="0"/>
                <a:cs typeface="Times New Roman" pitchFamily="18" charset="0"/>
              </a:rPr>
              <a:t>Shunt motor applications:</a:t>
            </a:r>
          </a:p>
          <a:p>
            <a:pPr marL="571500" indent="-571500">
              <a:buFont typeface="+mj-lt"/>
              <a:buAutoNum type="romanLcPeriod"/>
            </a:pPr>
            <a:r>
              <a:rPr lang="en-US" dirty="0" smtClean="0">
                <a:latin typeface="Times New Roman" pitchFamily="18" charset="0"/>
                <a:cs typeface="Times New Roman" pitchFamily="18" charset="0"/>
              </a:rPr>
              <a:t>Various machine tools such as lathe machines, drilling machines, milling machines etc.</a:t>
            </a:r>
          </a:p>
          <a:p>
            <a:pPr marL="571500" indent="-571500">
              <a:buFont typeface="+mj-lt"/>
              <a:buAutoNum type="romanLcPeriod"/>
            </a:pPr>
            <a:r>
              <a:rPr lang="en-US" dirty="0" smtClean="0">
                <a:latin typeface="Times New Roman" pitchFamily="18" charset="0"/>
                <a:cs typeface="Times New Roman" pitchFamily="18" charset="0"/>
              </a:rPr>
              <a:t>Printing machines</a:t>
            </a:r>
          </a:p>
          <a:p>
            <a:pPr marL="571500" indent="-571500">
              <a:buFont typeface="+mj-lt"/>
              <a:buAutoNum type="romanLcPeriod"/>
            </a:pPr>
            <a:r>
              <a:rPr lang="en-US" dirty="0" smtClean="0">
                <a:latin typeface="Times New Roman" pitchFamily="18" charset="0"/>
                <a:cs typeface="Times New Roman" pitchFamily="18" charset="0"/>
              </a:rPr>
              <a:t>Paper machines</a:t>
            </a:r>
          </a:p>
          <a:p>
            <a:pPr marL="571500" indent="-571500">
              <a:buFont typeface="+mj-lt"/>
              <a:buAutoNum type="romanLcPeriod"/>
            </a:pPr>
            <a:r>
              <a:rPr lang="en-US" dirty="0" smtClean="0">
                <a:latin typeface="Times New Roman" pitchFamily="18" charset="0"/>
                <a:cs typeface="Times New Roman" pitchFamily="18" charset="0"/>
              </a:rPr>
              <a:t>Centrifugal and reciprocating pumps</a:t>
            </a:r>
          </a:p>
          <a:p>
            <a:pPr marL="571500" indent="-571500">
              <a:buFont typeface="+mj-lt"/>
              <a:buAutoNum type="romanLcPeriod"/>
            </a:pPr>
            <a:r>
              <a:rPr lang="en-US" dirty="0" smtClean="0">
                <a:latin typeface="Times New Roman" pitchFamily="18" charset="0"/>
                <a:cs typeface="Times New Roman" pitchFamily="18" charset="0"/>
              </a:rPr>
              <a:t>Blowers and fans etc.</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DC Series Motor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In DC series motor, the armature and field windings are connected in series with each other as shown in fig.(1).</a:t>
            </a:r>
          </a:p>
          <a:p>
            <a:pPr>
              <a:buNone/>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pic>
        <p:nvPicPr>
          <p:cNvPr id="5" name="Picture 4" descr="dc series motor.jpg"/>
          <p:cNvPicPr>
            <a:picLocks noChangeAspect="1"/>
          </p:cNvPicPr>
          <p:nvPr/>
        </p:nvPicPr>
        <p:blipFill>
          <a:blip r:embed="rId2" cstate="print"/>
          <a:srcRect l="55833" t="30000" r="3333" b="33333"/>
          <a:stretch>
            <a:fillRect/>
          </a:stretch>
        </p:blipFill>
        <p:spPr>
          <a:xfrm>
            <a:off x="1905000" y="3352800"/>
            <a:ext cx="5029200" cy="28956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latin typeface="Times New Roman" pitchFamily="18" charset="0"/>
                <a:cs typeface="Times New Roman" pitchFamily="18" charset="0"/>
              </a:rPr>
              <a:t>Series motor applications:</a:t>
            </a:r>
          </a:p>
          <a:p>
            <a:pPr marL="571500" indent="-571500">
              <a:buFont typeface="+mj-lt"/>
              <a:buAutoNum type="romanLcPeriod"/>
            </a:pPr>
            <a:r>
              <a:rPr lang="en-US" dirty="0" smtClean="0">
                <a:latin typeface="Times New Roman" pitchFamily="18" charset="0"/>
                <a:cs typeface="Times New Roman" pitchFamily="18" charset="0"/>
              </a:rPr>
              <a:t>Electric trains</a:t>
            </a:r>
          </a:p>
          <a:p>
            <a:pPr marL="571500" indent="-571500">
              <a:buFont typeface="+mj-lt"/>
              <a:buAutoNum type="romanLcPeriod"/>
            </a:pPr>
            <a:r>
              <a:rPr lang="en-US" dirty="0" smtClean="0">
                <a:latin typeface="Times New Roman" pitchFamily="18" charset="0"/>
                <a:cs typeface="Times New Roman" pitchFamily="18" charset="0"/>
              </a:rPr>
              <a:t>Diesel-electric locomotives</a:t>
            </a:r>
          </a:p>
          <a:p>
            <a:pPr marL="571500" indent="-571500">
              <a:buFont typeface="+mj-lt"/>
              <a:buAutoNum type="romanLcPeriod"/>
            </a:pPr>
            <a:r>
              <a:rPr lang="en-US" dirty="0" smtClean="0">
                <a:latin typeface="Times New Roman" pitchFamily="18" charset="0"/>
                <a:cs typeface="Times New Roman" pitchFamily="18" charset="0"/>
              </a:rPr>
              <a:t>Cranes</a:t>
            </a:r>
          </a:p>
          <a:p>
            <a:pPr marL="571500" indent="-571500">
              <a:buFont typeface="+mj-lt"/>
              <a:buAutoNum type="romanLcPeriod"/>
            </a:pPr>
            <a:r>
              <a:rPr lang="en-US" dirty="0" smtClean="0">
                <a:latin typeface="Times New Roman" pitchFamily="18" charset="0"/>
                <a:cs typeface="Times New Roman" pitchFamily="18" charset="0"/>
              </a:rPr>
              <a:t>Hoists</a:t>
            </a:r>
          </a:p>
          <a:p>
            <a:pPr marL="571500" indent="-571500">
              <a:buFont typeface="+mj-lt"/>
              <a:buAutoNum type="romanLcPeriod"/>
            </a:pPr>
            <a:r>
              <a:rPr lang="en-US" dirty="0" smtClean="0">
                <a:latin typeface="Times New Roman" pitchFamily="18" charset="0"/>
                <a:cs typeface="Times New Roman" pitchFamily="18" charset="0"/>
              </a:rPr>
              <a:t>Trolley cars and trolley buses</a:t>
            </a:r>
          </a:p>
          <a:p>
            <a:pPr marL="571500" indent="-571500">
              <a:buFont typeface="+mj-lt"/>
              <a:buAutoNum type="romanLcPeriod"/>
            </a:pPr>
            <a:r>
              <a:rPr lang="en-US" dirty="0" smtClean="0">
                <a:latin typeface="Times New Roman" pitchFamily="18" charset="0"/>
                <a:cs typeface="Times New Roman" pitchFamily="18" charset="0"/>
              </a:rPr>
              <a:t>Rapid transit systems</a:t>
            </a:r>
          </a:p>
          <a:p>
            <a:pPr marL="571500" indent="-571500">
              <a:buFont typeface="+mj-lt"/>
              <a:buAutoNum type="romanLcPeriod"/>
            </a:pPr>
            <a:r>
              <a:rPr lang="en-US" dirty="0" smtClean="0">
                <a:latin typeface="Times New Roman" pitchFamily="18" charset="0"/>
                <a:cs typeface="Times New Roman" pitchFamily="18" charset="0"/>
              </a:rPr>
              <a:t>Conveyers etc. </a:t>
            </a:r>
          </a:p>
          <a:p>
            <a:pPr marL="571500" indent="-571500">
              <a:buFont typeface="+mj-lt"/>
              <a:buAutoNum type="romanLcPeriod"/>
            </a:pPr>
            <a:endParaRPr lang="en-US"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DC Compound Motor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b="1" dirty="0" smtClean="0">
                <a:latin typeface="Times New Roman" pitchFamily="18" charset="0"/>
                <a:cs typeface="Times New Roman" pitchFamily="18" charset="0"/>
              </a:rPr>
              <a:t>Long Shunt Compound Motor:</a:t>
            </a:r>
          </a:p>
          <a:p>
            <a:pPr marL="514350" indent="-514350"/>
            <a:r>
              <a:rPr lang="en-US" dirty="0" smtClean="0">
                <a:latin typeface="Times New Roman" pitchFamily="18" charset="0"/>
                <a:cs typeface="Times New Roman" pitchFamily="18" charset="0"/>
              </a:rPr>
              <a:t>As shown in fig.(1), in long shunt dc motor, shunt field winding is connected across the series combination of the armature and series field winding.</a:t>
            </a:r>
          </a:p>
          <a:p>
            <a:pPr marL="514350" indent="-514350">
              <a:buNone/>
            </a:pPr>
            <a:r>
              <a:rPr lang="en-US" b="1" dirty="0" smtClean="0">
                <a:latin typeface="Times New Roman" pitchFamily="18" charset="0"/>
                <a:cs typeface="Times New Roman" pitchFamily="18" charset="0"/>
              </a:rPr>
              <a:t>2. Short Shunt Compound Motor:</a:t>
            </a:r>
          </a:p>
          <a:p>
            <a:pPr marL="514350" indent="-514350"/>
            <a:r>
              <a:rPr lang="en-US" dirty="0" smtClean="0">
                <a:latin typeface="Times New Roman" pitchFamily="18" charset="0"/>
                <a:cs typeface="Times New Roman" pitchFamily="18" charset="0"/>
              </a:rPr>
              <a:t>In short shunt compound motor, armature and shunt field windings are connected in parallel with each other and this combination is connected in series with the series field winding. This is shown in fig.(2).</a:t>
            </a:r>
          </a:p>
          <a:p>
            <a:pPr marL="514350" indent="-514350">
              <a:buFont typeface="Wingdings" pitchFamily="2" charset="2"/>
              <a:buChar char="Ø"/>
            </a:pPr>
            <a:r>
              <a:rPr lang="en-US" dirty="0" smtClean="0">
                <a:latin typeface="Times New Roman" pitchFamily="18" charset="0"/>
                <a:cs typeface="Times New Roman" pitchFamily="18" charset="0"/>
              </a:rPr>
              <a:t>The long shunt and short shunt compound motors are further classified as </a:t>
            </a:r>
            <a:r>
              <a:rPr lang="en-US" b="1" dirty="0" smtClean="0">
                <a:latin typeface="Times New Roman" pitchFamily="18" charset="0"/>
                <a:cs typeface="Times New Roman" pitchFamily="18" charset="0"/>
              </a:rPr>
              <a:t>cumulative and differential compound motors</a:t>
            </a:r>
            <a:endParaRPr lang="en-US" b="1" dirty="0"/>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ong shunt.gif"/>
          <p:cNvPicPr>
            <a:picLocks noGrp="1" noChangeAspect="1"/>
          </p:cNvPicPr>
          <p:nvPr>
            <p:ph idx="1"/>
          </p:nvPr>
        </p:nvPicPr>
        <p:blipFill>
          <a:blip r:embed="rId2" cstate="print"/>
          <a:stretch>
            <a:fillRect/>
          </a:stretch>
        </p:blipFill>
        <p:spPr>
          <a:xfrm>
            <a:off x="228600" y="1828800"/>
            <a:ext cx="4191000" cy="2971800"/>
          </a:xfrm>
          <a:prstGeom prst="rect">
            <a:avLst/>
          </a:prstGeom>
        </p:spPr>
      </p:pic>
      <p:pic>
        <p:nvPicPr>
          <p:cNvPr id="5" name="Picture 4" descr="short shunt.gif"/>
          <p:cNvPicPr>
            <a:picLocks noChangeAspect="1"/>
          </p:cNvPicPr>
          <p:nvPr/>
        </p:nvPicPr>
        <p:blipFill>
          <a:blip r:embed="rId3" cstate="print"/>
          <a:stretch>
            <a:fillRect/>
          </a:stretch>
        </p:blipFill>
        <p:spPr>
          <a:xfrm>
            <a:off x="4724400" y="1905000"/>
            <a:ext cx="3886200" cy="2895600"/>
          </a:xfrm>
          <a:prstGeom prst="rect">
            <a:avLst/>
          </a:prstGeom>
        </p:spPr>
      </p:pic>
      <p:sp>
        <p:nvSpPr>
          <p:cNvPr id="6" name="TextBox 5"/>
          <p:cNvSpPr txBox="1"/>
          <p:nvPr/>
        </p:nvSpPr>
        <p:spPr>
          <a:xfrm>
            <a:off x="228600" y="5105400"/>
            <a:ext cx="89154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Fig.(1): Long shunt compound dc motor             fig.(2):Short shunt compound dc motor</a:t>
            </a:r>
            <a:endParaRPr lang="en-US" b="1"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Times New Roman" pitchFamily="18" charset="0"/>
                <a:cs typeface="Times New Roman" pitchFamily="18" charset="0"/>
              </a:rPr>
              <a:t>3. Cumulative compound motor applications:</a:t>
            </a:r>
          </a:p>
          <a:p>
            <a:pPr marL="571500" indent="-571500">
              <a:buFont typeface="+mj-lt"/>
              <a:buAutoNum type="romanLcPeriod"/>
            </a:pPr>
            <a:r>
              <a:rPr lang="en-US" dirty="0" smtClean="0">
                <a:latin typeface="Times New Roman" pitchFamily="18" charset="0"/>
                <a:cs typeface="Times New Roman" pitchFamily="18" charset="0"/>
              </a:rPr>
              <a:t>Elevators</a:t>
            </a:r>
          </a:p>
          <a:p>
            <a:pPr marL="571500" indent="-571500">
              <a:buFont typeface="+mj-lt"/>
              <a:buAutoNum type="romanLcPeriod"/>
            </a:pPr>
            <a:r>
              <a:rPr lang="en-US" dirty="0" smtClean="0">
                <a:latin typeface="Times New Roman" pitchFamily="18" charset="0"/>
                <a:cs typeface="Times New Roman" pitchFamily="18" charset="0"/>
              </a:rPr>
              <a:t>Rolling mills</a:t>
            </a:r>
          </a:p>
          <a:p>
            <a:pPr marL="571500" indent="-571500">
              <a:buFont typeface="+mj-lt"/>
              <a:buAutoNum type="romanLcPeriod"/>
            </a:pPr>
            <a:r>
              <a:rPr lang="en-US" dirty="0" smtClean="0">
                <a:latin typeface="Times New Roman" pitchFamily="18" charset="0"/>
                <a:cs typeface="Times New Roman" pitchFamily="18" charset="0"/>
              </a:rPr>
              <a:t>Planers</a:t>
            </a:r>
          </a:p>
          <a:p>
            <a:pPr marL="571500" indent="-571500">
              <a:buFont typeface="+mj-lt"/>
              <a:buAutoNum type="romanLcPeriod"/>
            </a:pPr>
            <a:r>
              <a:rPr lang="en-US" dirty="0" smtClean="0">
                <a:latin typeface="Times New Roman" pitchFamily="18" charset="0"/>
                <a:cs typeface="Times New Roman" pitchFamily="18" charset="0"/>
              </a:rPr>
              <a:t>Punches</a:t>
            </a:r>
          </a:p>
          <a:p>
            <a:pPr marL="571500" indent="-571500">
              <a:buFont typeface="+mj-lt"/>
              <a:buAutoNum type="romanLcPeriod"/>
            </a:pPr>
            <a:r>
              <a:rPr lang="en-US" dirty="0" smtClean="0">
                <a:latin typeface="Times New Roman" pitchFamily="18" charset="0"/>
                <a:cs typeface="Times New Roman" pitchFamily="18" charset="0"/>
              </a:rPr>
              <a:t>Shears</a:t>
            </a:r>
          </a:p>
          <a:p>
            <a:pPr marL="571500" indent="-571500">
              <a:buNone/>
            </a:pPr>
            <a:r>
              <a:rPr lang="en-US" b="1" dirty="0" smtClean="0">
                <a:latin typeface="Times New Roman" pitchFamily="18" charset="0"/>
                <a:cs typeface="Times New Roman" pitchFamily="18" charset="0"/>
              </a:rPr>
              <a:t>4. Differentials compound motors applications:</a:t>
            </a:r>
          </a:p>
          <a:p>
            <a:pPr marL="571500" indent="-571500">
              <a:buFont typeface="Wingdings" pitchFamily="2" charset="2"/>
              <a:buChar char="Ø"/>
            </a:pPr>
            <a:r>
              <a:rPr lang="en-US" dirty="0" smtClean="0">
                <a:latin typeface="Times New Roman" pitchFamily="18" charset="0"/>
                <a:cs typeface="Times New Roman" pitchFamily="18" charset="0"/>
              </a:rPr>
              <a:t>The speed of these motors will increase with increase in the load, which leads to an unstable operation.</a:t>
            </a:r>
          </a:p>
          <a:p>
            <a:pPr marL="571500" indent="-571500">
              <a:buFont typeface="Wingdings" pitchFamily="2" charset="2"/>
              <a:buChar char="Ø"/>
            </a:pPr>
            <a:r>
              <a:rPr lang="en-US" dirty="0" smtClean="0">
                <a:latin typeface="Times New Roman" pitchFamily="18" charset="0"/>
                <a:cs typeface="Times New Roman" pitchFamily="18" charset="0"/>
              </a:rPr>
              <a:t>Therefore we can not use this motor for any practical applications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Can the transformer operate on DC?</a:t>
            </a:r>
          </a:p>
          <a:p>
            <a:r>
              <a:rPr lang="en-US" dirty="0" smtClean="0">
                <a:latin typeface="Times New Roman" pitchFamily="18" charset="0"/>
                <a:cs typeface="Times New Roman" pitchFamily="18" charset="0"/>
              </a:rPr>
              <a:t>Answer is NO. Because with a DC primary current, the flux produced in the core will not alternate, it is of constant value.</a:t>
            </a:r>
          </a:p>
          <a:p>
            <a:r>
              <a:rPr lang="en-US" dirty="0" smtClean="0">
                <a:latin typeface="Times New Roman" pitchFamily="18" charset="0"/>
                <a:cs typeface="Times New Roman" pitchFamily="18" charset="0"/>
              </a:rPr>
              <a:t>As there is no change in flux linkage, the induced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in secondary winding is zero.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 A. S.Sawalkar  E &amp; TC Dept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4374</Words>
  <Application>Microsoft Office PowerPoint</Application>
  <PresentationFormat>On-screen Show (4:3)</PresentationFormat>
  <Paragraphs>560</Paragraphs>
  <Slides>87</Slides>
  <Notes>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Slide 1</vt:lpstr>
      <vt:lpstr>Slide 2</vt:lpstr>
      <vt:lpstr>Course outcome</vt:lpstr>
      <vt:lpstr>Introduction</vt:lpstr>
      <vt:lpstr>Continued….</vt:lpstr>
      <vt:lpstr>Principle of Operation</vt:lpstr>
      <vt:lpstr>Slide 7</vt:lpstr>
      <vt:lpstr>Continued….</vt:lpstr>
      <vt:lpstr>Continued….</vt:lpstr>
      <vt:lpstr>EMF equation of a transformer</vt:lpstr>
      <vt:lpstr>Continued…</vt:lpstr>
      <vt:lpstr>Continued…</vt:lpstr>
      <vt:lpstr>Continued…</vt:lpstr>
      <vt:lpstr>Continued…</vt:lpstr>
      <vt:lpstr>Continued…</vt:lpstr>
      <vt:lpstr>Classification of Transformer</vt:lpstr>
      <vt:lpstr>Classification based on Transformation Ratio(K)</vt:lpstr>
      <vt:lpstr>Classification based on Number of phases</vt:lpstr>
      <vt:lpstr>Classification Based on Application</vt:lpstr>
      <vt:lpstr>Numerical: </vt:lpstr>
      <vt:lpstr>Numerical: </vt:lpstr>
      <vt:lpstr>Numerical:</vt:lpstr>
      <vt:lpstr>Voltage &amp; Current ratios of a transformer</vt:lpstr>
      <vt:lpstr>Continued…</vt:lpstr>
      <vt:lpstr>Continued…</vt:lpstr>
      <vt:lpstr>Continued…</vt:lpstr>
      <vt:lpstr>Continued…</vt:lpstr>
      <vt:lpstr>Continued…</vt:lpstr>
      <vt:lpstr>Continued…</vt:lpstr>
      <vt:lpstr>Rating of Transformer</vt:lpstr>
      <vt:lpstr>Continued…</vt:lpstr>
      <vt:lpstr>Continued…</vt:lpstr>
      <vt:lpstr>Continued…</vt:lpstr>
      <vt:lpstr>Numerical: </vt:lpstr>
      <vt:lpstr>Numerical:</vt:lpstr>
      <vt:lpstr>Losses in a Transformer</vt:lpstr>
      <vt:lpstr>Continued…</vt:lpstr>
      <vt:lpstr>Continued…</vt:lpstr>
      <vt:lpstr>Continued…</vt:lpstr>
      <vt:lpstr>Continued…</vt:lpstr>
      <vt:lpstr>Efficiency &amp; Regulation</vt:lpstr>
      <vt:lpstr>Continued…</vt:lpstr>
      <vt:lpstr>Continued…</vt:lpstr>
      <vt:lpstr>Continued…</vt:lpstr>
      <vt:lpstr>Numerical:</vt:lpstr>
      <vt:lpstr>Numerical:</vt:lpstr>
      <vt:lpstr>Advantages of Transformer</vt:lpstr>
      <vt:lpstr>Disadvantage:</vt:lpstr>
      <vt:lpstr>Applications:</vt:lpstr>
      <vt:lpstr>Autotransformer</vt:lpstr>
      <vt:lpstr>Continued…</vt:lpstr>
      <vt:lpstr>Continued…</vt:lpstr>
      <vt:lpstr>Continued…</vt:lpstr>
      <vt:lpstr>Continued…</vt:lpstr>
      <vt:lpstr>Continued…</vt:lpstr>
      <vt:lpstr>Continued…</vt:lpstr>
      <vt:lpstr>Slide 57</vt:lpstr>
      <vt:lpstr>Slide 58</vt:lpstr>
      <vt:lpstr>Introduction</vt:lpstr>
      <vt:lpstr>Slide 60</vt:lpstr>
      <vt:lpstr>Slide 61</vt:lpstr>
      <vt:lpstr>Slide 62</vt:lpstr>
      <vt:lpstr>Slide 63</vt:lpstr>
      <vt:lpstr>Slide 64</vt:lpstr>
      <vt:lpstr>Slide 65</vt:lpstr>
      <vt:lpstr>Windings in DC Machine</vt:lpstr>
      <vt:lpstr>Slide 67</vt:lpstr>
      <vt:lpstr>DC Motor</vt:lpstr>
      <vt:lpstr>Slide 69</vt:lpstr>
      <vt:lpstr>Construction of DC Motor</vt:lpstr>
      <vt:lpstr>Slide 71</vt:lpstr>
      <vt:lpstr>Slide 72</vt:lpstr>
      <vt:lpstr>Slide 73</vt:lpstr>
      <vt:lpstr>Slide 74</vt:lpstr>
      <vt:lpstr>Slide 75</vt:lpstr>
      <vt:lpstr>Slide 76</vt:lpstr>
      <vt:lpstr>Slide 77</vt:lpstr>
      <vt:lpstr>Slide 78</vt:lpstr>
      <vt:lpstr>Slide 79</vt:lpstr>
      <vt:lpstr>Types of DC Motors</vt:lpstr>
      <vt:lpstr>DC Shunt Motor</vt:lpstr>
      <vt:lpstr>Slide 82</vt:lpstr>
      <vt:lpstr>DC Series Motor</vt:lpstr>
      <vt:lpstr>Slide 84</vt:lpstr>
      <vt:lpstr>DC Compound Motor</vt:lpstr>
      <vt:lpstr>Slide 86</vt:lpstr>
      <vt:lpstr>Slide 87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PCP</dc:creator>
  <cp:lastModifiedBy>Mandar</cp:lastModifiedBy>
  <cp:revision>42</cp:revision>
  <dcterms:created xsi:type="dcterms:W3CDTF">2006-08-16T00:00:00Z</dcterms:created>
  <dcterms:modified xsi:type="dcterms:W3CDTF">2018-03-17T04:07:30Z</dcterms:modified>
</cp:coreProperties>
</file>