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355FE-698B-4037-8419-D0681512E8D3}" type="datetimeFigureOut">
              <a:rPr lang="en-IN" smtClean="0"/>
              <a:t>07-03-2018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013E75-4E2D-4ACC-A87E-2565D208BFD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f. Use relevant protective devices/switchgear for different requirements.</a:t>
            </a:r>
            <a:endParaRPr lang="en-IN" dirty="0"/>
          </a:p>
        </p:txBody>
      </p:sp>
      <p:sp>
        <p:nvSpPr>
          <p:cNvPr id="4" name="Slide Number Placeholder 3"/>
          <p:cNvSpPr>
            <a:spLocks noGrp="1"/>
          </p:cNvSpPr>
          <p:nvPr>
            <p:ph type="sldNum" sz="quarter" idx="10"/>
          </p:nvPr>
        </p:nvSpPr>
        <p:spPr/>
        <p:txBody>
          <a:bodyPr/>
          <a:lstStyle/>
          <a:p>
            <a:fld id="{C1013E75-4E2D-4ACC-A87E-2565D208BFD8}"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6E6FE15-346C-4822-A6F7-BA0CCEA49A8C}" type="datetimeFigureOut">
              <a:rPr lang="en-IN" smtClean="0"/>
              <a:t>07-03-2018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44F2B-6512-481B-A410-D4AD03D5C20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E6FE15-346C-4822-A6F7-BA0CCEA49A8C}" type="datetimeFigureOut">
              <a:rPr lang="en-IN" smtClean="0"/>
              <a:t>07-03-2018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44F2B-6512-481B-A410-D4AD03D5C20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E6FE15-346C-4822-A6F7-BA0CCEA49A8C}" type="datetimeFigureOut">
              <a:rPr lang="en-IN" smtClean="0"/>
              <a:t>07-03-2018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44F2B-6512-481B-A410-D4AD03D5C20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E6FE15-346C-4822-A6F7-BA0CCEA49A8C}" type="datetimeFigureOut">
              <a:rPr lang="en-IN" smtClean="0"/>
              <a:t>07-03-2018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44F2B-6512-481B-A410-D4AD03D5C20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E6FE15-346C-4822-A6F7-BA0CCEA49A8C}" type="datetimeFigureOut">
              <a:rPr lang="en-IN" smtClean="0"/>
              <a:t>07-03-2018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44F2B-6512-481B-A410-D4AD03D5C20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6E6FE15-346C-4822-A6F7-BA0CCEA49A8C}" type="datetimeFigureOut">
              <a:rPr lang="en-IN" smtClean="0"/>
              <a:t>07-03-2018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44F2B-6512-481B-A410-D4AD03D5C20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6E6FE15-346C-4822-A6F7-BA0CCEA49A8C}" type="datetimeFigureOut">
              <a:rPr lang="en-IN" smtClean="0"/>
              <a:t>07-03-2018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444F2B-6512-481B-A410-D4AD03D5C20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E6FE15-346C-4822-A6F7-BA0CCEA49A8C}" type="datetimeFigureOut">
              <a:rPr lang="en-IN" smtClean="0"/>
              <a:t>07-03-2018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444F2B-6512-481B-A410-D4AD03D5C20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6FE15-346C-4822-A6F7-BA0CCEA49A8C}" type="datetimeFigureOut">
              <a:rPr lang="en-IN" smtClean="0"/>
              <a:t>07-03-2018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444F2B-6512-481B-A410-D4AD03D5C20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6FE15-346C-4822-A6F7-BA0CCEA49A8C}" type="datetimeFigureOut">
              <a:rPr lang="en-IN" smtClean="0"/>
              <a:t>07-03-2018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44F2B-6512-481B-A410-D4AD03D5C20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E6FE15-346C-4822-A6F7-BA0CCEA49A8C}" type="datetimeFigureOut">
              <a:rPr lang="en-IN" smtClean="0"/>
              <a:t>07-03-2018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44F2B-6512-481B-A410-D4AD03D5C20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6FE15-346C-4822-A6F7-BA0CCEA49A8C}" type="datetimeFigureOut">
              <a:rPr lang="en-IN" smtClean="0"/>
              <a:t>07-03-2018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44F2B-6512-481B-A410-D4AD03D5C20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latin typeface="Aharoni" pitchFamily="2" charset="-79"/>
                <a:cs typeface="Aharoni" pitchFamily="2" charset="-79"/>
              </a:rPr>
              <a:t>Unit 6 : Protective devices and switchgear</a:t>
            </a:r>
            <a:r>
              <a:rPr lang="en-IN" dirty="0"/>
              <a:t/>
            </a:r>
            <a:br>
              <a:rPr lang="en-IN" dirty="0"/>
            </a:br>
            <a:endParaRPr lang="en-IN" dirty="0"/>
          </a:p>
        </p:txBody>
      </p:sp>
      <p:sp>
        <p:nvSpPr>
          <p:cNvPr id="3" name="Subtitle 2"/>
          <p:cNvSpPr>
            <a:spLocks noGrp="1"/>
          </p:cNvSpPr>
          <p:nvPr>
            <p:ph type="subTitle" idx="1"/>
          </p:nvPr>
        </p:nvSpPr>
        <p:spPr/>
        <p:txBody>
          <a:bodyPr/>
          <a:lstStyle/>
          <a:p>
            <a:r>
              <a:rPr lang="en-IN" dirty="0" smtClean="0">
                <a:solidFill>
                  <a:schemeClr val="tx1"/>
                </a:solidFill>
              </a:rPr>
              <a:t>12marks</a:t>
            </a:r>
            <a:endParaRPr lang="en-IN"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Advantages of Earthing:</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lvl="0"/>
            <a:r>
              <a:rPr lang="en-IN" dirty="0" smtClean="0"/>
              <a:t>Earthing </a:t>
            </a:r>
            <a:r>
              <a:rPr lang="en-IN" dirty="0"/>
              <a:t>avoids electric shock to human body.</a:t>
            </a:r>
          </a:p>
          <a:p>
            <a:pPr lvl="0"/>
            <a:r>
              <a:rPr lang="en-IN" dirty="0"/>
              <a:t>Earthing keeps the potential of all non current carrying conducting part to zero with respect to earth.</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State any two methods of Earthing.</a:t>
            </a:r>
            <a:endParaRPr lang="en-IN" dirty="0"/>
          </a:p>
        </p:txBody>
      </p:sp>
      <p:sp>
        <p:nvSpPr>
          <p:cNvPr id="3" name="Content Placeholder 2"/>
          <p:cNvSpPr>
            <a:spLocks noGrp="1"/>
          </p:cNvSpPr>
          <p:nvPr>
            <p:ph idx="1"/>
          </p:nvPr>
        </p:nvSpPr>
        <p:spPr>
          <a:xfrm>
            <a:off x="457200" y="1412776"/>
            <a:ext cx="8229600" cy="4713387"/>
          </a:xfrm>
        </p:spPr>
        <p:txBody>
          <a:bodyPr>
            <a:normAutofit fontScale="92500" lnSpcReduction="10000"/>
          </a:bodyPr>
          <a:lstStyle/>
          <a:p>
            <a:pPr>
              <a:buNone/>
            </a:pPr>
            <a:r>
              <a:rPr lang="en-IN" b="1" dirty="0"/>
              <a:t> </a:t>
            </a:r>
            <a:endParaRPr lang="en-IN" dirty="0"/>
          </a:p>
          <a:p>
            <a:r>
              <a:rPr lang="en-IN" dirty="0"/>
              <a:t>Plate earthing &amp; pipe earthing.</a:t>
            </a:r>
          </a:p>
          <a:p>
            <a:r>
              <a:rPr lang="en-IN" b="1" dirty="0"/>
              <a:t>Plate Earthing:</a:t>
            </a:r>
            <a:r>
              <a:rPr lang="en-IN" dirty="0"/>
              <a:t> In this type of earthing plate either of copper or G.I. is buried into the ground at a depth of not less than 3m from the ground level.</a:t>
            </a:r>
          </a:p>
          <a:p>
            <a:r>
              <a:rPr lang="en-IN" b="1" dirty="0"/>
              <a:t>Pipe Earthing:</a:t>
            </a:r>
            <a:r>
              <a:rPr lang="en-IN" dirty="0"/>
              <a:t> Pipe earthing is best form of earthing &amp; it is cheap also. In this type, GI pipe of 38mm diameter &amp; 2m long is buried vertically in ground.</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1772816"/>
            <a:ext cx="8676456" cy="2304256"/>
          </a:xfrm>
        </p:spPr>
        <p:txBody>
          <a:bodyPr/>
          <a:lstStyle/>
          <a:p>
            <a:r>
              <a:rPr lang="en-IN" dirty="0" smtClean="0">
                <a:solidFill>
                  <a:schemeClr val="tx1"/>
                </a:solidFill>
                <a:latin typeface="Aharoni" pitchFamily="2" charset="-79"/>
                <a:cs typeface="Aharoni" pitchFamily="2" charset="-79"/>
              </a:rPr>
              <a:t>CO: </a:t>
            </a:r>
            <a:r>
              <a:rPr lang="en-IN" dirty="0" smtClean="0">
                <a:solidFill>
                  <a:schemeClr val="tx1"/>
                </a:solidFill>
                <a:latin typeface="Aharoni" pitchFamily="2" charset="-79"/>
                <a:cs typeface="Aharoni" pitchFamily="2" charset="-79"/>
              </a:rPr>
              <a:t>f</a:t>
            </a:r>
            <a:r>
              <a:rPr lang="en-IN" dirty="0">
                <a:solidFill>
                  <a:schemeClr val="tx1"/>
                </a:solidFill>
                <a:latin typeface="Aharoni" pitchFamily="2" charset="-79"/>
                <a:cs typeface="Aharoni" pitchFamily="2" charset="-79"/>
              </a:rPr>
              <a:t>. Use relevant protective devices/switchgear for different requirements.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332657"/>
            <a:ext cx="8134672" cy="2088231"/>
          </a:xfrm>
        </p:spPr>
        <p:txBody>
          <a:bodyPr>
            <a:normAutofit fontScale="90000"/>
          </a:bodyPr>
          <a:lstStyle/>
          <a:p>
            <a:r>
              <a:rPr lang="en-IN" b="1" dirty="0"/>
              <a:t>all accessories required for wiring systems and electrical installations.</a:t>
            </a:r>
            <a:endParaRPr lang="en-IN" dirty="0"/>
          </a:p>
        </p:txBody>
      </p:sp>
      <p:sp>
        <p:nvSpPr>
          <p:cNvPr id="3" name="Subtitle 2"/>
          <p:cNvSpPr>
            <a:spLocks noGrp="1"/>
          </p:cNvSpPr>
          <p:nvPr>
            <p:ph type="subTitle" idx="1"/>
          </p:nvPr>
        </p:nvSpPr>
        <p:spPr>
          <a:xfrm>
            <a:off x="0" y="2492896"/>
            <a:ext cx="9144000" cy="3145904"/>
          </a:xfrm>
        </p:spPr>
        <p:txBody>
          <a:bodyPr>
            <a:normAutofit lnSpcReduction="10000"/>
          </a:bodyPr>
          <a:lstStyle/>
          <a:p>
            <a:r>
              <a:rPr lang="en-IN" dirty="0">
                <a:solidFill>
                  <a:schemeClr val="tx1"/>
                </a:solidFill>
              </a:rPr>
              <a:t>All the wiring systems and electrical installation make use of following accessories.</a:t>
            </a:r>
          </a:p>
          <a:p>
            <a:r>
              <a:rPr lang="en-IN" dirty="0" smtClean="0">
                <a:solidFill>
                  <a:schemeClr val="tx1"/>
                </a:solidFill>
              </a:rPr>
              <a:t>            Cable</a:t>
            </a:r>
            <a:r>
              <a:rPr lang="en-IN" dirty="0">
                <a:solidFill>
                  <a:schemeClr val="tx1"/>
                </a:solidFill>
              </a:rPr>
              <a:t>,                        </a:t>
            </a:r>
            <a:r>
              <a:rPr lang="en-IN" dirty="0" smtClean="0">
                <a:solidFill>
                  <a:schemeClr val="tx1"/>
                </a:solidFill>
              </a:rPr>
              <a:t>Flexible wires</a:t>
            </a:r>
          </a:p>
          <a:p>
            <a:r>
              <a:rPr lang="en-IN" dirty="0" smtClean="0">
                <a:solidFill>
                  <a:schemeClr val="tx1"/>
                </a:solidFill>
              </a:rPr>
              <a:t>Switches</a:t>
            </a:r>
            <a:r>
              <a:rPr lang="en-IN" dirty="0">
                <a:solidFill>
                  <a:schemeClr val="tx1"/>
                </a:solidFill>
              </a:rPr>
              <a:t>,                       fuses</a:t>
            </a:r>
          </a:p>
          <a:p>
            <a:r>
              <a:rPr lang="en-IN" dirty="0">
                <a:solidFill>
                  <a:schemeClr val="tx1"/>
                </a:solidFill>
              </a:rPr>
              <a:t>Lamp holders,               plugs</a:t>
            </a:r>
          </a:p>
          <a:p>
            <a:r>
              <a:rPr lang="en-IN" dirty="0" smtClean="0">
                <a:solidFill>
                  <a:schemeClr val="tx1"/>
                </a:solidFill>
              </a:rPr>
              <a:t>                Socket </a:t>
            </a:r>
            <a:r>
              <a:rPr lang="en-IN" dirty="0">
                <a:solidFill>
                  <a:schemeClr val="tx1"/>
                </a:solidFill>
              </a:rPr>
              <a:t>outlets,               junction boxes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864095"/>
          </a:xfrm>
        </p:spPr>
        <p:txBody>
          <a:bodyPr/>
          <a:lstStyle/>
          <a:p>
            <a:r>
              <a:rPr lang="en-IN" b="1" dirty="0"/>
              <a:t>Fuse. </a:t>
            </a:r>
            <a:endParaRPr lang="en-IN" dirty="0"/>
          </a:p>
        </p:txBody>
      </p:sp>
      <p:sp>
        <p:nvSpPr>
          <p:cNvPr id="3" name="Subtitle 2"/>
          <p:cNvSpPr>
            <a:spLocks noGrp="1"/>
          </p:cNvSpPr>
          <p:nvPr>
            <p:ph type="subTitle" idx="1"/>
          </p:nvPr>
        </p:nvSpPr>
        <p:spPr>
          <a:xfrm>
            <a:off x="0" y="1412776"/>
            <a:ext cx="8820472" cy="4896544"/>
          </a:xfrm>
        </p:spPr>
        <p:txBody>
          <a:bodyPr>
            <a:normAutofit fontScale="92500"/>
          </a:bodyPr>
          <a:lstStyle/>
          <a:p>
            <a:pPr lvl="0">
              <a:buFont typeface="Wingdings" pitchFamily="2" charset="2"/>
              <a:buChar char="q"/>
            </a:pPr>
            <a:r>
              <a:rPr lang="en-IN" dirty="0" smtClean="0"/>
              <a:t> </a:t>
            </a:r>
            <a:r>
              <a:rPr lang="en-IN" dirty="0" smtClean="0">
                <a:solidFill>
                  <a:schemeClr val="tx1"/>
                </a:solidFill>
              </a:rPr>
              <a:t>Fuse </a:t>
            </a:r>
            <a:r>
              <a:rPr lang="en-IN" dirty="0">
                <a:solidFill>
                  <a:schemeClr val="tx1"/>
                </a:solidFill>
              </a:rPr>
              <a:t>is a simplest device( a wire basically), which breaks the circuit under abnormal </a:t>
            </a:r>
            <a:r>
              <a:rPr lang="en-IN" dirty="0" smtClean="0">
                <a:solidFill>
                  <a:schemeClr val="tx1"/>
                </a:solidFill>
              </a:rPr>
              <a:t>condition.</a:t>
            </a:r>
            <a:endParaRPr lang="en-IN" dirty="0">
              <a:solidFill>
                <a:schemeClr val="tx1"/>
              </a:solidFill>
            </a:endParaRPr>
          </a:p>
          <a:p>
            <a:pPr lvl="0">
              <a:buFont typeface="Wingdings" pitchFamily="2" charset="2"/>
              <a:buChar char="q"/>
            </a:pPr>
            <a:r>
              <a:rPr lang="en-IN" dirty="0" smtClean="0">
                <a:solidFill>
                  <a:schemeClr val="tx1"/>
                </a:solidFill>
              </a:rPr>
              <a:t>In </a:t>
            </a:r>
            <a:r>
              <a:rPr lang="en-IN" dirty="0">
                <a:solidFill>
                  <a:schemeClr val="tx1"/>
                </a:solidFill>
              </a:rPr>
              <a:t>any electrical installations, a fuse is used for protecting the appliances against </a:t>
            </a:r>
            <a:r>
              <a:rPr lang="en-IN" dirty="0" err="1" smtClean="0">
                <a:solidFill>
                  <a:schemeClr val="tx1"/>
                </a:solidFill>
              </a:rPr>
              <a:t>overcurrent</a:t>
            </a:r>
            <a:r>
              <a:rPr lang="en-IN" dirty="0" smtClean="0">
                <a:solidFill>
                  <a:schemeClr val="tx1"/>
                </a:solidFill>
              </a:rPr>
              <a:t>.</a:t>
            </a:r>
          </a:p>
          <a:p>
            <a:pPr lvl="0">
              <a:buFont typeface="Wingdings" pitchFamily="2" charset="2"/>
              <a:buChar char="q"/>
            </a:pPr>
            <a:r>
              <a:rPr lang="en-IN" dirty="0" smtClean="0">
                <a:solidFill>
                  <a:schemeClr val="tx1"/>
                </a:solidFill>
              </a:rPr>
              <a:t>A </a:t>
            </a:r>
            <a:r>
              <a:rPr lang="en-IN" dirty="0">
                <a:solidFill>
                  <a:schemeClr val="tx1"/>
                </a:solidFill>
              </a:rPr>
              <a:t>fuse is basically a piece of wire which is rated to melt at a particular current. It has a low melting </a:t>
            </a:r>
            <a:r>
              <a:rPr lang="en-IN" dirty="0" smtClean="0">
                <a:solidFill>
                  <a:schemeClr val="tx1"/>
                </a:solidFill>
              </a:rPr>
              <a:t>point.</a:t>
            </a:r>
          </a:p>
          <a:p>
            <a:pPr lvl="0">
              <a:buFont typeface="Wingdings" pitchFamily="2" charset="2"/>
              <a:buChar char="q"/>
            </a:pPr>
            <a:r>
              <a:rPr lang="en-IN" dirty="0" smtClean="0">
                <a:solidFill>
                  <a:schemeClr val="tx1"/>
                </a:solidFill>
              </a:rPr>
              <a:t>It </a:t>
            </a:r>
            <a:r>
              <a:rPr lang="en-IN" dirty="0">
                <a:solidFill>
                  <a:schemeClr val="tx1"/>
                </a:solidFill>
              </a:rPr>
              <a:t>is used for overload/ short circuit </a:t>
            </a:r>
            <a:r>
              <a:rPr lang="en-IN" dirty="0" smtClean="0">
                <a:solidFill>
                  <a:schemeClr val="tx1"/>
                </a:solidFill>
              </a:rPr>
              <a:t>protection.</a:t>
            </a:r>
          </a:p>
          <a:p>
            <a:pPr lvl="0">
              <a:buFont typeface="Wingdings" pitchFamily="2" charset="2"/>
              <a:buChar char="q"/>
            </a:pPr>
            <a:r>
              <a:rPr lang="en-IN" dirty="0" smtClean="0">
                <a:solidFill>
                  <a:schemeClr val="tx1"/>
                </a:solidFill>
              </a:rPr>
              <a:t>The </a:t>
            </a:r>
            <a:r>
              <a:rPr lang="en-IN" dirty="0">
                <a:solidFill>
                  <a:schemeClr val="tx1"/>
                </a:solidFill>
              </a:rPr>
              <a:t>conducting material used for fuse are:</a:t>
            </a:r>
          </a:p>
          <a:p>
            <a:r>
              <a:rPr lang="en-IN" dirty="0">
                <a:solidFill>
                  <a:schemeClr val="tx1"/>
                </a:solidFill>
              </a:rPr>
              <a:t>Copper, Zinc, Lead, Tin, Aluminium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5"/>
            <a:ext cx="7772400" cy="792087"/>
          </a:xfrm>
        </p:spPr>
        <p:txBody>
          <a:bodyPr>
            <a:normAutofit fontScale="90000"/>
          </a:bodyPr>
          <a:lstStyle/>
          <a:p>
            <a:pPr lvl="0"/>
            <a:r>
              <a:rPr lang="en-IN" b="1" dirty="0"/>
              <a:t>Types of  Fuses:</a:t>
            </a:r>
            <a:r>
              <a:rPr lang="en-IN" dirty="0"/>
              <a:t/>
            </a:r>
            <a:br>
              <a:rPr lang="en-IN" dirty="0"/>
            </a:br>
            <a:endParaRPr lang="en-IN" dirty="0"/>
          </a:p>
        </p:txBody>
      </p:sp>
      <p:sp>
        <p:nvSpPr>
          <p:cNvPr id="3" name="Subtitle 2"/>
          <p:cNvSpPr>
            <a:spLocks noGrp="1"/>
          </p:cNvSpPr>
          <p:nvPr>
            <p:ph type="subTitle" idx="1"/>
          </p:nvPr>
        </p:nvSpPr>
        <p:spPr>
          <a:xfrm>
            <a:off x="539552" y="1052736"/>
            <a:ext cx="8136904" cy="4586064"/>
          </a:xfrm>
        </p:spPr>
        <p:txBody>
          <a:bodyPr>
            <a:normAutofit/>
          </a:bodyPr>
          <a:lstStyle/>
          <a:p>
            <a:r>
              <a:rPr lang="en-IN" dirty="0">
                <a:solidFill>
                  <a:schemeClr val="tx1"/>
                </a:solidFill>
              </a:rPr>
              <a:t>Semi enclosed or </a:t>
            </a:r>
            <a:r>
              <a:rPr lang="en-IN" dirty="0" err="1">
                <a:solidFill>
                  <a:schemeClr val="tx1"/>
                </a:solidFill>
              </a:rPr>
              <a:t>rewirable</a:t>
            </a:r>
            <a:r>
              <a:rPr lang="en-IN" dirty="0">
                <a:solidFill>
                  <a:schemeClr val="tx1"/>
                </a:solidFill>
              </a:rPr>
              <a:t> type</a:t>
            </a:r>
          </a:p>
          <a:p>
            <a:r>
              <a:rPr lang="en-IN" dirty="0">
                <a:solidFill>
                  <a:schemeClr val="tx1"/>
                </a:solidFill>
              </a:rPr>
              <a:t>Totally enclosed type</a:t>
            </a:r>
          </a:p>
          <a:p>
            <a:r>
              <a:rPr lang="en-IN" dirty="0">
                <a:solidFill>
                  <a:schemeClr val="tx1"/>
                </a:solidFill>
              </a:rPr>
              <a:t>Dropout type</a:t>
            </a:r>
          </a:p>
          <a:p>
            <a:r>
              <a:rPr lang="en-IN" dirty="0">
                <a:solidFill>
                  <a:schemeClr val="tx1"/>
                </a:solidFill>
              </a:rPr>
              <a:t>Expulsion type</a:t>
            </a:r>
          </a:p>
          <a:p>
            <a:r>
              <a:rPr lang="en-IN" dirty="0">
                <a:solidFill>
                  <a:schemeClr val="tx1"/>
                </a:solidFill>
              </a:rPr>
              <a:t>H.R.C. fuse(High Rupturing Capacity)</a:t>
            </a:r>
          </a:p>
          <a:p>
            <a:r>
              <a:rPr lang="en-IN" dirty="0">
                <a:solidFill>
                  <a:schemeClr val="tx1"/>
                </a:solidFill>
              </a:rPr>
              <a:t>Striker fuse</a:t>
            </a:r>
          </a:p>
          <a:p>
            <a:r>
              <a:rPr lang="en-IN" dirty="0">
                <a:solidFill>
                  <a:schemeClr val="tx1"/>
                </a:solidFill>
              </a:rPr>
              <a:t>Switch fuse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864095"/>
          </a:xfrm>
        </p:spPr>
        <p:txBody>
          <a:bodyPr>
            <a:normAutofit/>
          </a:bodyPr>
          <a:lstStyle/>
          <a:p>
            <a:r>
              <a:rPr lang="en-IN" b="1" dirty="0"/>
              <a:t>MCB.</a:t>
            </a:r>
            <a:endParaRPr lang="en-IN" dirty="0"/>
          </a:p>
        </p:txBody>
      </p:sp>
      <p:sp>
        <p:nvSpPr>
          <p:cNvPr id="3" name="Subtitle 2"/>
          <p:cNvSpPr>
            <a:spLocks noGrp="1"/>
          </p:cNvSpPr>
          <p:nvPr>
            <p:ph type="subTitle" idx="1"/>
          </p:nvPr>
        </p:nvSpPr>
        <p:spPr>
          <a:xfrm>
            <a:off x="323528" y="1268760"/>
            <a:ext cx="8424936" cy="5040560"/>
          </a:xfrm>
        </p:spPr>
        <p:txBody>
          <a:bodyPr>
            <a:normAutofit fontScale="77500" lnSpcReduction="20000"/>
          </a:bodyPr>
          <a:lstStyle/>
          <a:p>
            <a:r>
              <a:rPr lang="en-IN" dirty="0">
                <a:solidFill>
                  <a:schemeClr val="tx1"/>
                </a:solidFill>
              </a:rPr>
              <a:t>The miniature circuit breakers (MCB) have become an important part of  domestic, commercial and industrial applications.</a:t>
            </a:r>
          </a:p>
          <a:p>
            <a:r>
              <a:rPr lang="en-IN" dirty="0">
                <a:solidFill>
                  <a:schemeClr val="tx1"/>
                </a:solidFill>
              </a:rPr>
              <a:t>2. It is basically a tripping device which acts as a switch. Under the normal operating condition, it acts as a closed switch whereas when the current goes above a predetermined level, it acts as an open switch and breaks the circuit.</a:t>
            </a:r>
          </a:p>
          <a:p>
            <a:r>
              <a:rPr lang="en-IN" dirty="0">
                <a:solidFill>
                  <a:schemeClr val="tx1"/>
                </a:solidFill>
              </a:rPr>
              <a:t>3. The MCB is available in moulded case which contains the tripping and switching mechanism.</a:t>
            </a:r>
          </a:p>
          <a:p>
            <a:r>
              <a:rPr lang="en-IN" dirty="0">
                <a:solidFill>
                  <a:schemeClr val="tx1"/>
                </a:solidFill>
              </a:rPr>
              <a:t>4. The MCB is connected in series with each line of AC supply line.</a:t>
            </a:r>
          </a:p>
          <a:p>
            <a:r>
              <a:rPr lang="en-IN" dirty="0">
                <a:solidFill>
                  <a:schemeClr val="tx1"/>
                </a:solidFill>
              </a:rPr>
              <a:t>5. The MCB can replace the thermal overload relay and contactor. So we don’t have to use two separate devices for protection.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MCCB</a:t>
            </a:r>
            <a:endParaRPr lang="en-IN" dirty="0"/>
          </a:p>
        </p:txBody>
      </p:sp>
      <p:sp>
        <p:nvSpPr>
          <p:cNvPr id="3" name="Content Placeholder 2"/>
          <p:cNvSpPr>
            <a:spLocks noGrp="1"/>
          </p:cNvSpPr>
          <p:nvPr>
            <p:ph idx="1"/>
          </p:nvPr>
        </p:nvSpPr>
        <p:spPr/>
        <p:txBody>
          <a:bodyPr>
            <a:normAutofit fontScale="92500" lnSpcReduction="20000"/>
          </a:bodyPr>
          <a:lstStyle/>
          <a:p>
            <a:r>
              <a:rPr lang="en-IN" dirty="0"/>
              <a:t>MCCB is a operating switch which is use manually under normal operating condition for making ON and OFF the circuit.</a:t>
            </a:r>
          </a:p>
          <a:p>
            <a:r>
              <a:rPr lang="en-IN" dirty="0"/>
              <a:t>2. Under fault condition it automatically trips the circuit.</a:t>
            </a:r>
          </a:p>
          <a:p>
            <a:r>
              <a:rPr lang="en-IN" dirty="0"/>
              <a:t>3. This tripping mechanism is done by the magnetic and thermal sensing devices.</a:t>
            </a:r>
          </a:p>
          <a:p>
            <a:r>
              <a:rPr lang="en-IN" dirty="0"/>
              <a:t>4.The tripping mechanism &amp; terminal contacts are assembled in a moulded case therefore the name of this type is </a:t>
            </a:r>
            <a:r>
              <a:rPr lang="en-IN" b="1" dirty="0"/>
              <a:t>Moulded Case Circuit Breaker.</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ELCB</a:t>
            </a:r>
            <a:endParaRPr lang="en-IN" dirty="0"/>
          </a:p>
        </p:txBody>
      </p:sp>
      <p:sp>
        <p:nvSpPr>
          <p:cNvPr id="3" name="Content Placeholder 2"/>
          <p:cNvSpPr>
            <a:spLocks noGrp="1"/>
          </p:cNvSpPr>
          <p:nvPr>
            <p:ph idx="1"/>
          </p:nvPr>
        </p:nvSpPr>
        <p:spPr>
          <a:xfrm>
            <a:off x="251520" y="1600200"/>
            <a:ext cx="8892480" cy="4525963"/>
          </a:xfrm>
        </p:spPr>
        <p:txBody>
          <a:bodyPr>
            <a:noAutofit/>
          </a:bodyPr>
          <a:lstStyle/>
          <a:p>
            <a:r>
              <a:rPr lang="en-IN" sz="2400" dirty="0"/>
              <a:t>An Earth-leakage circuit breaker (</a:t>
            </a:r>
            <a:r>
              <a:rPr lang="en-IN" sz="2400" b="1" dirty="0"/>
              <a:t>ELCB</a:t>
            </a:r>
            <a:r>
              <a:rPr lang="en-IN" sz="2400" dirty="0"/>
              <a:t>) is a safety device used in electrical installations with high Earth impedance to prevent shock. </a:t>
            </a:r>
          </a:p>
          <a:p>
            <a:r>
              <a:rPr lang="en-IN" sz="2400" dirty="0"/>
              <a:t>2.It detects small stray voltages on the metal enclosures of electrical equipment, and interrupts the circuit if a dangerous voltage is detected.</a:t>
            </a:r>
          </a:p>
          <a:p>
            <a:r>
              <a:rPr lang="en-IN" sz="2400" dirty="0"/>
              <a:t>3.The protection against fault current or leakage current is provided by the device called Earth Leakage Circuit Breaker (ELCB).</a:t>
            </a:r>
          </a:p>
          <a:p>
            <a:r>
              <a:rPr lang="en-IN" sz="2400" dirty="0"/>
              <a:t>4.Application:</a:t>
            </a:r>
          </a:p>
          <a:p>
            <a:r>
              <a:rPr lang="en-IN" sz="2400" dirty="0"/>
              <a:t> ELCB is used for the domestic as well as industrial applications, to insure that the mains supply is automatically disconnected if the earth leakage current is detected. This will save the users from </a:t>
            </a:r>
            <a:r>
              <a:rPr lang="en-IN" sz="2400" dirty="0" smtClean="0"/>
              <a:t>shocks.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Earthing </a:t>
            </a:r>
            <a:endParaRPr lang="en-IN" dirty="0"/>
          </a:p>
        </p:txBody>
      </p:sp>
      <p:sp>
        <p:nvSpPr>
          <p:cNvPr id="3" name="Content Placeholder 2"/>
          <p:cNvSpPr>
            <a:spLocks noGrp="1"/>
          </p:cNvSpPr>
          <p:nvPr>
            <p:ph idx="1"/>
          </p:nvPr>
        </p:nvSpPr>
        <p:spPr/>
        <p:txBody>
          <a:bodyPr/>
          <a:lstStyle/>
          <a:p>
            <a:r>
              <a:rPr lang="en-IN" dirty="0"/>
              <a:t>Connecting the metallic frame of electrical machines, conducts pipe etc, to ground (earth) by a wire having negligible resistance is known as Earthing.</a:t>
            </a:r>
          </a:p>
          <a:p>
            <a:endParaRPr lang="en-IN" dirty="0"/>
          </a:p>
        </p:txBody>
      </p:sp>
      <p:pic>
        <p:nvPicPr>
          <p:cNvPr id="3074" name="Picture 2" descr="Image result for earthing"/>
          <p:cNvPicPr>
            <a:picLocks noChangeAspect="1" noChangeArrowheads="1"/>
          </p:cNvPicPr>
          <p:nvPr/>
        </p:nvPicPr>
        <p:blipFill>
          <a:blip r:embed="rId2" cstate="print"/>
          <a:srcRect/>
          <a:stretch>
            <a:fillRect/>
          </a:stretch>
        </p:blipFill>
        <p:spPr bwMode="auto">
          <a:xfrm>
            <a:off x="2123728" y="4005064"/>
            <a:ext cx="4392488" cy="220027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638</Words>
  <Application>Microsoft Office PowerPoint</Application>
  <PresentationFormat>On-screen Show (4:3)</PresentationFormat>
  <Paragraphs>53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Unit 6 : Protective devices and switchgear </vt:lpstr>
      <vt:lpstr>Slide 2</vt:lpstr>
      <vt:lpstr>all accessories required for wiring systems and electrical installations.</vt:lpstr>
      <vt:lpstr>Fuse. </vt:lpstr>
      <vt:lpstr>Types of  Fuses: </vt:lpstr>
      <vt:lpstr>MCB.</vt:lpstr>
      <vt:lpstr>MCCB</vt:lpstr>
      <vt:lpstr> ELCB</vt:lpstr>
      <vt:lpstr>Earthing </vt:lpstr>
      <vt:lpstr>Advantages of Earthing: </vt:lpstr>
      <vt:lpstr>State any two methods of Earthing.</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 Protective devices and switchgear </dc:title>
  <dc:creator>Mandar</dc:creator>
  <cp:lastModifiedBy>Mandar</cp:lastModifiedBy>
  <cp:revision>8</cp:revision>
  <dcterms:created xsi:type="dcterms:W3CDTF">2018-03-07T09:11:17Z</dcterms:created>
  <dcterms:modified xsi:type="dcterms:W3CDTF">2018-03-07T09:24:38Z</dcterms:modified>
</cp:coreProperties>
</file>