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8" r:id="rId13"/>
    <p:sldId id="265" r:id="rId14"/>
    <p:sldId id="279" r:id="rId15"/>
    <p:sldId id="287" r:id="rId16"/>
    <p:sldId id="280" r:id="rId17"/>
    <p:sldId id="281" r:id="rId18"/>
    <p:sldId id="282" r:id="rId19"/>
    <p:sldId id="267" r:id="rId20"/>
    <p:sldId id="268" r:id="rId21"/>
    <p:sldId id="288" r:id="rId22"/>
    <p:sldId id="289" r:id="rId23"/>
    <p:sldId id="292" r:id="rId24"/>
    <p:sldId id="294" r:id="rId25"/>
    <p:sldId id="293" r:id="rId26"/>
    <p:sldId id="295" r:id="rId27"/>
    <p:sldId id="269" r:id="rId28"/>
    <p:sldId id="291" r:id="rId29"/>
    <p:sldId id="296" r:id="rId30"/>
    <p:sldId id="283" r:id="rId31"/>
    <p:sldId id="271" r:id="rId32"/>
    <p:sldId id="272" r:id="rId33"/>
    <p:sldId id="290" r:id="rId34"/>
    <p:sldId id="273" r:id="rId35"/>
    <p:sldId id="274" r:id="rId36"/>
    <p:sldId id="275" r:id="rId37"/>
    <p:sldId id="276" r:id="rId38"/>
    <p:sldId id="27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830-F1B0-44F5-A276-4693D098BD6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9413-17B6-4D2F-B6EC-31DE52EAE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4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830-F1B0-44F5-A276-4693D098BD6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9413-17B6-4D2F-B6EC-31DE52EAE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830-F1B0-44F5-A276-4693D098BD6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9413-17B6-4D2F-B6EC-31DE52EAE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830-F1B0-44F5-A276-4693D098BD6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9413-17B6-4D2F-B6EC-31DE52EAE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830-F1B0-44F5-A276-4693D098BD6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9413-17B6-4D2F-B6EC-31DE52EAE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3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830-F1B0-44F5-A276-4693D098BD6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9413-17B6-4D2F-B6EC-31DE52EAE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830-F1B0-44F5-A276-4693D098BD6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9413-17B6-4D2F-B6EC-31DE52EAE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4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830-F1B0-44F5-A276-4693D098BD6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9413-17B6-4D2F-B6EC-31DE52EAE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830-F1B0-44F5-A276-4693D098BD6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9413-17B6-4D2F-B6EC-31DE52EAE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2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830-F1B0-44F5-A276-4693D098BD6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9413-17B6-4D2F-B6EC-31DE52EAE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2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830-F1B0-44F5-A276-4693D098BD6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9413-17B6-4D2F-B6EC-31DE52EAE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8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8F830-F1B0-44F5-A276-4693D098BD6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89413-17B6-4D2F-B6EC-31DE52EAE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6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762000"/>
          </a:xfrm>
        </p:spPr>
        <p:txBody>
          <a:bodyPr/>
          <a:lstStyle/>
          <a:p>
            <a:r>
              <a:rPr lang="en-US" b="1" dirty="0" smtClean="0"/>
              <a:t>Course Outcome for PCI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8915400" cy="1752600"/>
          </a:xfrm>
        </p:spPr>
        <p:txBody>
          <a:bodyPr>
            <a:normAutofit/>
          </a:bodyPr>
          <a:lstStyle/>
          <a:p>
            <a:endParaRPr lang="en-US" sz="4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89088"/>
              </p:ext>
            </p:extLst>
          </p:nvPr>
        </p:nvGraphicFramePr>
        <p:xfrm>
          <a:off x="457200" y="1295400"/>
          <a:ext cx="8077200" cy="4595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0"/>
                <a:gridCol w="6934200"/>
              </a:tblGrid>
              <a:tr h="83820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Course Outcomes of Course Name: Programming In C i.e.  PCI(22226)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Year of Study: 2017-18 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C204. 1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Develop flowchart and algorithm to solve problems logically.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63500" marB="63500"/>
                </a:tc>
              </a:tr>
              <a:tr h="60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C204.2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Write simple ‘C’ programs using arithmetic expressions.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63500" marB="63500"/>
                </a:tc>
              </a:tr>
              <a:tr h="574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C204.3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Develop ‘C’ programs using control structure.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63500" marB="63500"/>
                </a:tc>
              </a:tr>
              <a:tr h="60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C204.4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Develop ‘C’ programs using arrays and structures.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63500" marB="63500"/>
                </a:tc>
              </a:tr>
              <a:tr h="60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C204.5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Develop/Use functions in C programs for modular programming approach.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63500" marB="63500"/>
                </a:tc>
              </a:tr>
              <a:tr h="606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C204.6</a:t>
                      </a:r>
                      <a:endParaRPr lang="en-US" sz="18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Develop ‘C’ programs using pointers.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6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792162"/>
          </a:xfrm>
        </p:spPr>
        <p:txBody>
          <a:bodyPr/>
          <a:lstStyle/>
          <a:p>
            <a:r>
              <a:rPr lang="en-US" b="1" dirty="0" smtClean="0"/>
              <a:t>Steps in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3400" b="1" dirty="0" smtClean="0"/>
              <a:t>5.Review the results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400" dirty="0" smtClean="0"/>
              <a:t>Verify the result by applying variant inputs to know the success of the problem solution.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1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b="1" dirty="0" smtClean="0"/>
              <a:t>Problem Solving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4400" dirty="0" smtClean="0"/>
              <a:t>1.Algorithm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2.Flowchart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248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74814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Fundamental Of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943600"/>
          </a:xfrm>
        </p:spPr>
        <p:txBody>
          <a:bodyPr/>
          <a:lstStyle/>
          <a:p>
            <a:r>
              <a:rPr lang="en-US" b="1" dirty="0" smtClean="0"/>
              <a:t>Notion of an Algorithm:</a:t>
            </a:r>
          </a:p>
          <a:p>
            <a:endParaRPr lang="en-US" dirty="0"/>
          </a:p>
          <a:p>
            <a:r>
              <a:rPr lang="en-US" dirty="0" smtClean="0"/>
              <a:t>In 825 </a:t>
            </a:r>
            <a:r>
              <a:rPr lang="en-US" b="1" dirty="0" smtClean="0"/>
              <a:t>Abu </a:t>
            </a:r>
            <a:r>
              <a:rPr lang="en-US" b="1" dirty="0" err="1" smtClean="0"/>
              <a:t>Jafar</a:t>
            </a:r>
            <a:r>
              <a:rPr lang="en-US" b="1" smtClean="0"/>
              <a:t> </a:t>
            </a:r>
            <a:r>
              <a:rPr lang="en-US" smtClean="0"/>
              <a:t>:</a:t>
            </a:r>
            <a:r>
              <a:rPr lang="en-US" dirty="0" smtClean="0"/>
              <a:t>A Persian mathematician wrote a book which contains the generic methods for solving certain category of problems.</a:t>
            </a:r>
          </a:p>
          <a:p>
            <a:endParaRPr lang="en-US" dirty="0"/>
          </a:p>
          <a:p>
            <a:r>
              <a:rPr lang="en-US" dirty="0" smtClean="0"/>
              <a:t>He is the one who presented this type of methods first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b="1" dirty="0" smtClean="0"/>
              <a:t>What is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943600"/>
          </a:xfrm>
        </p:spPr>
        <p:txBody>
          <a:bodyPr>
            <a:normAutofit/>
          </a:bodyPr>
          <a:lstStyle/>
          <a:p>
            <a:r>
              <a:rPr lang="en-US" dirty="0"/>
              <a:t>Algorithm is set of ordered instructions which are written in simple English language.</a:t>
            </a:r>
          </a:p>
          <a:p>
            <a:endParaRPr lang="en-US" dirty="0"/>
          </a:p>
          <a:p>
            <a:r>
              <a:rPr lang="en-US" dirty="0" smtClean="0"/>
              <a:t>Algorithm </a:t>
            </a:r>
            <a:r>
              <a:rPr lang="en-US" dirty="0"/>
              <a:t>defines the step by step logic for a program to solve specific problem.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Algorithm helps the programmer to write actual logic of a problem on paper and validate it with the help of paper and pencil and correct it if any fault is noticed.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Characteristics of an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r>
              <a:rPr lang="en-US" sz="4800" dirty="0" smtClean="0"/>
              <a:t>1.Input</a:t>
            </a:r>
          </a:p>
          <a:p>
            <a:pPr marL="0" indent="0">
              <a:buNone/>
            </a:pPr>
            <a:r>
              <a:rPr lang="en-US" sz="4800" dirty="0" smtClean="0"/>
              <a:t>2.Output</a:t>
            </a:r>
          </a:p>
          <a:p>
            <a:pPr marL="0" indent="0">
              <a:buNone/>
            </a:pPr>
            <a:r>
              <a:rPr lang="en-US" sz="4800" dirty="0" smtClean="0"/>
              <a:t>3.Definiteness</a:t>
            </a:r>
          </a:p>
          <a:p>
            <a:pPr marL="0" indent="0">
              <a:buNone/>
            </a:pPr>
            <a:r>
              <a:rPr lang="en-US" sz="4800" dirty="0" smtClean="0"/>
              <a:t>4.Effectiveness</a:t>
            </a:r>
          </a:p>
          <a:p>
            <a:pPr marL="0" indent="0">
              <a:buNone/>
            </a:pPr>
            <a:r>
              <a:rPr lang="en-US" sz="4800" dirty="0" smtClean="0"/>
              <a:t>5.Finiteness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30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Characteristics of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b="1" u="sng" dirty="0" smtClean="0"/>
              <a:t>1.Input:- </a:t>
            </a:r>
            <a:r>
              <a:rPr lang="en-US" sz="3000" dirty="0" smtClean="0"/>
              <a:t>An algorithm should accept one or more inputs.</a:t>
            </a:r>
          </a:p>
          <a:p>
            <a:pPr>
              <a:buNone/>
            </a:pPr>
            <a:r>
              <a:rPr lang="en-US" sz="3000" dirty="0" smtClean="0"/>
              <a:t>     </a:t>
            </a:r>
          </a:p>
          <a:p>
            <a:pPr>
              <a:buNone/>
            </a:pPr>
            <a:r>
              <a:rPr lang="en-US" sz="3000" b="1" u="sng" dirty="0" smtClean="0"/>
              <a:t>2.Output:</a:t>
            </a:r>
            <a:r>
              <a:rPr lang="en-US" sz="3000" dirty="0" smtClean="0"/>
              <a:t>- An algorithm should generate some output.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b="1" u="sng" dirty="0" smtClean="0"/>
              <a:t>3.Definiteness:-</a:t>
            </a:r>
            <a:r>
              <a:rPr lang="en-US" sz="3000" dirty="0" smtClean="0"/>
              <a:t> Each instruction should be clear.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b="1" u="sng" dirty="0" smtClean="0"/>
              <a:t>4.Effectiveness:</a:t>
            </a:r>
            <a:r>
              <a:rPr lang="en-US" sz="3000" dirty="0" smtClean="0"/>
              <a:t>- Each instruction should have proper meaning to produce the final result. 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b="1" u="sng" dirty="0" smtClean="0"/>
              <a:t>5.Finiteness:- </a:t>
            </a:r>
            <a:r>
              <a:rPr lang="en-US" sz="3000" dirty="0" smtClean="0"/>
              <a:t>The algorithm must terminate after fixed number of steps.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Conventions Used In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1.Algorithm name</a:t>
            </a:r>
          </a:p>
          <a:p>
            <a:pPr marL="0" indent="0">
              <a:buNone/>
            </a:pPr>
            <a:r>
              <a:rPr lang="en-US" dirty="0" smtClean="0"/>
              <a:t>2.Comments</a:t>
            </a:r>
          </a:p>
          <a:p>
            <a:pPr marL="0" indent="0">
              <a:buNone/>
            </a:pPr>
            <a:r>
              <a:rPr lang="en-US" dirty="0" smtClean="0"/>
              <a:t>3.Input and output</a:t>
            </a:r>
          </a:p>
          <a:p>
            <a:pPr marL="0" indent="0">
              <a:buNone/>
            </a:pPr>
            <a:r>
              <a:rPr lang="en-US" dirty="0" smtClean="0"/>
              <a:t>4.Steps</a:t>
            </a:r>
          </a:p>
          <a:p>
            <a:pPr marL="0" indent="0">
              <a:buNone/>
            </a:pPr>
            <a:r>
              <a:rPr lang="en-US" dirty="0" smtClean="0"/>
              <a:t>5.Variables</a:t>
            </a:r>
          </a:p>
          <a:p>
            <a:pPr marL="0" indent="0">
              <a:buNone/>
            </a:pPr>
            <a:r>
              <a:rPr lang="en-US" dirty="0" smtClean="0"/>
              <a:t>6.Assignment statement</a:t>
            </a:r>
          </a:p>
          <a:p>
            <a:pPr marL="0" indent="0">
              <a:buNone/>
            </a:pPr>
            <a:r>
              <a:rPr lang="en-US" dirty="0" smtClean="0"/>
              <a:t>7.If statement</a:t>
            </a:r>
          </a:p>
          <a:p>
            <a:pPr marL="0" indent="0">
              <a:buNone/>
            </a:pPr>
            <a:r>
              <a:rPr lang="en-US" dirty="0" smtClean="0"/>
              <a:t>8.Repeat statement</a:t>
            </a:r>
          </a:p>
          <a:p>
            <a:pPr marL="0" indent="0">
              <a:buNone/>
            </a:pPr>
            <a:r>
              <a:rPr lang="en-US" dirty="0" smtClean="0"/>
              <a:t>9.End of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/>
          <a:lstStyle/>
          <a:p>
            <a:r>
              <a:rPr lang="en-US" dirty="0" smtClean="0"/>
              <a:t>Keywords used in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/>
              <a:t>1.Steps in algorithm</a:t>
            </a:r>
          </a:p>
          <a:p>
            <a:pPr marL="0" indent="0">
              <a:buNone/>
            </a:pPr>
            <a:r>
              <a:rPr lang="en-US" sz="4000" dirty="0" smtClean="0"/>
              <a:t>2.Starting of Algorithm  </a:t>
            </a:r>
          </a:p>
          <a:p>
            <a:pPr marL="0" indent="0">
              <a:buNone/>
            </a:pPr>
            <a:r>
              <a:rPr lang="en-US" sz="4000" dirty="0" smtClean="0"/>
              <a:t>3.Variable declaration in algorithm</a:t>
            </a:r>
          </a:p>
          <a:p>
            <a:pPr marL="0" indent="0">
              <a:buNone/>
            </a:pPr>
            <a:r>
              <a:rPr lang="en-US" sz="4000" dirty="0" smtClean="0"/>
              <a:t>4.Variable initialization in algorithm</a:t>
            </a:r>
          </a:p>
          <a:p>
            <a:pPr marL="0" indent="0">
              <a:buNone/>
            </a:pPr>
            <a:r>
              <a:rPr lang="en-US" sz="4000" dirty="0" smtClean="0"/>
              <a:t>5.Accepting inputs from user in algorithm</a:t>
            </a:r>
          </a:p>
          <a:p>
            <a:pPr marL="0" indent="0">
              <a:buNone/>
            </a:pPr>
            <a:r>
              <a:rPr lang="en-US" sz="4000" dirty="0" smtClean="0"/>
              <a:t>6.Processing statements in algorithm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Keywords used in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7.Conditional statements in algorithm</a:t>
            </a:r>
          </a:p>
          <a:p>
            <a:pPr marL="0" indent="0">
              <a:buNone/>
            </a:pPr>
            <a:r>
              <a:rPr lang="en-US" sz="4000" dirty="0" smtClean="0"/>
              <a:t>8.Repeat-until statements in algorithm</a:t>
            </a:r>
          </a:p>
          <a:p>
            <a:pPr marL="0" indent="0">
              <a:buNone/>
            </a:pPr>
            <a:r>
              <a:rPr lang="en-US" sz="4000" dirty="0" smtClean="0"/>
              <a:t>9.Displaying outputs of algorithm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112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Algorithm Development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1.Define the problem</a:t>
            </a:r>
          </a:p>
          <a:p>
            <a:pPr marL="0" indent="0">
              <a:buNone/>
            </a:pPr>
            <a:r>
              <a:rPr lang="en-US" dirty="0" smtClean="0"/>
              <a:t>2.Identifying the inputs</a:t>
            </a:r>
          </a:p>
          <a:p>
            <a:pPr marL="0" indent="0">
              <a:buNone/>
            </a:pPr>
            <a:r>
              <a:rPr lang="en-US" dirty="0" smtClean="0"/>
              <a:t>3.Identifying the outputs</a:t>
            </a:r>
          </a:p>
          <a:p>
            <a:pPr marL="0" indent="0">
              <a:buNone/>
            </a:pPr>
            <a:r>
              <a:rPr lang="en-US" dirty="0" smtClean="0"/>
              <a:t>4.Identifying the sequences of steps to be processed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5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1.Program Logic Development:- 8M</a:t>
            </a:r>
          </a:p>
          <a:p>
            <a:r>
              <a:rPr lang="en-US" dirty="0" smtClean="0"/>
              <a:t>2.Basics of C:- 10M</a:t>
            </a:r>
          </a:p>
          <a:p>
            <a:r>
              <a:rPr lang="en-US" dirty="0" smtClean="0"/>
              <a:t>3.Control Structures:- 12M</a:t>
            </a:r>
          </a:p>
          <a:p>
            <a:r>
              <a:rPr lang="en-US" dirty="0" smtClean="0"/>
              <a:t>4.Array and structure:- 14M</a:t>
            </a:r>
          </a:p>
          <a:p>
            <a:r>
              <a:rPr lang="en-US" dirty="0" smtClean="0"/>
              <a:t>5.Functions:- 14M</a:t>
            </a:r>
          </a:p>
          <a:p>
            <a:r>
              <a:rPr lang="en-US" dirty="0" smtClean="0"/>
              <a:t>6.Pointers:-12 M</a:t>
            </a:r>
          </a:p>
          <a:p>
            <a:endParaRPr lang="en-US" dirty="0" smtClean="0"/>
          </a:p>
          <a:p>
            <a:r>
              <a:rPr lang="en-US" dirty="0" smtClean="0"/>
              <a:t>Total =70 marks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of Algorithms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096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Write an algorithm to calculate area of a circle</a:t>
            </a:r>
          </a:p>
          <a:p>
            <a:pPr marL="0" indent="0">
              <a:buNone/>
            </a:pPr>
            <a:r>
              <a:rPr lang="en-US" dirty="0" smtClean="0"/>
              <a:t>Name Algorithm: calculate area of circle</a:t>
            </a:r>
          </a:p>
          <a:p>
            <a:pPr marL="0" indent="0">
              <a:buNone/>
            </a:pPr>
            <a:r>
              <a:rPr lang="en-US" dirty="0" smtClean="0"/>
              <a:t>Input: Radius</a:t>
            </a:r>
          </a:p>
          <a:p>
            <a:pPr marL="0" indent="0">
              <a:buNone/>
            </a:pPr>
            <a:r>
              <a:rPr lang="en-US" dirty="0" smtClean="0"/>
              <a:t>Output: Area </a:t>
            </a:r>
          </a:p>
          <a:p>
            <a:pPr marL="0" indent="0">
              <a:buNone/>
            </a:pPr>
            <a:r>
              <a:rPr lang="en-US" dirty="0" smtClean="0"/>
              <a:t>Step1:Start</a:t>
            </a:r>
          </a:p>
          <a:p>
            <a:pPr marL="0" indent="0">
              <a:buNone/>
            </a:pPr>
            <a:r>
              <a:rPr lang="en-US" dirty="0" smtClean="0"/>
              <a:t>Step2:Declare variables pi=3.14,radius and area</a:t>
            </a:r>
          </a:p>
          <a:p>
            <a:pPr marL="0" indent="0">
              <a:buNone/>
            </a:pPr>
            <a:r>
              <a:rPr lang="en-US" dirty="0" smtClean="0"/>
              <a:t>Step3:Read values for radius  //accept the radius value </a:t>
            </a:r>
          </a:p>
          <a:p>
            <a:pPr marL="0" indent="0">
              <a:buNone/>
            </a:pPr>
            <a:r>
              <a:rPr lang="en-US" dirty="0" smtClean="0"/>
              <a:t>Step4:Calculate area of circle and assign the result to area</a:t>
            </a:r>
          </a:p>
          <a:p>
            <a:pPr marL="0" indent="0">
              <a:buNone/>
            </a:pPr>
            <a:r>
              <a:rPr lang="en-US" dirty="0" smtClean="0"/>
              <a:t>Step 5:Display value of area</a:t>
            </a:r>
          </a:p>
          <a:p>
            <a:pPr marL="0" indent="0">
              <a:buNone/>
            </a:pPr>
            <a:r>
              <a:rPr lang="en-US" dirty="0" smtClean="0"/>
              <a:t>Step6:Stop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35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an algorithm to find addition of 2 numbers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Name Algorithm: addition of 2 numbers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Input: 2 numbers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Output: addition 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Step1:Start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Step2:Declare variables no1,no2,add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Step3:Read values for no1 and no2 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Step4:Calculate addition of two numbers and assign the result to add.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Or add= no1+no2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Step 5:Display value of add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Step6:Stop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Write an algorithm to find addition of 3 numbers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 Algorithm: addition of 3 numbers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Input: 3 numbers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 addition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Step1:Start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Step2:Declare variables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x,y,z,add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Step3:Read values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x,y,z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Step4:Calculate addition of three numbers and assign the result to add.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add=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x+y+z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5:Display value of add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Step6:Stop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57451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Write an algorithm to calculate and display the area and perimeter of a rectangle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Name Algorithm: area and perimeter of rectangle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Input: length and breadth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Output: area and perimeter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Step1:Start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Step2:Declare variables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length,breadth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area ,perimeter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Step3:Read values for length and breadth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Step4:Calculate area and perimeter by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area= length*breadth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perimeter =(2*length)+(2*breadth)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5:Display value of area and perimeter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Step6:Stop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76600" y="381000"/>
            <a:ext cx="1981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>
              <a:buNone/>
            </a:pPr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143000"/>
            <a:ext cx="441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Declare variables  </a:t>
            </a:r>
            <a:r>
              <a:rPr lang="en-US" dirty="0" err="1" smtClean="0"/>
              <a:t>length,breadth,area</a:t>
            </a:r>
            <a:r>
              <a:rPr lang="en-US" dirty="0" smtClean="0"/>
              <a:t> and perimeter</a:t>
            </a:r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1981200" y="1981200"/>
            <a:ext cx="48768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length and breadth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2971800"/>
            <a:ext cx="441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Calculate area=length*breadth</a:t>
            </a:r>
          </a:p>
          <a:p>
            <a:pPr algn="ctr"/>
            <a:r>
              <a:rPr lang="en-US" dirty="0" smtClean="0"/>
              <a:t>Calculate perimeter =(2*length)+(2*breadth)</a:t>
            </a:r>
          </a:p>
          <a:p>
            <a:pPr algn="ctr"/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2057400" y="3962400"/>
            <a:ext cx="48768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value of area and perimeter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24200" y="4953000"/>
            <a:ext cx="2362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 rot="5400000">
            <a:off x="4076700" y="952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077494" y="1789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077494" y="27805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4077494" y="37711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077494" y="4761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534400" cy="5745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Write an algorithm to swap(exchange) the two numbers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 of Algorithm: swap the two numbers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Input: 2 numbers, temp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 swap numbers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Step1:Start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Step2:Declare variables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a,b,temp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Step3:Read values for a and b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/p   a=10   b=20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Step4:swap the numbers by                      o/p   a=20   b=10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temp=a        					temp=10             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a=b             					 a=20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b=temp       					 b=10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5:Display value of a and b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Step6:Stop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200" y="1600201"/>
            <a:ext cx="1828800" cy="380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>
              <a:buNone/>
            </a:pPr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2286000"/>
            <a:ext cx="441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Declare variables  </a:t>
            </a:r>
            <a:r>
              <a:rPr lang="en-US" dirty="0" err="1" smtClean="0"/>
              <a:t>a,b,temp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1447800" y="3048000"/>
            <a:ext cx="48768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value of  a and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3886200"/>
            <a:ext cx="4876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temp=a</a:t>
            </a:r>
          </a:p>
          <a:p>
            <a:pPr algn="ctr"/>
            <a:r>
              <a:rPr lang="en-US" dirty="0" smtClean="0"/>
              <a:t>a=b</a:t>
            </a:r>
          </a:p>
          <a:p>
            <a:pPr algn="ctr"/>
            <a:r>
              <a:rPr lang="en-US" dirty="0" smtClean="0"/>
              <a:t>b= temp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Parallelogram 9"/>
          <p:cNvSpPr/>
          <p:nvPr/>
        </p:nvSpPr>
        <p:spPr>
          <a:xfrm>
            <a:off x="1371600" y="5410200"/>
            <a:ext cx="51816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 changed value of a and b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819400" y="6324600"/>
            <a:ext cx="2362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</p:cNvCxnSpPr>
          <p:nvPr/>
        </p:nvCxnSpPr>
        <p:spPr>
          <a:xfrm rot="5400000">
            <a:off x="3505200" y="2133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505994" y="2894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505994" y="3733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582194" y="5257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3658394" y="6171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457200"/>
          </a:xfrm>
        </p:spPr>
        <p:txBody>
          <a:bodyPr>
            <a:noAutofit/>
          </a:bodyPr>
          <a:lstStyle/>
          <a:p>
            <a:r>
              <a:rPr lang="en-US" sz="2800" dirty="0"/>
              <a:t>Develop an algorithm </a:t>
            </a:r>
            <a:r>
              <a:rPr lang="en-US" sz="2800" dirty="0" smtClean="0"/>
              <a:t>to </a:t>
            </a:r>
            <a:r>
              <a:rPr lang="en-US" sz="2800" dirty="0"/>
              <a:t>find the greater of two </a:t>
            </a:r>
            <a:r>
              <a:rPr lang="en-US" sz="2800" dirty="0" smtClean="0"/>
              <a:t>numbers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800" b="1" dirty="0" smtClean="0"/>
              <a:t>Name of Algorithm : Greater</a:t>
            </a:r>
            <a:r>
              <a:rPr lang="en-US" sz="3800" dirty="0" smtClean="0"/>
              <a:t> </a:t>
            </a:r>
            <a:r>
              <a:rPr lang="en-US" sz="3800" b="1" dirty="0"/>
              <a:t>number</a:t>
            </a:r>
          </a:p>
          <a:p>
            <a:pPr marL="0" indent="0">
              <a:buNone/>
            </a:pPr>
            <a:r>
              <a:rPr lang="en-US" sz="3800" dirty="0" smtClean="0"/>
              <a:t>Input: Two </a:t>
            </a:r>
            <a:r>
              <a:rPr lang="en-US" sz="3800" dirty="0"/>
              <a:t>numbers</a:t>
            </a:r>
          </a:p>
          <a:p>
            <a:pPr marL="0" indent="0">
              <a:buNone/>
            </a:pPr>
            <a:r>
              <a:rPr lang="en-US" sz="3800" dirty="0" smtClean="0"/>
              <a:t>Output: The </a:t>
            </a:r>
            <a:r>
              <a:rPr lang="en-US" sz="3800" dirty="0"/>
              <a:t>greater number among two numbers</a:t>
            </a:r>
          </a:p>
          <a:p>
            <a:pPr marL="0" indent="0">
              <a:buNone/>
            </a:pPr>
            <a:r>
              <a:rPr lang="en-US" sz="3800" dirty="0"/>
              <a:t>Step1: Start</a:t>
            </a:r>
          </a:p>
          <a:p>
            <a:pPr marL="0" indent="0">
              <a:buNone/>
            </a:pPr>
            <a:r>
              <a:rPr lang="en-US" sz="3800" dirty="0"/>
              <a:t>Step2: Declare variables no1,no2</a:t>
            </a:r>
          </a:p>
          <a:p>
            <a:pPr marL="0" indent="0">
              <a:buNone/>
            </a:pPr>
            <a:r>
              <a:rPr lang="en-US" sz="3800" dirty="0"/>
              <a:t>Step3: Read values for </a:t>
            </a:r>
            <a:r>
              <a:rPr lang="en-US" sz="3800" dirty="0" smtClean="0"/>
              <a:t>no1,no2    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Step4: if </a:t>
            </a:r>
            <a:r>
              <a:rPr lang="en-US" sz="3800" dirty="0" smtClean="0"/>
              <a:t>no1&gt;no2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           Display no1 is greater number</a:t>
            </a:r>
          </a:p>
          <a:p>
            <a:pPr marL="0" indent="0">
              <a:buNone/>
            </a:pPr>
            <a:r>
              <a:rPr lang="en-US" sz="3800" dirty="0"/>
              <a:t>else</a:t>
            </a:r>
          </a:p>
          <a:p>
            <a:pPr marL="0" indent="0">
              <a:buNone/>
            </a:pPr>
            <a:r>
              <a:rPr lang="en-US" sz="3800" dirty="0"/>
              <a:t>          Display no2 is greater number</a:t>
            </a:r>
          </a:p>
          <a:p>
            <a:pPr marL="0" indent="0">
              <a:buNone/>
            </a:pPr>
            <a:r>
              <a:rPr lang="en-US" sz="3800" dirty="0"/>
              <a:t> </a:t>
            </a:r>
          </a:p>
          <a:p>
            <a:pPr marL="0" indent="0">
              <a:buNone/>
            </a:pPr>
            <a:r>
              <a:rPr lang="en-US" sz="3800" dirty="0"/>
              <a:t>Step5: Stop</a:t>
            </a:r>
          </a:p>
          <a:p>
            <a:endParaRPr lang="en-US" sz="3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28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Write an algorithm to accept 2 numbers and display its product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 Algorithm: Product of 2 numbers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Input: 2 numbers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 Product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Step1:Start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Step2:Declare variables no1,no2,product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Step3:Read values for no1 and no2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Step4:Calculate product of two numbers and assign the result to product.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product= no1*no2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5:Display value of product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Step6:Stop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00400" y="68580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14478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Declare variables no1,no2,product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1981200" y="2362200"/>
            <a:ext cx="4114800" cy="609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the value of no1,no2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3505200"/>
            <a:ext cx="3733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Product=no1*no2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1600200" y="4495800"/>
            <a:ext cx="4038600" cy="609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the value of product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19400" y="55626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 rot="5400000">
            <a:off x="3886200" y="1295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1"/>
          </p:cNvCxnSpPr>
          <p:nvPr/>
        </p:nvCxnSpPr>
        <p:spPr>
          <a:xfrm rot="5400000">
            <a:off x="3848100" y="2171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4"/>
          </p:cNvCxnSpPr>
          <p:nvPr/>
        </p:nvCxnSpPr>
        <p:spPr>
          <a:xfrm rot="5400000">
            <a:off x="3771900" y="3238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772694" y="4304506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0"/>
          </p:cNvCxnSpPr>
          <p:nvPr/>
        </p:nvCxnSpPr>
        <p:spPr>
          <a:xfrm rot="5400000">
            <a:off x="3505200" y="5334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762000"/>
          </a:xfrm>
        </p:spPr>
        <p:txBody>
          <a:bodyPr/>
          <a:lstStyle/>
          <a:p>
            <a:r>
              <a:rPr lang="en-US" b="1" dirty="0" smtClean="0"/>
              <a:t>UNIT 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05000"/>
            <a:ext cx="8915400" cy="1752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Program Logic Development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084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Flowchart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r>
              <a:rPr lang="en-US" dirty="0"/>
              <a:t>Flowchart is graphical representation of an algorithm.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flowchart allows breaking the complex problems into parts.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Processing </a:t>
            </a:r>
            <a:r>
              <a:rPr lang="en-US" dirty="0"/>
              <a:t>and finding errors occurred during problem solving become quicker and accurate as compared to working with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71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Symbols of Flowchart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1062"/>
            <a:ext cx="9144000" cy="59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52400" y="1524000"/>
            <a:ext cx="762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20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762000"/>
          </a:xfrm>
        </p:spPr>
        <p:txBody>
          <a:bodyPr/>
          <a:lstStyle/>
          <a:p>
            <a:r>
              <a:rPr lang="en-US" dirty="0" smtClean="0"/>
              <a:t>Examples of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dirty="0" smtClean="0"/>
              <a:t>Draw flowchart to Calculate area of circle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43200" y="1600200"/>
            <a:ext cx="2362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3924300" y="1981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81200" y="23622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Declare variables </a:t>
            </a:r>
            <a:r>
              <a:rPr lang="en-US" dirty="0" err="1" smtClean="0"/>
              <a:t>radius,pi</a:t>
            </a:r>
            <a:r>
              <a:rPr lang="en-US" dirty="0" smtClean="0"/>
              <a:t> and area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1828800" y="3276600"/>
            <a:ext cx="42672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radius from user as an input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4343400"/>
            <a:ext cx="441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area=3.14*rad*rad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1790700" y="5181600"/>
            <a:ext cx="42672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value of area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43200" y="6172200"/>
            <a:ext cx="2362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3962400" y="2819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3886200" y="3886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86200" y="4800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  <a:endCxn id="11" idx="0"/>
          </p:cNvCxnSpPr>
          <p:nvPr/>
        </p:nvCxnSpPr>
        <p:spPr>
          <a:xfrm>
            <a:off x="3924300" y="5791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513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Draw flowchart for addition of 2 numbers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95600" y="1066800"/>
            <a:ext cx="2362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8288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Declare variables  no1,no2,add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1905000" y="2743200"/>
            <a:ext cx="42672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the value of no1 and no2 as  an input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0" y="3733800"/>
            <a:ext cx="441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add=no1+no2</a:t>
            </a: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1905000" y="4648200"/>
            <a:ext cx="42672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value of add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971800" y="5638800"/>
            <a:ext cx="2362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38600" y="144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 rot="5400000">
            <a:off x="3810000" y="2514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38600" y="3352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14800" y="4191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14800" y="525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dirty="0" smtClean="0"/>
              <a:t>Draw </a:t>
            </a:r>
            <a:r>
              <a:rPr lang="en-US" sz="3600" dirty="0"/>
              <a:t>flowchart to find the greater of two numbers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78486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459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609600"/>
          <a:ext cx="7315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133"/>
                <a:gridCol w="3793067"/>
              </a:tblGrid>
              <a:tr h="570045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Flowchart</a:t>
                      </a:r>
                      <a:endParaRPr lang="en-US" dirty="0"/>
                    </a:p>
                  </a:txBody>
                  <a:tcPr/>
                </a:tc>
              </a:tr>
              <a:tr h="125410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 is step by step procedure to solve the 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Flowchart is a diagram created by different shapes to show the flow of data</a:t>
                      </a:r>
                      <a:endParaRPr lang="en-US" dirty="0"/>
                    </a:p>
                  </a:txBody>
                  <a:tcPr/>
                </a:tc>
              </a:tr>
              <a:tr h="684054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 is complex to understand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Flowchart is easy to understand</a:t>
                      </a:r>
                      <a:endParaRPr lang="en-US" dirty="0"/>
                    </a:p>
                  </a:txBody>
                  <a:tcPr/>
                </a:tc>
              </a:tr>
              <a:tr h="912073"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algorithm plain text are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flowchart symbols/shapes are used</a:t>
                      </a:r>
                      <a:endParaRPr lang="en-US" dirty="0"/>
                    </a:p>
                  </a:txBody>
                  <a:tcPr/>
                </a:tc>
              </a:tr>
              <a:tr h="125410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 is the</a:t>
                      </a:r>
                      <a:r>
                        <a:rPr lang="en-US" baseline="0" dirty="0" smtClean="0"/>
                        <a:t> pseudo code for the 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Flowchart is</a:t>
                      </a:r>
                      <a:r>
                        <a:rPr lang="en-US" baseline="0" dirty="0" smtClean="0"/>
                        <a:t> just graphical representation of that logic</a:t>
                      </a:r>
                      <a:endParaRPr lang="en-US" dirty="0"/>
                    </a:p>
                  </a:txBody>
                  <a:tcPr/>
                </a:tc>
              </a:tr>
              <a:tr h="1116828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 is easy to debug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Flowchart it is hard to debug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987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Write an algorithm to fine whether enter number is even or odd</a:t>
            </a:r>
          </a:p>
          <a:p>
            <a:pPr marL="0" indent="0">
              <a:buNone/>
            </a:pPr>
            <a:r>
              <a:rPr lang="en-US" sz="2800" b="1" dirty="0" smtClean="0"/>
              <a:t>Name of Algorithm :</a:t>
            </a:r>
            <a:r>
              <a:rPr lang="en-US" sz="2800" dirty="0" smtClean="0"/>
              <a:t> number is even or odd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/>
              <a:t>Input: number</a:t>
            </a:r>
          </a:p>
          <a:p>
            <a:pPr marL="0" indent="0">
              <a:buNone/>
            </a:pPr>
            <a:r>
              <a:rPr lang="en-US" sz="2800" dirty="0" smtClean="0"/>
              <a:t>Output: number is even or odd</a:t>
            </a:r>
          </a:p>
          <a:p>
            <a:pPr marL="0" indent="0">
              <a:buNone/>
            </a:pPr>
            <a:r>
              <a:rPr lang="en-US" sz="2800" dirty="0" smtClean="0"/>
              <a:t>Step1: Start</a:t>
            </a:r>
          </a:p>
          <a:p>
            <a:pPr marL="0" indent="0">
              <a:buNone/>
            </a:pPr>
            <a:r>
              <a:rPr lang="en-US" sz="2800" dirty="0" smtClean="0"/>
              <a:t>Step2: Declare variable number</a:t>
            </a:r>
          </a:p>
          <a:p>
            <a:pPr marL="0" indent="0">
              <a:buNone/>
            </a:pPr>
            <a:r>
              <a:rPr lang="en-US" sz="2800" dirty="0" smtClean="0"/>
              <a:t>Step3: Read value for number    </a:t>
            </a:r>
          </a:p>
          <a:p>
            <a:pPr marL="0" indent="0">
              <a:buNone/>
            </a:pPr>
            <a:r>
              <a:rPr lang="en-US" sz="2800" dirty="0" smtClean="0"/>
              <a:t>Step4: if(number % 2==0)</a:t>
            </a:r>
          </a:p>
          <a:p>
            <a:pPr marL="0" indent="0">
              <a:buNone/>
            </a:pPr>
            <a:r>
              <a:rPr lang="en-US" sz="2800" dirty="0" smtClean="0"/>
              <a:t>           Display number is even </a:t>
            </a:r>
          </a:p>
          <a:p>
            <a:pPr marL="0" indent="0">
              <a:buNone/>
            </a:pPr>
            <a:r>
              <a:rPr lang="en-US" sz="2800" dirty="0" smtClean="0"/>
              <a:t>else</a:t>
            </a:r>
          </a:p>
          <a:p>
            <a:pPr marL="0" indent="0">
              <a:buNone/>
            </a:pPr>
            <a:r>
              <a:rPr lang="en-US" sz="2800" dirty="0" smtClean="0"/>
              <a:t>          Display number is odd</a:t>
            </a:r>
          </a:p>
          <a:p>
            <a:pPr marL="0" indent="0">
              <a:buNone/>
            </a:pPr>
            <a:r>
              <a:rPr lang="en-US" sz="2800" dirty="0" smtClean="0"/>
              <a:t> </a:t>
            </a:r>
          </a:p>
          <a:p>
            <a:pPr marL="0" indent="0">
              <a:buNone/>
            </a:pPr>
            <a:r>
              <a:rPr lang="en-US" sz="2800" dirty="0" smtClean="0"/>
              <a:t>Step5: Stop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8625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05200" y="762000"/>
            <a:ext cx="1600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4478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Declare variable number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1905000" y="2514600"/>
            <a:ext cx="4724400" cy="5334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the value of number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2590800" y="3505200"/>
            <a:ext cx="3124200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if(no%2==0)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6248400" y="4876800"/>
            <a:ext cx="2057400" cy="4572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is even</a:t>
            </a:r>
            <a:endParaRPr lang="en-US" dirty="0"/>
          </a:p>
        </p:txBody>
      </p:sp>
      <p:sp>
        <p:nvSpPr>
          <p:cNvPr id="9" name="Flowchart: Data 8"/>
          <p:cNvSpPr/>
          <p:nvPr/>
        </p:nvSpPr>
        <p:spPr>
          <a:xfrm>
            <a:off x="685800" y="4876800"/>
            <a:ext cx="1752600" cy="5334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is odd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05200" y="57912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1600200" y="40386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143000" y="4495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5000" y="40386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7086600" y="4419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295400" y="5638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00200" y="5943600"/>
            <a:ext cx="1905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162800" y="5638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2" idx="3"/>
          </p:cNvCxnSpPr>
          <p:nvPr/>
        </p:nvCxnSpPr>
        <p:spPr>
          <a:xfrm rot="10800000" flipV="1">
            <a:off x="5029200" y="5943600"/>
            <a:ext cx="2438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4077494" y="1257300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4039394" y="2285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3886994" y="3275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15000" y="3657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0" name="Title 1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61722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676400" y="3733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0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Problem Definition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3600" b="1" dirty="0" smtClean="0"/>
              <a:t>What is a problem</a:t>
            </a:r>
          </a:p>
          <a:p>
            <a:endParaRPr lang="en-US" dirty="0"/>
          </a:p>
          <a:p>
            <a:r>
              <a:rPr lang="en-US" sz="3600" dirty="0" smtClean="0"/>
              <a:t>Problem is defined as a situation or condition which needs to solve to achieve the goal.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78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What are the steps in Problem Solving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5486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1.Define the problem</a:t>
            </a:r>
          </a:p>
          <a:p>
            <a:r>
              <a:rPr lang="en-US" sz="3600" dirty="0" smtClean="0"/>
              <a:t>2.Data gathering </a:t>
            </a:r>
          </a:p>
          <a:p>
            <a:r>
              <a:rPr lang="en-US" sz="3600" dirty="0" smtClean="0"/>
              <a:t>3.Decide effective solution </a:t>
            </a:r>
          </a:p>
          <a:p>
            <a:r>
              <a:rPr lang="en-US" sz="3600" dirty="0" smtClean="0"/>
              <a:t>4.Implement and evaluate the solution</a:t>
            </a:r>
          </a:p>
          <a:p>
            <a:r>
              <a:rPr lang="en-US" sz="3600" dirty="0" smtClean="0"/>
              <a:t>5.Review the results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84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Steps in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715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1.Define the problem:-</a:t>
            </a:r>
          </a:p>
          <a:p>
            <a:pPr marL="0" indent="0">
              <a:buNone/>
            </a:pPr>
            <a:r>
              <a:rPr lang="en-US" dirty="0" smtClean="0"/>
              <a:t>A situation or condition which needs to solve to achieve the goal is called problem.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Defining the problem also helps in finding a target for what you want to achieve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b="1" dirty="0" smtClean="0"/>
              <a:t>Steps in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2.Data gathering:-</a:t>
            </a:r>
          </a:p>
          <a:p>
            <a:r>
              <a:rPr lang="en-US" sz="3400" dirty="0" smtClean="0"/>
              <a:t>It is the process to create a list of required data to solve the problem.</a:t>
            </a:r>
          </a:p>
          <a:p>
            <a:endParaRPr lang="en-US" sz="3400" dirty="0"/>
          </a:p>
          <a:p>
            <a:r>
              <a:rPr lang="en-US" sz="3400" dirty="0" smtClean="0"/>
              <a:t>Gathering of data may contain key terms, some assumptions, previous experience and also opinions of other peoples towards the problem.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608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Steps in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0678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3.Decide effective solution</a:t>
            </a:r>
          </a:p>
          <a:p>
            <a:r>
              <a:rPr lang="en-US" dirty="0" smtClean="0"/>
              <a:t>After gathering the details about the problem and their symptoms, finding the list of solutions is the main goal.</a:t>
            </a:r>
          </a:p>
          <a:p>
            <a:endParaRPr lang="en-US" dirty="0"/>
          </a:p>
          <a:p>
            <a:r>
              <a:rPr lang="en-US" dirty="0" smtClean="0"/>
              <a:t>Among the list of solutions choose a solution which is effective ,efficient and has less side 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3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868362"/>
          </a:xfrm>
        </p:spPr>
        <p:txBody>
          <a:bodyPr/>
          <a:lstStyle/>
          <a:p>
            <a:r>
              <a:rPr lang="en-US" b="1" dirty="0" smtClean="0"/>
              <a:t>Steps in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b="1" dirty="0" smtClean="0"/>
              <a:t>4.Implement and evaluate the solution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selected solution must be implemented and then evaluate to check whether the expected output is generated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implementation of a solution involves planning and execution of that task.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Evaluation is process of checking whether the solution is as per expectations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1366</Words>
  <Application>Microsoft Office PowerPoint</Application>
  <PresentationFormat>On-screen Show (4:3)</PresentationFormat>
  <Paragraphs>292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Course Outcome for PCI</vt:lpstr>
      <vt:lpstr>Chapters</vt:lpstr>
      <vt:lpstr>UNIT 1</vt:lpstr>
      <vt:lpstr>Problem Definition</vt:lpstr>
      <vt:lpstr>What are the steps in Problem Solving</vt:lpstr>
      <vt:lpstr>Steps in Problem Solving</vt:lpstr>
      <vt:lpstr>Steps in Problem Solving</vt:lpstr>
      <vt:lpstr>Steps in Problem Solving</vt:lpstr>
      <vt:lpstr>Steps in Problem Solving</vt:lpstr>
      <vt:lpstr>Steps in Problem Solving</vt:lpstr>
      <vt:lpstr>Problem Solving Techniques</vt:lpstr>
      <vt:lpstr>Fundamental Of Algorithm</vt:lpstr>
      <vt:lpstr>What is Algorithm</vt:lpstr>
      <vt:lpstr>Characteristics of an Algorithm</vt:lpstr>
      <vt:lpstr>Characteristics of an Algorithm</vt:lpstr>
      <vt:lpstr>Conventions Used In Algorithm</vt:lpstr>
      <vt:lpstr>Keywords used in Algorithm</vt:lpstr>
      <vt:lpstr>Keywords used in Algorithm</vt:lpstr>
      <vt:lpstr>Algorithm Development Steps</vt:lpstr>
      <vt:lpstr>Example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 an algorithm to find the greater of two numbers</vt:lpstr>
      <vt:lpstr>PowerPoint Presentation</vt:lpstr>
      <vt:lpstr>PowerPoint Presentation</vt:lpstr>
      <vt:lpstr>What is Flowchart</vt:lpstr>
      <vt:lpstr>Symbols of Flowchart</vt:lpstr>
      <vt:lpstr>Examples of Flowchart</vt:lpstr>
      <vt:lpstr>PowerPoint Presentation</vt:lpstr>
      <vt:lpstr> Draw flowchart to find the greater of two numbers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MMM</dc:creator>
  <cp:lastModifiedBy>Admin</cp:lastModifiedBy>
  <cp:revision>158</cp:revision>
  <dcterms:created xsi:type="dcterms:W3CDTF">2018-02-01T08:45:17Z</dcterms:created>
  <dcterms:modified xsi:type="dcterms:W3CDTF">2022-04-03T05:25:04Z</dcterms:modified>
</cp:coreProperties>
</file>