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0" r:id="rId3"/>
    <p:sldId id="259" r:id="rId4"/>
    <p:sldId id="297" r:id="rId5"/>
    <p:sldId id="291" r:id="rId6"/>
    <p:sldId id="260" r:id="rId7"/>
    <p:sldId id="296" r:id="rId8"/>
    <p:sldId id="353" r:id="rId9"/>
    <p:sldId id="292" r:id="rId10"/>
    <p:sldId id="261" r:id="rId11"/>
    <p:sldId id="359" r:id="rId12"/>
    <p:sldId id="293" r:id="rId13"/>
    <p:sldId id="294" r:id="rId14"/>
    <p:sldId id="295" r:id="rId15"/>
    <p:sldId id="356" r:id="rId16"/>
    <p:sldId id="354" r:id="rId17"/>
    <p:sldId id="355" r:id="rId18"/>
    <p:sldId id="357" r:id="rId19"/>
    <p:sldId id="298" r:id="rId20"/>
    <p:sldId id="299" r:id="rId21"/>
    <p:sldId id="300" r:id="rId22"/>
    <p:sldId id="301" r:id="rId23"/>
    <p:sldId id="302" r:id="rId24"/>
    <p:sldId id="303" r:id="rId25"/>
    <p:sldId id="304" r:id="rId26"/>
    <p:sldId id="305" r:id="rId27"/>
    <p:sldId id="306" r:id="rId28"/>
    <p:sldId id="307" r:id="rId29"/>
    <p:sldId id="308" r:id="rId30"/>
    <p:sldId id="358" r:id="rId31"/>
    <p:sldId id="262" r:id="rId32"/>
    <p:sldId id="263" r:id="rId33"/>
    <p:sldId id="264" r:id="rId34"/>
    <p:sldId id="266" r:id="rId35"/>
    <p:sldId id="267" r:id="rId36"/>
    <p:sldId id="268" r:id="rId37"/>
    <p:sldId id="269" r:id="rId38"/>
    <p:sldId id="270" r:id="rId39"/>
    <p:sldId id="271" r:id="rId40"/>
    <p:sldId id="272" r:id="rId41"/>
    <p:sldId id="273"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DaunPenh"/>
                <a:cs typeface="DaunPenh"/>
              </a:defRPr>
            </a:lvl1pPr>
          </a:lstStyle>
          <a:p>
            <a:endParaRPr/>
          </a:p>
        </p:txBody>
      </p:sp>
      <p:sp>
        <p:nvSpPr>
          <p:cNvPr id="3" name="Holder 3"/>
          <p:cNvSpPr>
            <a:spLocks noGrp="1"/>
          </p:cNvSpPr>
          <p:nvPr>
            <p:ph type="body" idx="1"/>
          </p:nvPr>
        </p:nvSpPr>
        <p:spPr/>
        <p:txBody>
          <a:bodyPr lIns="0" tIns="0" rIns="0" bIns="0"/>
          <a:lstStyle>
            <a:lvl1pPr>
              <a:defRPr sz="1600" b="1" i="0" u="heavy">
                <a:solidFill>
                  <a:schemeClr val="tx1"/>
                </a:solidFill>
                <a:latin typeface="Microsoft Tai Le"/>
                <a:cs typeface="Microsoft Tai Le"/>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DaunPenh"/>
                <a:cs typeface="DaunPenh"/>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DaunPenh"/>
                <a:cs typeface="DaunPenh"/>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4400" y="1676400"/>
            <a:ext cx="8001000" cy="3216275"/>
          </a:xfrm>
          <a:custGeom>
            <a:avLst/>
            <a:gdLst/>
            <a:ahLst/>
            <a:cxnLst/>
            <a:rect l="l" t="t" r="r" b="b"/>
            <a:pathLst>
              <a:path w="8001000" h="3216275">
                <a:moveTo>
                  <a:pt x="0" y="3216275"/>
                </a:moveTo>
                <a:lnTo>
                  <a:pt x="8001000" y="3216275"/>
                </a:lnTo>
                <a:lnTo>
                  <a:pt x="8001000" y="0"/>
                </a:lnTo>
                <a:lnTo>
                  <a:pt x="0" y="0"/>
                </a:lnTo>
                <a:lnTo>
                  <a:pt x="0" y="3216275"/>
                </a:lnTo>
                <a:close/>
              </a:path>
            </a:pathLst>
          </a:custGeom>
          <a:ln w="25400">
            <a:solidFill>
              <a:srgbClr val="C0504D"/>
            </a:solidFill>
          </a:ln>
        </p:spPr>
        <p:txBody>
          <a:bodyPr wrap="square" lIns="0" tIns="0" rIns="0" bIns="0" rtlCol="0"/>
          <a:lstStyle/>
          <a:p>
            <a:endParaRPr/>
          </a:p>
        </p:txBody>
      </p:sp>
      <p:sp>
        <p:nvSpPr>
          <p:cNvPr id="17" name="bk object 17"/>
          <p:cNvSpPr/>
          <p:nvPr/>
        </p:nvSpPr>
        <p:spPr>
          <a:xfrm>
            <a:off x="608076" y="1357883"/>
            <a:ext cx="8535924" cy="358902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47341" y="291972"/>
            <a:ext cx="4449317" cy="694690"/>
          </a:xfrm>
          <a:prstGeom prst="rect">
            <a:avLst/>
          </a:prstGeom>
        </p:spPr>
        <p:txBody>
          <a:bodyPr wrap="square" lIns="0" tIns="0" rIns="0" bIns="0">
            <a:spAutoFit/>
          </a:bodyPr>
          <a:lstStyle>
            <a:lvl1pPr>
              <a:defRPr sz="3600" b="1" i="0">
                <a:solidFill>
                  <a:schemeClr val="bg1"/>
                </a:solidFill>
                <a:latin typeface="DaunPenh"/>
                <a:cs typeface="DaunPenh"/>
              </a:defRPr>
            </a:lvl1pPr>
          </a:lstStyle>
          <a:p>
            <a:endParaRPr/>
          </a:p>
        </p:txBody>
      </p:sp>
      <p:sp>
        <p:nvSpPr>
          <p:cNvPr id="3" name="Holder 3"/>
          <p:cNvSpPr>
            <a:spLocks noGrp="1"/>
          </p:cNvSpPr>
          <p:nvPr>
            <p:ph type="body" idx="1"/>
          </p:nvPr>
        </p:nvSpPr>
        <p:spPr>
          <a:xfrm>
            <a:off x="1321180" y="1762125"/>
            <a:ext cx="6501638" cy="3962400"/>
          </a:xfrm>
          <a:prstGeom prst="rect">
            <a:avLst/>
          </a:prstGeom>
        </p:spPr>
        <p:txBody>
          <a:bodyPr wrap="square" lIns="0" tIns="0" rIns="0" bIns="0">
            <a:spAutoFit/>
          </a:bodyPr>
          <a:lstStyle>
            <a:lvl1pPr>
              <a:defRPr sz="1600" b="1" i="0" u="heavy">
                <a:solidFill>
                  <a:schemeClr val="tx1"/>
                </a:solidFill>
                <a:latin typeface="Microsoft Tai Le"/>
                <a:cs typeface="Microsoft Tai Le"/>
              </a:defRPr>
            </a:lvl1pPr>
          </a:lstStyle>
          <a:p>
            <a:endParaRPr/>
          </a:p>
        </p:txBody>
      </p:sp>
      <p:sp>
        <p:nvSpPr>
          <p:cNvPr id="4" name="Holder 4"/>
          <p:cNvSpPr>
            <a:spLocks noGrp="1"/>
          </p:cNvSpPr>
          <p:nvPr>
            <p:ph type="ftr" sz="quarter" idx="5"/>
          </p:nvPr>
        </p:nvSpPr>
        <p:spPr>
          <a:xfrm>
            <a:off x="3932682" y="6429628"/>
            <a:ext cx="3946525" cy="203834"/>
          </a:xfrm>
          <a:prstGeom prst="rect">
            <a:avLst/>
          </a:prstGeom>
        </p:spPr>
        <p:txBody>
          <a:bodyPr wrap="square" lIns="0" tIns="0" rIns="0" bIns="0">
            <a:spAutoFit/>
          </a:bodyPr>
          <a:lstStyle>
            <a:lvl1pPr>
              <a:defRPr sz="1400" b="0" i="0">
                <a:solidFill>
                  <a:srgbClr val="00AFEF"/>
                </a:solidFill>
                <a:latin typeface="Calibri"/>
                <a:cs typeface="Calibri"/>
              </a:defRPr>
            </a:lvl1pPr>
          </a:lstStyle>
          <a:p>
            <a:pPr marL="12700">
              <a:lnSpc>
                <a:spcPts val="1435"/>
              </a:lnSpc>
            </a:pPr>
            <a:r>
              <a:rPr spc="-5" dirty="0"/>
              <a:t>Buy book Online  </a:t>
            </a:r>
            <a:r>
              <a:rPr dirty="0"/>
              <a:t>- </a:t>
            </a:r>
            <a:r>
              <a:rPr spc="55" dirty="0"/>
              <a:t> </a:t>
            </a:r>
            <a:r>
              <a:rPr spc="-10" dirty="0"/>
              <a:t>www.</a:t>
            </a:r>
            <a:r>
              <a:rPr b="1" spc="-10" dirty="0">
                <a:solidFill>
                  <a:srgbClr val="E36C09"/>
                </a:solidFill>
                <a:latin typeface="Calibri"/>
                <a:cs typeface="Calibri"/>
              </a:rPr>
              <a:t>icebreakers</a:t>
            </a:r>
            <a:r>
              <a:rPr b="1" i="1" spc="-10" dirty="0">
                <a:solidFill>
                  <a:srgbClr val="FF0000"/>
                </a:solidFill>
                <a:latin typeface="Calibri"/>
                <a:cs typeface="Calibri"/>
              </a:rPr>
              <a:t>publications</a:t>
            </a:r>
            <a:r>
              <a:rPr b="1" i="1" spc="-10" dirty="0">
                <a:latin typeface="Calibri"/>
                <a:cs typeface="Calibri"/>
              </a:rPr>
              <a:t>.</a:t>
            </a:r>
            <a:r>
              <a:rPr spc="-10" dirty="0"/>
              <a:t>com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685800"/>
            <a:ext cx="8991600" cy="4154984"/>
          </a:xfrm>
        </p:spPr>
        <p:txBody>
          <a:bodyPr/>
          <a:lstStyle/>
          <a:p>
            <a:pPr algn="ctr"/>
            <a:r>
              <a:rPr lang="en-US" sz="5400" u="none" dirty="0" smtClean="0">
                <a:latin typeface="Times New Roman" pitchFamily="18" charset="0"/>
                <a:cs typeface="Times New Roman" pitchFamily="18" charset="0"/>
              </a:rPr>
              <a:t>Unit2 </a:t>
            </a:r>
          </a:p>
          <a:p>
            <a:endParaRPr lang="en-US" sz="5400" dirty="0"/>
          </a:p>
          <a:p>
            <a:r>
              <a:rPr lang="en-US" sz="5400" b="0" u="none" dirty="0" smtClean="0"/>
              <a:t>  </a:t>
            </a:r>
            <a:r>
              <a:rPr lang="en-US" sz="5400" u="none" dirty="0" smtClean="0">
                <a:latin typeface="Times New Roman" pitchFamily="18" charset="0"/>
                <a:cs typeface="Times New Roman" pitchFamily="18" charset="0"/>
              </a:rPr>
              <a:t>Basics Of C Programming</a:t>
            </a:r>
          </a:p>
          <a:p>
            <a:endParaRPr lang="en-US" sz="5400" dirty="0"/>
          </a:p>
          <a:p>
            <a:endParaRPr lang="en-US" sz="5400" dirty="0"/>
          </a:p>
        </p:txBody>
      </p:sp>
    </p:spTree>
    <p:extLst>
      <p:ext uri="{BB962C8B-B14F-4D97-AF65-F5344CB8AC3E}">
        <p14:creationId xmlns:p14="http://schemas.microsoft.com/office/powerpoint/2010/main" xmlns="" val="327506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7983" y="0"/>
            <a:ext cx="4594860" cy="74523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62200" y="0"/>
            <a:ext cx="4449317" cy="553998"/>
          </a:xfrm>
          <a:prstGeom prst="rect">
            <a:avLst/>
          </a:prstGeom>
        </p:spPr>
        <p:txBody>
          <a:bodyPr vert="horz" wrap="square" lIns="0" tIns="0" rIns="0" bIns="0" rtlCol="0">
            <a:spAutoFit/>
          </a:bodyPr>
          <a:lstStyle/>
          <a:p>
            <a:pPr marL="1210945">
              <a:lnSpc>
                <a:spcPct val="100000"/>
              </a:lnSpc>
            </a:pPr>
            <a:r>
              <a:rPr dirty="0"/>
              <a:t>‘C’</a:t>
            </a:r>
            <a:r>
              <a:rPr spc="-105" dirty="0"/>
              <a:t> </a:t>
            </a:r>
            <a:r>
              <a:rPr dirty="0"/>
              <a:t>Constants</a:t>
            </a:r>
          </a:p>
        </p:txBody>
      </p:sp>
      <p:graphicFrame>
        <p:nvGraphicFramePr>
          <p:cNvPr id="4" name="object 4"/>
          <p:cNvGraphicFramePr>
            <a:graphicFrameLocks noGrp="1"/>
          </p:cNvGraphicFramePr>
          <p:nvPr>
            <p:extLst>
              <p:ext uri="{D42A27DB-BD31-4B8C-83A1-F6EECF244321}">
                <p14:modId xmlns:p14="http://schemas.microsoft.com/office/powerpoint/2010/main" xmlns="" val="10383863"/>
              </p:ext>
            </p:extLst>
          </p:nvPr>
        </p:nvGraphicFramePr>
        <p:xfrm>
          <a:off x="5029200" y="3886200"/>
          <a:ext cx="4114800" cy="2081301"/>
        </p:xfrm>
        <a:graphic>
          <a:graphicData uri="http://schemas.openxmlformats.org/drawingml/2006/table">
            <a:tbl>
              <a:tblPr firstRow="1" bandRow="1">
                <a:tableStyleId>{2D5ABB26-0587-4C30-8999-92F81FD0307C}</a:tableStyleId>
              </a:tblPr>
              <a:tblGrid>
                <a:gridCol w="1975104"/>
                <a:gridCol w="2139696"/>
              </a:tblGrid>
              <a:tr h="381000">
                <a:tc>
                  <a:txBody>
                    <a:bodyPr/>
                    <a:lstStyle/>
                    <a:p>
                      <a:pPr marL="85725">
                        <a:lnSpc>
                          <a:spcPct val="100000"/>
                        </a:lnSpc>
                        <a:spcBef>
                          <a:spcPts val="350"/>
                        </a:spcBef>
                      </a:pPr>
                      <a:r>
                        <a:rPr sz="1800" b="1" spc="-5" dirty="0">
                          <a:latin typeface="Times New Roman" pitchFamily="18" charset="0"/>
                          <a:cs typeface="Times New Roman" pitchFamily="18" charset="0"/>
                        </a:rPr>
                        <a:t>Type</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50"/>
                        </a:spcBef>
                      </a:pPr>
                      <a:r>
                        <a:rPr sz="1800" b="1" spc="-5" dirty="0">
                          <a:latin typeface="Times New Roman" pitchFamily="18" charset="0"/>
                          <a:cs typeface="Times New Roman" pitchFamily="18" charset="0"/>
                        </a:rPr>
                        <a:t>Example</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7351">
                <a:tc>
                  <a:txBody>
                    <a:bodyPr/>
                    <a:lstStyle/>
                    <a:p>
                      <a:pPr marL="85725">
                        <a:lnSpc>
                          <a:spcPct val="100000"/>
                        </a:lnSpc>
                        <a:spcBef>
                          <a:spcPts val="355"/>
                        </a:spcBef>
                      </a:pPr>
                      <a:r>
                        <a:rPr lang="en-US" sz="1800" b="1" spc="-5" dirty="0" smtClean="0">
                          <a:latin typeface="Times New Roman" pitchFamily="18" charset="0"/>
                          <a:cs typeface="Times New Roman" pitchFamily="18" charset="0"/>
                        </a:rPr>
                        <a:t>I</a:t>
                      </a:r>
                      <a:r>
                        <a:rPr sz="1800" b="1" spc="-5" smtClean="0">
                          <a:latin typeface="Times New Roman" pitchFamily="18" charset="0"/>
                          <a:cs typeface="Times New Roman" pitchFamily="18" charset="0"/>
                        </a:rPr>
                        <a:t>nteger</a:t>
                      </a:r>
                      <a:r>
                        <a:rPr sz="1800" b="1" spc="-50" smtClean="0">
                          <a:latin typeface="Times New Roman" pitchFamily="18" charset="0"/>
                          <a:cs typeface="Times New Roman" pitchFamily="18" charset="0"/>
                        </a:rPr>
                        <a:t> </a:t>
                      </a:r>
                      <a:r>
                        <a:rPr lang="en-US" sz="1800" b="1" spc="-50" dirty="0" smtClean="0">
                          <a:latin typeface="Times New Roman" pitchFamily="18" charset="0"/>
                          <a:cs typeface="Times New Roman" pitchFamily="18" charset="0"/>
                        </a:rPr>
                        <a:t>c</a:t>
                      </a:r>
                      <a:r>
                        <a:rPr lang="en-US" sz="1800" b="1" spc="-5" dirty="0" smtClean="0">
                          <a:latin typeface="Times New Roman" pitchFamily="18" charset="0"/>
                          <a:cs typeface="Times New Roman" pitchFamily="18" charset="0"/>
                        </a:rPr>
                        <a:t>o</a:t>
                      </a:r>
                      <a:r>
                        <a:rPr sz="1800" b="1" spc="-5" smtClean="0">
                          <a:latin typeface="Times New Roman" pitchFamily="18" charset="0"/>
                          <a:cs typeface="Times New Roman" pitchFamily="18" charset="0"/>
                        </a:rPr>
                        <a:t>nstants</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55"/>
                        </a:spcBef>
                      </a:pPr>
                      <a:r>
                        <a:rPr sz="1800" b="1" spc="-5">
                          <a:latin typeface="Times New Roman" pitchFamily="18" charset="0"/>
                          <a:cs typeface="Times New Roman" pitchFamily="18" charset="0"/>
                        </a:rPr>
                        <a:t>+</a:t>
                      </a:r>
                      <a:r>
                        <a:rPr sz="1800" b="1" spc="-5" smtClean="0">
                          <a:latin typeface="Times New Roman" pitchFamily="18" charset="0"/>
                          <a:cs typeface="Times New Roman" pitchFamily="18" charset="0"/>
                        </a:rPr>
                        <a:t>2</a:t>
                      </a:r>
                      <a:r>
                        <a:rPr lang="en-US" sz="1800" b="1" spc="-5" dirty="0" smtClean="0">
                          <a:latin typeface="Times New Roman" pitchFamily="18" charset="0"/>
                          <a:cs typeface="Times New Roman" pitchFamily="18" charset="0"/>
                        </a:rPr>
                        <a:t>2</a:t>
                      </a:r>
                      <a:r>
                        <a:rPr sz="1800" b="1" spc="-5" smtClean="0">
                          <a:latin typeface="Times New Roman" pitchFamily="18" charset="0"/>
                          <a:cs typeface="Times New Roman" pitchFamily="18" charset="0"/>
                        </a:rPr>
                        <a:t>6 </a:t>
                      </a:r>
                      <a:r>
                        <a:rPr sz="1800" b="1" dirty="0">
                          <a:latin typeface="Times New Roman" pitchFamily="18" charset="0"/>
                          <a:cs typeface="Times New Roman" pitchFamily="18" charset="0"/>
                        </a:rPr>
                        <a:t>,</a:t>
                      </a:r>
                      <a:r>
                        <a:rPr sz="1800" b="1" spc="-85" dirty="0">
                          <a:latin typeface="Times New Roman" pitchFamily="18" charset="0"/>
                          <a:cs typeface="Times New Roman" pitchFamily="18" charset="0"/>
                        </a:rPr>
                        <a:t> </a:t>
                      </a:r>
                      <a:r>
                        <a:rPr sz="1800" b="1">
                          <a:latin typeface="Times New Roman" pitchFamily="18" charset="0"/>
                          <a:cs typeface="Times New Roman" pitchFamily="18" charset="0"/>
                        </a:rPr>
                        <a:t>-</a:t>
                      </a:r>
                      <a:r>
                        <a:rPr sz="1800" b="1" smtClean="0">
                          <a:latin typeface="Times New Roman" pitchFamily="18" charset="0"/>
                          <a:cs typeface="Times New Roman" pitchFamily="18" charset="0"/>
                        </a:rPr>
                        <a:t>946</a:t>
                      </a:r>
                      <a:r>
                        <a:rPr lang="en-US" sz="1800" b="1" dirty="0" smtClean="0">
                          <a:latin typeface="Times New Roman" pitchFamily="18" charset="0"/>
                          <a:cs typeface="Times New Roman" pitchFamily="18" charset="0"/>
                        </a:rPr>
                        <a:t>, 9,78</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14310">
                <a:tc>
                  <a:txBody>
                    <a:bodyPr/>
                    <a:lstStyle/>
                    <a:p>
                      <a:pPr marL="85725">
                        <a:lnSpc>
                          <a:spcPct val="100000"/>
                        </a:lnSpc>
                        <a:spcBef>
                          <a:spcPts val="355"/>
                        </a:spcBef>
                      </a:pPr>
                      <a:r>
                        <a:rPr lang="en-US" sz="1800" b="1" spc="-80" dirty="0" smtClean="0">
                          <a:latin typeface="Times New Roman" pitchFamily="18" charset="0"/>
                          <a:cs typeface="Times New Roman" pitchFamily="18" charset="0"/>
                        </a:rPr>
                        <a:t>float</a:t>
                      </a:r>
                      <a:r>
                        <a:rPr sz="1800" b="1" spc="-80" smtClean="0">
                          <a:latin typeface="Times New Roman" pitchFamily="18" charset="0"/>
                          <a:cs typeface="Times New Roman" pitchFamily="18" charset="0"/>
                        </a:rPr>
                        <a:t> </a:t>
                      </a:r>
                      <a:r>
                        <a:rPr lang="en-US" sz="1800" b="1" spc="-5" dirty="0" smtClean="0">
                          <a:latin typeface="Times New Roman" pitchFamily="18" charset="0"/>
                          <a:cs typeface="Times New Roman" pitchFamily="18" charset="0"/>
                        </a:rPr>
                        <a:t>c</a:t>
                      </a:r>
                      <a:r>
                        <a:rPr sz="1800" b="1" spc="-5" smtClean="0">
                          <a:latin typeface="Times New Roman" pitchFamily="18" charset="0"/>
                          <a:cs typeface="Times New Roman" pitchFamily="18" charset="0"/>
                        </a:rPr>
                        <a:t>onstants</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55"/>
                        </a:spcBef>
                      </a:pPr>
                      <a:r>
                        <a:rPr sz="1800" b="1" spc="-5" dirty="0">
                          <a:latin typeface="Times New Roman" pitchFamily="18" charset="0"/>
                          <a:cs typeface="Times New Roman" pitchFamily="18" charset="0"/>
                        </a:rPr>
                        <a:t>+123.23,</a:t>
                      </a:r>
                      <a:r>
                        <a:rPr sz="1800" b="1" spc="280" dirty="0">
                          <a:latin typeface="Times New Roman" pitchFamily="18" charset="0"/>
                          <a:cs typeface="Times New Roman" pitchFamily="18" charset="0"/>
                        </a:rPr>
                        <a:t> </a:t>
                      </a:r>
                      <a:r>
                        <a:rPr sz="1800" b="1" spc="-5">
                          <a:latin typeface="Times New Roman" pitchFamily="18" charset="0"/>
                          <a:cs typeface="Times New Roman" pitchFamily="18" charset="0"/>
                        </a:rPr>
                        <a:t>-</a:t>
                      </a:r>
                      <a:r>
                        <a:rPr sz="1800" b="1" spc="-5" smtClean="0">
                          <a:latin typeface="Times New Roman" pitchFamily="18" charset="0"/>
                          <a:cs typeface="Times New Roman" pitchFamily="18" charset="0"/>
                        </a:rPr>
                        <a:t>22.34</a:t>
                      </a:r>
                      <a:r>
                        <a:rPr lang="en-US" sz="1800" b="1" spc="-5" dirty="0" smtClean="0">
                          <a:latin typeface="Times New Roman" pitchFamily="18" charset="0"/>
                          <a:cs typeface="Times New Roman" pitchFamily="18" charset="0"/>
                        </a:rPr>
                        <a:t>,3.14</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0031">
                <a:tc>
                  <a:txBody>
                    <a:bodyPr/>
                    <a:lstStyle/>
                    <a:p>
                      <a:pPr marL="85725">
                        <a:lnSpc>
                          <a:spcPct val="100000"/>
                        </a:lnSpc>
                        <a:spcBef>
                          <a:spcPts val="355"/>
                        </a:spcBef>
                      </a:pPr>
                      <a:r>
                        <a:rPr lang="en-US" sz="1800" b="1" spc="-5" dirty="0" smtClean="0">
                          <a:latin typeface="Times New Roman" pitchFamily="18" charset="0"/>
                          <a:cs typeface="Times New Roman" pitchFamily="18" charset="0"/>
                        </a:rPr>
                        <a:t>c</a:t>
                      </a:r>
                      <a:r>
                        <a:rPr sz="1800" b="1" spc="-5" smtClean="0">
                          <a:latin typeface="Times New Roman" pitchFamily="18" charset="0"/>
                          <a:cs typeface="Times New Roman" pitchFamily="18" charset="0"/>
                        </a:rPr>
                        <a:t>haracter</a:t>
                      </a:r>
                      <a:r>
                        <a:rPr sz="1800" b="1" spc="-70" smtClean="0">
                          <a:latin typeface="Times New Roman" pitchFamily="18" charset="0"/>
                          <a:cs typeface="Times New Roman" pitchFamily="18" charset="0"/>
                        </a:rPr>
                        <a:t> </a:t>
                      </a:r>
                      <a:r>
                        <a:rPr lang="en-US" sz="1800" b="1" spc="-5" dirty="0" smtClean="0">
                          <a:latin typeface="Times New Roman" pitchFamily="18" charset="0"/>
                          <a:cs typeface="Times New Roman" pitchFamily="18" charset="0"/>
                        </a:rPr>
                        <a:t>c</a:t>
                      </a:r>
                      <a:r>
                        <a:rPr sz="1800" b="1" spc="-5" smtClean="0">
                          <a:latin typeface="Times New Roman" pitchFamily="18" charset="0"/>
                          <a:cs typeface="Times New Roman" pitchFamily="18" charset="0"/>
                        </a:rPr>
                        <a:t>onstants</a:t>
                      </a:r>
                      <a:endParaRPr sz="1800" b="1">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355"/>
                        </a:spcBef>
                      </a:pPr>
                      <a:r>
                        <a:rPr sz="1800" b="1" dirty="0">
                          <a:latin typeface="Times New Roman" pitchFamily="18" charset="0"/>
                          <a:cs typeface="Times New Roman" pitchFamily="18" charset="0"/>
                        </a:rPr>
                        <a:t>‘G’  , ‘</a:t>
                      </a:r>
                      <a:r>
                        <a:rPr sz="1800" b="1">
                          <a:latin typeface="Times New Roman" pitchFamily="18" charset="0"/>
                          <a:cs typeface="Times New Roman" pitchFamily="18" charset="0"/>
                        </a:rPr>
                        <a:t>5</a:t>
                      </a:r>
                      <a:r>
                        <a:rPr sz="1800" b="1"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sz="1800" b="1" smtClean="0">
                          <a:latin typeface="Times New Roman" pitchFamily="18" charset="0"/>
                          <a:cs typeface="Times New Roman" pitchFamily="18" charset="0"/>
                        </a:rPr>
                        <a:t> </a:t>
                      </a:r>
                      <a:r>
                        <a:rPr sz="1800" b="1">
                          <a:latin typeface="Times New Roman" pitchFamily="18" charset="0"/>
                          <a:cs typeface="Times New Roman" pitchFamily="18" charset="0"/>
                        </a:rPr>
                        <a:t>,</a:t>
                      </a:r>
                      <a:r>
                        <a:rPr sz="1800" b="1" spc="190">
                          <a:latin typeface="Times New Roman" pitchFamily="18" charset="0"/>
                          <a:cs typeface="Times New Roman" pitchFamily="18" charset="0"/>
                        </a:rPr>
                        <a:t> </a:t>
                      </a:r>
                      <a:r>
                        <a:rPr sz="1800" b="1" spc="-5" smtClean="0">
                          <a:latin typeface="Times New Roman" pitchFamily="18" charset="0"/>
                          <a:cs typeface="Times New Roman" pitchFamily="18" charset="0"/>
                        </a:rPr>
                        <a:t>‘+’</a:t>
                      </a:r>
                      <a:r>
                        <a:rPr lang="en-US" sz="1800" b="1" spc="-5" dirty="0" smtClean="0">
                          <a:latin typeface="Times New Roman" pitchFamily="18" charset="0"/>
                          <a:cs typeface="Times New Roman" pitchFamily="18" charset="0"/>
                        </a:rPr>
                        <a:t> ,</a:t>
                      </a:r>
                      <a:r>
                        <a:rPr lang="en-US" sz="1800" b="1" spc="-5" baseline="0" dirty="0" smtClean="0">
                          <a:latin typeface="Times New Roman" pitchFamily="18" charset="0"/>
                          <a:cs typeface="Times New Roman" pitchFamily="18" charset="0"/>
                        </a:rPr>
                        <a:t> ‘b’</a:t>
                      </a:r>
                      <a:endParaRPr sz="1800" b="1"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5" name="object 5"/>
          <p:cNvSpPr/>
          <p:nvPr/>
        </p:nvSpPr>
        <p:spPr>
          <a:xfrm>
            <a:off x="76200" y="3886200"/>
            <a:ext cx="4648200" cy="2971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2401" y="3881436"/>
            <a:ext cx="4576762" cy="2976563"/>
          </a:xfrm>
          <a:custGeom>
            <a:avLst/>
            <a:gdLst/>
            <a:ahLst/>
            <a:cxnLst/>
            <a:rect l="l" t="t" r="r" b="b"/>
            <a:pathLst>
              <a:path w="3743325" h="2406650">
                <a:moveTo>
                  <a:pt x="0" y="2406650"/>
                </a:moveTo>
                <a:lnTo>
                  <a:pt x="3743325" y="2406650"/>
                </a:lnTo>
                <a:lnTo>
                  <a:pt x="3743325" y="0"/>
                </a:lnTo>
                <a:lnTo>
                  <a:pt x="0" y="0"/>
                </a:lnTo>
                <a:lnTo>
                  <a:pt x="0" y="2406650"/>
                </a:lnTo>
                <a:close/>
              </a:path>
            </a:pathLst>
          </a:custGeom>
          <a:ln w="9525">
            <a:solidFill>
              <a:srgbClr val="000000"/>
            </a:solidFill>
          </a:ln>
        </p:spPr>
        <p:txBody>
          <a:bodyPr wrap="square" lIns="0" tIns="0" rIns="0" bIns="0" rtlCol="0"/>
          <a:lstStyle/>
          <a:p>
            <a:endParaRPr/>
          </a:p>
        </p:txBody>
      </p:sp>
      <p:sp>
        <p:nvSpPr>
          <p:cNvPr id="7" name="object 7"/>
          <p:cNvSpPr txBox="1"/>
          <p:nvPr/>
        </p:nvSpPr>
        <p:spPr>
          <a:xfrm>
            <a:off x="0" y="990600"/>
            <a:ext cx="9144000" cy="937436"/>
          </a:xfrm>
          <a:prstGeom prst="rect">
            <a:avLst/>
          </a:prstGeom>
          <a:ln w="25399">
            <a:solidFill>
              <a:srgbClr val="000000"/>
            </a:solidFill>
          </a:ln>
        </p:spPr>
        <p:txBody>
          <a:bodyPr vert="horz" wrap="square" lIns="0" tIns="6350" rIns="0" bIns="0" rtlCol="0">
            <a:spAutoFit/>
          </a:bodyPr>
          <a:lstStyle/>
          <a:p>
            <a:pPr marL="1528445">
              <a:lnSpc>
                <a:spcPct val="100000"/>
              </a:lnSpc>
              <a:spcBef>
                <a:spcPts val="50"/>
              </a:spcBef>
              <a:tabLst>
                <a:tab pos="1991360" algn="l"/>
              </a:tabLst>
            </a:pPr>
            <a:r>
              <a:rPr sz="2800" b="1" spc="-5" dirty="0">
                <a:solidFill>
                  <a:schemeClr val="accent6">
                    <a:lumMod val="75000"/>
                  </a:schemeClr>
                </a:solidFill>
                <a:latin typeface="Microsoft Tai Le"/>
                <a:cs typeface="Microsoft Tai Le"/>
              </a:rPr>
              <a:t>int	</a:t>
            </a:r>
            <a:r>
              <a:rPr lang="en-US" sz="2800" b="1" spc="-5" dirty="0" smtClean="0">
                <a:solidFill>
                  <a:srgbClr val="E36C09"/>
                </a:solidFill>
                <a:latin typeface="Microsoft Tai Le"/>
                <a:cs typeface="Microsoft Tai Le"/>
              </a:rPr>
              <a:t> </a:t>
            </a:r>
            <a:r>
              <a:rPr sz="2800" b="1" spc="5" dirty="0" smtClean="0">
                <a:solidFill>
                  <a:srgbClr val="E36C09"/>
                </a:solidFill>
                <a:latin typeface="Microsoft Tai Le"/>
                <a:cs typeface="Microsoft Tai Le"/>
              </a:rPr>
              <a:t>m </a:t>
            </a:r>
            <a:r>
              <a:rPr sz="2800" b="1">
                <a:solidFill>
                  <a:srgbClr val="E36C09"/>
                </a:solidFill>
                <a:latin typeface="Microsoft Tai Le"/>
                <a:cs typeface="Microsoft Tai Le"/>
              </a:rPr>
              <a:t>=</a:t>
            </a:r>
            <a:r>
              <a:rPr sz="2800" b="1" spc="-105">
                <a:solidFill>
                  <a:srgbClr val="E36C09"/>
                </a:solidFill>
                <a:latin typeface="Microsoft Tai Le"/>
                <a:cs typeface="Microsoft Tai Le"/>
              </a:rPr>
              <a:t> </a:t>
            </a:r>
            <a:r>
              <a:rPr sz="2800" b="1" spc="-5" smtClean="0">
                <a:solidFill>
                  <a:srgbClr val="E36C09"/>
                </a:solidFill>
                <a:latin typeface="Microsoft Tai Le"/>
                <a:cs typeface="Microsoft Tai Le"/>
              </a:rPr>
              <a:t>56</a:t>
            </a:r>
            <a:r>
              <a:rPr lang="en-US" sz="2800" b="1" spc="-5" dirty="0" smtClean="0">
                <a:solidFill>
                  <a:srgbClr val="E36C09"/>
                </a:solidFill>
                <a:latin typeface="Microsoft Tai Le"/>
                <a:cs typeface="Microsoft Tai Le"/>
              </a:rPr>
              <a:t>;   float pi=3.14; char a=‘6’</a:t>
            </a:r>
          </a:p>
          <a:p>
            <a:pPr marL="572135">
              <a:lnSpc>
                <a:spcPct val="100000"/>
              </a:lnSpc>
              <a:spcBef>
                <a:spcPts val="1495"/>
              </a:spcBef>
            </a:pPr>
            <a:r>
              <a:rPr sz="2000" spc="-5" smtClean="0">
                <a:latin typeface="Microsoft Tai Le"/>
                <a:cs typeface="Microsoft Tai Le"/>
              </a:rPr>
              <a:t>Here</a:t>
            </a:r>
            <a:r>
              <a:rPr sz="2000" spc="-5" dirty="0">
                <a:latin typeface="Microsoft Tai Le"/>
                <a:cs typeface="Microsoft Tai Le"/>
              </a:rPr>
              <a:t>, </a:t>
            </a:r>
            <a:r>
              <a:rPr sz="2000" b="1" dirty="0">
                <a:solidFill>
                  <a:srgbClr val="E36C09"/>
                </a:solidFill>
                <a:latin typeface="Microsoft Tai Le"/>
                <a:cs typeface="Microsoft Tai Le"/>
              </a:rPr>
              <a:t>56 </a:t>
            </a:r>
            <a:r>
              <a:rPr sz="2000" spc="-5" dirty="0">
                <a:latin typeface="Microsoft Tai Le"/>
                <a:cs typeface="Microsoft Tai Le"/>
              </a:rPr>
              <a:t>is </a:t>
            </a:r>
            <a:r>
              <a:rPr sz="2000" b="1" spc="-5" dirty="0">
                <a:solidFill>
                  <a:srgbClr val="E36C09"/>
                </a:solidFill>
                <a:latin typeface="Microsoft Tai Le"/>
                <a:cs typeface="Microsoft Tai Le"/>
              </a:rPr>
              <a:t>Constant </a:t>
            </a:r>
            <a:r>
              <a:rPr sz="2000" spc="-5" dirty="0">
                <a:latin typeface="Microsoft Tai Le"/>
                <a:cs typeface="Microsoft Tai Le"/>
              </a:rPr>
              <a:t>and </a:t>
            </a:r>
            <a:r>
              <a:rPr sz="2000" b="1" spc="-5" dirty="0">
                <a:solidFill>
                  <a:srgbClr val="E36C09"/>
                </a:solidFill>
                <a:latin typeface="Microsoft Tai Le"/>
                <a:cs typeface="Microsoft Tai Le"/>
              </a:rPr>
              <a:t>m </a:t>
            </a:r>
            <a:r>
              <a:rPr sz="2000" spc="-5" dirty="0">
                <a:latin typeface="Microsoft Tai Le"/>
                <a:cs typeface="Microsoft Tai Le"/>
              </a:rPr>
              <a:t>is</a:t>
            </a:r>
            <a:r>
              <a:rPr sz="2000" spc="-15" dirty="0">
                <a:latin typeface="Microsoft Tai Le"/>
                <a:cs typeface="Microsoft Tai Le"/>
              </a:rPr>
              <a:t> </a:t>
            </a:r>
            <a:r>
              <a:rPr sz="2000" b="1" spc="-5">
                <a:solidFill>
                  <a:srgbClr val="E36C09"/>
                </a:solidFill>
                <a:latin typeface="Microsoft Tai Le"/>
                <a:cs typeface="Microsoft Tai Le"/>
              </a:rPr>
              <a:t>Variable</a:t>
            </a:r>
            <a:r>
              <a:rPr sz="2000" spc="-5" smtClean="0">
                <a:latin typeface="Microsoft Tai Le"/>
                <a:cs typeface="Microsoft Tai Le"/>
              </a:rPr>
              <a:t>.</a:t>
            </a:r>
            <a:r>
              <a:rPr lang="en-US" sz="2000" spc="-5" dirty="0" smtClean="0">
                <a:latin typeface="Microsoft Tai Le"/>
                <a:cs typeface="Microsoft Tai Le"/>
              </a:rPr>
              <a:t> Here 3.14 is constant ,pi is variable</a:t>
            </a:r>
            <a:endParaRPr sz="2000" dirty="0">
              <a:latin typeface="Microsoft Tai Le"/>
              <a:cs typeface="Microsoft Tai Le"/>
            </a:endParaRPr>
          </a:p>
        </p:txBody>
      </p:sp>
      <p:sp>
        <p:nvSpPr>
          <p:cNvPr id="8" name="object 8"/>
          <p:cNvSpPr txBox="1"/>
          <p:nvPr/>
        </p:nvSpPr>
        <p:spPr>
          <a:xfrm>
            <a:off x="0" y="2057400"/>
            <a:ext cx="8839200" cy="1705595"/>
          </a:xfrm>
          <a:prstGeom prst="rect">
            <a:avLst/>
          </a:prstGeom>
        </p:spPr>
        <p:txBody>
          <a:bodyPr vert="horz" wrap="square" lIns="0" tIns="0" rIns="0" bIns="0" rtlCol="0">
            <a:spAutoFit/>
          </a:bodyPr>
          <a:lstStyle/>
          <a:p>
            <a:pPr marL="12700">
              <a:lnSpc>
                <a:spcPct val="100000"/>
              </a:lnSpc>
            </a:pPr>
            <a:r>
              <a:rPr lang="en-US" sz="2000" spc="-5" dirty="0" smtClean="0">
                <a:latin typeface="Microsoft Tai Le"/>
                <a:cs typeface="Microsoft Tai Le"/>
              </a:rPr>
              <a:t>Define constant:- It is an entity which remains same throughout the program is called as constant</a:t>
            </a:r>
          </a:p>
          <a:p>
            <a:pPr marL="12700">
              <a:lnSpc>
                <a:spcPct val="100000"/>
              </a:lnSpc>
            </a:pPr>
            <a:r>
              <a:rPr sz="2000" b="1" u="heavy" spc="-5" smtClean="0">
                <a:latin typeface="Microsoft Tai Le"/>
                <a:cs typeface="Microsoft Tai Le"/>
              </a:rPr>
              <a:t>Types </a:t>
            </a:r>
            <a:r>
              <a:rPr sz="2000" b="1" u="heavy" spc="-5" dirty="0">
                <a:latin typeface="Microsoft Tai Le"/>
                <a:cs typeface="Microsoft Tai Le"/>
              </a:rPr>
              <a:t>of Constants</a:t>
            </a:r>
            <a:r>
              <a:rPr sz="2000" b="1" u="heavy" spc="-110" dirty="0">
                <a:latin typeface="Microsoft Tai Le"/>
                <a:cs typeface="Microsoft Tai Le"/>
              </a:rPr>
              <a:t> </a:t>
            </a:r>
            <a:r>
              <a:rPr sz="2000" b="1" u="heavy" spc="-5" dirty="0">
                <a:latin typeface="Microsoft Tai Le"/>
                <a:cs typeface="Microsoft Tai Le"/>
              </a:rPr>
              <a:t>:</a:t>
            </a:r>
            <a:endParaRPr sz="2000" dirty="0">
              <a:latin typeface="Microsoft Tai Le"/>
              <a:cs typeface="Microsoft Tai Le"/>
            </a:endParaRPr>
          </a:p>
          <a:p>
            <a:pPr marL="355600" indent="-342900">
              <a:lnSpc>
                <a:spcPct val="100000"/>
              </a:lnSpc>
              <a:spcBef>
                <a:spcPts val="960"/>
              </a:spcBef>
              <a:buAutoNum type="arabicParenR"/>
              <a:tabLst>
                <a:tab pos="354965" algn="l"/>
                <a:tab pos="355600" algn="l"/>
              </a:tabLst>
            </a:pPr>
            <a:r>
              <a:rPr sz="2000" spc="-5" dirty="0">
                <a:latin typeface="Microsoft Tai Le"/>
                <a:cs typeface="Microsoft Tai Le"/>
              </a:rPr>
              <a:t>Primary</a:t>
            </a:r>
            <a:r>
              <a:rPr sz="2000" spc="-55" dirty="0">
                <a:latin typeface="Microsoft Tai Le"/>
                <a:cs typeface="Microsoft Tai Le"/>
              </a:rPr>
              <a:t> </a:t>
            </a:r>
            <a:r>
              <a:rPr sz="2000" spc="-10" dirty="0">
                <a:latin typeface="Microsoft Tai Le"/>
                <a:cs typeface="Microsoft Tai Le"/>
              </a:rPr>
              <a:t>Constants</a:t>
            </a:r>
            <a:endParaRPr sz="2000" dirty="0">
              <a:latin typeface="Microsoft Tai Le"/>
              <a:cs typeface="Microsoft Tai Le"/>
            </a:endParaRPr>
          </a:p>
          <a:p>
            <a:pPr marL="348615" indent="-335915">
              <a:lnSpc>
                <a:spcPct val="100000"/>
              </a:lnSpc>
              <a:spcBef>
                <a:spcPts val="275"/>
              </a:spcBef>
              <a:buAutoNum type="arabicParenR"/>
              <a:tabLst>
                <a:tab pos="348615" algn="l"/>
                <a:tab pos="349250" algn="l"/>
              </a:tabLst>
            </a:pPr>
            <a:r>
              <a:rPr sz="2000" spc="-5" dirty="0">
                <a:latin typeface="Microsoft Tai Le"/>
                <a:cs typeface="Microsoft Tai Le"/>
              </a:rPr>
              <a:t>Secondary</a:t>
            </a:r>
            <a:r>
              <a:rPr sz="2000" spc="-45" dirty="0">
                <a:latin typeface="Microsoft Tai Le"/>
                <a:cs typeface="Microsoft Tai Le"/>
              </a:rPr>
              <a:t> </a:t>
            </a:r>
            <a:r>
              <a:rPr sz="2000" spc="-10" dirty="0">
                <a:latin typeface="Microsoft Tai Le"/>
                <a:cs typeface="Microsoft Tai Le"/>
              </a:rPr>
              <a:t>Constants</a:t>
            </a:r>
            <a:endParaRPr sz="2000" dirty="0">
              <a:latin typeface="Microsoft Tai Le"/>
              <a:cs typeface="Microsoft Tai 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21180" y="1762125"/>
            <a:ext cx="6501638" cy="246221"/>
          </a:xfrm>
        </p:spPr>
        <p:txBody>
          <a:bodyPr/>
          <a:lstStyle/>
          <a:p>
            <a:r>
              <a:rPr lang="en-US" dirty="0" smtClean="0"/>
              <a:t>const float pi=3.14;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799" cy="470028"/>
          </a:xfrm>
        </p:spPr>
        <p:txBody>
          <a:bodyPr/>
          <a:lstStyle/>
          <a:p>
            <a:r>
              <a:rPr lang="en-US" sz="3000" dirty="0" smtClean="0">
                <a:solidFill>
                  <a:schemeClr val="tx1"/>
                </a:solidFill>
                <a:latin typeface="Times New Roman" pitchFamily="18" charset="0"/>
                <a:cs typeface="Times New Roman" pitchFamily="18" charset="0"/>
              </a:rPr>
              <a:t>Rules  for Constructing Integer Constant</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914400"/>
            <a:ext cx="9144000" cy="5601533"/>
          </a:xfrm>
        </p:spPr>
        <p:txBody>
          <a:bodyPr/>
          <a:lstStyle/>
          <a:p>
            <a:r>
              <a:rPr lang="en-US" sz="2800" b="0" u="none" dirty="0" smtClean="0">
                <a:latin typeface="Times New Roman" pitchFamily="18" charset="0"/>
                <a:cs typeface="Times New Roman" pitchFamily="18" charset="0"/>
              </a:rPr>
              <a:t>1.An integer constant should be at least one digit and can not have decimal point.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2.It can be positive or negative ,if sign is not given then integer constant is considered as positive.</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3.No commas or blank spaces are allowed within integer constant.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4.The range of integer constant is from -32768 to +32767</a:t>
            </a:r>
          </a:p>
          <a:p>
            <a:endParaRPr lang="en-US" sz="2800" b="0" u="none" dirty="0" smtClean="0">
              <a:latin typeface="Times New Roman" pitchFamily="18" charset="0"/>
              <a:cs typeface="Times New Roman" pitchFamily="18" charset="0"/>
            </a:endParaRPr>
          </a:p>
          <a:p>
            <a:r>
              <a:rPr lang="en-US" sz="2800" b="0" u="none" dirty="0" err="1" smtClean="0">
                <a:latin typeface="Times New Roman" pitchFamily="18" charset="0"/>
                <a:cs typeface="Times New Roman" pitchFamily="18" charset="0"/>
              </a:rPr>
              <a:t>Eg</a:t>
            </a:r>
            <a:r>
              <a:rPr lang="en-US" sz="2800" b="0" u="none" dirty="0" smtClean="0">
                <a:latin typeface="Times New Roman" pitchFamily="18" charset="0"/>
                <a:cs typeface="Times New Roman" pitchFamily="18" charset="0"/>
              </a:rPr>
              <a:t>:- +426,9000,-945,89,-67 </a:t>
            </a:r>
          </a:p>
          <a:p>
            <a:endParaRPr lang="en-US" sz="2800" b="0" u="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91973"/>
            <a:ext cx="9144000" cy="461665"/>
          </a:xfrm>
        </p:spPr>
        <p:txBody>
          <a:bodyPr/>
          <a:lstStyle/>
          <a:p>
            <a:r>
              <a:rPr lang="en-US" sz="3000" dirty="0" smtClean="0">
                <a:solidFill>
                  <a:schemeClr val="tx1"/>
                </a:solidFill>
                <a:latin typeface="Times New Roman" pitchFamily="18" charset="0"/>
                <a:cs typeface="Times New Roman" pitchFamily="18" charset="0"/>
              </a:rPr>
              <a:t>Rules  for Constructing Float/Real Constant</a:t>
            </a:r>
            <a:endParaRPr lang="en-US" sz="3000" dirty="0"/>
          </a:p>
        </p:txBody>
      </p:sp>
      <p:sp>
        <p:nvSpPr>
          <p:cNvPr id="3" name="Text Placeholder 2"/>
          <p:cNvSpPr>
            <a:spLocks noGrp="1"/>
          </p:cNvSpPr>
          <p:nvPr>
            <p:ph type="body" idx="1"/>
          </p:nvPr>
        </p:nvSpPr>
        <p:spPr>
          <a:xfrm>
            <a:off x="0" y="762001"/>
            <a:ext cx="9144000" cy="4985980"/>
          </a:xfrm>
        </p:spPr>
        <p:txBody>
          <a:bodyPr/>
          <a:lstStyle/>
          <a:p>
            <a:r>
              <a:rPr lang="en-US" sz="2800" b="0" u="none" dirty="0" smtClean="0">
                <a:latin typeface="Times New Roman" pitchFamily="18" charset="0"/>
                <a:cs typeface="Times New Roman" pitchFamily="18" charset="0"/>
              </a:rPr>
              <a:t>1.A float  constant should be at least one digit and must have decimal point.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2.It can be positive or negative ,if sign is not given then float constant is considered as positive.</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3.No commas or blank spaces are allowed within float constant.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4.The range of float constant is from  3.2E48 to +3.2E48</a:t>
            </a:r>
          </a:p>
          <a:p>
            <a:endParaRPr lang="en-US" sz="2800" b="0" u="none" dirty="0" smtClean="0">
              <a:latin typeface="Times New Roman" pitchFamily="18" charset="0"/>
              <a:cs typeface="Times New Roman" pitchFamily="18" charset="0"/>
            </a:endParaRPr>
          </a:p>
          <a:p>
            <a:r>
              <a:rPr lang="en-US" sz="2800" b="0" u="none" dirty="0" err="1" smtClean="0">
                <a:latin typeface="Times New Roman" pitchFamily="18" charset="0"/>
                <a:cs typeface="Times New Roman" pitchFamily="18" charset="0"/>
              </a:rPr>
              <a:t>Eg</a:t>
            </a:r>
            <a:r>
              <a:rPr lang="en-US" sz="2800" b="0" u="none" dirty="0" smtClean="0">
                <a:latin typeface="Times New Roman" pitchFamily="18" charset="0"/>
                <a:cs typeface="Times New Roman" pitchFamily="18" charset="0"/>
              </a:rPr>
              <a:t>:- +426.23,9000.45,-945.89   float a = 425.45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91972"/>
            <a:ext cx="9144000" cy="461665"/>
          </a:xfrm>
        </p:spPr>
        <p:txBody>
          <a:bodyPr/>
          <a:lstStyle/>
          <a:p>
            <a:r>
              <a:rPr lang="en-US" sz="3000" dirty="0" smtClean="0">
                <a:solidFill>
                  <a:schemeClr val="tx1"/>
                </a:solidFill>
                <a:latin typeface="Times New Roman" pitchFamily="18" charset="0"/>
                <a:cs typeface="Times New Roman" pitchFamily="18" charset="0"/>
              </a:rPr>
              <a:t>Rules  for Constructing Character Constant</a:t>
            </a:r>
            <a:endParaRPr lang="en-US" sz="3000" dirty="0"/>
          </a:p>
        </p:txBody>
      </p:sp>
      <p:sp>
        <p:nvSpPr>
          <p:cNvPr id="3" name="Text Placeholder 2"/>
          <p:cNvSpPr>
            <a:spLocks noGrp="1"/>
          </p:cNvSpPr>
          <p:nvPr>
            <p:ph type="body" idx="1"/>
          </p:nvPr>
        </p:nvSpPr>
        <p:spPr>
          <a:xfrm>
            <a:off x="228600" y="609600"/>
            <a:ext cx="8915400" cy="5232202"/>
          </a:xfrm>
        </p:spPr>
        <p:txBody>
          <a:bodyPr/>
          <a:lstStyle/>
          <a:p>
            <a:endParaRPr lang="en-US" sz="3000" b="0" u="none" dirty="0" smtClean="0">
              <a:latin typeface="Times New Roman" pitchFamily="18" charset="0"/>
              <a:cs typeface="Times New Roman" pitchFamily="18" charset="0"/>
            </a:endParaRPr>
          </a:p>
          <a:p>
            <a:r>
              <a:rPr lang="en-US" sz="3000" b="0" u="none" dirty="0" smtClean="0">
                <a:latin typeface="Times New Roman" pitchFamily="18" charset="0"/>
                <a:cs typeface="Times New Roman" pitchFamily="18" charset="0"/>
              </a:rPr>
              <a:t>1</a:t>
            </a:r>
            <a:r>
              <a:rPr lang="en-US" sz="2800" b="0" u="none" dirty="0" smtClean="0">
                <a:latin typeface="Times New Roman" pitchFamily="18" charset="0"/>
                <a:cs typeface="Times New Roman" pitchFamily="18" charset="0"/>
              </a:rPr>
              <a:t>. A  single character enclosed in apostrophes in known as a character constant.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2.A character constant can be single alphabet, digit or special symbol.</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3.A character constant is specified using ‘  ‘.</a:t>
            </a:r>
          </a:p>
          <a:p>
            <a:endParaRPr lang="en-US" sz="2800" b="0" u="none" dirty="0" smtClean="0">
              <a:latin typeface="Times New Roman" pitchFamily="18" charset="0"/>
              <a:cs typeface="Times New Roman" pitchFamily="18" charset="0"/>
            </a:endParaRPr>
          </a:p>
          <a:p>
            <a:r>
              <a:rPr lang="en-US" sz="2800" b="0" u="none" dirty="0" err="1" smtClean="0">
                <a:latin typeface="Times New Roman" pitchFamily="18" charset="0"/>
                <a:cs typeface="Times New Roman" pitchFamily="18" charset="0"/>
              </a:rPr>
              <a:t>e.g</a:t>
            </a:r>
            <a:r>
              <a:rPr lang="en-US" sz="2800" b="0" u="none" dirty="0" smtClean="0">
                <a:latin typeface="Times New Roman" pitchFamily="18" charset="0"/>
                <a:cs typeface="Times New Roman" pitchFamily="18" charset="0"/>
              </a:rPr>
              <a:t>:-  ‘G’</a:t>
            </a:r>
          </a:p>
          <a:p>
            <a:r>
              <a:rPr lang="en-US" sz="2800" b="0" u="none" dirty="0" smtClean="0">
                <a:latin typeface="Times New Roman" pitchFamily="18" charset="0"/>
                <a:cs typeface="Times New Roman" pitchFamily="18" charset="0"/>
              </a:rPr>
              <a:t>          ‘8’</a:t>
            </a:r>
          </a:p>
          <a:p>
            <a:r>
              <a:rPr lang="en-US" sz="2800" b="0" u="none" dirty="0" smtClean="0">
                <a:latin typeface="Times New Roman" pitchFamily="18" charset="0"/>
                <a:cs typeface="Times New Roman" pitchFamily="18" charset="0"/>
              </a:rPr>
              <a:t>          ‘+’ ‘@,’</a:t>
            </a:r>
            <a:endParaRPr lang="en-US" sz="2800" b="0" u="none"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21180" y="1762125"/>
            <a:ext cx="6501638" cy="3200876"/>
          </a:xfrm>
        </p:spPr>
        <p:txBody>
          <a:bodyPr/>
          <a:lstStyle/>
          <a:p>
            <a:r>
              <a:rPr lang="en-US" b="0" u="none" dirty="0" smtClean="0">
                <a:latin typeface="Times New Roman" pitchFamily="18" charset="0"/>
                <a:cs typeface="Times New Roman" pitchFamily="18" charset="0"/>
              </a:rPr>
              <a:t>#include&lt;</a:t>
            </a:r>
            <a:r>
              <a:rPr lang="en-US" b="0" u="none" dirty="0" err="1" smtClean="0">
                <a:latin typeface="Times New Roman" pitchFamily="18" charset="0"/>
                <a:cs typeface="Times New Roman" pitchFamily="18" charset="0"/>
              </a:rPr>
              <a:t>stdio.h</a:t>
            </a:r>
            <a:r>
              <a:rPr lang="en-US" b="0" u="none" dirty="0" smtClean="0">
                <a:latin typeface="Times New Roman" pitchFamily="18" charset="0"/>
                <a:cs typeface="Times New Roman" pitchFamily="18" charset="0"/>
              </a:rPr>
              <a:t>&gt;</a:t>
            </a:r>
          </a:p>
          <a:p>
            <a:r>
              <a:rPr lang="en-US" b="0" u="none" dirty="0" smtClean="0">
                <a:latin typeface="Times New Roman" pitchFamily="18" charset="0"/>
                <a:cs typeface="Times New Roman" pitchFamily="18" charset="0"/>
              </a:rPr>
              <a:t>#include&lt;</a:t>
            </a:r>
            <a:r>
              <a:rPr lang="en-US" b="0" u="none" dirty="0" err="1" smtClean="0">
                <a:latin typeface="Times New Roman" pitchFamily="18" charset="0"/>
                <a:cs typeface="Times New Roman" pitchFamily="18" charset="0"/>
              </a:rPr>
              <a:t>conio.h</a:t>
            </a:r>
            <a:r>
              <a:rPr lang="en-US" b="0" u="none" dirty="0" smtClean="0">
                <a:latin typeface="Times New Roman" pitchFamily="18" charset="0"/>
                <a:cs typeface="Times New Roman" pitchFamily="18" charset="0"/>
              </a:rPr>
              <a:t>&gt;</a:t>
            </a:r>
          </a:p>
          <a:p>
            <a:r>
              <a:rPr lang="en-US" b="0" u="none" dirty="0" smtClean="0">
                <a:latin typeface="Times New Roman" pitchFamily="18" charset="0"/>
                <a:cs typeface="Times New Roman" pitchFamily="18" charset="0"/>
              </a:rPr>
              <a:t>void main( )</a:t>
            </a:r>
          </a:p>
          <a:p>
            <a:r>
              <a:rPr lang="en-US" b="0" u="none" dirty="0" smtClean="0">
                <a:latin typeface="Times New Roman" pitchFamily="18" charset="0"/>
                <a:cs typeface="Times New Roman" pitchFamily="18" charset="0"/>
              </a:rPr>
              <a:t>{</a:t>
            </a:r>
          </a:p>
          <a:p>
            <a:r>
              <a:rPr lang="en-US" b="0" u="none" dirty="0" smtClean="0">
                <a:latin typeface="Times New Roman" pitchFamily="18" charset="0"/>
                <a:cs typeface="Times New Roman" pitchFamily="18" charset="0"/>
              </a:rPr>
              <a:t>  </a:t>
            </a:r>
            <a:r>
              <a:rPr lang="en-US" b="0" u="none" dirty="0" err="1" smtClean="0">
                <a:latin typeface="Times New Roman" pitchFamily="18" charset="0"/>
                <a:cs typeface="Times New Roman" pitchFamily="18" charset="0"/>
              </a:rPr>
              <a:t>int</a:t>
            </a:r>
            <a:r>
              <a:rPr lang="en-US" b="0" u="none" dirty="0" smtClean="0">
                <a:latin typeface="Times New Roman" pitchFamily="18" charset="0"/>
                <a:cs typeface="Times New Roman" pitchFamily="18" charset="0"/>
              </a:rPr>
              <a:t> m=56;</a:t>
            </a:r>
          </a:p>
          <a:p>
            <a:r>
              <a:rPr lang="en-US" b="0" u="none" dirty="0" err="1" smtClean="0">
                <a:latin typeface="Times New Roman" pitchFamily="18" charset="0"/>
                <a:cs typeface="Times New Roman" pitchFamily="18" charset="0"/>
              </a:rPr>
              <a:t>clrscr</a:t>
            </a:r>
            <a:r>
              <a:rPr lang="en-US" b="0" u="none" dirty="0" smtClean="0">
                <a:latin typeface="Times New Roman" pitchFamily="18" charset="0"/>
                <a:cs typeface="Times New Roman" pitchFamily="18" charset="0"/>
              </a:rPr>
              <a:t>();</a:t>
            </a:r>
          </a:p>
          <a:p>
            <a:r>
              <a:rPr lang="en-US" b="0" u="none" dirty="0" err="1" smtClean="0">
                <a:latin typeface="Times New Roman" pitchFamily="18" charset="0"/>
                <a:cs typeface="Times New Roman" pitchFamily="18" charset="0"/>
              </a:rPr>
              <a:t>printf</a:t>
            </a:r>
            <a:r>
              <a:rPr lang="en-US" b="0" u="none" dirty="0" smtClean="0">
                <a:latin typeface="Times New Roman" pitchFamily="18" charset="0"/>
                <a:cs typeface="Times New Roman" pitchFamily="18" charset="0"/>
              </a:rPr>
              <a:t>(“%</a:t>
            </a:r>
            <a:r>
              <a:rPr lang="en-US" b="0" u="none" dirty="0" err="1" smtClean="0">
                <a:latin typeface="Times New Roman" pitchFamily="18" charset="0"/>
                <a:cs typeface="Times New Roman" pitchFamily="18" charset="0"/>
              </a:rPr>
              <a:t>d”,m</a:t>
            </a:r>
            <a:r>
              <a:rPr lang="en-US" b="0" u="none" dirty="0" smtClean="0">
                <a:latin typeface="Times New Roman" pitchFamily="18" charset="0"/>
                <a:cs typeface="Times New Roman" pitchFamily="18" charset="0"/>
              </a:rPr>
              <a:t>);</a:t>
            </a:r>
          </a:p>
          <a:p>
            <a:r>
              <a:rPr lang="en-US" b="0" u="none" dirty="0" err="1" smtClean="0">
                <a:latin typeface="Times New Roman" pitchFamily="18" charset="0"/>
                <a:cs typeface="Times New Roman" pitchFamily="18" charset="0"/>
              </a:rPr>
              <a:t>getch</a:t>
            </a:r>
            <a:r>
              <a:rPr lang="en-US" b="0" u="none" dirty="0" smtClean="0">
                <a:latin typeface="Times New Roman" pitchFamily="18" charset="0"/>
                <a:cs typeface="Times New Roman" pitchFamily="18" charset="0"/>
              </a:rPr>
              <a:t>();</a:t>
            </a:r>
          </a:p>
          <a:p>
            <a:r>
              <a:rPr lang="en-US" b="0" u="none" dirty="0" smtClean="0">
                <a:latin typeface="Times New Roman" pitchFamily="18" charset="0"/>
                <a:cs typeface="Times New Roman" pitchFamily="18" charset="0"/>
              </a:rPr>
              <a:t>}</a:t>
            </a:r>
          </a:p>
          <a:p>
            <a:endParaRPr lang="en-US" b="0" u="none" dirty="0" smtClean="0">
              <a:latin typeface="Times New Roman" pitchFamily="18" charset="0"/>
              <a:cs typeface="Times New Roman" pitchFamily="18" charset="0"/>
            </a:endParaRPr>
          </a:p>
          <a:p>
            <a:r>
              <a:rPr lang="en-US" b="0" u="none" dirty="0" smtClean="0">
                <a:latin typeface="Times New Roman" pitchFamily="18" charset="0"/>
                <a:cs typeface="Times New Roman" pitchFamily="18" charset="0"/>
              </a:rPr>
              <a:t>Output:- </a:t>
            </a:r>
          </a:p>
          <a:p>
            <a:r>
              <a:rPr lang="en-US" b="0" u="none" dirty="0" smtClean="0">
                <a:latin typeface="Times New Roman" pitchFamily="18" charset="0"/>
                <a:cs typeface="Times New Roman" pitchFamily="18" charset="0"/>
              </a:rPr>
              <a:t>                56</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81000" y="1066800"/>
            <a:ext cx="8382000" cy="5416868"/>
          </a:xfrm>
        </p:spPr>
        <p:txBody>
          <a:bodyPr/>
          <a:lstStyle/>
          <a:p>
            <a:r>
              <a:rPr lang="en-US" sz="2800" b="0" u="none" dirty="0" smtClean="0">
                <a:latin typeface="Times New Roman" pitchFamily="18" charset="0"/>
                <a:cs typeface="Times New Roman" pitchFamily="18" charset="0"/>
              </a:rPr>
              <a:t>#include&lt;</a:t>
            </a:r>
            <a:r>
              <a:rPr lang="en-US" sz="2800" b="0" u="none" dirty="0" err="1" smtClean="0">
                <a:latin typeface="Times New Roman" pitchFamily="18" charset="0"/>
                <a:cs typeface="Times New Roman" pitchFamily="18" charset="0"/>
              </a:rPr>
              <a:t>stdio.h</a:t>
            </a:r>
            <a:r>
              <a:rPr lang="en-US" sz="2800" b="0" u="none" dirty="0" smtClean="0">
                <a:latin typeface="Times New Roman" pitchFamily="18" charset="0"/>
                <a:cs typeface="Times New Roman" pitchFamily="18" charset="0"/>
              </a:rPr>
              <a:t>&gt;</a:t>
            </a:r>
          </a:p>
          <a:p>
            <a:r>
              <a:rPr lang="en-US" sz="2800" b="0" u="none" dirty="0" smtClean="0">
                <a:latin typeface="Times New Roman" pitchFamily="18" charset="0"/>
                <a:cs typeface="Times New Roman" pitchFamily="18" charset="0"/>
              </a:rPr>
              <a:t>#include&lt;</a:t>
            </a:r>
            <a:r>
              <a:rPr lang="en-US" sz="2800" b="0" u="none" dirty="0" err="1" smtClean="0">
                <a:latin typeface="Times New Roman" pitchFamily="18" charset="0"/>
                <a:cs typeface="Times New Roman" pitchFamily="18" charset="0"/>
              </a:rPr>
              <a:t>conio.h</a:t>
            </a:r>
            <a:r>
              <a:rPr lang="en-US" sz="2800" b="0" u="none" dirty="0" smtClean="0">
                <a:latin typeface="Times New Roman" pitchFamily="18" charset="0"/>
                <a:cs typeface="Times New Roman" pitchFamily="18" charset="0"/>
              </a:rPr>
              <a:t>&gt;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void main( )</a:t>
            </a:r>
          </a:p>
          <a:p>
            <a:r>
              <a:rPr lang="en-US" sz="2800" b="0" u="none" dirty="0" smtClean="0">
                <a:latin typeface="Times New Roman" pitchFamily="18" charset="0"/>
                <a:cs typeface="Times New Roman" pitchFamily="18" charset="0"/>
              </a:rPr>
              <a:t>{</a:t>
            </a:r>
          </a:p>
          <a:p>
            <a:r>
              <a:rPr lang="en-US" sz="2800" b="0" u="none" dirty="0" smtClean="0">
                <a:latin typeface="Times New Roman" pitchFamily="18" charset="0"/>
                <a:cs typeface="Times New Roman" pitchFamily="18" charset="0"/>
              </a:rPr>
              <a:t>  </a:t>
            </a:r>
            <a:r>
              <a:rPr lang="en-US" sz="2800" b="0" u="none" dirty="0" err="1" smtClean="0">
                <a:latin typeface="Times New Roman" pitchFamily="18" charset="0"/>
                <a:cs typeface="Times New Roman" pitchFamily="18" charset="0"/>
              </a:rPr>
              <a:t>int</a:t>
            </a:r>
            <a:r>
              <a:rPr lang="en-US" sz="2800" b="0" u="none" dirty="0" smtClean="0">
                <a:latin typeface="Times New Roman" pitchFamily="18" charset="0"/>
                <a:cs typeface="Times New Roman" pitchFamily="18" charset="0"/>
              </a:rPr>
              <a:t> a=34,b=10,c;</a:t>
            </a:r>
          </a:p>
          <a:p>
            <a:r>
              <a:rPr lang="en-US" sz="2800" b="0" u="none" dirty="0" err="1" smtClean="0">
                <a:latin typeface="Times New Roman" pitchFamily="18" charset="0"/>
                <a:cs typeface="Times New Roman" pitchFamily="18" charset="0"/>
              </a:rPr>
              <a:t>clrscr</a:t>
            </a:r>
            <a:r>
              <a:rPr lang="en-US" sz="2800" b="0" u="none" dirty="0" smtClean="0">
                <a:latin typeface="Times New Roman" pitchFamily="18" charset="0"/>
                <a:cs typeface="Times New Roman" pitchFamily="18" charset="0"/>
              </a:rPr>
              <a:t>();</a:t>
            </a:r>
          </a:p>
          <a:p>
            <a:r>
              <a:rPr lang="en-US" sz="2800" b="0" u="none" dirty="0" smtClean="0">
                <a:latin typeface="Times New Roman" pitchFamily="18" charset="0"/>
                <a:cs typeface="Times New Roman" pitchFamily="18" charset="0"/>
              </a:rPr>
              <a:t>c=</a:t>
            </a:r>
            <a:r>
              <a:rPr lang="en-US" sz="2800" b="0" u="none" dirty="0" err="1" smtClean="0">
                <a:latin typeface="Times New Roman" pitchFamily="18" charset="0"/>
                <a:cs typeface="Times New Roman" pitchFamily="18" charset="0"/>
              </a:rPr>
              <a:t>a+b</a:t>
            </a:r>
            <a:r>
              <a:rPr lang="en-US" sz="2800" b="0" u="none" dirty="0" smtClean="0">
                <a:latin typeface="Times New Roman" pitchFamily="18" charset="0"/>
                <a:cs typeface="Times New Roman" pitchFamily="18" charset="0"/>
              </a:rPr>
              <a:t>;</a:t>
            </a:r>
          </a:p>
          <a:p>
            <a:r>
              <a:rPr lang="en-US" sz="2800" b="0" u="none" dirty="0" err="1" smtClean="0">
                <a:latin typeface="Times New Roman" pitchFamily="18" charset="0"/>
                <a:cs typeface="Times New Roman" pitchFamily="18" charset="0"/>
              </a:rPr>
              <a:t>printf</a:t>
            </a:r>
            <a:r>
              <a:rPr lang="en-US" sz="2800" b="0" u="none" dirty="0" smtClean="0">
                <a:latin typeface="Times New Roman" pitchFamily="18" charset="0"/>
                <a:cs typeface="Times New Roman" pitchFamily="18" charset="0"/>
              </a:rPr>
              <a:t>(“\n the sum is %d “,c);</a:t>
            </a:r>
          </a:p>
          <a:p>
            <a:r>
              <a:rPr lang="en-US" sz="2800" b="0" u="none" dirty="0" err="1" smtClean="0">
                <a:latin typeface="Times New Roman" pitchFamily="18" charset="0"/>
                <a:cs typeface="Times New Roman" pitchFamily="18" charset="0"/>
              </a:rPr>
              <a:t>getch</a:t>
            </a:r>
            <a:r>
              <a:rPr lang="en-US" sz="2800" b="0" u="none" dirty="0" smtClean="0">
                <a:latin typeface="Times New Roman" pitchFamily="18" charset="0"/>
                <a:cs typeface="Times New Roman" pitchFamily="18" charset="0"/>
              </a:rPr>
              <a:t>();</a:t>
            </a:r>
          </a:p>
          <a:p>
            <a:r>
              <a:rPr lang="en-US" sz="2800" b="0" u="none" dirty="0" smtClean="0">
                <a:latin typeface="Times New Roman" pitchFamily="18" charset="0"/>
                <a:cs typeface="Times New Roman" pitchFamily="18" charset="0"/>
              </a:rPr>
              <a:t>}</a:t>
            </a:r>
          </a:p>
          <a:p>
            <a:r>
              <a:rPr lang="en-US" sz="2800" b="0" u="none" dirty="0" smtClean="0">
                <a:latin typeface="Times New Roman" pitchFamily="18" charset="0"/>
                <a:cs typeface="Times New Roman" pitchFamily="18" charset="0"/>
              </a:rPr>
              <a:t>Output:- the sum is 30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8534400" cy="6324600"/>
          </a:xfrm>
        </p:spPr>
        <p:txBody>
          <a:bodyPr/>
          <a:lstStyle/>
          <a:p>
            <a:r>
              <a:rPr lang="en-US" sz="2000" b="0" u="none" dirty="0" smtClean="0">
                <a:latin typeface="Times New Roman" pitchFamily="18" charset="0"/>
                <a:cs typeface="Times New Roman" pitchFamily="18" charset="0"/>
              </a:rPr>
              <a:t>WAP to accept the 2 numbers from the user and find out the addition</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stdio.h</a:t>
            </a:r>
            <a:r>
              <a:rPr lang="en-US" sz="2000" b="0" u="none" dirty="0" smtClean="0">
                <a:latin typeface="Times New Roman" pitchFamily="18" charset="0"/>
                <a:cs typeface="Times New Roman" pitchFamily="18" charset="0"/>
              </a:rPr>
              <a:t>&gt;        //standard input output header file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conio.h</a:t>
            </a:r>
            <a:r>
              <a:rPr lang="en-US" sz="2000" b="0" u="none" dirty="0" smtClean="0">
                <a:latin typeface="Times New Roman" pitchFamily="18" charset="0"/>
                <a:cs typeface="Times New Roman" pitchFamily="18" charset="0"/>
              </a:rPr>
              <a:t>&gt;    //console input  output header file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void main(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int</a:t>
            </a:r>
            <a:r>
              <a:rPr lang="en-US" sz="2000" b="0" u="none" dirty="0" smtClean="0">
                <a:latin typeface="Times New Roman" pitchFamily="18" charset="0"/>
                <a:cs typeface="Times New Roman" pitchFamily="18" charset="0"/>
              </a:rPr>
              <a:t>  no1 , no2, sum;  //declaration of variables</a:t>
            </a:r>
            <a:endParaRPr lang="en-US" sz="2000" b="0" i="1"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clrscr</a:t>
            </a:r>
            <a:r>
              <a:rPr lang="en-US" sz="2000" b="0" u="none" dirty="0" smtClean="0">
                <a:latin typeface="Times New Roman" pitchFamily="18" charset="0"/>
                <a:cs typeface="Times New Roman" pitchFamily="18" charset="0"/>
              </a:rPr>
              <a:t>();    // clear the screen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enter the value for no1 and no2:”);  //used to display the message</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scanf</a:t>
            </a:r>
            <a:r>
              <a:rPr lang="en-US" sz="2000" b="0" u="none" dirty="0" smtClean="0">
                <a:latin typeface="Times New Roman" pitchFamily="18" charset="0"/>
                <a:cs typeface="Times New Roman" pitchFamily="18" charset="0"/>
              </a:rPr>
              <a:t>(“%d  %d “,&amp;no1,&amp;no2)    //used to accept the input values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sum = no1+no2;</a:t>
            </a:r>
            <a:endParaRPr lang="en-US" sz="2000" b="0" i="1"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the sum is %d “,sum);</a:t>
            </a:r>
            <a:endParaRPr lang="en-US" sz="2000" b="0" i="1"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getch</a:t>
            </a:r>
            <a:r>
              <a:rPr lang="en-US" sz="2000" b="0" u="none" dirty="0" smtClean="0">
                <a:latin typeface="Times New Roman" pitchFamily="18" charset="0"/>
                <a:cs typeface="Times New Roman" pitchFamily="18" charset="0"/>
              </a:rPr>
              <a:t>();   //it echoes the output on monitor screen</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Output:-    </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enter the value for no1 and no2: 25    3</a:t>
            </a:r>
            <a:endParaRPr lang="en-US" sz="2000" b="0" i="1"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  the sum is 28</a:t>
            </a:r>
            <a:endParaRPr lang="en-US" sz="2000" b="0" i="1" u="none"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609600"/>
            <a:ext cx="8534400" cy="5262979"/>
          </a:xfrm>
        </p:spPr>
        <p:txBody>
          <a:bodyPr/>
          <a:lstStyle/>
          <a:p>
            <a:r>
              <a:rPr lang="en-US" sz="1800" b="0" u="none" dirty="0" smtClean="0">
                <a:latin typeface="Times New Roman" pitchFamily="18" charset="0"/>
                <a:cs typeface="Times New Roman" pitchFamily="18" charset="0"/>
              </a:rPr>
              <a:t>WAP to accept the 2 numbers from the user and find out the  subtraction</a:t>
            </a:r>
          </a:p>
          <a:p>
            <a:r>
              <a:rPr lang="en-US" sz="1800" b="0" u="none" dirty="0" smtClean="0">
                <a:latin typeface="Times New Roman" pitchFamily="18" charset="0"/>
                <a:cs typeface="Times New Roman" pitchFamily="18" charset="0"/>
              </a:rPr>
              <a:t>#include&lt;</a:t>
            </a:r>
            <a:r>
              <a:rPr lang="en-US" sz="1800" b="0" u="none" dirty="0" err="1" smtClean="0">
                <a:latin typeface="Times New Roman" pitchFamily="18" charset="0"/>
                <a:cs typeface="Times New Roman" pitchFamily="18" charset="0"/>
              </a:rPr>
              <a:t>stdio.h</a:t>
            </a:r>
            <a:r>
              <a:rPr lang="en-US" sz="1800" b="0" u="none" dirty="0" smtClean="0">
                <a:latin typeface="Times New Roman" pitchFamily="18" charset="0"/>
                <a:cs typeface="Times New Roman" pitchFamily="18" charset="0"/>
              </a:rPr>
              <a:t>&gt;        //standard input output header file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#include&lt;</a:t>
            </a:r>
            <a:r>
              <a:rPr lang="en-US" sz="1800" b="0" u="none" dirty="0" err="1" smtClean="0">
                <a:latin typeface="Times New Roman" pitchFamily="18" charset="0"/>
                <a:cs typeface="Times New Roman" pitchFamily="18" charset="0"/>
              </a:rPr>
              <a:t>conio.h</a:t>
            </a:r>
            <a:r>
              <a:rPr lang="en-US" sz="1800" b="0" u="none" dirty="0" smtClean="0">
                <a:latin typeface="Times New Roman" pitchFamily="18" charset="0"/>
                <a:cs typeface="Times New Roman" pitchFamily="18" charset="0"/>
              </a:rPr>
              <a:t>&gt;    //console input  output header file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void main(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a:t>
            </a:r>
            <a:r>
              <a:rPr lang="en-US" sz="1800" b="0" u="none" dirty="0" err="1" smtClean="0">
                <a:latin typeface="Times New Roman" pitchFamily="18" charset="0"/>
                <a:cs typeface="Times New Roman" pitchFamily="18" charset="0"/>
              </a:rPr>
              <a:t>int</a:t>
            </a:r>
            <a:r>
              <a:rPr lang="en-US" sz="1800" b="0" u="none" dirty="0" smtClean="0">
                <a:latin typeface="Times New Roman" pitchFamily="18" charset="0"/>
                <a:cs typeface="Times New Roman" pitchFamily="18" charset="0"/>
              </a:rPr>
              <a:t>  no1 , </a:t>
            </a:r>
            <a:r>
              <a:rPr lang="en-US" sz="1800" b="0" u="none" dirty="0" smtClean="0">
                <a:latin typeface="Times New Roman" pitchFamily="18" charset="0"/>
                <a:cs typeface="Times New Roman" pitchFamily="18" charset="0"/>
              </a:rPr>
              <a:t>no2,sum, </a:t>
            </a:r>
            <a:r>
              <a:rPr lang="en-US" sz="1800" b="0" u="none" dirty="0" smtClean="0">
                <a:latin typeface="Times New Roman" pitchFamily="18" charset="0"/>
                <a:cs typeface="Times New Roman" pitchFamily="18" charset="0"/>
              </a:rPr>
              <a:t>sub;  //declaration of variables</a:t>
            </a:r>
            <a:endParaRPr lang="en-US" sz="1800" b="0" i="1" u="none" dirty="0" smtClean="0">
              <a:latin typeface="Times New Roman" pitchFamily="18" charset="0"/>
              <a:cs typeface="Times New Roman" pitchFamily="18" charset="0"/>
            </a:endParaRPr>
          </a:p>
          <a:p>
            <a:r>
              <a:rPr lang="en-US" sz="1800" b="0" u="none" dirty="0" err="1" smtClean="0">
                <a:latin typeface="Times New Roman" pitchFamily="18" charset="0"/>
                <a:cs typeface="Times New Roman" pitchFamily="18" charset="0"/>
              </a:rPr>
              <a:t>clrscr</a:t>
            </a:r>
            <a:r>
              <a:rPr lang="en-US" sz="1800" b="0" u="none" dirty="0" smtClean="0">
                <a:latin typeface="Times New Roman" pitchFamily="18" charset="0"/>
                <a:cs typeface="Times New Roman" pitchFamily="18" charset="0"/>
              </a:rPr>
              <a:t>();    // clear the screen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a:t>
            </a:r>
            <a:r>
              <a:rPr lang="en-US" sz="1800" b="0" u="none" dirty="0" err="1" smtClean="0">
                <a:latin typeface="Times New Roman" pitchFamily="18" charset="0"/>
                <a:cs typeface="Times New Roman" pitchFamily="18" charset="0"/>
              </a:rPr>
              <a:t>printf</a:t>
            </a:r>
            <a:r>
              <a:rPr lang="en-US" sz="1800" b="0" u="none" dirty="0" smtClean="0">
                <a:latin typeface="Times New Roman" pitchFamily="18" charset="0"/>
                <a:cs typeface="Times New Roman" pitchFamily="18" charset="0"/>
              </a:rPr>
              <a:t>(“\n enter the value for no1 and no2:”);  //used to display the message</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a:t>
            </a:r>
            <a:r>
              <a:rPr lang="en-US" sz="1800" b="0" u="none" dirty="0" err="1" smtClean="0">
                <a:latin typeface="Times New Roman" pitchFamily="18" charset="0"/>
                <a:cs typeface="Times New Roman" pitchFamily="18" charset="0"/>
              </a:rPr>
              <a:t>scanf</a:t>
            </a:r>
            <a:r>
              <a:rPr lang="en-US" sz="1800" b="0" u="none" dirty="0" smtClean="0">
                <a:latin typeface="Times New Roman" pitchFamily="18" charset="0"/>
                <a:cs typeface="Times New Roman" pitchFamily="18" charset="0"/>
              </a:rPr>
              <a:t>(“%d  %d “,&amp;no1,&amp;no2)    //used to accept the input values </a:t>
            </a:r>
            <a:endParaRPr lang="en-US" sz="1800" b="0" u="none" dirty="0" smtClean="0">
              <a:latin typeface="Times New Roman" pitchFamily="18" charset="0"/>
              <a:cs typeface="Times New Roman" pitchFamily="18" charset="0"/>
            </a:endParaRPr>
          </a:p>
          <a:p>
            <a:r>
              <a:rPr lang="en-US" sz="1800" b="0" i="1" u="none" dirty="0" smtClean="0">
                <a:latin typeface="Times New Roman" pitchFamily="18" charset="0"/>
                <a:cs typeface="Times New Roman" pitchFamily="18" charset="0"/>
              </a:rPr>
              <a:t>Sum=no1+no2;</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sub = no1- no2</a:t>
            </a:r>
            <a:r>
              <a:rPr lang="en-US" sz="1800" b="0" u="none" dirty="0" smtClean="0">
                <a:latin typeface="Times New Roman" pitchFamily="18" charset="0"/>
                <a:cs typeface="Times New Roman" pitchFamily="18" charset="0"/>
              </a:rPr>
              <a:t>;</a:t>
            </a:r>
          </a:p>
          <a:p>
            <a:r>
              <a:rPr lang="en-US" sz="1800" b="0" u="none" dirty="0" err="1" smtClean="0">
                <a:latin typeface="Times New Roman" pitchFamily="18" charset="0"/>
                <a:cs typeface="Times New Roman" pitchFamily="18" charset="0"/>
              </a:rPr>
              <a:t>printf</a:t>
            </a:r>
            <a:r>
              <a:rPr lang="en-US" sz="1800" b="0" u="none" dirty="0" smtClean="0">
                <a:latin typeface="Times New Roman" pitchFamily="18" charset="0"/>
                <a:cs typeface="Times New Roman" pitchFamily="18" charset="0"/>
              </a:rPr>
              <a:t>(“\n </a:t>
            </a:r>
            <a:r>
              <a:rPr lang="en-US" sz="1800" b="0" u="none" dirty="0" smtClean="0">
                <a:latin typeface="Times New Roman" pitchFamily="18" charset="0"/>
                <a:cs typeface="Times New Roman" pitchFamily="18" charset="0"/>
              </a:rPr>
              <a:t>the sum is %d  and the  </a:t>
            </a:r>
            <a:r>
              <a:rPr lang="en-US" sz="1800" b="0" u="none" dirty="0" smtClean="0">
                <a:latin typeface="Times New Roman" pitchFamily="18" charset="0"/>
                <a:cs typeface="Times New Roman" pitchFamily="18" charset="0"/>
              </a:rPr>
              <a:t>subtraction  is %d </a:t>
            </a:r>
            <a:r>
              <a:rPr lang="en-US" sz="1800" b="0" u="none" dirty="0" smtClean="0">
                <a:latin typeface="Times New Roman" pitchFamily="18" charset="0"/>
                <a:cs typeface="Times New Roman" pitchFamily="18" charset="0"/>
              </a:rPr>
              <a:t>“,</a:t>
            </a:r>
            <a:r>
              <a:rPr lang="en-US" sz="1800" b="0" u="none" dirty="0" err="1" smtClean="0">
                <a:latin typeface="Times New Roman" pitchFamily="18" charset="0"/>
                <a:cs typeface="Times New Roman" pitchFamily="18" charset="0"/>
              </a:rPr>
              <a:t>sum,sub</a:t>
            </a:r>
            <a:r>
              <a:rPr lang="en-US" sz="1800" b="0" u="none" dirty="0" smtClean="0">
                <a:latin typeface="Times New Roman" pitchFamily="18" charset="0"/>
                <a:cs typeface="Times New Roman" pitchFamily="18" charset="0"/>
              </a:rPr>
              <a:t>);</a:t>
            </a:r>
            <a:endParaRPr lang="en-US" sz="1800" b="0" i="1" u="none" dirty="0" smtClean="0">
              <a:latin typeface="Times New Roman" pitchFamily="18" charset="0"/>
              <a:cs typeface="Times New Roman" pitchFamily="18" charset="0"/>
            </a:endParaRPr>
          </a:p>
          <a:p>
            <a:r>
              <a:rPr lang="en-US" sz="1800" b="0" u="none" dirty="0" err="1" smtClean="0">
                <a:latin typeface="Times New Roman" pitchFamily="18" charset="0"/>
                <a:cs typeface="Times New Roman" pitchFamily="18" charset="0"/>
              </a:rPr>
              <a:t>getch</a:t>
            </a:r>
            <a:r>
              <a:rPr lang="en-US" sz="1800" b="0" u="none" dirty="0" smtClean="0">
                <a:latin typeface="Times New Roman" pitchFamily="18" charset="0"/>
                <a:cs typeface="Times New Roman" pitchFamily="18" charset="0"/>
              </a:rPr>
              <a:t>();   //it echoes the output on monitor screen</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Output:-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enter the value for no1 and no2: 25    3</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the sum </a:t>
            </a:r>
            <a:r>
              <a:rPr lang="en-US" sz="1800" b="0" u="none" dirty="0" smtClean="0">
                <a:latin typeface="Times New Roman" pitchFamily="18" charset="0"/>
                <a:cs typeface="Times New Roman" pitchFamily="18" charset="0"/>
              </a:rPr>
              <a:t>is 28 and </a:t>
            </a:r>
            <a:r>
              <a:rPr lang="en-US" sz="1800" b="0" u="none" dirty="0" smtClean="0">
                <a:latin typeface="Times New Roman" pitchFamily="18" charset="0"/>
                <a:cs typeface="Times New Roman" pitchFamily="18" charset="0"/>
              </a:rPr>
              <a:t>the  subtraction </a:t>
            </a:r>
            <a:r>
              <a:rPr lang="en-US" sz="1800" b="0" u="none" dirty="0" smtClean="0">
                <a:latin typeface="Times New Roman" pitchFamily="18" charset="0"/>
                <a:cs typeface="Times New Roman" pitchFamily="18" charset="0"/>
              </a:rPr>
              <a:t> is 22</a:t>
            </a:r>
            <a:endParaRPr lang="en-US" sz="1800" b="0" i="1" u="none" dirty="0" smtClean="0">
              <a:latin typeface="Times New Roman" pitchFamily="18" charset="0"/>
              <a:cs typeface="Times New Roman" pitchFamily="18" charset="0"/>
            </a:endParaRPr>
          </a:p>
          <a:p>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066800"/>
            <a:ext cx="4449317" cy="461665"/>
          </a:xfrm>
        </p:spPr>
        <p:txBody>
          <a:bodyPr/>
          <a:lstStyle/>
          <a:p>
            <a:r>
              <a:rPr lang="en-US" sz="3000" dirty="0" smtClean="0">
                <a:solidFill>
                  <a:schemeClr val="tx1"/>
                </a:solidFill>
                <a:latin typeface="Times New Roman" pitchFamily="18" charset="0"/>
                <a:cs typeface="Times New Roman" pitchFamily="18" charset="0"/>
              </a:rPr>
              <a:t>String:- </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321180" y="1762125"/>
            <a:ext cx="6501638" cy="3477875"/>
          </a:xfrm>
        </p:spPr>
        <p:txBody>
          <a:bodyPr/>
          <a:lstStyle/>
          <a:p>
            <a:r>
              <a:rPr lang="en-US" sz="3000" b="0" u="none" dirty="0" smtClean="0">
                <a:latin typeface="Times New Roman" pitchFamily="18" charset="0"/>
                <a:cs typeface="Times New Roman" pitchFamily="18" charset="0"/>
              </a:rPr>
              <a:t>String is a collection of characters.</a:t>
            </a:r>
          </a:p>
          <a:p>
            <a:r>
              <a:rPr lang="en-US" sz="3000" b="0" u="none" dirty="0" smtClean="0">
                <a:latin typeface="Times New Roman" pitchFamily="18" charset="0"/>
                <a:cs typeface="Times New Roman" pitchFamily="18" charset="0"/>
              </a:rPr>
              <a:t>When we write a word or sentence ,it is treated as a string.</a:t>
            </a:r>
          </a:p>
          <a:p>
            <a:endParaRPr lang="en-US" sz="3000" b="0" u="none" dirty="0" smtClean="0">
              <a:latin typeface="Times New Roman" pitchFamily="18" charset="0"/>
              <a:cs typeface="Times New Roman" pitchFamily="18" charset="0"/>
            </a:endParaRPr>
          </a:p>
          <a:p>
            <a:r>
              <a:rPr lang="en-US" sz="3000" b="0" u="none" dirty="0" err="1" smtClean="0">
                <a:latin typeface="Times New Roman" pitchFamily="18" charset="0"/>
                <a:cs typeface="Times New Roman" pitchFamily="18" charset="0"/>
              </a:rPr>
              <a:t>e.g</a:t>
            </a:r>
            <a:r>
              <a:rPr lang="en-US" sz="3000" b="0" u="none" dirty="0" smtClean="0">
                <a:latin typeface="Times New Roman" pitchFamily="18" charset="0"/>
                <a:cs typeface="Times New Roman" pitchFamily="18" charset="0"/>
              </a:rPr>
              <a:t>:- “Welcome to C programming”</a:t>
            </a:r>
          </a:p>
          <a:p>
            <a:r>
              <a:rPr lang="en-US" sz="3000" b="0" u="none" dirty="0" smtClean="0">
                <a:latin typeface="Times New Roman" pitchFamily="18" charset="0"/>
                <a:cs typeface="Times New Roman" pitchFamily="18" charset="0"/>
              </a:rPr>
              <a:t> is called as a string.</a:t>
            </a:r>
          </a:p>
          <a:p>
            <a:r>
              <a:rPr lang="en-US" sz="3000" b="0" u="none" dirty="0" err="1" smtClean="0">
                <a:latin typeface="Times New Roman" pitchFamily="18" charset="0"/>
                <a:cs typeface="Times New Roman" pitchFamily="18" charset="0"/>
              </a:rPr>
              <a:t>Eg</a:t>
            </a:r>
            <a:r>
              <a:rPr lang="en-US" sz="3000" b="0" u="none" dirty="0" smtClean="0">
                <a:latin typeface="Times New Roman" pitchFamily="18" charset="0"/>
                <a:cs typeface="Times New Roman" pitchFamily="18" charset="0"/>
              </a:rPr>
              <a:t>:- “</a:t>
            </a:r>
            <a:r>
              <a:rPr lang="en-US" sz="3000" b="0" u="none" dirty="0" err="1" smtClean="0">
                <a:latin typeface="Times New Roman" pitchFamily="18" charset="0"/>
                <a:cs typeface="Times New Roman" pitchFamily="18" charset="0"/>
              </a:rPr>
              <a:t>madhavi</a:t>
            </a:r>
            <a:r>
              <a:rPr lang="en-US" sz="3000" b="0" u="none" dirty="0" smtClean="0">
                <a:latin typeface="Times New Roman" pitchFamily="18" charset="0"/>
                <a:cs typeface="Times New Roman" pitchFamily="18" charset="0"/>
              </a:rPr>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57983" y="274320"/>
            <a:ext cx="4594860"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367785" y="291972"/>
            <a:ext cx="2618740" cy="694690"/>
          </a:xfrm>
          <a:prstGeom prst="rect">
            <a:avLst/>
          </a:prstGeom>
        </p:spPr>
        <p:txBody>
          <a:bodyPr vert="horz" wrap="square" lIns="0" tIns="0" rIns="0" bIns="0" rtlCol="0">
            <a:spAutoFit/>
          </a:bodyPr>
          <a:lstStyle/>
          <a:p>
            <a:pPr marL="12700">
              <a:lnSpc>
                <a:spcPct val="100000"/>
              </a:lnSpc>
              <a:tabLst>
                <a:tab pos="1859280" algn="l"/>
              </a:tabLst>
            </a:pPr>
            <a:r>
              <a:rPr spc="-5" dirty="0"/>
              <a:t>Introduction	</a:t>
            </a:r>
            <a:r>
              <a:rPr spc="5" dirty="0"/>
              <a:t>to</a:t>
            </a:r>
            <a:r>
              <a:rPr spc="-130" dirty="0"/>
              <a:t> </a:t>
            </a:r>
            <a:r>
              <a:rPr dirty="0"/>
              <a:t>‘C’</a:t>
            </a:r>
          </a:p>
        </p:txBody>
      </p:sp>
      <p:sp>
        <p:nvSpPr>
          <p:cNvPr id="4" name="object 4"/>
          <p:cNvSpPr txBox="1"/>
          <p:nvPr/>
        </p:nvSpPr>
        <p:spPr>
          <a:xfrm>
            <a:off x="1685289" y="1474978"/>
            <a:ext cx="5808345" cy="271145"/>
          </a:xfrm>
          <a:prstGeom prst="rect">
            <a:avLst/>
          </a:prstGeom>
        </p:spPr>
        <p:txBody>
          <a:bodyPr vert="horz" wrap="square" lIns="0" tIns="0" rIns="0" bIns="0" rtlCol="0">
            <a:spAutoFit/>
          </a:bodyPr>
          <a:lstStyle/>
          <a:p>
            <a:pPr marL="12700">
              <a:lnSpc>
                <a:spcPct val="100000"/>
              </a:lnSpc>
            </a:pPr>
            <a:r>
              <a:rPr sz="1600" spc="-5" dirty="0">
                <a:latin typeface="Microsoft Tai Le"/>
                <a:cs typeface="Microsoft Tai Le"/>
              </a:rPr>
              <a:t>‘C</a:t>
            </a:r>
            <a:r>
              <a:rPr sz="1600" spc="-5" dirty="0">
                <a:latin typeface="Calibri"/>
                <a:cs typeface="Calibri"/>
              </a:rPr>
              <a:t>’ </a:t>
            </a:r>
            <a:r>
              <a:rPr sz="1600" spc="-5" dirty="0">
                <a:latin typeface="Microsoft Tai Le"/>
                <a:cs typeface="Microsoft Tai Le"/>
              </a:rPr>
              <a:t>is a programming language. It is </a:t>
            </a:r>
            <a:r>
              <a:rPr sz="1600" spc="-10" dirty="0">
                <a:latin typeface="Microsoft Tai Le"/>
                <a:cs typeface="Microsoft Tai Le"/>
              </a:rPr>
              <a:t>strong, </a:t>
            </a:r>
            <a:r>
              <a:rPr sz="1600" spc="-5" dirty="0">
                <a:latin typeface="Microsoft Tai Le"/>
                <a:cs typeface="Microsoft Tai Le"/>
              </a:rPr>
              <a:t>simple and</a:t>
            </a:r>
            <a:r>
              <a:rPr sz="1600" spc="235" dirty="0">
                <a:latin typeface="Microsoft Tai Le"/>
                <a:cs typeface="Microsoft Tai Le"/>
              </a:rPr>
              <a:t> </a:t>
            </a:r>
            <a:r>
              <a:rPr sz="1600" spc="-5" dirty="0">
                <a:latin typeface="Microsoft Tai Le"/>
                <a:cs typeface="Microsoft Tai Le"/>
              </a:rPr>
              <a:t>reliable</a:t>
            </a:r>
            <a:r>
              <a:rPr sz="1200" spc="-5" dirty="0">
                <a:latin typeface="Microsoft Tai Le"/>
                <a:cs typeface="Microsoft Tai Le"/>
              </a:rPr>
              <a:t>.</a:t>
            </a:r>
            <a:endParaRPr sz="1200">
              <a:latin typeface="Microsoft Tai Le"/>
              <a:cs typeface="Microsoft Tai Le"/>
            </a:endParaRPr>
          </a:p>
        </p:txBody>
      </p:sp>
      <p:sp>
        <p:nvSpPr>
          <p:cNvPr id="5" name="object 5"/>
          <p:cNvSpPr/>
          <p:nvPr/>
        </p:nvSpPr>
        <p:spPr>
          <a:xfrm>
            <a:off x="1833372" y="1911095"/>
            <a:ext cx="5623560" cy="43068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51396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53400" cy="1384995"/>
          </a:xfrm>
        </p:spPr>
        <p:txBody>
          <a:bodyPr/>
          <a:lstStyle/>
          <a:p>
            <a:r>
              <a:rPr lang="en-US" sz="3000" dirty="0" smtClean="0">
                <a:solidFill>
                  <a:schemeClr val="tx1"/>
                </a:solidFill>
                <a:latin typeface="Times New Roman" pitchFamily="18" charset="0"/>
                <a:cs typeface="Times New Roman" pitchFamily="18" charset="0"/>
              </a:rPr>
              <a:t>Special Symbol:- any special symbol available on keyboard ?,&gt;.&lt;;’,” { } [ ] @#%^&amp;!</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1762124"/>
            <a:ext cx="8382000" cy="3077766"/>
          </a:xfrm>
        </p:spPr>
        <p:txBody>
          <a:bodyPr/>
          <a:lstStyle/>
          <a:p>
            <a:r>
              <a:rPr lang="en-US" sz="3000" u="none" dirty="0" smtClean="0">
                <a:latin typeface="Times New Roman" pitchFamily="18" charset="0"/>
                <a:cs typeface="Times New Roman" pitchFamily="18" charset="0"/>
              </a:rPr>
              <a:t>Operators:-</a:t>
            </a:r>
          </a:p>
          <a:p>
            <a:r>
              <a:rPr lang="en-US" sz="3000" u="none" dirty="0" smtClean="0">
                <a:latin typeface="Times New Roman" pitchFamily="18" charset="0"/>
                <a:cs typeface="Times New Roman" pitchFamily="18" charset="0"/>
              </a:rPr>
              <a:t> </a:t>
            </a:r>
            <a:r>
              <a:rPr lang="en-US" sz="2800" b="0" u="none" dirty="0" smtClean="0">
                <a:latin typeface="Times New Roman" pitchFamily="18" charset="0"/>
                <a:cs typeface="Times New Roman" pitchFamily="18" charset="0"/>
              </a:rPr>
              <a:t>Operators are the symbols used to indicate the operations on the operands </a:t>
            </a:r>
            <a:r>
              <a:rPr lang="en-US" sz="2800" b="0" u="none" dirty="0" err="1" smtClean="0">
                <a:latin typeface="Times New Roman" pitchFamily="18" charset="0"/>
                <a:cs typeface="Times New Roman" pitchFamily="18" charset="0"/>
              </a:rPr>
              <a:t>i.e.values</a:t>
            </a:r>
            <a:r>
              <a:rPr lang="en-US" sz="2800" b="0" u="none" dirty="0" smtClean="0">
                <a:latin typeface="Times New Roman" pitchFamily="18" charset="0"/>
                <a:cs typeface="Times New Roman" pitchFamily="18" charset="0"/>
              </a:rPr>
              <a:t>.</a:t>
            </a:r>
          </a:p>
          <a:p>
            <a:endParaRPr lang="en-US" sz="2800" b="0" u="none" dirty="0" smtClean="0">
              <a:latin typeface="Times New Roman" pitchFamily="18" charset="0"/>
              <a:cs typeface="Times New Roman" pitchFamily="18" charset="0"/>
            </a:endParaRPr>
          </a:p>
          <a:p>
            <a:r>
              <a:rPr lang="en-US" sz="2800" b="0" u="none" dirty="0" err="1" smtClean="0">
                <a:latin typeface="Times New Roman" pitchFamily="18" charset="0"/>
                <a:cs typeface="Times New Roman" pitchFamily="18" charset="0"/>
              </a:rPr>
              <a:t>e.g</a:t>
            </a:r>
            <a:r>
              <a:rPr lang="en-US" sz="2800" b="0" u="none" dirty="0" smtClean="0">
                <a:latin typeface="Times New Roman" pitchFamily="18" charset="0"/>
                <a:cs typeface="Times New Roman" pitchFamily="18" charset="0"/>
              </a:rPr>
              <a:t>:   10  + 20  ,34-2</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Here 10,20 are operands(values) and + is operator</a:t>
            </a:r>
            <a:endParaRPr lang="en-US" sz="2800" b="0" u="none"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4449317" cy="461665"/>
          </a:xfrm>
        </p:spPr>
        <p:txBody>
          <a:bodyPr/>
          <a:lstStyle/>
          <a:p>
            <a:r>
              <a:rPr lang="en-US" sz="3000" dirty="0" smtClean="0">
                <a:solidFill>
                  <a:schemeClr val="tx1"/>
                </a:solidFill>
                <a:latin typeface="Times New Roman" pitchFamily="18" charset="0"/>
                <a:cs typeface="Times New Roman" pitchFamily="18" charset="0"/>
              </a:rPr>
              <a:t>Types of Operators</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1295400"/>
            <a:ext cx="8763000" cy="3693319"/>
          </a:xfrm>
        </p:spPr>
        <p:txBody>
          <a:bodyPr/>
          <a:lstStyle/>
          <a:p>
            <a:r>
              <a:rPr lang="en-US" sz="2800" b="0" u="none" dirty="0" smtClean="0">
                <a:latin typeface="Times New Roman" pitchFamily="18" charset="0"/>
                <a:cs typeface="Times New Roman" pitchFamily="18" charset="0"/>
              </a:rPr>
              <a:t>1.Arithmatical operator:- +  , -  ,*,/,%(mod)</a:t>
            </a:r>
          </a:p>
          <a:p>
            <a:r>
              <a:rPr lang="en-US" sz="2800" b="0" u="none" dirty="0" smtClean="0">
                <a:latin typeface="Times New Roman" pitchFamily="18" charset="0"/>
                <a:cs typeface="Times New Roman" pitchFamily="18" charset="0"/>
              </a:rPr>
              <a:t>2.Relational operator</a:t>
            </a:r>
          </a:p>
          <a:p>
            <a:r>
              <a:rPr lang="en-US" sz="2800" b="0" u="none" dirty="0" smtClean="0">
                <a:latin typeface="Times New Roman" pitchFamily="18" charset="0"/>
                <a:cs typeface="Times New Roman" pitchFamily="18" charset="0"/>
              </a:rPr>
              <a:t>3.Logical operator</a:t>
            </a:r>
          </a:p>
          <a:p>
            <a:r>
              <a:rPr lang="en-US" sz="2800" b="0" u="none" dirty="0" smtClean="0">
                <a:latin typeface="Times New Roman" pitchFamily="18" charset="0"/>
                <a:cs typeface="Times New Roman" pitchFamily="18" charset="0"/>
              </a:rPr>
              <a:t>4.Assignment operator</a:t>
            </a:r>
          </a:p>
          <a:p>
            <a:r>
              <a:rPr lang="en-US" sz="2800" b="0" u="none" dirty="0" smtClean="0">
                <a:latin typeface="Times New Roman" pitchFamily="18" charset="0"/>
                <a:cs typeface="Times New Roman" pitchFamily="18" charset="0"/>
              </a:rPr>
              <a:t>5.Increment and decrement operator</a:t>
            </a:r>
          </a:p>
          <a:p>
            <a:r>
              <a:rPr lang="en-US" sz="2800" b="0" u="none" dirty="0" smtClean="0">
                <a:latin typeface="Times New Roman" pitchFamily="18" charset="0"/>
                <a:cs typeface="Times New Roman" pitchFamily="18" charset="0"/>
              </a:rPr>
              <a:t>6.Conditional operator</a:t>
            </a:r>
          </a:p>
          <a:p>
            <a:r>
              <a:rPr lang="en-US" sz="2800" b="0" u="none" dirty="0" smtClean="0">
                <a:latin typeface="Times New Roman" pitchFamily="18" charset="0"/>
                <a:cs typeface="Times New Roman" pitchFamily="18" charset="0"/>
              </a:rPr>
              <a:t>7.Bitwise operator</a:t>
            </a:r>
          </a:p>
          <a:p>
            <a:r>
              <a:rPr lang="en-US" sz="2800" b="0" u="none" dirty="0" smtClean="0">
                <a:latin typeface="Times New Roman" pitchFamily="18" charset="0"/>
                <a:cs typeface="Times New Roman" pitchFamily="18" charset="0"/>
              </a:rPr>
              <a:t>8.Special operator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4449317" cy="461665"/>
          </a:xfrm>
        </p:spPr>
        <p:txBody>
          <a:bodyPr/>
          <a:lstStyle/>
          <a:p>
            <a:r>
              <a:rPr lang="en-US" sz="3000" dirty="0" err="1" smtClean="0">
                <a:solidFill>
                  <a:schemeClr val="tx1"/>
                </a:solidFill>
                <a:latin typeface="Times New Roman" pitchFamily="18" charset="0"/>
                <a:cs typeface="Times New Roman" pitchFamily="18" charset="0"/>
              </a:rPr>
              <a:t>Arithmatical</a:t>
            </a:r>
            <a:r>
              <a:rPr lang="en-US" sz="3000" dirty="0" smtClean="0">
                <a:solidFill>
                  <a:schemeClr val="tx1"/>
                </a:solidFill>
                <a:latin typeface="Times New Roman" pitchFamily="18" charset="0"/>
                <a:cs typeface="Times New Roman" pitchFamily="18" charset="0"/>
              </a:rPr>
              <a:t> operator</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52400" y="1447800"/>
            <a:ext cx="8839200" cy="3693319"/>
          </a:xfrm>
        </p:spPr>
        <p:txBody>
          <a:bodyPr/>
          <a:lstStyle/>
          <a:p>
            <a:r>
              <a:rPr lang="en-US" sz="2800" b="0" u="none" dirty="0" smtClean="0">
                <a:latin typeface="Times New Roman" pitchFamily="18" charset="0"/>
                <a:cs typeface="Times New Roman" pitchFamily="18" charset="0"/>
              </a:rPr>
              <a:t>These are operators are used to do basic operations like </a:t>
            </a:r>
            <a:r>
              <a:rPr lang="en-US" sz="2800" b="0" u="none" dirty="0" err="1" smtClean="0">
                <a:latin typeface="Times New Roman" pitchFamily="18" charset="0"/>
                <a:cs typeface="Times New Roman" pitchFamily="18" charset="0"/>
              </a:rPr>
              <a:t>addition,subtraction,multiplication,division</a:t>
            </a:r>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 is a operator called as modulus(Mod) operator.</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Mod operator is used to find out the remainder from division.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e.g. 10 % 2  is 0</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4449317" cy="461665"/>
          </a:xfrm>
        </p:spPr>
        <p:txBody>
          <a:bodyPr/>
          <a:lstStyle/>
          <a:p>
            <a:r>
              <a:rPr lang="en-US" sz="3000" dirty="0" smtClean="0">
                <a:solidFill>
                  <a:schemeClr val="tx1"/>
                </a:solidFill>
                <a:latin typeface="Times New Roman" pitchFamily="18" charset="0"/>
                <a:cs typeface="Times New Roman" pitchFamily="18" charset="0"/>
              </a:rPr>
              <a:t>1.Arithmatical operator</a:t>
            </a:r>
            <a:endParaRPr lang="en-US" sz="3000"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371600" y="1524000"/>
          <a:ext cx="6477000" cy="4307840"/>
        </p:xfrm>
        <a:graphic>
          <a:graphicData uri="http://schemas.openxmlformats.org/drawingml/2006/table">
            <a:tbl>
              <a:tblPr firstRow="1" bandRow="1">
                <a:tableStyleId>{5C22544A-7EE6-4342-B048-85BDC9FD1C3A}</a:tableStyleId>
              </a:tblPr>
              <a:tblGrid>
                <a:gridCol w="1400432"/>
                <a:gridCol w="1723768"/>
                <a:gridCol w="1371600"/>
                <a:gridCol w="1981200"/>
              </a:tblGrid>
              <a:tr h="381000">
                <a:tc>
                  <a:txBody>
                    <a:bodyPr/>
                    <a:lstStyle/>
                    <a:p>
                      <a:r>
                        <a:rPr lang="en-US" sz="2000" dirty="0" smtClean="0">
                          <a:solidFill>
                            <a:schemeClr val="tx1"/>
                          </a:solidFill>
                        </a:rPr>
                        <a:t>Operator</a:t>
                      </a:r>
                      <a:endParaRPr lang="en-US" sz="2000" dirty="0">
                        <a:solidFill>
                          <a:schemeClr val="tx1"/>
                        </a:solidFill>
                      </a:endParaRPr>
                    </a:p>
                  </a:txBody>
                  <a:tcPr/>
                </a:tc>
                <a:tc>
                  <a:txBody>
                    <a:bodyPr/>
                    <a:lstStyle/>
                    <a:p>
                      <a:r>
                        <a:rPr lang="en-US" sz="2000" dirty="0" smtClean="0">
                          <a:solidFill>
                            <a:schemeClr val="tx1"/>
                          </a:solidFill>
                        </a:rPr>
                        <a:t>Meaning</a:t>
                      </a:r>
                      <a:endParaRPr lang="en-US" sz="2000" dirty="0">
                        <a:solidFill>
                          <a:schemeClr val="tx1"/>
                        </a:solidFill>
                      </a:endParaRPr>
                    </a:p>
                  </a:txBody>
                  <a:tcPr/>
                </a:tc>
                <a:tc>
                  <a:txBody>
                    <a:bodyPr/>
                    <a:lstStyle/>
                    <a:p>
                      <a:r>
                        <a:rPr lang="en-US" sz="2000" dirty="0" smtClean="0">
                          <a:solidFill>
                            <a:schemeClr val="tx1"/>
                          </a:solidFill>
                        </a:rPr>
                        <a:t>Example</a:t>
                      </a:r>
                      <a:endParaRPr lang="en-US" sz="2000" dirty="0">
                        <a:solidFill>
                          <a:schemeClr val="tx1"/>
                        </a:solidFill>
                      </a:endParaRPr>
                    </a:p>
                  </a:txBody>
                  <a:tcPr/>
                </a:tc>
                <a:tc>
                  <a:txBody>
                    <a:bodyPr/>
                    <a:lstStyle/>
                    <a:p>
                      <a:endParaRPr lang="en-US"/>
                    </a:p>
                  </a:txBody>
                  <a:tcPr/>
                </a:tc>
              </a:tr>
              <a:tr h="749300">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Addition</a:t>
                      </a:r>
                      <a:endParaRPr lang="en-US" b="1" dirty="0"/>
                    </a:p>
                  </a:txBody>
                  <a:tcPr/>
                </a:tc>
                <a:tc>
                  <a:txBody>
                    <a:bodyPr/>
                    <a:lstStyle/>
                    <a:p>
                      <a:endParaRPr lang="en-US" b="1" dirty="0" smtClean="0"/>
                    </a:p>
                    <a:p>
                      <a:r>
                        <a:rPr lang="en-US" b="1" dirty="0" err="1" smtClean="0"/>
                        <a:t>a+b</a:t>
                      </a:r>
                      <a:endParaRPr lang="en-US" b="1" dirty="0"/>
                    </a:p>
                  </a:txBody>
                  <a:tcPr/>
                </a:tc>
                <a:tc>
                  <a:txBody>
                    <a:bodyPr/>
                    <a:lstStyle/>
                    <a:p>
                      <a:endParaRPr lang="en-US" b="1" dirty="0" smtClean="0"/>
                    </a:p>
                    <a:p>
                      <a:r>
                        <a:rPr lang="en-US" b="1" dirty="0" smtClean="0"/>
                        <a:t>10+5=15</a:t>
                      </a:r>
                      <a:endParaRPr lang="en-US" b="1" dirty="0"/>
                    </a:p>
                  </a:txBody>
                  <a:tcPr/>
                </a:tc>
              </a:tr>
              <a:tr h="749300">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Subtraction</a:t>
                      </a:r>
                      <a:endParaRPr lang="en-US" b="1" dirty="0"/>
                    </a:p>
                  </a:txBody>
                  <a:tcPr/>
                </a:tc>
                <a:tc>
                  <a:txBody>
                    <a:bodyPr/>
                    <a:lstStyle/>
                    <a:p>
                      <a:endParaRPr lang="en-US" b="1" dirty="0" smtClean="0"/>
                    </a:p>
                    <a:p>
                      <a:r>
                        <a:rPr lang="en-US" b="1" dirty="0" smtClean="0"/>
                        <a:t>a-b</a:t>
                      </a:r>
                      <a:endParaRPr lang="en-US" b="1" dirty="0"/>
                    </a:p>
                  </a:txBody>
                  <a:tcPr/>
                </a:tc>
                <a:tc>
                  <a:txBody>
                    <a:bodyPr/>
                    <a:lstStyle/>
                    <a:p>
                      <a:endParaRPr lang="en-US" b="1" dirty="0" smtClean="0"/>
                    </a:p>
                    <a:p>
                      <a:r>
                        <a:rPr lang="en-US" b="1" dirty="0" smtClean="0"/>
                        <a:t>10-5 =5</a:t>
                      </a:r>
                      <a:endParaRPr lang="en-US" b="1" dirty="0"/>
                    </a:p>
                  </a:txBody>
                  <a:tcPr/>
                </a:tc>
              </a:tr>
              <a:tr h="749300">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Multiplication</a:t>
                      </a:r>
                      <a:endParaRPr lang="en-US" b="1" dirty="0"/>
                    </a:p>
                  </a:txBody>
                  <a:tcPr/>
                </a:tc>
                <a:tc>
                  <a:txBody>
                    <a:bodyPr/>
                    <a:lstStyle/>
                    <a:p>
                      <a:endParaRPr lang="en-US" b="1" dirty="0" smtClean="0"/>
                    </a:p>
                    <a:p>
                      <a:r>
                        <a:rPr lang="en-US" b="1" dirty="0" smtClean="0"/>
                        <a:t>a*b</a:t>
                      </a:r>
                      <a:endParaRPr lang="en-US" b="1" dirty="0"/>
                    </a:p>
                  </a:txBody>
                  <a:tcPr/>
                </a:tc>
                <a:tc>
                  <a:txBody>
                    <a:bodyPr/>
                    <a:lstStyle/>
                    <a:p>
                      <a:endParaRPr lang="en-US" b="1" dirty="0" smtClean="0"/>
                    </a:p>
                    <a:p>
                      <a:r>
                        <a:rPr lang="en-US" b="1" dirty="0" smtClean="0"/>
                        <a:t>10*5=50</a:t>
                      </a:r>
                      <a:endParaRPr lang="en-US" b="1" dirty="0"/>
                    </a:p>
                  </a:txBody>
                  <a:tcPr/>
                </a:tc>
              </a:tr>
              <a:tr h="749300">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Division</a:t>
                      </a:r>
                      <a:endParaRPr lang="en-US" b="1" dirty="0"/>
                    </a:p>
                  </a:txBody>
                  <a:tcPr/>
                </a:tc>
                <a:tc>
                  <a:txBody>
                    <a:bodyPr/>
                    <a:lstStyle/>
                    <a:p>
                      <a:endParaRPr lang="en-US" b="1" dirty="0" smtClean="0"/>
                    </a:p>
                    <a:p>
                      <a:r>
                        <a:rPr lang="en-US" b="1" dirty="0" smtClean="0"/>
                        <a:t>a/b</a:t>
                      </a:r>
                      <a:endParaRPr lang="en-US" b="1" dirty="0"/>
                    </a:p>
                  </a:txBody>
                  <a:tcPr/>
                </a:tc>
                <a:tc>
                  <a:txBody>
                    <a:bodyPr/>
                    <a:lstStyle/>
                    <a:p>
                      <a:endParaRPr lang="en-US" b="1" dirty="0" smtClean="0"/>
                    </a:p>
                    <a:p>
                      <a:r>
                        <a:rPr lang="en-US" b="1" dirty="0" smtClean="0"/>
                        <a:t>10/5=2(</a:t>
                      </a:r>
                      <a:r>
                        <a:rPr lang="en-US" b="1" dirty="0" err="1" smtClean="0"/>
                        <a:t>qutient</a:t>
                      </a:r>
                      <a:r>
                        <a:rPr lang="en-US" b="1" dirty="0" smtClean="0"/>
                        <a:t>)</a:t>
                      </a:r>
                      <a:endParaRPr lang="en-US" b="1" dirty="0"/>
                    </a:p>
                  </a:txBody>
                  <a:tcPr/>
                </a:tc>
              </a:tr>
              <a:tr h="749300">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Modulus</a:t>
                      </a:r>
                      <a:endParaRPr lang="en-US" b="1" dirty="0"/>
                    </a:p>
                  </a:txBody>
                  <a:tcPr/>
                </a:tc>
                <a:tc>
                  <a:txBody>
                    <a:bodyPr/>
                    <a:lstStyle/>
                    <a:p>
                      <a:endParaRPr lang="en-US" b="1" dirty="0" smtClean="0"/>
                    </a:p>
                    <a:p>
                      <a:r>
                        <a:rPr lang="en-US" b="1" dirty="0" err="1" smtClean="0"/>
                        <a:t>a%b</a:t>
                      </a:r>
                      <a:endParaRPr lang="en-US" b="1" dirty="0"/>
                    </a:p>
                  </a:txBody>
                  <a:tcPr/>
                </a:tc>
                <a:tc>
                  <a:txBody>
                    <a:bodyPr/>
                    <a:lstStyle/>
                    <a:p>
                      <a:endParaRPr lang="en-US" b="1" dirty="0" smtClean="0"/>
                    </a:p>
                    <a:p>
                      <a:r>
                        <a:rPr lang="en-US" b="1" dirty="0" smtClean="0"/>
                        <a:t>10%5=0 (remainder)</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4449317" cy="461665"/>
          </a:xfrm>
        </p:spPr>
        <p:txBody>
          <a:bodyPr/>
          <a:lstStyle/>
          <a:p>
            <a:r>
              <a:rPr lang="en-US" sz="3000" dirty="0" smtClean="0">
                <a:solidFill>
                  <a:schemeClr val="tx1"/>
                </a:solidFill>
                <a:latin typeface="Times New Roman" pitchFamily="18" charset="0"/>
                <a:cs typeface="Times New Roman" pitchFamily="18" charset="0"/>
              </a:rPr>
              <a:t>2.Relational operator</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609600"/>
            <a:ext cx="8686800" cy="5867401"/>
          </a:xfrm>
        </p:spPr>
        <p:txBody>
          <a:bodyPr/>
          <a:lstStyle/>
          <a:p>
            <a:r>
              <a:rPr lang="en-US" sz="2800" b="0" u="none" dirty="0" smtClean="0">
                <a:latin typeface="Times New Roman" pitchFamily="18" charset="0"/>
                <a:cs typeface="Times New Roman" pitchFamily="18" charset="0"/>
              </a:rPr>
              <a:t>Relational operators are also known as comparison operators.</a:t>
            </a:r>
          </a:p>
          <a:p>
            <a:r>
              <a:rPr lang="en-US" sz="2800" b="0" u="none" dirty="0" smtClean="0">
                <a:latin typeface="Times New Roman" pitchFamily="18" charset="0"/>
                <a:cs typeface="Times New Roman" pitchFamily="18" charset="0"/>
              </a:rPr>
              <a:t>These operators check the relation between two values or variables.</a:t>
            </a:r>
            <a:endParaRPr lang="en-US" sz="2800" b="0" u="none"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133600" y="2362200"/>
          <a:ext cx="5867400" cy="4038600"/>
        </p:xfrm>
        <a:graphic>
          <a:graphicData uri="http://schemas.openxmlformats.org/drawingml/2006/table">
            <a:tbl>
              <a:tblPr firstRow="1" bandRow="1">
                <a:tableStyleId>{5C22544A-7EE6-4342-B048-85BDC9FD1C3A}</a:tableStyleId>
              </a:tblPr>
              <a:tblGrid>
                <a:gridCol w="1219200"/>
                <a:gridCol w="2514600"/>
                <a:gridCol w="2133600"/>
              </a:tblGrid>
              <a:tr h="381000">
                <a:tc>
                  <a:txBody>
                    <a:bodyPr/>
                    <a:lstStyle/>
                    <a:p>
                      <a:r>
                        <a:rPr lang="en-US" sz="2000" dirty="0" smtClean="0">
                          <a:solidFill>
                            <a:schemeClr val="tx1"/>
                          </a:solidFill>
                        </a:rPr>
                        <a:t>Operator</a:t>
                      </a:r>
                      <a:endParaRPr lang="en-US" sz="2000" dirty="0">
                        <a:solidFill>
                          <a:schemeClr val="tx1"/>
                        </a:solidFill>
                      </a:endParaRPr>
                    </a:p>
                  </a:txBody>
                  <a:tcPr/>
                </a:tc>
                <a:tc>
                  <a:txBody>
                    <a:bodyPr/>
                    <a:lstStyle/>
                    <a:p>
                      <a:r>
                        <a:rPr lang="en-US" sz="2000" dirty="0" smtClean="0">
                          <a:solidFill>
                            <a:schemeClr val="tx1"/>
                          </a:solidFill>
                        </a:rPr>
                        <a:t>Meaning</a:t>
                      </a:r>
                      <a:endParaRPr lang="en-US" sz="2000" dirty="0">
                        <a:solidFill>
                          <a:schemeClr val="tx1"/>
                        </a:solidFill>
                      </a:endParaRPr>
                    </a:p>
                  </a:txBody>
                  <a:tcPr/>
                </a:tc>
                <a:tc>
                  <a:txBody>
                    <a:bodyPr/>
                    <a:lstStyle/>
                    <a:p>
                      <a:r>
                        <a:rPr lang="en-US" sz="2000" dirty="0" smtClean="0">
                          <a:solidFill>
                            <a:schemeClr val="tx1"/>
                          </a:solidFill>
                        </a:rPr>
                        <a:t>Example</a:t>
                      </a:r>
                      <a:endParaRPr lang="en-US" sz="2000" dirty="0">
                        <a:solidFill>
                          <a:schemeClr val="tx1"/>
                        </a:solidFill>
                      </a:endParaRPr>
                    </a:p>
                  </a:txBody>
                  <a:tcPr/>
                </a:tc>
              </a:tr>
              <a:tr h="593639">
                <a:tc>
                  <a:txBody>
                    <a:bodyPr/>
                    <a:lstStyle/>
                    <a:p>
                      <a:r>
                        <a:rPr lang="en-US" b="1" dirty="0" smtClean="0"/>
                        <a:t>     </a:t>
                      </a:r>
                    </a:p>
                    <a:p>
                      <a:r>
                        <a:rPr lang="en-US" b="1" dirty="0" smtClean="0"/>
                        <a:t>    &lt;</a:t>
                      </a:r>
                      <a:endParaRPr lang="en-US" b="1" dirty="0"/>
                    </a:p>
                  </a:txBody>
                  <a:tcPr/>
                </a:tc>
                <a:tc>
                  <a:txBody>
                    <a:bodyPr/>
                    <a:lstStyle/>
                    <a:p>
                      <a:endParaRPr lang="en-US" b="1" dirty="0" smtClean="0"/>
                    </a:p>
                    <a:p>
                      <a:r>
                        <a:rPr lang="en-US" b="1" dirty="0" smtClean="0"/>
                        <a:t>Less than</a:t>
                      </a:r>
                      <a:endParaRPr lang="en-US" b="1" dirty="0"/>
                    </a:p>
                  </a:txBody>
                  <a:tcPr/>
                </a:tc>
                <a:tc>
                  <a:txBody>
                    <a:bodyPr/>
                    <a:lstStyle/>
                    <a:p>
                      <a:endParaRPr lang="en-US" b="1" dirty="0" smtClean="0"/>
                    </a:p>
                    <a:p>
                      <a:r>
                        <a:rPr lang="en-US" b="1" dirty="0" smtClean="0"/>
                        <a:t>a&lt;b</a:t>
                      </a:r>
                      <a:endParaRPr lang="en-US" b="1" dirty="0"/>
                    </a:p>
                  </a:txBody>
                  <a:tcPr/>
                </a:tc>
              </a:tr>
              <a:tr h="593639">
                <a:tc>
                  <a:txBody>
                    <a:bodyPr/>
                    <a:lstStyle/>
                    <a:p>
                      <a:r>
                        <a:rPr lang="en-US" b="1" dirty="0" smtClean="0"/>
                        <a:t>     </a:t>
                      </a:r>
                    </a:p>
                    <a:p>
                      <a:r>
                        <a:rPr lang="en-US" b="1" dirty="0" smtClean="0"/>
                        <a:t>    &gt;</a:t>
                      </a:r>
                      <a:endParaRPr lang="en-US" b="1" dirty="0"/>
                    </a:p>
                  </a:txBody>
                  <a:tcPr/>
                </a:tc>
                <a:tc>
                  <a:txBody>
                    <a:bodyPr/>
                    <a:lstStyle/>
                    <a:p>
                      <a:endParaRPr lang="en-US" b="1" dirty="0" smtClean="0"/>
                    </a:p>
                    <a:p>
                      <a:r>
                        <a:rPr lang="en-US" b="1" dirty="0" smtClean="0"/>
                        <a:t>Greater than</a:t>
                      </a:r>
                      <a:endParaRPr lang="en-US" b="1" dirty="0"/>
                    </a:p>
                  </a:txBody>
                  <a:tcPr/>
                </a:tc>
                <a:tc>
                  <a:txBody>
                    <a:bodyPr/>
                    <a:lstStyle/>
                    <a:p>
                      <a:endParaRPr lang="en-US" b="1" dirty="0" smtClean="0"/>
                    </a:p>
                    <a:p>
                      <a:r>
                        <a:rPr lang="en-US" b="1" dirty="0" smtClean="0"/>
                        <a:t>a&gt;b</a:t>
                      </a:r>
                      <a:endParaRPr lang="en-US" b="1" dirty="0"/>
                    </a:p>
                  </a:txBody>
                  <a:tcPr/>
                </a:tc>
              </a:tr>
              <a:tr h="593639">
                <a:tc>
                  <a:txBody>
                    <a:bodyPr/>
                    <a:lstStyle/>
                    <a:p>
                      <a:r>
                        <a:rPr lang="en-US" b="1" dirty="0" smtClean="0"/>
                        <a:t>     </a:t>
                      </a:r>
                    </a:p>
                    <a:p>
                      <a:r>
                        <a:rPr lang="en-US" b="1" dirty="0" smtClean="0"/>
                        <a:t>    &lt;=</a:t>
                      </a:r>
                      <a:endParaRPr lang="en-US" b="1" dirty="0"/>
                    </a:p>
                  </a:txBody>
                  <a:tcPr/>
                </a:tc>
                <a:tc>
                  <a:txBody>
                    <a:bodyPr/>
                    <a:lstStyle/>
                    <a:p>
                      <a:endParaRPr lang="en-US" b="1" dirty="0" smtClean="0"/>
                    </a:p>
                    <a:p>
                      <a:r>
                        <a:rPr lang="en-US" b="1" dirty="0" smtClean="0"/>
                        <a:t>Less</a:t>
                      </a:r>
                      <a:r>
                        <a:rPr lang="en-US" b="1" baseline="0" dirty="0" smtClean="0"/>
                        <a:t> than equal to</a:t>
                      </a:r>
                      <a:endParaRPr lang="en-US" b="1" dirty="0"/>
                    </a:p>
                  </a:txBody>
                  <a:tcPr/>
                </a:tc>
                <a:tc>
                  <a:txBody>
                    <a:bodyPr/>
                    <a:lstStyle/>
                    <a:p>
                      <a:endParaRPr lang="en-US" b="1" dirty="0" smtClean="0"/>
                    </a:p>
                    <a:p>
                      <a:r>
                        <a:rPr lang="en-US" b="1" dirty="0" smtClean="0"/>
                        <a:t>a&lt;=b</a:t>
                      </a:r>
                      <a:endParaRPr lang="en-US" b="1" dirty="0"/>
                    </a:p>
                  </a:txBody>
                  <a:tcPr/>
                </a:tc>
              </a:tr>
              <a:tr h="607773">
                <a:tc>
                  <a:txBody>
                    <a:bodyPr/>
                    <a:lstStyle/>
                    <a:p>
                      <a:r>
                        <a:rPr lang="en-US" b="1" dirty="0" smtClean="0"/>
                        <a:t>     </a:t>
                      </a:r>
                    </a:p>
                    <a:p>
                      <a:r>
                        <a:rPr lang="en-US" b="1" dirty="0" smtClean="0"/>
                        <a:t>    &gt;=</a:t>
                      </a:r>
                      <a:endParaRPr lang="en-US" b="1" dirty="0"/>
                    </a:p>
                  </a:txBody>
                  <a:tcPr/>
                </a:tc>
                <a:tc>
                  <a:txBody>
                    <a:bodyPr/>
                    <a:lstStyle/>
                    <a:p>
                      <a:endParaRPr lang="en-US" b="1" dirty="0" smtClean="0"/>
                    </a:p>
                    <a:p>
                      <a:r>
                        <a:rPr lang="en-US" b="1" dirty="0" smtClean="0"/>
                        <a:t>Greater than equal</a:t>
                      </a:r>
                      <a:r>
                        <a:rPr lang="en-US" b="1" baseline="0" dirty="0" smtClean="0"/>
                        <a:t> to </a:t>
                      </a:r>
                      <a:endParaRPr lang="en-US" b="1" dirty="0"/>
                    </a:p>
                  </a:txBody>
                  <a:tcPr/>
                </a:tc>
                <a:tc>
                  <a:txBody>
                    <a:bodyPr/>
                    <a:lstStyle/>
                    <a:p>
                      <a:endParaRPr lang="en-US" b="1" dirty="0" smtClean="0"/>
                    </a:p>
                    <a:p>
                      <a:r>
                        <a:rPr lang="en-US" b="1" dirty="0" smtClean="0"/>
                        <a:t>a&gt;=b</a:t>
                      </a:r>
                      <a:endParaRPr lang="en-US" b="1" dirty="0"/>
                    </a:p>
                  </a:txBody>
                  <a:tcPr/>
                </a:tc>
              </a:tr>
              <a:tr h="694934">
                <a:tc>
                  <a:txBody>
                    <a:bodyPr/>
                    <a:lstStyle/>
                    <a:p>
                      <a:r>
                        <a:rPr lang="en-US" b="1" dirty="0" smtClean="0"/>
                        <a:t>     </a:t>
                      </a:r>
                    </a:p>
                    <a:p>
                      <a:r>
                        <a:rPr lang="en-US" b="1" dirty="0" smtClean="0"/>
                        <a:t>    =</a:t>
                      </a:r>
                      <a:endParaRPr lang="en-US" b="1" dirty="0"/>
                    </a:p>
                  </a:txBody>
                  <a:tcPr/>
                </a:tc>
                <a:tc>
                  <a:txBody>
                    <a:bodyPr/>
                    <a:lstStyle/>
                    <a:p>
                      <a:endParaRPr lang="en-US" b="1" dirty="0" smtClean="0"/>
                    </a:p>
                    <a:p>
                      <a:r>
                        <a:rPr lang="en-US" b="1" dirty="0" smtClean="0"/>
                        <a:t>Equal</a:t>
                      </a:r>
                      <a:r>
                        <a:rPr lang="en-US" b="1" baseline="0" dirty="0" smtClean="0"/>
                        <a:t> to</a:t>
                      </a:r>
                      <a:endParaRPr lang="en-US" b="1" dirty="0"/>
                    </a:p>
                  </a:txBody>
                  <a:tcPr/>
                </a:tc>
                <a:tc>
                  <a:txBody>
                    <a:bodyPr/>
                    <a:lstStyle/>
                    <a:p>
                      <a:endParaRPr lang="en-US" b="1" dirty="0" smtClean="0"/>
                    </a:p>
                    <a:p>
                      <a:r>
                        <a:rPr lang="en-US" b="1" dirty="0" smtClean="0"/>
                        <a:t>a=b  </a:t>
                      </a:r>
                      <a:endParaRPr lang="en-US" b="1" dirty="0"/>
                    </a:p>
                  </a:txBody>
                  <a:tcPr/>
                </a:tc>
              </a:tr>
              <a:tr h="387106">
                <a:tc>
                  <a:txBody>
                    <a:bodyPr/>
                    <a:lstStyle/>
                    <a:p>
                      <a:r>
                        <a:rPr lang="en-US" b="1" dirty="0" smtClean="0"/>
                        <a:t>!=</a:t>
                      </a:r>
                      <a:endParaRPr lang="en-US" b="1" dirty="0"/>
                    </a:p>
                  </a:txBody>
                  <a:tcPr/>
                </a:tc>
                <a:tc>
                  <a:txBody>
                    <a:bodyPr/>
                    <a:lstStyle/>
                    <a:p>
                      <a:r>
                        <a:rPr lang="en-US" b="1" dirty="0" smtClean="0"/>
                        <a:t>Not equal</a:t>
                      </a:r>
                      <a:r>
                        <a:rPr lang="en-US" b="1" baseline="0" dirty="0" smtClean="0"/>
                        <a:t> to</a:t>
                      </a:r>
                      <a:endParaRPr lang="en-US" b="1" dirty="0"/>
                    </a:p>
                  </a:txBody>
                  <a:tcPr/>
                </a:tc>
                <a:tc>
                  <a:txBody>
                    <a:bodyPr/>
                    <a:lstStyle/>
                    <a:p>
                      <a:r>
                        <a:rPr lang="en-US" b="1" i="1" dirty="0" smtClean="0"/>
                        <a:t>a!=b    </a:t>
                      </a:r>
                      <a:endParaRPr lang="en-US" b="1" i="1"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3.Logical Operators</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990600"/>
            <a:ext cx="8991600" cy="1292662"/>
          </a:xfrm>
        </p:spPr>
        <p:txBody>
          <a:bodyPr/>
          <a:lstStyle/>
          <a:p>
            <a:r>
              <a:rPr lang="en-US" sz="2800" b="0" u="none" dirty="0" smtClean="0">
                <a:latin typeface="Times New Roman" pitchFamily="18" charset="0"/>
                <a:cs typeface="Times New Roman" pitchFamily="18" charset="0"/>
              </a:rPr>
              <a:t>These operators are used to evaluate the conditions or expressions</a:t>
            </a:r>
          </a:p>
          <a:p>
            <a:r>
              <a:rPr lang="en-US" sz="2800" b="0" u="none" dirty="0" smtClean="0">
                <a:latin typeface="Times New Roman" pitchFamily="18" charset="0"/>
                <a:cs typeface="Times New Roman" pitchFamily="18" charset="0"/>
              </a:rPr>
              <a:t>The logical operators are AND,OR,NOT</a:t>
            </a:r>
            <a:endParaRPr lang="en-US" sz="2800" b="0" u="none"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00200" y="2743200"/>
          <a:ext cx="5638800" cy="2900680"/>
        </p:xfrm>
        <a:graphic>
          <a:graphicData uri="http://schemas.openxmlformats.org/drawingml/2006/table">
            <a:tbl>
              <a:tblPr firstRow="1" bandRow="1">
                <a:tableStyleId>{5C22544A-7EE6-4342-B048-85BDC9FD1C3A}</a:tableStyleId>
              </a:tblPr>
              <a:tblGrid>
                <a:gridCol w="1219200"/>
                <a:gridCol w="4419600"/>
              </a:tblGrid>
              <a:tr h="381000">
                <a:tc>
                  <a:txBody>
                    <a:bodyPr/>
                    <a:lstStyle/>
                    <a:p>
                      <a:r>
                        <a:rPr lang="en-US" sz="2000" dirty="0" smtClean="0">
                          <a:solidFill>
                            <a:schemeClr val="tx1"/>
                          </a:solidFill>
                        </a:rPr>
                        <a:t>Operator</a:t>
                      </a:r>
                      <a:endParaRPr lang="en-US" sz="2000" dirty="0">
                        <a:solidFill>
                          <a:schemeClr val="tx1"/>
                        </a:solidFill>
                      </a:endParaRPr>
                    </a:p>
                  </a:txBody>
                  <a:tcPr/>
                </a:tc>
                <a:tc>
                  <a:txBody>
                    <a:bodyPr/>
                    <a:lstStyle/>
                    <a:p>
                      <a:r>
                        <a:rPr lang="en-US" sz="2000" dirty="0" smtClean="0">
                          <a:solidFill>
                            <a:schemeClr val="tx1"/>
                          </a:solidFill>
                        </a:rPr>
                        <a:t>Meaning</a:t>
                      </a:r>
                      <a:endParaRPr lang="en-US" sz="2000" dirty="0">
                        <a:solidFill>
                          <a:schemeClr val="tx1"/>
                        </a:solidFill>
                      </a:endParaRPr>
                    </a:p>
                  </a:txBody>
                  <a:tcPr/>
                </a:tc>
              </a:tr>
              <a:tr h="749300">
                <a:tc>
                  <a:txBody>
                    <a:bodyPr/>
                    <a:lstStyle/>
                    <a:p>
                      <a:r>
                        <a:rPr lang="en-US" sz="2000" b="1" dirty="0" smtClean="0"/>
                        <a:t>     </a:t>
                      </a:r>
                    </a:p>
                    <a:p>
                      <a:r>
                        <a:rPr lang="en-US" sz="2000" b="1" dirty="0" smtClean="0"/>
                        <a:t>    &amp;&amp;</a:t>
                      </a:r>
                      <a:endParaRPr lang="en-US" sz="2000" b="1" dirty="0"/>
                    </a:p>
                  </a:txBody>
                  <a:tcPr/>
                </a:tc>
                <a:tc>
                  <a:txBody>
                    <a:bodyPr/>
                    <a:lstStyle/>
                    <a:p>
                      <a:endParaRPr lang="en-US" sz="2000" b="1" dirty="0" smtClean="0"/>
                    </a:p>
                    <a:p>
                      <a:r>
                        <a:rPr lang="en-US" sz="2000" b="1" dirty="0" smtClean="0"/>
                        <a:t>AND:- True if all conditions are true</a:t>
                      </a:r>
                    </a:p>
                  </a:txBody>
                  <a:tcPr/>
                </a:tc>
              </a:tr>
              <a:tr h="749300">
                <a:tc>
                  <a:txBody>
                    <a:bodyPr/>
                    <a:lstStyle/>
                    <a:p>
                      <a:r>
                        <a:rPr lang="en-US" sz="2000" b="1" dirty="0" smtClean="0"/>
                        <a:t>     </a:t>
                      </a:r>
                    </a:p>
                    <a:p>
                      <a:r>
                        <a:rPr lang="en-US" sz="2000" b="1" dirty="0" smtClean="0"/>
                        <a:t>    ||   </a:t>
                      </a:r>
                      <a:endParaRPr lang="en-US" sz="2000" b="1" dirty="0"/>
                    </a:p>
                  </a:txBody>
                  <a:tcPr/>
                </a:tc>
                <a:tc>
                  <a:txBody>
                    <a:bodyPr/>
                    <a:lstStyle/>
                    <a:p>
                      <a:endParaRPr lang="en-US" sz="2000" b="1" dirty="0" smtClean="0"/>
                    </a:p>
                    <a:p>
                      <a:r>
                        <a:rPr lang="en-US" sz="2000" b="1" dirty="0" smtClean="0"/>
                        <a:t>OR:- True</a:t>
                      </a:r>
                      <a:r>
                        <a:rPr lang="en-US" sz="2000" b="1" baseline="0" dirty="0" smtClean="0"/>
                        <a:t> if any one or all conditions are true </a:t>
                      </a:r>
                      <a:endParaRPr lang="en-US" sz="2000" b="1" dirty="0"/>
                    </a:p>
                  </a:txBody>
                  <a:tcPr/>
                </a:tc>
              </a:tr>
              <a:tr h="749300">
                <a:tc>
                  <a:txBody>
                    <a:bodyPr/>
                    <a:lstStyle/>
                    <a:p>
                      <a:r>
                        <a:rPr lang="en-US" sz="2000" b="1" dirty="0" smtClean="0"/>
                        <a:t>     </a:t>
                      </a:r>
                    </a:p>
                    <a:p>
                      <a:r>
                        <a:rPr lang="en-US" sz="2000" b="1" dirty="0" smtClean="0"/>
                        <a:t>    !</a:t>
                      </a:r>
                      <a:endParaRPr lang="en-US" sz="2000" b="1" dirty="0"/>
                    </a:p>
                  </a:txBody>
                  <a:tcPr/>
                </a:tc>
                <a:tc>
                  <a:txBody>
                    <a:bodyPr/>
                    <a:lstStyle/>
                    <a:p>
                      <a:endParaRPr lang="en-US" sz="2000" b="1" dirty="0" smtClean="0"/>
                    </a:p>
                    <a:p>
                      <a:r>
                        <a:rPr lang="en-US" sz="2000" b="1" dirty="0" smtClean="0"/>
                        <a:t>NOT:- Negation</a:t>
                      </a:r>
                      <a:endParaRPr lang="en-US" sz="2000" b="1"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62000"/>
            <a:ext cx="4449317" cy="461665"/>
          </a:xfrm>
        </p:spPr>
        <p:txBody>
          <a:bodyPr/>
          <a:lstStyle/>
          <a:p>
            <a:r>
              <a:rPr lang="en-US" sz="3000" dirty="0" smtClean="0">
                <a:solidFill>
                  <a:schemeClr val="tx1"/>
                </a:solidFill>
                <a:latin typeface="Times New Roman" pitchFamily="18" charset="0"/>
                <a:cs typeface="Times New Roman" pitchFamily="18" charset="0"/>
              </a:rPr>
              <a:t>Assignment Operator</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914400" y="1762125"/>
            <a:ext cx="8001000" cy="3939540"/>
          </a:xfrm>
        </p:spPr>
        <p:txBody>
          <a:bodyPr/>
          <a:lstStyle/>
          <a:p>
            <a:r>
              <a:rPr lang="en-US" sz="2800" b="0" u="none" dirty="0" smtClean="0">
                <a:latin typeface="Times New Roman" pitchFamily="18" charset="0"/>
                <a:cs typeface="Times New Roman" pitchFamily="18" charset="0"/>
              </a:rPr>
              <a:t>The assignment operator is ‘=‘</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The assignment operator is used to assign some value to the variable.</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e.g.        a=10</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Here we are assigning the value 10 to the variable a.</a:t>
            </a:r>
          </a:p>
          <a:p>
            <a:endParaRPr lang="en-US" b="0" u="none" dirty="0" smtClean="0"/>
          </a:p>
          <a:p>
            <a:endParaRPr lang="en-US" b="0" u="non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4449317" cy="461665"/>
          </a:xfrm>
        </p:spPr>
        <p:txBody>
          <a:bodyPr/>
          <a:lstStyle/>
          <a:p>
            <a:r>
              <a:rPr lang="en-US" sz="3000" dirty="0" smtClean="0">
                <a:solidFill>
                  <a:schemeClr val="tx1"/>
                </a:solidFill>
                <a:latin typeface="Times New Roman" pitchFamily="18" charset="0"/>
                <a:cs typeface="Times New Roman" pitchFamily="18" charset="0"/>
              </a:rPr>
              <a:t>Conditional operator</a:t>
            </a:r>
            <a:endParaRPr lang="en-US" sz="3000" dirty="0">
              <a:solidFill>
                <a:schemeClr val="tx1"/>
              </a:solidFill>
            </a:endParaRPr>
          </a:p>
        </p:txBody>
      </p:sp>
      <p:sp>
        <p:nvSpPr>
          <p:cNvPr id="3" name="Text Placeholder 2"/>
          <p:cNvSpPr>
            <a:spLocks noGrp="1"/>
          </p:cNvSpPr>
          <p:nvPr>
            <p:ph type="body" idx="1"/>
          </p:nvPr>
        </p:nvSpPr>
        <p:spPr>
          <a:xfrm>
            <a:off x="152400" y="685800"/>
            <a:ext cx="8839200" cy="7325082"/>
          </a:xfrm>
        </p:spPr>
        <p:txBody>
          <a:bodyPr/>
          <a:lstStyle/>
          <a:p>
            <a:r>
              <a:rPr lang="en-US" sz="2800" b="0" u="none" dirty="0" smtClean="0">
                <a:latin typeface="Times New Roman" pitchFamily="18" charset="0"/>
                <a:cs typeface="Times New Roman" pitchFamily="18" charset="0"/>
              </a:rPr>
              <a:t>Conditional operator is also called as “Ternary operator”.</a:t>
            </a:r>
          </a:p>
          <a:p>
            <a:r>
              <a:rPr lang="en-US" sz="2800" b="0" u="none" dirty="0" smtClean="0">
                <a:latin typeface="Times New Roman" pitchFamily="18" charset="0"/>
                <a:cs typeface="Times New Roman" pitchFamily="18" charset="0"/>
              </a:rPr>
              <a:t>Conditional operator is a combination of    </a:t>
            </a:r>
            <a:r>
              <a:rPr lang="en-US" sz="2800" u="none" dirty="0" smtClean="0">
                <a:latin typeface="Times New Roman" pitchFamily="18" charset="0"/>
                <a:cs typeface="Times New Roman" pitchFamily="18" charset="0"/>
              </a:rPr>
              <a:t>“ ? and :  “</a:t>
            </a:r>
          </a:p>
          <a:p>
            <a:endParaRPr lang="en-US" sz="2800" u="none" dirty="0" smtClean="0">
              <a:latin typeface="Times New Roman" pitchFamily="18" charset="0"/>
              <a:cs typeface="Times New Roman" pitchFamily="18" charset="0"/>
            </a:endParaRPr>
          </a:p>
          <a:p>
            <a:r>
              <a:rPr lang="en-US" sz="2800" u="none" dirty="0" smtClean="0">
                <a:latin typeface="Times New Roman" pitchFamily="18" charset="0"/>
                <a:cs typeface="Times New Roman" pitchFamily="18" charset="0"/>
              </a:rPr>
              <a:t>Syntax:-  expression1 ? expression2 : expression3</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It checks the condition and evaluates the result depending on the status of condition </a:t>
            </a:r>
            <a:r>
              <a:rPr lang="en-US" sz="2800" b="0" u="none" dirty="0" err="1" smtClean="0">
                <a:latin typeface="Times New Roman" pitchFamily="18" charset="0"/>
                <a:cs typeface="Times New Roman" pitchFamily="18" charset="0"/>
              </a:rPr>
              <a:t>i.e</a:t>
            </a:r>
            <a:r>
              <a:rPr lang="en-US" sz="2800" b="0" u="none" dirty="0" smtClean="0">
                <a:latin typeface="Times New Roman" pitchFamily="18" charset="0"/>
                <a:cs typeface="Times New Roman" pitchFamily="18" charset="0"/>
              </a:rPr>
              <a:t> true or false</a:t>
            </a:r>
          </a:p>
          <a:p>
            <a:r>
              <a:rPr lang="en-US" sz="2800" b="0" u="none" dirty="0" smtClean="0">
                <a:latin typeface="Times New Roman" pitchFamily="18" charset="0"/>
                <a:cs typeface="Times New Roman" pitchFamily="18" charset="0"/>
              </a:rPr>
              <a:t> </a:t>
            </a:r>
          </a:p>
          <a:p>
            <a:r>
              <a:rPr lang="en-US" sz="2800" b="0" u="none" dirty="0" err="1" smtClean="0">
                <a:latin typeface="Times New Roman" pitchFamily="18" charset="0"/>
                <a:cs typeface="Times New Roman" pitchFamily="18" charset="0"/>
              </a:rPr>
              <a:t>e.g</a:t>
            </a:r>
            <a:r>
              <a:rPr lang="en-US" sz="2800" b="0" u="none" dirty="0" smtClean="0">
                <a:latin typeface="Times New Roman" pitchFamily="18" charset="0"/>
                <a:cs typeface="Times New Roman" pitchFamily="18" charset="0"/>
              </a:rPr>
              <a:t>:-  max= a&gt;b ? a : b</a:t>
            </a:r>
          </a:p>
          <a:p>
            <a:r>
              <a:rPr lang="en-US" sz="2800" b="0" u="none" dirty="0" smtClean="0">
                <a:latin typeface="Times New Roman" pitchFamily="18" charset="0"/>
                <a:cs typeface="Times New Roman" pitchFamily="18" charset="0"/>
              </a:rPr>
              <a:t>           </a:t>
            </a:r>
          </a:p>
          <a:p>
            <a:r>
              <a:rPr lang="en-US" sz="2800" b="0" u="none" dirty="0" smtClean="0">
                <a:latin typeface="Times New Roman" pitchFamily="18" charset="0"/>
                <a:cs typeface="Times New Roman" pitchFamily="18" charset="0"/>
              </a:rPr>
              <a:t>Here if a &gt; b then condition is true then max variable will store value of a.</a:t>
            </a:r>
          </a:p>
          <a:p>
            <a:r>
              <a:rPr lang="en-US" sz="2800" b="0" u="none" dirty="0" smtClean="0">
                <a:latin typeface="Times New Roman" pitchFamily="18" charset="0"/>
                <a:cs typeface="Times New Roman" pitchFamily="18" charset="0"/>
              </a:rPr>
              <a:t>Otherwise if a &gt; b is false then max variable will store value of b.</a:t>
            </a: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Bitwise Operators</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914400"/>
            <a:ext cx="8686800" cy="3447098"/>
          </a:xfrm>
        </p:spPr>
        <p:txBody>
          <a:bodyPr/>
          <a:lstStyle/>
          <a:p>
            <a:r>
              <a:rPr lang="en-US" sz="2800" b="0" u="none" dirty="0" smtClean="0">
                <a:latin typeface="Times New Roman" pitchFamily="18" charset="0"/>
                <a:cs typeface="Times New Roman" pitchFamily="18" charset="0"/>
              </a:rPr>
              <a:t>These are used to manipulate the data at bit level.</a:t>
            </a:r>
          </a:p>
          <a:p>
            <a:r>
              <a:rPr lang="en-US" sz="2800" b="0" u="none" dirty="0" smtClean="0">
                <a:latin typeface="Times New Roman" pitchFamily="18" charset="0"/>
                <a:cs typeface="Times New Roman" pitchFamily="18" charset="0"/>
              </a:rPr>
              <a:t>Compiler compiles the data and program in the machinery code i.e. low level language in the form of 0 and 1.</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O and 1 are called as bits. So to do multiple operations on these bits we require bitwise operators.</a:t>
            </a:r>
          </a:p>
          <a:p>
            <a:endParaRPr lang="en-US" sz="2800" b="0" u="none" dirty="0" smtClean="0">
              <a:latin typeface="Times New Roman" pitchFamily="18" charset="0"/>
              <a:cs typeface="Times New Roman" pitchFamily="18" charset="0"/>
            </a:endParaRPr>
          </a:p>
          <a:p>
            <a:endParaRPr lang="en-US" sz="2800" b="0" u="none"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828800" y="3657600"/>
          <a:ext cx="5638800" cy="2789582"/>
        </p:xfrm>
        <a:graphic>
          <a:graphicData uri="http://schemas.openxmlformats.org/drawingml/2006/table">
            <a:tbl>
              <a:tblPr firstRow="1" bandRow="1">
                <a:tableStyleId>{5C22544A-7EE6-4342-B048-85BDC9FD1C3A}</a:tableStyleId>
              </a:tblPr>
              <a:tblGrid>
                <a:gridCol w="1219200"/>
                <a:gridCol w="4419600"/>
              </a:tblGrid>
              <a:tr h="360018">
                <a:tc>
                  <a:txBody>
                    <a:bodyPr/>
                    <a:lstStyle/>
                    <a:p>
                      <a:r>
                        <a:rPr lang="en-US" sz="2000" dirty="0" smtClean="0">
                          <a:solidFill>
                            <a:schemeClr val="tx1"/>
                          </a:solidFill>
                        </a:rPr>
                        <a:t>Operator</a:t>
                      </a:r>
                      <a:endParaRPr lang="en-US" sz="2000" dirty="0">
                        <a:solidFill>
                          <a:schemeClr val="tx1"/>
                        </a:solidFill>
                      </a:endParaRPr>
                    </a:p>
                  </a:txBody>
                  <a:tcPr/>
                </a:tc>
                <a:tc>
                  <a:txBody>
                    <a:bodyPr/>
                    <a:lstStyle/>
                    <a:p>
                      <a:r>
                        <a:rPr lang="en-US" sz="2000" dirty="0" smtClean="0">
                          <a:solidFill>
                            <a:schemeClr val="tx1"/>
                          </a:solidFill>
                        </a:rPr>
                        <a:t>Meaning</a:t>
                      </a:r>
                      <a:endParaRPr lang="en-US" sz="2000" dirty="0">
                        <a:solidFill>
                          <a:schemeClr val="tx1"/>
                        </a:solidFill>
                      </a:endParaRPr>
                    </a:p>
                  </a:txBody>
                  <a:tcPr/>
                </a:tc>
              </a:tr>
              <a:tr h="360018">
                <a:tc>
                  <a:txBody>
                    <a:bodyPr/>
                    <a:lstStyle/>
                    <a:p>
                      <a:r>
                        <a:rPr lang="en-US" sz="2000" b="1" dirty="0" smtClean="0"/>
                        <a:t>         &amp;</a:t>
                      </a:r>
                      <a:endParaRPr lang="en-US" sz="2000" b="1" dirty="0"/>
                    </a:p>
                  </a:txBody>
                  <a:tcPr/>
                </a:tc>
                <a:tc>
                  <a:txBody>
                    <a:bodyPr/>
                    <a:lstStyle/>
                    <a:p>
                      <a:r>
                        <a:rPr lang="en-US" sz="2000" b="1" dirty="0" smtClean="0"/>
                        <a:t>Bitwise AND</a:t>
                      </a:r>
                    </a:p>
                  </a:txBody>
                  <a:tcPr/>
                </a:tc>
              </a:tr>
              <a:tr h="360018">
                <a:tc>
                  <a:txBody>
                    <a:bodyPr/>
                    <a:lstStyle/>
                    <a:p>
                      <a:r>
                        <a:rPr lang="en-US" sz="2000" b="1" dirty="0" smtClean="0"/>
                        <a:t>         |</a:t>
                      </a:r>
                      <a:endParaRPr lang="en-US" sz="2000" b="1" dirty="0"/>
                    </a:p>
                  </a:txBody>
                  <a:tcPr/>
                </a:tc>
                <a:tc>
                  <a:txBody>
                    <a:bodyPr/>
                    <a:lstStyle/>
                    <a:p>
                      <a:r>
                        <a:rPr lang="en-US" sz="2000" b="1" dirty="0" smtClean="0"/>
                        <a:t>Bitwise OR</a:t>
                      </a:r>
                      <a:endParaRPr lang="en-US" sz="2000" b="1" dirty="0"/>
                    </a:p>
                  </a:txBody>
                  <a:tcPr/>
                </a:tc>
              </a:tr>
              <a:tr h="579782">
                <a:tc>
                  <a:txBody>
                    <a:bodyPr/>
                    <a:lstStyle/>
                    <a:p>
                      <a:r>
                        <a:rPr lang="en-US" sz="2000" b="1" dirty="0" smtClean="0"/>
                        <a:t>         ^</a:t>
                      </a:r>
                      <a:endParaRPr lang="en-US" sz="2000" b="1" dirty="0"/>
                    </a:p>
                  </a:txBody>
                  <a:tcPr/>
                </a:tc>
                <a:tc>
                  <a:txBody>
                    <a:bodyPr/>
                    <a:lstStyle/>
                    <a:p>
                      <a:r>
                        <a:rPr lang="en-US" sz="2000" b="1" dirty="0" smtClean="0"/>
                        <a:t>Bitwise exclusive</a:t>
                      </a:r>
                      <a:r>
                        <a:rPr lang="en-US" sz="2000" b="1" baseline="0" dirty="0" smtClean="0"/>
                        <a:t> OR</a:t>
                      </a:r>
                      <a:endParaRPr lang="en-US" sz="2000" b="1" dirty="0"/>
                    </a:p>
                  </a:txBody>
                  <a:tcPr/>
                </a:tc>
              </a:tr>
              <a:tr h="441298">
                <a:tc>
                  <a:txBody>
                    <a:bodyPr/>
                    <a:lstStyle/>
                    <a:p>
                      <a:r>
                        <a:rPr lang="en-US" sz="2000" b="1" dirty="0" smtClean="0"/>
                        <a:t>        &lt;&lt;</a:t>
                      </a:r>
                      <a:endParaRPr lang="en-US" sz="2000" b="1" dirty="0"/>
                    </a:p>
                  </a:txBody>
                  <a:tcPr/>
                </a:tc>
                <a:tc>
                  <a:txBody>
                    <a:bodyPr/>
                    <a:lstStyle/>
                    <a:p>
                      <a:r>
                        <a:rPr lang="en-US" sz="2000" b="1" dirty="0" smtClean="0"/>
                        <a:t>Shift  Left</a:t>
                      </a:r>
                      <a:endParaRPr lang="en-US" sz="2000" b="1" dirty="0"/>
                    </a:p>
                  </a:txBody>
                  <a:tcPr/>
                </a:tc>
              </a:tr>
              <a:tr h="579782">
                <a:tc>
                  <a:txBody>
                    <a:bodyPr/>
                    <a:lstStyle/>
                    <a:p>
                      <a:r>
                        <a:rPr lang="en-US" sz="2000" b="1" smtClean="0"/>
                        <a:t>         &gt;&gt;</a:t>
                      </a:r>
                      <a:endParaRPr lang="en-US" sz="2000" b="1" dirty="0"/>
                    </a:p>
                  </a:txBody>
                  <a:tcPr/>
                </a:tc>
                <a:tc>
                  <a:txBody>
                    <a:bodyPr/>
                    <a:lstStyle/>
                    <a:p>
                      <a:r>
                        <a:rPr lang="en-US" sz="2000" b="1" dirty="0" smtClean="0"/>
                        <a:t>Shift Right</a:t>
                      </a:r>
                      <a:endParaRPr lang="en-US" sz="2000" b="1"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Special Operators</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1143000"/>
            <a:ext cx="8305800" cy="4739759"/>
          </a:xfrm>
        </p:spPr>
        <p:txBody>
          <a:bodyPr/>
          <a:lstStyle/>
          <a:p>
            <a:r>
              <a:rPr lang="en-US" sz="2800" b="0" u="none" dirty="0" smtClean="0">
                <a:latin typeface="Times New Roman" pitchFamily="18" charset="0"/>
                <a:cs typeface="Times New Roman" pitchFamily="18" charset="0"/>
              </a:rPr>
              <a:t>These are the operators which performs the special operations.</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The special operators are comma,  </a:t>
            </a:r>
            <a:r>
              <a:rPr lang="en-US" sz="2800" b="0" u="none" dirty="0" err="1" smtClean="0">
                <a:latin typeface="Times New Roman" pitchFamily="18" charset="0"/>
                <a:cs typeface="Times New Roman" pitchFamily="18" charset="0"/>
              </a:rPr>
              <a:t>sizeof</a:t>
            </a:r>
            <a:r>
              <a:rPr lang="en-US" sz="2800" b="0" u="none" dirty="0" smtClean="0">
                <a:latin typeface="Times New Roman" pitchFamily="18" charset="0"/>
                <a:cs typeface="Times New Roman" pitchFamily="18" charset="0"/>
              </a:rPr>
              <a:t>, pointer operators </a:t>
            </a:r>
            <a:r>
              <a:rPr lang="en-US" sz="2800" b="0" u="none" dirty="0" err="1" smtClean="0">
                <a:latin typeface="Times New Roman" pitchFamily="18" charset="0"/>
                <a:cs typeface="Times New Roman" pitchFamily="18" charset="0"/>
              </a:rPr>
              <a:t>i.e</a:t>
            </a:r>
            <a:r>
              <a:rPr lang="en-US" sz="2800" b="0" u="none" dirty="0" smtClean="0">
                <a:latin typeface="Times New Roman" pitchFamily="18" charset="0"/>
                <a:cs typeface="Times New Roman" pitchFamily="18" charset="0"/>
              </a:rPr>
              <a:t> (&amp;,*)   and member selection operators such as -&gt;   </a:t>
            </a: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sz="2800" b="0" u="none"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2535" y="224027"/>
            <a:ext cx="4599432" cy="83210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76600" y="381000"/>
            <a:ext cx="2167890" cy="553998"/>
          </a:xfrm>
          <a:prstGeom prst="rect">
            <a:avLst/>
          </a:prstGeom>
        </p:spPr>
        <p:txBody>
          <a:bodyPr vert="horz" wrap="square" lIns="0" tIns="0" rIns="0" bIns="0" rtlCol="0">
            <a:spAutoFit/>
          </a:bodyPr>
          <a:lstStyle/>
          <a:p>
            <a:pPr marL="12700">
              <a:lnSpc>
                <a:spcPct val="100000"/>
              </a:lnSpc>
              <a:tabLst>
                <a:tab pos="1207135" algn="l"/>
                <a:tab pos="1773555" algn="l"/>
              </a:tabLst>
            </a:pPr>
            <a:r>
              <a:rPr spc="-5" dirty="0"/>
              <a:t>H</a:t>
            </a:r>
            <a:r>
              <a:rPr spc="5" dirty="0"/>
              <a:t>i</a:t>
            </a:r>
            <a:r>
              <a:rPr spc="-5" dirty="0"/>
              <a:t>s</a:t>
            </a:r>
            <a:r>
              <a:rPr spc="5" dirty="0"/>
              <a:t>t</a:t>
            </a:r>
            <a:r>
              <a:rPr spc="-5" dirty="0"/>
              <a:t>ory</a:t>
            </a:r>
            <a:r>
              <a:rPr dirty="0"/>
              <a:t>	</a:t>
            </a:r>
            <a:r>
              <a:rPr spc="10" dirty="0"/>
              <a:t>O</a:t>
            </a:r>
            <a:r>
              <a:rPr dirty="0"/>
              <a:t>f	</a:t>
            </a:r>
            <a:r>
              <a:rPr spc="0" dirty="0"/>
              <a:t>‘</a:t>
            </a:r>
            <a:r>
              <a:rPr spc="-5" dirty="0"/>
              <a:t>C’</a:t>
            </a:r>
          </a:p>
        </p:txBody>
      </p:sp>
      <p:sp>
        <p:nvSpPr>
          <p:cNvPr id="4" name="object 4"/>
          <p:cNvSpPr/>
          <p:nvPr/>
        </p:nvSpPr>
        <p:spPr>
          <a:xfrm>
            <a:off x="152400" y="1295400"/>
            <a:ext cx="8762999" cy="3886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10155" y="5483352"/>
            <a:ext cx="5580888" cy="6797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84248" y="5472684"/>
            <a:ext cx="5385815" cy="63398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52400" y="5511228"/>
            <a:ext cx="7391400" cy="584771"/>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152399" y="5511228"/>
            <a:ext cx="7438643" cy="1119537"/>
          </a:xfrm>
          <a:prstGeom prst="rect">
            <a:avLst/>
          </a:prstGeom>
          <a:ln w="9524">
            <a:solidFill>
              <a:srgbClr val="000000"/>
            </a:solidFill>
          </a:ln>
        </p:spPr>
        <p:txBody>
          <a:bodyPr vert="horz" wrap="square" lIns="0" tIns="11430" rIns="0" bIns="0" rtlCol="0">
            <a:spAutoFit/>
          </a:bodyPr>
          <a:lstStyle/>
          <a:p>
            <a:pPr marL="86360" marR="436880">
              <a:lnSpc>
                <a:spcPct val="100000"/>
              </a:lnSpc>
              <a:spcBef>
                <a:spcPts val="90"/>
              </a:spcBef>
            </a:pPr>
            <a:r>
              <a:rPr sz="2400" spc="-5" dirty="0">
                <a:latin typeface="Microsoft New Tai Lue"/>
                <a:cs typeface="Microsoft New Tai Lue"/>
              </a:rPr>
              <a:t>C ‘ programming was written by Dennis Ritchie in </a:t>
            </a:r>
            <a:r>
              <a:rPr sz="2400" dirty="0">
                <a:latin typeface="Microsoft New Tai Lue"/>
                <a:cs typeface="Microsoft New Tai Lue"/>
              </a:rPr>
              <a:t>1972.  </a:t>
            </a:r>
            <a:r>
              <a:rPr sz="2400" spc="-5" dirty="0">
                <a:latin typeface="Microsoft New Tai Lue"/>
                <a:cs typeface="Microsoft New Tai Lue"/>
              </a:rPr>
              <a:t>It was developed at  AT &amp; T’s Bell Laboratories in</a:t>
            </a:r>
            <a:r>
              <a:rPr sz="2400" spc="20" dirty="0">
                <a:latin typeface="Microsoft New Tai Lue"/>
                <a:cs typeface="Microsoft New Tai Lue"/>
              </a:rPr>
              <a:t> </a:t>
            </a:r>
            <a:r>
              <a:rPr sz="2400" spc="-5" dirty="0">
                <a:latin typeface="Microsoft New Tai Lue"/>
                <a:cs typeface="Microsoft New Tai Lue"/>
              </a:rPr>
              <a:t>USA.</a:t>
            </a:r>
            <a:endParaRPr sz="2400" dirty="0">
              <a:latin typeface="Microsoft New Tai Lue"/>
              <a:cs typeface="Microsoft New Tai Lu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5867400" cy="457200"/>
          </a:xfrm>
        </p:spPr>
        <p:txBody>
          <a:bodyPr/>
          <a:lstStyle/>
          <a:p>
            <a:r>
              <a:rPr lang="en-US" dirty="0" smtClean="0">
                <a:solidFill>
                  <a:schemeClr val="tx1"/>
                </a:solidFill>
              </a:rPr>
              <a:t>Increment and decrement operator</a:t>
            </a:r>
            <a:endParaRPr lang="en-US" dirty="0">
              <a:solidFill>
                <a:schemeClr val="tx1"/>
              </a:solidFill>
            </a:endParaRPr>
          </a:p>
        </p:txBody>
      </p:sp>
      <p:sp>
        <p:nvSpPr>
          <p:cNvPr id="3" name="Text Placeholder 2"/>
          <p:cNvSpPr>
            <a:spLocks noGrp="1"/>
          </p:cNvSpPr>
          <p:nvPr>
            <p:ph type="body" idx="1"/>
          </p:nvPr>
        </p:nvSpPr>
        <p:spPr>
          <a:xfrm>
            <a:off x="304800" y="1219200"/>
            <a:ext cx="8305800" cy="5410200"/>
          </a:xfrm>
        </p:spPr>
        <p:txBody>
          <a:bodyPr/>
          <a:lstStyle/>
          <a:p>
            <a:r>
              <a:rPr lang="en-US" sz="1800" b="0" u="none" dirty="0" smtClean="0">
                <a:latin typeface="Times New Roman" pitchFamily="18" charset="0"/>
                <a:cs typeface="Times New Roman" pitchFamily="18" charset="0"/>
              </a:rPr>
              <a:t>#include&lt;</a:t>
            </a:r>
            <a:r>
              <a:rPr lang="en-US" sz="1800" b="0" u="none" dirty="0" err="1" smtClean="0">
                <a:latin typeface="Times New Roman" pitchFamily="18" charset="0"/>
                <a:cs typeface="Times New Roman" pitchFamily="18" charset="0"/>
              </a:rPr>
              <a:t>stdio.h</a:t>
            </a:r>
            <a:r>
              <a:rPr lang="en-US" sz="1800" b="0" u="none" dirty="0" smtClean="0">
                <a:latin typeface="Times New Roman" pitchFamily="18" charset="0"/>
                <a:cs typeface="Times New Roman" pitchFamily="18" charset="0"/>
              </a:rPr>
              <a:t>&gt;        //standard input output header file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#include&lt;</a:t>
            </a:r>
            <a:r>
              <a:rPr lang="en-US" sz="1800" b="0" u="none" dirty="0" err="1" smtClean="0">
                <a:latin typeface="Times New Roman" pitchFamily="18" charset="0"/>
                <a:cs typeface="Times New Roman" pitchFamily="18" charset="0"/>
              </a:rPr>
              <a:t>conio.h</a:t>
            </a:r>
            <a:r>
              <a:rPr lang="en-US" sz="1800" b="0" u="none" dirty="0" smtClean="0">
                <a:latin typeface="Times New Roman" pitchFamily="18" charset="0"/>
                <a:cs typeface="Times New Roman" pitchFamily="18" charset="0"/>
              </a:rPr>
              <a:t>&gt;    //console input  output header file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void main( )</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a:t>
            </a:r>
            <a:endParaRPr lang="en-US" sz="1800" b="0" i="1" u="none" dirty="0" smtClean="0">
              <a:latin typeface="Times New Roman" pitchFamily="18" charset="0"/>
              <a:cs typeface="Times New Roman" pitchFamily="18" charset="0"/>
            </a:endParaRPr>
          </a:p>
          <a:p>
            <a:r>
              <a:rPr lang="en-US" sz="1800" b="0" u="none" dirty="0" smtClean="0">
                <a:latin typeface="Times New Roman" pitchFamily="18" charset="0"/>
                <a:cs typeface="Times New Roman" pitchFamily="18" charset="0"/>
              </a:rPr>
              <a:t>   </a:t>
            </a:r>
            <a:endParaRPr lang="en-US" sz="1800" b="0" i="1" u="none" dirty="0" smtClean="0">
              <a:latin typeface="Times New Roman" pitchFamily="18" charset="0"/>
              <a:cs typeface="Times New Roman" pitchFamily="18" charset="0"/>
            </a:endParaRPr>
          </a:p>
          <a:p>
            <a:r>
              <a:rPr lang="en-US" sz="1800" b="0" u="none" dirty="0" err="1" smtClean="0"/>
              <a:t>int</a:t>
            </a:r>
            <a:r>
              <a:rPr lang="en-US" sz="1800" b="0" u="none" dirty="0" smtClean="0"/>
              <a:t> a=10;    </a:t>
            </a:r>
          </a:p>
          <a:p>
            <a:r>
              <a:rPr lang="en-US" sz="1800" b="0" u="none" dirty="0" smtClean="0"/>
              <a:t>a--;</a:t>
            </a:r>
          </a:p>
          <a:p>
            <a:r>
              <a:rPr lang="en-US" sz="1800" b="0" u="none" dirty="0" err="1" smtClean="0"/>
              <a:t>printf</a:t>
            </a:r>
            <a:r>
              <a:rPr lang="en-US" sz="1800" b="0" u="none" dirty="0" smtClean="0"/>
              <a:t>(“\n %</a:t>
            </a:r>
            <a:r>
              <a:rPr lang="en-US" sz="1800" b="0" u="none" dirty="0" err="1" smtClean="0"/>
              <a:t>d”,a</a:t>
            </a:r>
            <a:r>
              <a:rPr lang="en-US" sz="1800" b="0" u="none" dirty="0" smtClean="0"/>
              <a:t>);</a:t>
            </a:r>
          </a:p>
          <a:p>
            <a:r>
              <a:rPr lang="en-US" sz="1800" b="0" u="none" dirty="0" err="1" smtClean="0"/>
              <a:t>getch</a:t>
            </a:r>
            <a:r>
              <a:rPr lang="en-US" sz="1800" b="0" u="none" dirty="0" smtClean="0"/>
              <a:t>();</a:t>
            </a:r>
          </a:p>
          <a:p>
            <a:r>
              <a:rPr lang="en-US" sz="1800" b="0" u="none" dirty="0" smtClean="0"/>
              <a:t>}</a:t>
            </a:r>
          </a:p>
          <a:p>
            <a:endParaRPr lang="en-US" b="0" u="none" dirty="0" smtClean="0"/>
          </a:p>
          <a:p>
            <a:r>
              <a:rPr lang="en-US" b="0" u="none" dirty="0" smtClean="0"/>
              <a:t>Output: 9</a:t>
            </a:r>
          </a:p>
          <a:p>
            <a:endParaRPr lang="en-US" b="0" u="none"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7983" y="274319"/>
            <a:ext cx="4594860" cy="4709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118235">
              <a:lnSpc>
                <a:spcPct val="100000"/>
              </a:lnSpc>
            </a:pPr>
            <a:r>
              <a:rPr dirty="0"/>
              <a:t>‘C’ </a:t>
            </a:r>
            <a:r>
              <a:rPr spc="5" dirty="0"/>
              <a:t>Data</a:t>
            </a:r>
            <a:r>
              <a:rPr spc="-160" dirty="0"/>
              <a:t> </a:t>
            </a:r>
            <a:r>
              <a:rPr dirty="0"/>
              <a:t>Types</a:t>
            </a:r>
          </a:p>
        </p:txBody>
      </p:sp>
      <p:sp>
        <p:nvSpPr>
          <p:cNvPr id="4" name="object 4"/>
          <p:cNvSpPr/>
          <p:nvPr/>
        </p:nvSpPr>
        <p:spPr>
          <a:xfrm>
            <a:off x="1981200" y="1143000"/>
            <a:ext cx="5029200" cy="926083"/>
          </a:xfrm>
          <a:custGeom>
            <a:avLst/>
            <a:gdLst/>
            <a:ahLst/>
            <a:cxnLst/>
            <a:rect l="l" t="t" r="r" b="b"/>
            <a:pathLst>
              <a:path w="2133600" h="609600">
                <a:moveTo>
                  <a:pt x="0" y="609600"/>
                </a:moveTo>
                <a:lnTo>
                  <a:pt x="2133600" y="609600"/>
                </a:lnTo>
                <a:lnTo>
                  <a:pt x="2133600" y="0"/>
                </a:lnTo>
                <a:lnTo>
                  <a:pt x="0" y="0"/>
                </a:lnTo>
                <a:lnTo>
                  <a:pt x="0" y="609600"/>
                </a:lnTo>
                <a:close/>
              </a:path>
            </a:pathLst>
          </a:custGeom>
          <a:ln w="25400">
            <a:solidFill>
              <a:srgbClr val="000000"/>
            </a:solidFill>
          </a:ln>
        </p:spPr>
        <p:txBody>
          <a:bodyPr wrap="square" lIns="0" tIns="0" rIns="0" bIns="0" rtlCol="0"/>
          <a:lstStyle/>
          <a:p>
            <a:endParaRPr/>
          </a:p>
        </p:txBody>
      </p:sp>
      <p:sp>
        <p:nvSpPr>
          <p:cNvPr id="5" name="object 5"/>
          <p:cNvSpPr txBox="1"/>
          <p:nvPr/>
        </p:nvSpPr>
        <p:spPr>
          <a:xfrm>
            <a:off x="3429000" y="1574800"/>
            <a:ext cx="2362200" cy="492443"/>
          </a:xfrm>
          <a:prstGeom prst="rect">
            <a:avLst/>
          </a:prstGeom>
        </p:spPr>
        <p:txBody>
          <a:bodyPr vert="horz" wrap="square" lIns="0" tIns="0" rIns="0" bIns="0" rtlCol="0">
            <a:spAutoFit/>
          </a:bodyPr>
          <a:lstStyle/>
          <a:p>
            <a:pPr marL="12700">
              <a:lnSpc>
                <a:spcPct val="100000"/>
              </a:lnSpc>
            </a:pPr>
            <a:r>
              <a:rPr sz="3200" spc="-5" dirty="0">
                <a:latin typeface="Microsoft New Tai Lue"/>
                <a:cs typeface="Microsoft New Tai Lue"/>
              </a:rPr>
              <a:t>int </a:t>
            </a:r>
            <a:r>
              <a:rPr sz="3200" dirty="0">
                <a:latin typeface="Microsoft New Tai Lue"/>
                <a:cs typeface="Microsoft New Tai Lue"/>
              </a:rPr>
              <a:t>a = 2</a:t>
            </a:r>
            <a:r>
              <a:rPr sz="3200" spc="-114" dirty="0">
                <a:latin typeface="Microsoft New Tai Lue"/>
                <a:cs typeface="Microsoft New Tai Lue"/>
              </a:rPr>
              <a:t> </a:t>
            </a:r>
            <a:r>
              <a:rPr sz="3200" dirty="0">
                <a:latin typeface="Microsoft New Tai Lue"/>
                <a:cs typeface="Microsoft New Tai Lue"/>
              </a:rPr>
              <a:t>;</a:t>
            </a:r>
          </a:p>
        </p:txBody>
      </p:sp>
      <p:sp>
        <p:nvSpPr>
          <p:cNvPr id="6" name="object 6"/>
          <p:cNvSpPr/>
          <p:nvPr/>
        </p:nvSpPr>
        <p:spPr>
          <a:xfrm>
            <a:off x="3429000" y="1916683"/>
            <a:ext cx="533400" cy="990600"/>
          </a:xfrm>
          <a:custGeom>
            <a:avLst/>
            <a:gdLst/>
            <a:ahLst/>
            <a:cxnLst/>
            <a:rect l="l" t="t" r="r" b="b"/>
            <a:pathLst>
              <a:path w="533400" h="990600">
                <a:moveTo>
                  <a:pt x="533400" y="0"/>
                </a:moveTo>
                <a:lnTo>
                  <a:pt x="0" y="990600"/>
                </a:lnTo>
              </a:path>
            </a:pathLst>
          </a:custGeom>
          <a:ln w="25400">
            <a:solidFill>
              <a:srgbClr val="000000"/>
            </a:solidFill>
          </a:ln>
        </p:spPr>
        <p:txBody>
          <a:bodyPr wrap="square" lIns="0" tIns="0" rIns="0" bIns="0" rtlCol="0"/>
          <a:lstStyle/>
          <a:p>
            <a:endParaRPr/>
          </a:p>
        </p:txBody>
      </p:sp>
      <p:sp>
        <p:nvSpPr>
          <p:cNvPr id="7" name="object 7"/>
          <p:cNvSpPr/>
          <p:nvPr/>
        </p:nvSpPr>
        <p:spPr>
          <a:xfrm>
            <a:off x="4343400" y="1916683"/>
            <a:ext cx="76200" cy="990600"/>
          </a:xfrm>
          <a:custGeom>
            <a:avLst/>
            <a:gdLst/>
            <a:ahLst/>
            <a:cxnLst/>
            <a:rect l="l" t="t" r="r" b="b"/>
            <a:pathLst>
              <a:path w="76200" h="990600">
                <a:moveTo>
                  <a:pt x="0" y="0"/>
                </a:moveTo>
                <a:lnTo>
                  <a:pt x="76200" y="990600"/>
                </a:lnTo>
              </a:path>
            </a:pathLst>
          </a:custGeom>
          <a:ln w="25400">
            <a:solidFill>
              <a:srgbClr val="000000"/>
            </a:solidFill>
          </a:ln>
        </p:spPr>
        <p:txBody>
          <a:bodyPr wrap="square" lIns="0" tIns="0" rIns="0" bIns="0" rtlCol="0"/>
          <a:lstStyle/>
          <a:p>
            <a:endParaRPr/>
          </a:p>
        </p:txBody>
      </p:sp>
      <p:sp>
        <p:nvSpPr>
          <p:cNvPr id="8" name="object 8"/>
          <p:cNvSpPr/>
          <p:nvPr/>
        </p:nvSpPr>
        <p:spPr>
          <a:xfrm>
            <a:off x="4876800" y="1916683"/>
            <a:ext cx="533400" cy="990600"/>
          </a:xfrm>
          <a:custGeom>
            <a:avLst/>
            <a:gdLst/>
            <a:ahLst/>
            <a:cxnLst/>
            <a:rect l="l" t="t" r="r" b="b"/>
            <a:pathLst>
              <a:path w="533400" h="990600">
                <a:moveTo>
                  <a:pt x="0" y="0"/>
                </a:moveTo>
                <a:lnTo>
                  <a:pt x="533400" y="990600"/>
                </a:lnTo>
              </a:path>
            </a:pathLst>
          </a:custGeom>
          <a:ln w="25400">
            <a:solidFill>
              <a:srgbClr val="000000"/>
            </a:solidFill>
          </a:ln>
        </p:spPr>
        <p:txBody>
          <a:bodyPr wrap="square" lIns="0" tIns="0" rIns="0" bIns="0" rtlCol="0"/>
          <a:lstStyle/>
          <a:p>
            <a:endParaRPr/>
          </a:p>
        </p:txBody>
      </p:sp>
      <p:sp>
        <p:nvSpPr>
          <p:cNvPr id="9" name="object 9"/>
          <p:cNvSpPr/>
          <p:nvPr/>
        </p:nvSpPr>
        <p:spPr>
          <a:xfrm>
            <a:off x="3962400" y="2983471"/>
            <a:ext cx="990600" cy="369570"/>
          </a:xfrm>
          <a:custGeom>
            <a:avLst/>
            <a:gdLst/>
            <a:ahLst/>
            <a:cxnLst/>
            <a:rect l="l" t="t" r="r" b="b"/>
            <a:pathLst>
              <a:path w="990600" h="369570">
                <a:moveTo>
                  <a:pt x="0" y="369328"/>
                </a:moveTo>
                <a:lnTo>
                  <a:pt x="990600" y="369328"/>
                </a:lnTo>
                <a:lnTo>
                  <a:pt x="990600" y="0"/>
                </a:lnTo>
                <a:lnTo>
                  <a:pt x="0" y="0"/>
                </a:lnTo>
                <a:lnTo>
                  <a:pt x="0" y="369328"/>
                </a:lnTo>
                <a:close/>
              </a:path>
            </a:pathLst>
          </a:custGeom>
          <a:solidFill>
            <a:srgbClr val="FFFFFF"/>
          </a:solidFill>
        </p:spPr>
        <p:txBody>
          <a:bodyPr wrap="square" lIns="0" tIns="0" rIns="0" bIns="0" rtlCol="0"/>
          <a:lstStyle/>
          <a:p>
            <a:endParaRPr/>
          </a:p>
        </p:txBody>
      </p:sp>
      <p:sp>
        <p:nvSpPr>
          <p:cNvPr id="10" name="object 10"/>
          <p:cNvSpPr/>
          <p:nvPr/>
        </p:nvSpPr>
        <p:spPr>
          <a:xfrm>
            <a:off x="4953000" y="2983471"/>
            <a:ext cx="1066800" cy="369570"/>
          </a:xfrm>
          <a:custGeom>
            <a:avLst/>
            <a:gdLst/>
            <a:ahLst/>
            <a:cxnLst/>
            <a:rect l="l" t="t" r="r" b="b"/>
            <a:pathLst>
              <a:path w="1066800" h="369570">
                <a:moveTo>
                  <a:pt x="0" y="369328"/>
                </a:moveTo>
                <a:lnTo>
                  <a:pt x="1066800" y="369328"/>
                </a:lnTo>
                <a:lnTo>
                  <a:pt x="1066800" y="0"/>
                </a:lnTo>
                <a:lnTo>
                  <a:pt x="0" y="0"/>
                </a:lnTo>
                <a:lnTo>
                  <a:pt x="0" y="369328"/>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xmlns="" val="3073533710"/>
              </p:ext>
            </p:extLst>
          </p:nvPr>
        </p:nvGraphicFramePr>
        <p:xfrm>
          <a:off x="2819400" y="2983471"/>
          <a:ext cx="4648200" cy="369328"/>
        </p:xfrm>
        <a:graphic>
          <a:graphicData uri="http://schemas.openxmlformats.org/drawingml/2006/table">
            <a:tbl>
              <a:tblPr firstRow="1" bandRow="1">
                <a:tableStyleId>{2D5ABB26-0587-4C30-8999-92F81FD0307C}</a:tableStyleId>
              </a:tblPr>
              <a:tblGrid>
                <a:gridCol w="1660071"/>
                <a:gridCol w="1438729"/>
                <a:gridCol w="1549400"/>
              </a:tblGrid>
              <a:tr h="369328">
                <a:tc>
                  <a:txBody>
                    <a:bodyPr/>
                    <a:lstStyle/>
                    <a:p>
                      <a:pPr marL="92075">
                        <a:lnSpc>
                          <a:spcPct val="100000"/>
                        </a:lnSpc>
                        <a:spcBef>
                          <a:spcPts val="245"/>
                        </a:spcBef>
                      </a:pPr>
                      <a:r>
                        <a:rPr sz="2400" spc="-15" dirty="0">
                          <a:latin typeface="Calibri"/>
                          <a:cs typeface="Calibri"/>
                        </a:rPr>
                        <a:t>Data</a:t>
                      </a:r>
                      <a:r>
                        <a:rPr sz="2400" spc="-95" dirty="0">
                          <a:latin typeface="Calibri"/>
                          <a:cs typeface="Calibri"/>
                        </a:rPr>
                        <a:t> </a:t>
                      </a:r>
                      <a:r>
                        <a:rPr sz="2400" dirty="0">
                          <a:latin typeface="Calibri"/>
                          <a:cs typeface="Calibri"/>
                        </a:rPr>
                        <a:t>type</a:t>
                      </a:r>
                    </a:p>
                  </a:txBody>
                  <a:tcPr marL="0" marR="0" marT="0" marB="0"/>
                </a:tc>
                <a:tc>
                  <a:txBody>
                    <a:bodyPr/>
                    <a:lstStyle/>
                    <a:p>
                      <a:pPr marL="92075">
                        <a:lnSpc>
                          <a:spcPct val="100000"/>
                        </a:lnSpc>
                        <a:spcBef>
                          <a:spcPts val="245"/>
                        </a:spcBef>
                      </a:pPr>
                      <a:r>
                        <a:rPr sz="2400" spc="-15" dirty="0">
                          <a:latin typeface="Calibri"/>
                          <a:cs typeface="Calibri"/>
                        </a:rPr>
                        <a:t>Variable</a:t>
                      </a:r>
                      <a:endParaRPr sz="2400">
                        <a:latin typeface="Calibri"/>
                        <a:cs typeface="Calibri"/>
                      </a:endParaRPr>
                    </a:p>
                  </a:txBody>
                  <a:tcPr marL="0" marR="0" marT="0" marB="0"/>
                </a:tc>
                <a:tc>
                  <a:txBody>
                    <a:bodyPr/>
                    <a:lstStyle/>
                    <a:p>
                      <a:pPr marL="92075">
                        <a:lnSpc>
                          <a:spcPct val="100000"/>
                        </a:lnSpc>
                        <a:spcBef>
                          <a:spcPts val="245"/>
                        </a:spcBef>
                      </a:pPr>
                      <a:r>
                        <a:rPr sz="2400" spc="-10" dirty="0">
                          <a:latin typeface="Calibri"/>
                          <a:cs typeface="Calibri"/>
                        </a:rPr>
                        <a:t>Constant</a:t>
                      </a:r>
                      <a:endParaRPr sz="2400" dirty="0">
                        <a:latin typeface="Calibri"/>
                        <a:cs typeface="Calibri"/>
                      </a:endParaRPr>
                    </a:p>
                  </a:txBody>
                  <a:tcPr marL="0" marR="0" marT="0" marB="0"/>
                </a:tc>
              </a:tr>
            </a:tbl>
          </a:graphicData>
        </a:graphic>
      </p:graphicFrame>
      <p:sp>
        <p:nvSpPr>
          <p:cNvPr id="12" name="object 12"/>
          <p:cNvSpPr txBox="1"/>
          <p:nvPr/>
        </p:nvSpPr>
        <p:spPr>
          <a:xfrm>
            <a:off x="114300" y="3713018"/>
            <a:ext cx="9029700" cy="2375008"/>
          </a:xfrm>
          <a:prstGeom prst="rect">
            <a:avLst/>
          </a:prstGeom>
          <a:solidFill>
            <a:srgbClr val="EDEBE0"/>
          </a:solidFill>
          <a:ln w="9525">
            <a:solidFill>
              <a:srgbClr val="000000"/>
            </a:solidFill>
          </a:ln>
        </p:spPr>
        <p:txBody>
          <a:bodyPr vert="horz" wrap="square" lIns="0" tIns="116839" rIns="0" bIns="0" rtlCol="0">
            <a:spAutoFit/>
          </a:bodyPr>
          <a:lstStyle/>
          <a:p>
            <a:pPr marL="86360">
              <a:lnSpc>
                <a:spcPct val="100000"/>
              </a:lnSpc>
              <a:spcBef>
                <a:spcPts val="919"/>
              </a:spcBef>
            </a:pPr>
            <a:r>
              <a:rPr sz="2400" b="1" u="heavy" spc="-5" dirty="0">
                <a:solidFill>
                  <a:srgbClr val="1E1E1E"/>
                </a:solidFill>
                <a:latin typeface="Microsoft Tai Le"/>
                <a:cs typeface="Microsoft Tai Le"/>
              </a:rPr>
              <a:t>Types of data</a:t>
            </a:r>
            <a:r>
              <a:rPr sz="2400" b="1" u="heavy" spc="-100" dirty="0">
                <a:solidFill>
                  <a:srgbClr val="1E1E1E"/>
                </a:solidFill>
                <a:latin typeface="Microsoft Tai Le"/>
                <a:cs typeface="Microsoft Tai Le"/>
              </a:rPr>
              <a:t> </a:t>
            </a:r>
            <a:r>
              <a:rPr sz="2400" b="1" u="heavy" spc="-5" dirty="0">
                <a:solidFill>
                  <a:srgbClr val="1E1E1E"/>
                </a:solidFill>
                <a:latin typeface="Microsoft Tai Le"/>
                <a:cs typeface="Microsoft Tai Le"/>
              </a:rPr>
              <a:t>types:</a:t>
            </a:r>
            <a:endParaRPr sz="2400" dirty="0">
              <a:latin typeface="Microsoft Tai Le"/>
              <a:cs typeface="Microsoft Tai Le"/>
            </a:endParaRPr>
          </a:p>
          <a:p>
            <a:pPr marL="293370" indent="-207010">
              <a:lnSpc>
                <a:spcPct val="100000"/>
              </a:lnSpc>
              <a:spcBef>
                <a:spcPts val="960"/>
              </a:spcBef>
              <a:buAutoNum type="arabicPeriod"/>
              <a:tabLst>
                <a:tab pos="294005" algn="l"/>
              </a:tabLst>
            </a:pPr>
            <a:r>
              <a:rPr sz="2400" spc="-5" dirty="0">
                <a:solidFill>
                  <a:srgbClr val="1E1E1E"/>
                </a:solidFill>
                <a:latin typeface="Microsoft Tai Le"/>
                <a:cs typeface="Microsoft Tai Le"/>
              </a:rPr>
              <a:t>Primary </a:t>
            </a:r>
            <a:r>
              <a:rPr sz="2400" spc="-10" dirty="0">
                <a:solidFill>
                  <a:srgbClr val="1E1E1E"/>
                </a:solidFill>
                <a:latin typeface="Microsoft Tai Le"/>
                <a:cs typeface="Microsoft Tai Le"/>
              </a:rPr>
              <a:t>Data</a:t>
            </a:r>
            <a:r>
              <a:rPr sz="2400" spc="-35" dirty="0">
                <a:solidFill>
                  <a:srgbClr val="1E1E1E"/>
                </a:solidFill>
                <a:latin typeface="Microsoft Tai Le"/>
                <a:cs typeface="Microsoft Tai Le"/>
              </a:rPr>
              <a:t> </a:t>
            </a:r>
            <a:r>
              <a:rPr sz="2400" spc="-5" dirty="0">
                <a:solidFill>
                  <a:srgbClr val="1E1E1E"/>
                </a:solidFill>
                <a:latin typeface="Microsoft Tai Le"/>
                <a:cs typeface="Microsoft Tai Le"/>
              </a:rPr>
              <a:t>Type</a:t>
            </a:r>
            <a:endParaRPr sz="2400" dirty="0">
              <a:latin typeface="Microsoft Tai Le"/>
              <a:cs typeface="Microsoft Tai Le"/>
            </a:endParaRPr>
          </a:p>
          <a:p>
            <a:pPr marL="293370" indent="-207010">
              <a:lnSpc>
                <a:spcPct val="100000"/>
              </a:lnSpc>
              <a:spcBef>
                <a:spcPts val="960"/>
              </a:spcBef>
              <a:buAutoNum type="arabicPeriod"/>
              <a:tabLst>
                <a:tab pos="294005" algn="l"/>
              </a:tabLst>
            </a:pPr>
            <a:r>
              <a:rPr sz="2400" spc="-5" dirty="0">
                <a:solidFill>
                  <a:srgbClr val="1E1E1E"/>
                </a:solidFill>
                <a:latin typeface="Microsoft Tai Le"/>
                <a:cs typeface="Microsoft Tai Le"/>
              </a:rPr>
              <a:t>Secondary </a:t>
            </a:r>
            <a:r>
              <a:rPr sz="2400" spc="-10" dirty="0">
                <a:solidFill>
                  <a:srgbClr val="1E1E1E"/>
                </a:solidFill>
                <a:latin typeface="Microsoft Tai Le"/>
                <a:cs typeface="Microsoft Tai Le"/>
              </a:rPr>
              <a:t>Data</a:t>
            </a:r>
            <a:r>
              <a:rPr sz="2400" spc="-40" dirty="0">
                <a:solidFill>
                  <a:srgbClr val="1E1E1E"/>
                </a:solidFill>
                <a:latin typeface="Microsoft Tai Le"/>
                <a:cs typeface="Microsoft Tai Le"/>
              </a:rPr>
              <a:t> </a:t>
            </a:r>
            <a:r>
              <a:rPr sz="2400" spc="-5" dirty="0">
                <a:solidFill>
                  <a:srgbClr val="1E1E1E"/>
                </a:solidFill>
                <a:latin typeface="Microsoft Tai Le"/>
                <a:cs typeface="Microsoft Tai Le"/>
              </a:rPr>
              <a:t>Type</a:t>
            </a:r>
            <a:endParaRPr sz="2400" dirty="0">
              <a:latin typeface="Microsoft Tai Le"/>
              <a:cs typeface="Microsoft Tai Le"/>
            </a:endParaRPr>
          </a:p>
          <a:p>
            <a:pPr marL="86360">
              <a:lnSpc>
                <a:spcPct val="100000"/>
              </a:lnSpc>
              <a:spcBef>
                <a:spcPts val="994"/>
              </a:spcBef>
              <a:tabLst>
                <a:tab pos="2188845" algn="l"/>
                <a:tab pos="2412365" algn="l"/>
              </a:tabLst>
            </a:pPr>
            <a:r>
              <a:rPr sz="2400" b="1" spc="-5" dirty="0">
                <a:solidFill>
                  <a:srgbClr val="333333"/>
                </a:solidFill>
                <a:latin typeface="Microsoft Tai Le"/>
                <a:cs typeface="Microsoft Tai Le"/>
              </a:rPr>
              <a:t>Primary</a:t>
            </a:r>
            <a:r>
              <a:rPr sz="2400" b="1" spc="-15" dirty="0">
                <a:solidFill>
                  <a:srgbClr val="333333"/>
                </a:solidFill>
                <a:latin typeface="Microsoft Tai Le"/>
                <a:cs typeface="Microsoft Tai Le"/>
              </a:rPr>
              <a:t> </a:t>
            </a:r>
            <a:r>
              <a:rPr sz="2400" b="1" spc="-5" dirty="0">
                <a:solidFill>
                  <a:srgbClr val="333333"/>
                </a:solidFill>
                <a:latin typeface="Microsoft Tai Le"/>
                <a:cs typeface="Microsoft Tai Le"/>
              </a:rPr>
              <a:t>Data</a:t>
            </a:r>
            <a:r>
              <a:rPr sz="2400" b="1" dirty="0">
                <a:solidFill>
                  <a:srgbClr val="333333"/>
                </a:solidFill>
                <a:latin typeface="Microsoft Tai Le"/>
                <a:cs typeface="Microsoft Tai Le"/>
              </a:rPr>
              <a:t> </a:t>
            </a:r>
            <a:r>
              <a:rPr sz="2400" b="1" spc="-5" dirty="0">
                <a:solidFill>
                  <a:srgbClr val="333333"/>
                </a:solidFill>
                <a:latin typeface="Microsoft Tai Le"/>
                <a:cs typeface="Microsoft Tai Le"/>
              </a:rPr>
              <a:t>Type	:	</a:t>
            </a:r>
            <a:r>
              <a:rPr sz="2400" spc="-5" dirty="0">
                <a:solidFill>
                  <a:srgbClr val="1E1E1E"/>
                </a:solidFill>
                <a:latin typeface="Microsoft Tai Le"/>
                <a:cs typeface="Microsoft Tai Le"/>
              </a:rPr>
              <a:t>character, integer, float, double,</a:t>
            </a:r>
            <a:r>
              <a:rPr sz="2400" spc="25" dirty="0">
                <a:solidFill>
                  <a:srgbClr val="1E1E1E"/>
                </a:solidFill>
                <a:latin typeface="Microsoft Tai Le"/>
                <a:cs typeface="Microsoft Tai Le"/>
              </a:rPr>
              <a:t> </a:t>
            </a:r>
            <a:r>
              <a:rPr sz="2400" spc="-5" dirty="0">
                <a:solidFill>
                  <a:srgbClr val="1E1E1E"/>
                </a:solidFill>
                <a:latin typeface="Microsoft Tai Le"/>
                <a:cs typeface="Microsoft Tai Le"/>
              </a:rPr>
              <a:t>void</a:t>
            </a:r>
            <a:endParaRPr sz="2400" dirty="0">
              <a:latin typeface="Microsoft Tai Le"/>
              <a:cs typeface="Microsoft Tai Le"/>
            </a:endParaRPr>
          </a:p>
          <a:p>
            <a:pPr marL="86360">
              <a:lnSpc>
                <a:spcPct val="100000"/>
              </a:lnSpc>
              <a:spcBef>
                <a:spcPts val="240"/>
              </a:spcBef>
            </a:pPr>
            <a:r>
              <a:rPr sz="2400" b="1" spc="-5" dirty="0">
                <a:solidFill>
                  <a:srgbClr val="333333"/>
                </a:solidFill>
                <a:latin typeface="Microsoft Tai Le"/>
                <a:cs typeface="Microsoft Tai Le"/>
              </a:rPr>
              <a:t>Secondary Data Type  :  </a:t>
            </a:r>
            <a:r>
              <a:rPr sz="2400" spc="-5" dirty="0">
                <a:solidFill>
                  <a:srgbClr val="1E1E1E"/>
                </a:solidFill>
                <a:latin typeface="Microsoft Tai Le"/>
                <a:cs typeface="Microsoft Tai Le"/>
              </a:rPr>
              <a:t>arrays, pointer, </a:t>
            </a:r>
            <a:r>
              <a:rPr sz="2400" spc="-10" dirty="0">
                <a:solidFill>
                  <a:srgbClr val="1E1E1E"/>
                </a:solidFill>
                <a:latin typeface="Microsoft Tai Le"/>
                <a:cs typeface="Microsoft Tai Le"/>
              </a:rPr>
              <a:t>structures, union,</a:t>
            </a:r>
            <a:r>
              <a:rPr sz="2400" spc="130" dirty="0">
                <a:solidFill>
                  <a:srgbClr val="1E1E1E"/>
                </a:solidFill>
                <a:latin typeface="Microsoft Tai Le"/>
                <a:cs typeface="Microsoft Tai Le"/>
              </a:rPr>
              <a:t> </a:t>
            </a:r>
            <a:r>
              <a:rPr sz="2400" spc="-5" dirty="0">
                <a:solidFill>
                  <a:srgbClr val="1E1E1E"/>
                </a:solidFill>
                <a:latin typeface="Microsoft Tai Le"/>
                <a:cs typeface="Microsoft Tai Le"/>
              </a:rPr>
              <a:t>enum.</a:t>
            </a:r>
            <a:endParaRPr sz="2400" dirty="0">
              <a:latin typeface="Microsoft Tai Le"/>
              <a:cs typeface="Microsoft Tai L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7983" y="274320"/>
            <a:ext cx="4594860"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514475">
              <a:lnSpc>
                <a:spcPct val="100000"/>
              </a:lnSpc>
            </a:pPr>
            <a:r>
              <a:rPr dirty="0"/>
              <a:t>V</a:t>
            </a:r>
            <a:r>
              <a:rPr spc="0" dirty="0"/>
              <a:t>a</a:t>
            </a:r>
            <a:r>
              <a:rPr spc="-5" dirty="0"/>
              <a:t>riabl</a:t>
            </a:r>
            <a:r>
              <a:rPr spc="0" dirty="0"/>
              <a:t>e</a:t>
            </a:r>
            <a:r>
              <a:rPr spc="-5" dirty="0"/>
              <a:t>s</a:t>
            </a:r>
          </a:p>
        </p:txBody>
      </p:sp>
      <p:sp>
        <p:nvSpPr>
          <p:cNvPr id="4" name="object 4"/>
          <p:cNvSpPr/>
          <p:nvPr/>
        </p:nvSpPr>
        <p:spPr>
          <a:xfrm>
            <a:off x="3352800" y="1459483"/>
            <a:ext cx="2133600" cy="609600"/>
          </a:xfrm>
          <a:custGeom>
            <a:avLst/>
            <a:gdLst/>
            <a:ahLst/>
            <a:cxnLst/>
            <a:rect l="l" t="t" r="r" b="b"/>
            <a:pathLst>
              <a:path w="2133600" h="609600">
                <a:moveTo>
                  <a:pt x="0" y="609600"/>
                </a:moveTo>
                <a:lnTo>
                  <a:pt x="2133600" y="609600"/>
                </a:lnTo>
                <a:lnTo>
                  <a:pt x="2133600" y="0"/>
                </a:lnTo>
                <a:lnTo>
                  <a:pt x="0" y="0"/>
                </a:lnTo>
                <a:lnTo>
                  <a:pt x="0" y="609600"/>
                </a:lnTo>
                <a:close/>
              </a:path>
            </a:pathLst>
          </a:custGeom>
          <a:ln w="25400">
            <a:solidFill>
              <a:srgbClr val="000000"/>
            </a:solidFill>
          </a:ln>
        </p:spPr>
        <p:txBody>
          <a:bodyPr wrap="square" lIns="0" tIns="0" rIns="0" bIns="0" rtlCol="0"/>
          <a:lstStyle/>
          <a:p>
            <a:endParaRPr/>
          </a:p>
        </p:txBody>
      </p:sp>
      <p:sp>
        <p:nvSpPr>
          <p:cNvPr id="5" name="object 5"/>
          <p:cNvSpPr txBox="1"/>
          <p:nvPr/>
        </p:nvSpPr>
        <p:spPr>
          <a:xfrm>
            <a:off x="3876294" y="1574800"/>
            <a:ext cx="1088390" cy="340995"/>
          </a:xfrm>
          <a:prstGeom prst="rect">
            <a:avLst/>
          </a:prstGeom>
        </p:spPr>
        <p:txBody>
          <a:bodyPr vert="horz" wrap="square" lIns="0" tIns="0" rIns="0" bIns="0" rtlCol="0">
            <a:spAutoFit/>
          </a:bodyPr>
          <a:lstStyle/>
          <a:p>
            <a:pPr marL="12700">
              <a:lnSpc>
                <a:spcPct val="100000"/>
              </a:lnSpc>
            </a:pPr>
            <a:r>
              <a:rPr sz="2000" spc="-5" dirty="0">
                <a:latin typeface="Microsoft New Tai Lue"/>
                <a:cs typeface="Microsoft New Tai Lue"/>
              </a:rPr>
              <a:t>int </a:t>
            </a:r>
            <a:r>
              <a:rPr sz="2000" dirty="0">
                <a:latin typeface="Microsoft New Tai Lue"/>
                <a:cs typeface="Microsoft New Tai Lue"/>
              </a:rPr>
              <a:t>a = 2</a:t>
            </a:r>
            <a:r>
              <a:rPr sz="2000" spc="-114" dirty="0">
                <a:latin typeface="Microsoft New Tai Lue"/>
                <a:cs typeface="Microsoft New Tai Lue"/>
              </a:rPr>
              <a:t> </a:t>
            </a:r>
            <a:r>
              <a:rPr sz="2000" dirty="0">
                <a:latin typeface="Microsoft New Tai Lue"/>
                <a:cs typeface="Microsoft New Tai Lue"/>
              </a:rPr>
              <a:t>;</a:t>
            </a:r>
            <a:endParaRPr sz="2000">
              <a:latin typeface="Microsoft New Tai Lue"/>
              <a:cs typeface="Microsoft New Tai Lue"/>
            </a:endParaRPr>
          </a:p>
        </p:txBody>
      </p:sp>
      <p:sp>
        <p:nvSpPr>
          <p:cNvPr id="6" name="object 6"/>
          <p:cNvSpPr/>
          <p:nvPr/>
        </p:nvSpPr>
        <p:spPr>
          <a:xfrm>
            <a:off x="3429000" y="1916683"/>
            <a:ext cx="533400" cy="990600"/>
          </a:xfrm>
          <a:custGeom>
            <a:avLst/>
            <a:gdLst/>
            <a:ahLst/>
            <a:cxnLst/>
            <a:rect l="l" t="t" r="r" b="b"/>
            <a:pathLst>
              <a:path w="533400" h="990600">
                <a:moveTo>
                  <a:pt x="533400" y="0"/>
                </a:moveTo>
                <a:lnTo>
                  <a:pt x="0" y="990600"/>
                </a:lnTo>
              </a:path>
            </a:pathLst>
          </a:custGeom>
          <a:ln w="25400">
            <a:solidFill>
              <a:srgbClr val="000000"/>
            </a:solidFill>
          </a:ln>
        </p:spPr>
        <p:txBody>
          <a:bodyPr wrap="square" lIns="0" tIns="0" rIns="0" bIns="0" rtlCol="0"/>
          <a:lstStyle/>
          <a:p>
            <a:endParaRPr/>
          </a:p>
        </p:txBody>
      </p:sp>
      <p:sp>
        <p:nvSpPr>
          <p:cNvPr id="7" name="object 7"/>
          <p:cNvSpPr/>
          <p:nvPr/>
        </p:nvSpPr>
        <p:spPr>
          <a:xfrm>
            <a:off x="4343400" y="1916683"/>
            <a:ext cx="76200" cy="990600"/>
          </a:xfrm>
          <a:custGeom>
            <a:avLst/>
            <a:gdLst/>
            <a:ahLst/>
            <a:cxnLst/>
            <a:rect l="l" t="t" r="r" b="b"/>
            <a:pathLst>
              <a:path w="76200" h="990600">
                <a:moveTo>
                  <a:pt x="0" y="0"/>
                </a:moveTo>
                <a:lnTo>
                  <a:pt x="76200" y="990600"/>
                </a:lnTo>
              </a:path>
            </a:pathLst>
          </a:custGeom>
          <a:ln w="25400">
            <a:solidFill>
              <a:srgbClr val="000000"/>
            </a:solidFill>
          </a:ln>
        </p:spPr>
        <p:txBody>
          <a:bodyPr wrap="square" lIns="0" tIns="0" rIns="0" bIns="0" rtlCol="0"/>
          <a:lstStyle/>
          <a:p>
            <a:endParaRPr/>
          </a:p>
        </p:txBody>
      </p:sp>
      <p:sp>
        <p:nvSpPr>
          <p:cNvPr id="8" name="object 8"/>
          <p:cNvSpPr/>
          <p:nvPr/>
        </p:nvSpPr>
        <p:spPr>
          <a:xfrm>
            <a:off x="4876800" y="1916683"/>
            <a:ext cx="533400" cy="990600"/>
          </a:xfrm>
          <a:custGeom>
            <a:avLst/>
            <a:gdLst/>
            <a:ahLst/>
            <a:cxnLst/>
            <a:rect l="l" t="t" r="r" b="b"/>
            <a:pathLst>
              <a:path w="533400" h="990600">
                <a:moveTo>
                  <a:pt x="0" y="0"/>
                </a:moveTo>
                <a:lnTo>
                  <a:pt x="533400" y="990600"/>
                </a:lnTo>
              </a:path>
            </a:pathLst>
          </a:custGeom>
          <a:ln w="25400">
            <a:solidFill>
              <a:srgbClr val="000000"/>
            </a:solidFill>
          </a:ln>
        </p:spPr>
        <p:txBody>
          <a:bodyPr wrap="square" lIns="0" tIns="0" rIns="0" bIns="0" rtlCol="0"/>
          <a:lstStyle/>
          <a:p>
            <a:endParaRPr/>
          </a:p>
        </p:txBody>
      </p:sp>
      <p:sp>
        <p:nvSpPr>
          <p:cNvPr id="9" name="object 9"/>
          <p:cNvSpPr/>
          <p:nvPr/>
        </p:nvSpPr>
        <p:spPr>
          <a:xfrm>
            <a:off x="3962400" y="2983471"/>
            <a:ext cx="990600" cy="369570"/>
          </a:xfrm>
          <a:custGeom>
            <a:avLst/>
            <a:gdLst/>
            <a:ahLst/>
            <a:cxnLst/>
            <a:rect l="l" t="t" r="r" b="b"/>
            <a:pathLst>
              <a:path w="990600" h="369570">
                <a:moveTo>
                  <a:pt x="0" y="369328"/>
                </a:moveTo>
                <a:lnTo>
                  <a:pt x="990600" y="369328"/>
                </a:lnTo>
                <a:lnTo>
                  <a:pt x="990600" y="0"/>
                </a:lnTo>
                <a:lnTo>
                  <a:pt x="0" y="0"/>
                </a:lnTo>
                <a:lnTo>
                  <a:pt x="0" y="369328"/>
                </a:lnTo>
                <a:close/>
              </a:path>
            </a:pathLst>
          </a:custGeom>
          <a:solidFill>
            <a:srgbClr val="FFFFFF"/>
          </a:solidFill>
        </p:spPr>
        <p:txBody>
          <a:bodyPr wrap="square" lIns="0" tIns="0" rIns="0" bIns="0" rtlCol="0"/>
          <a:lstStyle/>
          <a:p>
            <a:endParaRPr/>
          </a:p>
        </p:txBody>
      </p:sp>
      <p:sp>
        <p:nvSpPr>
          <p:cNvPr id="10" name="object 10"/>
          <p:cNvSpPr/>
          <p:nvPr/>
        </p:nvSpPr>
        <p:spPr>
          <a:xfrm>
            <a:off x="4953000" y="2983471"/>
            <a:ext cx="1066800" cy="369570"/>
          </a:xfrm>
          <a:custGeom>
            <a:avLst/>
            <a:gdLst/>
            <a:ahLst/>
            <a:cxnLst/>
            <a:rect l="l" t="t" r="r" b="b"/>
            <a:pathLst>
              <a:path w="1066800" h="369570">
                <a:moveTo>
                  <a:pt x="0" y="369328"/>
                </a:moveTo>
                <a:lnTo>
                  <a:pt x="1066800" y="369328"/>
                </a:lnTo>
                <a:lnTo>
                  <a:pt x="1066800" y="0"/>
                </a:lnTo>
                <a:lnTo>
                  <a:pt x="0" y="0"/>
                </a:lnTo>
                <a:lnTo>
                  <a:pt x="0" y="369328"/>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nvGraphicFramePr>
        <p:xfrm>
          <a:off x="2819400" y="2983471"/>
          <a:ext cx="3200400" cy="369328"/>
        </p:xfrm>
        <a:graphic>
          <a:graphicData uri="http://schemas.openxmlformats.org/drawingml/2006/table">
            <a:tbl>
              <a:tblPr firstRow="1" bandRow="1">
                <a:tableStyleId>{2D5ABB26-0587-4C30-8999-92F81FD0307C}</a:tableStyleId>
              </a:tblPr>
              <a:tblGrid>
                <a:gridCol w="1143000"/>
                <a:gridCol w="990600"/>
                <a:gridCol w="1066800"/>
              </a:tblGrid>
              <a:tr h="369328">
                <a:tc>
                  <a:txBody>
                    <a:bodyPr/>
                    <a:lstStyle/>
                    <a:p>
                      <a:pPr marL="92075">
                        <a:lnSpc>
                          <a:spcPct val="100000"/>
                        </a:lnSpc>
                        <a:spcBef>
                          <a:spcPts val="245"/>
                        </a:spcBef>
                      </a:pPr>
                      <a:r>
                        <a:rPr sz="1800" spc="-15" dirty="0">
                          <a:latin typeface="Calibri"/>
                          <a:cs typeface="Calibri"/>
                        </a:rPr>
                        <a:t>Data</a:t>
                      </a:r>
                      <a:r>
                        <a:rPr sz="1800" spc="-95" dirty="0">
                          <a:latin typeface="Calibri"/>
                          <a:cs typeface="Calibri"/>
                        </a:rPr>
                        <a:t> </a:t>
                      </a:r>
                      <a:r>
                        <a:rPr sz="1800" dirty="0">
                          <a:latin typeface="Calibri"/>
                          <a:cs typeface="Calibri"/>
                        </a:rPr>
                        <a:t>type</a:t>
                      </a:r>
                      <a:endParaRPr sz="1800">
                        <a:latin typeface="Calibri"/>
                        <a:cs typeface="Calibri"/>
                      </a:endParaRPr>
                    </a:p>
                  </a:txBody>
                  <a:tcPr marL="0" marR="0" marT="0" marB="0"/>
                </a:tc>
                <a:tc>
                  <a:txBody>
                    <a:bodyPr/>
                    <a:lstStyle/>
                    <a:p>
                      <a:pPr marL="92075">
                        <a:lnSpc>
                          <a:spcPct val="100000"/>
                        </a:lnSpc>
                        <a:spcBef>
                          <a:spcPts val="245"/>
                        </a:spcBef>
                      </a:pPr>
                      <a:r>
                        <a:rPr sz="1800" spc="-15" dirty="0">
                          <a:latin typeface="Calibri"/>
                          <a:cs typeface="Calibri"/>
                        </a:rPr>
                        <a:t>Variable</a:t>
                      </a:r>
                      <a:endParaRPr sz="1800">
                        <a:latin typeface="Calibri"/>
                        <a:cs typeface="Calibri"/>
                      </a:endParaRPr>
                    </a:p>
                  </a:txBody>
                  <a:tcPr marL="0" marR="0" marT="0" marB="0"/>
                </a:tc>
                <a:tc>
                  <a:txBody>
                    <a:bodyPr/>
                    <a:lstStyle/>
                    <a:p>
                      <a:pPr marL="92075">
                        <a:lnSpc>
                          <a:spcPct val="100000"/>
                        </a:lnSpc>
                        <a:spcBef>
                          <a:spcPts val="245"/>
                        </a:spcBef>
                      </a:pPr>
                      <a:r>
                        <a:rPr sz="1800" spc="-10" dirty="0">
                          <a:latin typeface="Calibri"/>
                          <a:cs typeface="Calibri"/>
                        </a:rPr>
                        <a:t>Constant</a:t>
                      </a:r>
                      <a:endParaRPr sz="1800">
                        <a:latin typeface="Calibri"/>
                        <a:cs typeface="Calibri"/>
                      </a:endParaRPr>
                    </a:p>
                  </a:txBody>
                  <a:tcPr marL="0" marR="0" marT="0" marB="0"/>
                </a:tc>
              </a:tr>
            </a:tbl>
          </a:graphicData>
        </a:graphic>
      </p:graphicFrame>
      <p:sp>
        <p:nvSpPr>
          <p:cNvPr id="12" name="object 12"/>
          <p:cNvSpPr txBox="1"/>
          <p:nvPr/>
        </p:nvSpPr>
        <p:spPr>
          <a:xfrm>
            <a:off x="533400" y="3733837"/>
            <a:ext cx="7239000" cy="3057888"/>
          </a:xfrm>
          <a:prstGeom prst="rect">
            <a:avLst/>
          </a:prstGeom>
          <a:solidFill>
            <a:srgbClr val="EDEBE0"/>
          </a:solidFill>
          <a:ln w="9525">
            <a:solidFill>
              <a:srgbClr val="000000"/>
            </a:solidFill>
          </a:ln>
        </p:spPr>
        <p:txBody>
          <a:bodyPr vert="horz" wrap="square" lIns="0" tIns="102235" rIns="0" bIns="0" rtlCol="0">
            <a:spAutoFit/>
          </a:bodyPr>
          <a:lstStyle/>
          <a:p>
            <a:pPr marL="86360">
              <a:lnSpc>
                <a:spcPct val="100000"/>
              </a:lnSpc>
              <a:spcBef>
                <a:spcPts val="805"/>
              </a:spcBef>
            </a:pPr>
            <a:r>
              <a:rPr sz="2400" b="1" u="heavy" spc="-10" dirty="0">
                <a:solidFill>
                  <a:srgbClr val="1E1E1E"/>
                </a:solidFill>
                <a:latin typeface="Microsoft Tai Le"/>
                <a:cs typeface="Microsoft Tai Le"/>
              </a:rPr>
              <a:t>Definition </a:t>
            </a:r>
            <a:r>
              <a:rPr sz="2400" b="1" u="heavy" spc="-5" dirty="0">
                <a:solidFill>
                  <a:srgbClr val="1E1E1E"/>
                </a:solidFill>
                <a:latin typeface="Microsoft Tai Le"/>
                <a:cs typeface="Microsoft Tai Le"/>
              </a:rPr>
              <a:t>of</a:t>
            </a:r>
            <a:r>
              <a:rPr sz="2400" b="1" u="heavy" spc="-70" dirty="0">
                <a:solidFill>
                  <a:srgbClr val="1E1E1E"/>
                </a:solidFill>
                <a:latin typeface="Microsoft Tai Le"/>
                <a:cs typeface="Microsoft Tai Le"/>
              </a:rPr>
              <a:t> </a:t>
            </a:r>
            <a:r>
              <a:rPr sz="2400" b="1" u="heavy" spc="-5">
                <a:solidFill>
                  <a:srgbClr val="1E1E1E"/>
                </a:solidFill>
                <a:latin typeface="Microsoft Tai Le"/>
                <a:cs typeface="Microsoft Tai Le"/>
              </a:rPr>
              <a:t>Variable</a:t>
            </a:r>
            <a:r>
              <a:rPr sz="2400" b="1" u="heavy" spc="-5" smtClean="0">
                <a:solidFill>
                  <a:srgbClr val="1E1E1E"/>
                </a:solidFill>
                <a:latin typeface="Microsoft Tai Le"/>
                <a:cs typeface="Microsoft Tai Le"/>
              </a:rPr>
              <a:t>:</a:t>
            </a:r>
            <a:r>
              <a:rPr lang="en-US" sz="2400" b="1" u="heavy" spc="-5" dirty="0" smtClean="0">
                <a:solidFill>
                  <a:srgbClr val="1E1E1E"/>
                </a:solidFill>
                <a:latin typeface="Microsoft Tai Le"/>
                <a:cs typeface="Microsoft Tai Le"/>
              </a:rPr>
              <a:t> Variable is an entity which can be change.</a:t>
            </a:r>
            <a:endParaRPr sz="2400" dirty="0">
              <a:latin typeface="Microsoft Tai Le"/>
              <a:cs typeface="Microsoft Tai Le"/>
            </a:endParaRPr>
          </a:p>
          <a:p>
            <a:pPr marL="86360" marR="255904">
              <a:lnSpc>
                <a:spcPct val="150200"/>
              </a:lnSpc>
              <a:spcBef>
                <a:spcPts val="20"/>
              </a:spcBef>
            </a:pPr>
            <a:r>
              <a:rPr sz="2400" spc="-5" dirty="0">
                <a:solidFill>
                  <a:srgbClr val="1E1E1E"/>
                </a:solidFill>
                <a:latin typeface="Microsoft Tai Le"/>
                <a:cs typeface="Microsoft Tai Le"/>
              </a:rPr>
              <a:t>Variables in C are </a:t>
            </a:r>
            <a:r>
              <a:rPr sz="2400" b="1" spc="-5" dirty="0">
                <a:solidFill>
                  <a:srgbClr val="333333"/>
                </a:solidFill>
                <a:latin typeface="Microsoft Tai Le"/>
                <a:cs typeface="Microsoft Tai Le"/>
              </a:rPr>
              <a:t>memory </a:t>
            </a:r>
            <a:r>
              <a:rPr sz="2400" b="1" spc="-10" dirty="0">
                <a:solidFill>
                  <a:srgbClr val="333333"/>
                </a:solidFill>
                <a:latin typeface="Microsoft Tai Le"/>
                <a:cs typeface="Microsoft Tai Le"/>
              </a:rPr>
              <a:t>locations </a:t>
            </a:r>
            <a:r>
              <a:rPr sz="2400" spc="-5" dirty="0">
                <a:solidFill>
                  <a:srgbClr val="1E1E1E"/>
                </a:solidFill>
                <a:latin typeface="Microsoft Tai Le"/>
                <a:cs typeface="Microsoft Tai Le"/>
              </a:rPr>
              <a:t>that are given names.  Variables are the entities </a:t>
            </a:r>
            <a:r>
              <a:rPr sz="2400" spc="-10" dirty="0">
                <a:solidFill>
                  <a:srgbClr val="1E1E1E"/>
                </a:solidFill>
                <a:latin typeface="Microsoft Tai Le"/>
                <a:cs typeface="Microsoft Tai Le"/>
              </a:rPr>
              <a:t>which </a:t>
            </a:r>
            <a:r>
              <a:rPr sz="2400" spc="-5" dirty="0">
                <a:solidFill>
                  <a:srgbClr val="1E1E1E"/>
                </a:solidFill>
                <a:latin typeface="Microsoft Tai Le"/>
                <a:cs typeface="Microsoft Tai Le"/>
              </a:rPr>
              <a:t>can change at </a:t>
            </a:r>
            <a:r>
              <a:rPr sz="2400" spc="-5">
                <a:solidFill>
                  <a:srgbClr val="1E1E1E"/>
                </a:solidFill>
                <a:latin typeface="Microsoft Tai Le"/>
                <a:cs typeface="Microsoft Tai Le"/>
              </a:rPr>
              <a:t>different </a:t>
            </a:r>
            <a:r>
              <a:rPr sz="2400" spc="-5" smtClean="0">
                <a:solidFill>
                  <a:srgbClr val="1E1E1E"/>
                </a:solidFill>
                <a:latin typeface="Microsoft Tai Le"/>
                <a:cs typeface="Microsoft Tai Le"/>
              </a:rPr>
              <a:t>times</a:t>
            </a:r>
            <a:r>
              <a:rPr lang="en-US" sz="2400" spc="-5" dirty="0" smtClean="0">
                <a:solidFill>
                  <a:srgbClr val="1E1E1E"/>
                </a:solidFill>
                <a:latin typeface="Microsoft Tai Le"/>
                <a:cs typeface="Microsoft Tai Le"/>
              </a:rPr>
              <a:t>.</a:t>
            </a:r>
            <a:r>
              <a:rPr sz="2400" spc="-5" smtClean="0">
                <a:solidFill>
                  <a:srgbClr val="1E1E1E"/>
                </a:solidFill>
                <a:latin typeface="Microsoft Tai Le"/>
                <a:cs typeface="Microsoft Tai Le"/>
              </a:rPr>
              <a:t> </a:t>
            </a:r>
            <a:r>
              <a:rPr sz="2400" spc="-5" dirty="0">
                <a:solidFill>
                  <a:srgbClr val="1E1E1E"/>
                </a:solidFill>
                <a:latin typeface="Microsoft Tai Le"/>
                <a:cs typeface="Microsoft Tai Le"/>
              </a:rPr>
              <a:t>we  </a:t>
            </a:r>
            <a:r>
              <a:rPr sz="2400" spc="-10" dirty="0">
                <a:solidFill>
                  <a:srgbClr val="1E1E1E"/>
                </a:solidFill>
                <a:latin typeface="Microsoft Tai Le"/>
                <a:cs typeface="Microsoft Tai Le"/>
              </a:rPr>
              <a:t>use </a:t>
            </a:r>
            <a:r>
              <a:rPr sz="2400" spc="-5" dirty="0">
                <a:solidFill>
                  <a:srgbClr val="1E1E1E"/>
                </a:solidFill>
                <a:latin typeface="Microsoft Tai Le"/>
                <a:cs typeface="Microsoft Tai Le"/>
              </a:rPr>
              <a:t>variables to store data in memory. </a:t>
            </a:r>
            <a:r>
              <a:rPr sz="2400" spc="-5" dirty="0">
                <a:solidFill>
                  <a:srgbClr val="3B3B3B"/>
                </a:solidFill>
                <a:latin typeface="Microsoft Tai Le"/>
                <a:cs typeface="Microsoft Tai Le"/>
              </a:rPr>
              <a:t>As </a:t>
            </a:r>
            <a:r>
              <a:rPr sz="2400" spc="-10" dirty="0">
                <a:solidFill>
                  <a:srgbClr val="3B3B3B"/>
                </a:solidFill>
                <a:latin typeface="Microsoft Tai Le"/>
                <a:cs typeface="Microsoft Tai Le"/>
              </a:rPr>
              <a:t>shown </a:t>
            </a:r>
            <a:r>
              <a:rPr sz="2400" spc="-5" dirty="0">
                <a:solidFill>
                  <a:srgbClr val="3B3B3B"/>
                </a:solidFill>
                <a:latin typeface="Microsoft Tai Le"/>
                <a:cs typeface="Microsoft Tai Le"/>
              </a:rPr>
              <a:t>in figure, </a:t>
            </a:r>
            <a:r>
              <a:rPr sz="2400" b="1" spc="-5" dirty="0">
                <a:solidFill>
                  <a:srgbClr val="3B3B3B"/>
                </a:solidFill>
                <a:latin typeface="Microsoft Tai Le"/>
                <a:cs typeface="Microsoft Tai Le"/>
              </a:rPr>
              <a:t>a </a:t>
            </a:r>
            <a:r>
              <a:rPr sz="2400" b="1" spc="-10" dirty="0">
                <a:solidFill>
                  <a:srgbClr val="3B3B3B"/>
                </a:solidFill>
                <a:latin typeface="Microsoft Tai Le"/>
                <a:cs typeface="Microsoft Tai Le"/>
              </a:rPr>
              <a:t>is  </a:t>
            </a:r>
            <a:r>
              <a:rPr sz="2400" b="1" spc="-5" dirty="0">
                <a:solidFill>
                  <a:srgbClr val="3B3B3B"/>
                </a:solidFill>
                <a:latin typeface="Microsoft Tai Le"/>
                <a:cs typeface="Microsoft Tai Le"/>
              </a:rPr>
              <a:t>variable.</a:t>
            </a:r>
            <a:endParaRPr sz="2400" dirty="0">
              <a:latin typeface="Microsoft Tai Le"/>
              <a:cs typeface="Microsoft Tai Le"/>
            </a:endParaRPr>
          </a:p>
        </p:txBody>
      </p:sp>
      <p:sp>
        <p:nvSpPr>
          <p:cNvPr id="14" name="TextBox 13"/>
          <p:cNvSpPr txBox="1"/>
          <p:nvPr/>
        </p:nvSpPr>
        <p:spPr>
          <a:xfrm>
            <a:off x="0" y="1295400"/>
            <a:ext cx="3505200" cy="1477328"/>
          </a:xfrm>
          <a:prstGeom prst="rect">
            <a:avLst/>
          </a:prstGeom>
          <a:noFill/>
        </p:spPr>
        <p:txBody>
          <a:bodyPr wrap="square" rtlCol="0">
            <a:spAutoFit/>
          </a:bodyPr>
          <a:lstStyle/>
          <a:p>
            <a:r>
              <a:rPr lang="en-US" dirty="0" smtClean="0"/>
              <a:t>Syntax for declaration of variable :</a:t>
            </a:r>
          </a:p>
          <a:p>
            <a:r>
              <a:rPr lang="en-US" dirty="0" err="1" smtClean="0"/>
              <a:t>Datatype</a:t>
            </a:r>
            <a:r>
              <a:rPr lang="en-US" dirty="0" smtClean="0"/>
              <a:t> variable name; </a:t>
            </a:r>
          </a:p>
          <a:p>
            <a:r>
              <a:rPr lang="en-US" dirty="0" smtClean="0"/>
              <a:t>Ex:-</a:t>
            </a:r>
            <a:r>
              <a:rPr lang="en-US" dirty="0" err="1" smtClean="0"/>
              <a:t>int</a:t>
            </a:r>
            <a:r>
              <a:rPr lang="en-US" dirty="0" smtClean="0"/>
              <a:t>  a;</a:t>
            </a:r>
          </a:p>
          <a:p>
            <a:r>
              <a:rPr lang="en-US" dirty="0" smtClean="0"/>
              <a:t> </a:t>
            </a:r>
            <a:r>
              <a:rPr lang="en-US" dirty="0" smtClean="0"/>
              <a:t>      float n;</a:t>
            </a:r>
          </a:p>
          <a:p>
            <a:r>
              <a:rPr lang="en-US" dirty="0" smtClean="0"/>
              <a:t>       char name[7];</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86583" y="274320"/>
            <a:ext cx="4594860" cy="4709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53515">
              <a:lnSpc>
                <a:spcPct val="100000"/>
              </a:lnSpc>
            </a:pPr>
            <a:r>
              <a:rPr dirty="0"/>
              <a:t>‘C’</a:t>
            </a:r>
            <a:r>
              <a:rPr spc="-110" dirty="0"/>
              <a:t> </a:t>
            </a:r>
            <a:r>
              <a:rPr dirty="0"/>
              <a:t>Keywords</a:t>
            </a:r>
          </a:p>
        </p:txBody>
      </p:sp>
      <p:sp>
        <p:nvSpPr>
          <p:cNvPr id="4" name="object 4"/>
          <p:cNvSpPr/>
          <p:nvPr/>
        </p:nvSpPr>
        <p:spPr>
          <a:xfrm>
            <a:off x="531113" y="3550162"/>
            <a:ext cx="8612887" cy="330783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31113" y="771812"/>
            <a:ext cx="8305800" cy="2693686"/>
          </a:xfrm>
          <a:prstGeom prst="rect">
            <a:avLst/>
          </a:prstGeom>
          <a:solidFill>
            <a:srgbClr val="EDEBE0"/>
          </a:solidFill>
          <a:ln w="9525">
            <a:solidFill>
              <a:srgbClr val="000000"/>
            </a:solidFill>
          </a:ln>
        </p:spPr>
        <p:txBody>
          <a:bodyPr vert="horz" wrap="square" lIns="0" tIns="115570" rIns="0" bIns="0" rtlCol="0">
            <a:spAutoFit/>
          </a:bodyPr>
          <a:lstStyle/>
          <a:p>
            <a:pPr marL="86360">
              <a:lnSpc>
                <a:spcPct val="100000"/>
              </a:lnSpc>
              <a:spcBef>
                <a:spcPts val="910"/>
              </a:spcBef>
            </a:pPr>
            <a:r>
              <a:rPr sz="2800" b="1" spc="-5" dirty="0">
                <a:latin typeface="Microsoft Tai Le"/>
                <a:cs typeface="Microsoft Tai Le"/>
              </a:rPr>
              <a:t>Keywords </a:t>
            </a:r>
            <a:r>
              <a:rPr sz="2800" spc="-5" dirty="0">
                <a:latin typeface="Microsoft Tai Le"/>
                <a:cs typeface="Microsoft Tai Le"/>
              </a:rPr>
              <a:t>are the </a:t>
            </a:r>
            <a:r>
              <a:rPr sz="2800" spc="-10" dirty="0">
                <a:latin typeface="Microsoft Tai Le"/>
                <a:cs typeface="Microsoft Tai Le"/>
              </a:rPr>
              <a:t>words </a:t>
            </a:r>
            <a:r>
              <a:rPr sz="2800" spc="-5" dirty="0">
                <a:latin typeface="Microsoft Tai Le"/>
                <a:cs typeface="Microsoft Tai Le"/>
              </a:rPr>
              <a:t>whose meaning has already</a:t>
            </a:r>
            <a:r>
              <a:rPr sz="2800" spc="50" dirty="0">
                <a:latin typeface="Microsoft Tai Le"/>
                <a:cs typeface="Microsoft Tai Le"/>
              </a:rPr>
              <a:t> </a:t>
            </a:r>
            <a:r>
              <a:rPr sz="2800" spc="-5" dirty="0">
                <a:latin typeface="Microsoft Tai Le"/>
                <a:cs typeface="Microsoft Tai Le"/>
              </a:rPr>
              <a:t>been</a:t>
            </a:r>
            <a:endParaRPr sz="2800" dirty="0">
              <a:latin typeface="Microsoft Tai Le"/>
              <a:cs typeface="Microsoft Tai Le"/>
            </a:endParaRPr>
          </a:p>
          <a:p>
            <a:pPr marL="86360">
              <a:lnSpc>
                <a:spcPct val="100000"/>
              </a:lnSpc>
              <a:spcBef>
                <a:spcPts val="960"/>
              </a:spcBef>
            </a:pPr>
            <a:r>
              <a:rPr sz="2800" spc="-5" dirty="0">
                <a:latin typeface="Microsoft Tai Le"/>
                <a:cs typeface="Microsoft Tai Le"/>
              </a:rPr>
              <a:t>explained to the C</a:t>
            </a:r>
            <a:r>
              <a:rPr sz="2800" spc="-55" dirty="0">
                <a:latin typeface="Microsoft Tai Le"/>
                <a:cs typeface="Microsoft Tai Le"/>
              </a:rPr>
              <a:t> </a:t>
            </a:r>
            <a:r>
              <a:rPr sz="2800" spc="-5" dirty="0">
                <a:latin typeface="Microsoft Tai Le"/>
                <a:cs typeface="Microsoft Tai Le"/>
              </a:rPr>
              <a:t>compiler.</a:t>
            </a:r>
            <a:endParaRPr sz="2800" dirty="0">
              <a:latin typeface="Microsoft Tai Le"/>
              <a:cs typeface="Microsoft Tai Le"/>
            </a:endParaRPr>
          </a:p>
          <a:p>
            <a:pPr marL="86360" marR="194945">
              <a:lnSpc>
                <a:spcPts val="2920"/>
              </a:lnSpc>
              <a:spcBef>
                <a:spcPts val="225"/>
              </a:spcBef>
            </a:pPr>
            <a:r>
              <a:rPr sz="2800" spc="-5" dirty="0">
                <a:latin typeface="Microsoft Tai Le"/>
                <a:cs typeface="Microsoft Tai Le"/>
              </a:rPr>
              <a:t>The </a:t>
            </a:r>
            <a:r>
              <a:rPr sz="2800" spc="-10" dirty="0">
                <a:latin typeface="Microsoft Tai Le"/>
                <a:cs typeface="Microsoft Tai Le"/>
              </a:rPr>
              <a:t>following </a:t>
            </a:r>
            <a:r>
              <a:rPr sz="2800" spc="-5" dirty="0">
                <a:latin typeface="Microsoft Tai Le"/>
                <a:cs typeface="Microsoft Tai Le"/>
              </a:rPr>
              <a:t>names are </a:t>
            </a:r>
            <a:r>
              <a:rPr sz="2800" b="1" spc="-5" dirty="0">
                <a:latin typeface="Microsoft Tai Le"/>
                <a:cs typeface="Microsoft Tai Le"/>
              </a:rPr>
              <a:t>reserved </a:t>
            </a:r>
            <a:r>
              <a:rPr sz="2800" spc="-5" dirty="0">
                <a:latin typeface="Microsoft Tai Le"/>
                <a:cs typeface="Microsoft Tai Le"/>
              </a:rPr>
              <a:t>by the C language. Their  meaning is already defined, and they cannot be</a:t>
            </a:r>
            <a:r>
              <a:rPr sz="2800" spc="-20" dirty="0">
                <a:latin typeface="Microsoft Tai Le"/>
                <a:cs typeface="Microsoft Tai Le"/>
              </a:rPr>
              <a:t> </a:t>
            </a:r>
            <a:r>
              <a:rPr sz="2800" b="1" spc="-5" dirty="0">
                <a:latin typeface="Microsoft Tai Le"/>
                <a:cs typeface="Microsoft Tai Le"/>
              </a:rPr>
              <a:t>re-defined</a:t>
            </a:r>
            <a:r>
              <a:rPr sz="2400" spc="-5" dirty="0">
                <a:latin typeface="Microsoft Tai Le"/>
                <a:cs typeface="Microsoft Tai Le"/>
              </a:rPr>
              <a:t>.</a:t>
            </a:r>
            <a:endParaRPr sz="2400" dirty="0">
              <a:latin typeface="Microsoft Tai Le"/>
              <a:cs typeface="Microsoft Tai L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2535" y="274321"/>
            <a:ext cx="4599432" cy="56388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448945">
              <a:lnSpc>
                <a:spcPct val="100000"/>
              </a:lnSpc>
            </a:pPr>
            <a:r>
              <a:rPr spc="-5" dirty="0"/>
              <a:t>Pre-processor</a:t>
            </a:r>
            <a:r>
              <a:rPr spc="-95" dirty="0"/>
              <a:t> </a:t>
            </a:r>
            <a:r>
              <a:rPr dirty="0"/>
              <a:t>Directive</a:t>
            </a:r>
          </a:p>
        </p:txBody>
      </p:sp>
      <p:sp>
        <p:nvSpPr>
          <p:cNvPr id="4" name="object 4"/>
          <p:cNvSpPr txBox="1"/>
          <p:nvPr/>
        </p:nvSpPr>
        <p:spPr>
          <a:xfrm>
            <a:off x="609600" y="990600"/>
            <a:ext cx="8001000" cy="492443"/>
          </a:xfrm>
          <a:prstGeom prst="rect">
            <a:avLst/>
          </a:prstGeom>
        </p:spPr>
        <p:txBody>
          <a:bodyPr vert="horz" wrap="square" lIns="0" tIns="0" rIns="0" bIns="0" rtlCol="0">
            <a:spAutoFit/>
          </a:bodyPr>
          <a:lstStyle/>
          <a:p>
            <a:pPr marL="12700">
              <a:lnSpc>
                <a:spcPct val="100000"/>
              </a:lnSpc>
              <a:tabLst>
                <a:tab pos="304165" algn="l"/>
              </a:tabLst>
            </a:pPr>
            <a:r>
              <a:rPr sz="3200" spc="-5" dirty="0">
                <a:latin typeface="Microsoft Tai Le"/>
                <a:cs typeface="Microsoft Tai Le"/>
              </a:rPr>
              <a:t>Pre-processor directive is  #define</a:t>
            </a:r>
            <a:r>
              <a:rPr sz="1600" spc="-5" dirty="0">
                <a:latin typeface="Microsoft Tai Le"/>
                <a:cs typeface="Microsoft Tai Le"/>
              </a:rPr>
              <a:t>.</a:t>
            </a:r>
            <a:endParaRPr sz="1600" dirty="0">
              <a:latin typeface="Microsoft Tai Le"/>
              <a:cs typeface="Microsoft Tai Le"/>
            </a:endParaRPr>
          </a:p>
        </p:txBody>
      </p:sp>
      <p:sp>
        <p:nvSpPr>
          <p:cNvPr id="5" name="object 5"/>
          <p:cNvSpPr/>
          <p:nvPr/>
        </p:nvSpPr>
        <p:spPr>
          <a:xfrm>
            <a:off x="2743200" y="2477897"/>
            <a:ext cx="3276600" cy="609600"/>
          </a:xfrm>
          <a:custGeom>
            <a:avLst/>
            <a:gdLst/>
            <a:ahLst/>
            <a:cxnLst/>
            <a:rect l="l" t="t" r="r" b="b"/>
            <a:pathLst>
              <a:path w="3276600" h="609600">
                <a:moveTo>
                  <a:pt x="0" y="609600"/>
                </a:moveTo>
                <a:lnTo>
                  <a:pt x="3276600" y="609600"/>
                </a:lnTo>
                <a:lnTo>
                  <a:pt x="3276600" y="0"/>
                </a:lnTo>
                <a:lnTo>
                  <a:pt x="0" y="0"/>
                </a:lnTo>
                <a:lnTo>
                  <a:pt x="0" y="609600"/>
                </a:lnTo>
                <a:close/>
              </a:path>
            </a:pathLst>
          </a:custGeom>
          <a:ln w="25400">
            <a:solidFill>
              <a:srgbClr val="4F81BC"/>
            </a:solidFill>
          </a:ln>
        </p:spPr>
        <p:txBody>
          <a:bodyPr wrap="square" lIns="0" tIns="0" rIns="0" bIns="0" rtlCol="0"/>
          <a:lstStyle/>
          <a:p>
            <a:endParaRPr/>
          </a:p>
        </p:txBody>
      </p:sp>
      <p:sp>
        <p:nvSpPr>
          <p:cNvPr id="6" name="object 6"/>
          <p:cNvSpPr txBox="1"/>
          <p:nvPr/>
        </p:nvSpPr>
        <p:spPr>
          <a:xfrm>
            <a:off x="3376421" y="2574163"/>
            <a:ext cx="2009775" cy="338554"/>
          </a:xfrm>
          <a:prstGeom prst="rect">
            <a:avLst/>
          </a:prstGeom>
        </p:spPr>
        <p:txBody>
          <a:bodyPr vert="horz" wrap="square" lIns="0" tIns="0" rIns="0" bIns="0" rtlCol="0">
            <a:spAutoFit/>
          </a:bodyPr>
          <a:lstStyle/>
          <a:p>
            <a:pPr marL="12700">
              <a:lnSpc>
                <a:spcPct val="100000"/>
              </a:lnSpc>
            </a:pPr>
            <a:r>
              <a:rPr sz="2200" spc="-5" dirty="0">
                <a:latin typeface="Microsoft New Tai Lue"/>
                <a:cs typeface="Microsoft New Tai Lue"/>
              </a:rPr>
              <a:t>#define </a:t>
            </a:r>
            <a:r>
              <a:rPr sz="2200" spc="-5">
                <a:latin typeface="Microsoft New Tai Lue"/>
                <a:cs typeface="Microsoft New Tai Lue"/>
              </a:rPr>
              <a:t>MAX</a:t>
            </a:r>
            <a:r>
              <a:rPr sz="2200" spc="-55">
                <a:latin typeface="Microsoft New Tai Lue"/>
                <a:cs typeface="Microsoft New Tai Lue"/>
              </a:rPr>
              <a:t> </a:t>
            </a:r>
            <a:r>
              <a:rPr lang="en-US" sz="2200" spc="-55" dirty="0" smtClean="0">
                <a:latin typeface="Microsoft New Tai Lue"/>
                <a:cs typeface="Microsoft New Tai Lue"/>
              </a:rPr>
              <a:t>40</a:t>
            </a:r>
            <a:endParaRPr sz="2200">
              <a:latin typeface="Microsoft New Tai Lue"/>
              <a:cs typeface="Microsoft New Tai Lue"/>
            </a:endParaRPr>
          </a:p>
        </p:txBody>
      </p:sp>
      <p:sp>
        <p:nvSpPr>
          <p:cNvPr id="7" name="object 7"/>
          <p:cNvSpPr/>
          <p:nvPr/>
        </p:nvSpPr>
        <p:spPr>
          <a:xfrm>
            <a:off x="2819400" y="2895600"/>
            <a:ext cx="685800" cy="1030605"/>
          </a:xfrm>
          <a:custGeom>
            <a:avLst/>
            <a:gdLst/>
            <a:ahLst/>
            <a:cxnLst/>
            <a:rect l="l" t="t" r="r" b="b"/>
            <a:pathLst>
              <a:path w="685800" h="1030604">
                <a:moveTo>
                  <a:pt x="685800" y="0"/>
                </a:moveTo>
                <a:lnTo>
                  <a:pt x="0" y="1030097"/>
                </a:lnTo>
              </a:path>
            </a:pathLst>
          </a:custGeom>
          <a:ln w="25400">
            <a:solidFill>
              <a:srgbClr val="4F81BC"/>
            </a:solidFill>
          </a:ln>
        </p:spPr>
        <p:txBody>
          <a:bodyPr wrap="square" lIns="0" tIns="0" rIns="0" bIns="0" rtlCol="0"/>
          <a:lstStyle/>
          <a:p>
            <a:endParaRPr/>
          </a:p>
        </p:txBody>
      </p:sp>
      <p:sp>
        <p:nvSpPr>
          <p:cNvPr id="8" name="object 8"/>
          <p:cNvSpPr/>
          <p:nvPr/>
        </p:nvSpPr>
        <p:spPr>
          <a:xfrm>
            <a:off x="4648200" y="2935097"/>
            <a:ext cx="0" cy="838200"/>
          </a:xfrm>
          <a:custGeom>
            <a:avLst/>
            <a:gdLst/>
            <a:ahLst/>
            <a:cxnLst/>
            <a:rect l="l" t="t" r="r" b="b"/>
            <a:pathLst>
              <a:path h="838200">
                <a:moveTo>
                  <a:pt x="0" y="0"/>
                </a:moveTo>
                <a:lnTo>
                  <a:pt x="0" y="838200"/>
                </a:lnTo>
              </a:path>
            </a:pathLst>
          </a:custGeom>
          <a:ln w="25400">
            <a:solidFill>
              <a:srgbClr val="4F81BC"/>
            </a:solidFill>
          </a:ln>
        </p:spPr>
        <p:txBody>
          <a:bodyPr wrap="square" lIns="0" tIns="0" rIns="0" bIns="0" rtlCol="0"/>
          <a:lstStyle/>
          <a:p>
            <a:endParaRPr/>
          </a:p>
        </p:txBody>
      </p:sp>
      <p:sp>
        <p:nvSpPr>
          <p:cNvPr id="9" name="object 9"/>
          <p:cNvSpPr/>
          <p:nvPr/>
        </p:nvSpPr>
        <p:spPr>
          <a:xfrm>
            <a:off x="5410200" y="2895600"/>
            <a:ext cx="685800" cy="914400"/>
          </a:xfrm>
          <a:custGeom>
            <a:avLst/>
            <a:gdLst/>
            <a:ahLst/>
            <a:cxnLst/>
            <a:rect l="l" t="t" r="r" b="b"/>
            <a:pathLst>
              <a:path w="685800" h="914400">
                <a:moveTo>
                  <a:pt x="0" y="0"/>
                </a:moveTo>
                <a:lnTo>
                  <a:pt x="685800" y="914400"/>
                </a:lnTo>
              </a:path>
            </a:pathLst>
          </a:custGeom>
          <a:ln w="25400">
            <a:solidFill>
              <a:srgbClr val="4F81BC"/>
            </a:solidFill>
          </a:ln>
        </p:spPr>
        <p:txBody>
          <a:bodyPr wrap="square" lIns="0" tIns="0" rIns="0" bIns="0" rtlCol="0"/>
          <a:lstStyle/>
          <a:p>
            <a:endParaRPr/>
          </a:p>
        </p:txBody>
      </p:sp>
      <p:sp>
        <p:nvSpPr>
          <p:cNvPr id="10" name="object 10"/>
          <p:cNvSpPr/>
          <p:nvPr/>
        </p:nvSpPr>
        <p:spPr>
          <a:xfrm>
            <a:off x="304800" y="3810000"/>
            <a:ext cx="2667000" cy="646430"/>
          </a:xfrm>
          <a:custGeom>
            <a:avLst/>
            <a:gdLst/>
            <a:ahLst/>
            <a:cxnLst/>
            <a:rect l="l" t="t" r="r" b="b"/>
            <a:pathLst>
              <a:path w="2667000" h="646429">
                <a:moveTo>
                  <a:pt x="0" y="646328"/>
                </a:moveTo>
                <a:lnTo>
                  <a:pt x="2667000" y="646328"/>
                </a:lnTo>
                <a:lnTo>
                  <a:pt x="2667000" y="0"/>
                </a:lnTo>
                <a:lnTo>
                  <a:pt x="0" y="0"/>
                </a:lnTo>
                <a:lnTo>
                  <a:pt x="0" y="646328"/>
                </a:lnTo>
                <a:close/>
              </a:path>
            </a:pathLst>
          </a:custGeom>
          <a:solidFill>
            <a:srgbClr val="FFFFFF"/>
          </a:solidFill>
        </p:spPr>
        <p:txBody>
          <a:bodyPr wrap="square" lIns="0" tIns="0" rIns="0" bIns="0" rtlCol="0"/>
          <a:lstStyle/>
          <a:p>
            <a:endParaRPr/>
          </a:p>
        </p:txBody>
      </p:sp>
      <p:sp>
        <p:nvSpPr>
          <p:cNvPr id="11" name="object 11"/>
          <p:cNvSpPr txBox="1"/>
          <p:nvPr/>
        </p:nvSpPr>
        <p:spPr>
          <a:xfrm>
            <a:off x="76200" y="3849471"/>
            <a:ext cx="3200400" cy="757259"/>
          </a:xfrm>
          <a:prstGeom prst="rect">
            <a:avLst/>
          </a:prstGeom>
          <a:ln w="25400">
            <a:solidFill>
              <a:srgbClr val="4F81BC"/>
            </a:solidFill>
          </a:ln>
        </p:spPr>
        <p:txBody>
          <a:bodyPr vert="horz" wrap="square" lIns="0" tIns="18415" rIns="0" bIns="0" rtlCol="0">
            <a:spAutoFit/>
          </a:bodyPr>
          <a:lstStyle/>
          <a:p>
            <a:pPr marL="78740">
              <a:lnSpc>
                <a:spcPct val="100000"/>
              </a:lnSpc>
              <a:spcBef>
                <a:spcPts val="145"/>
              </a:spcBef>
            </a:pPr>
            <a:r>
              <a:rPr sz="2400" spc="-5" dirty="0">
                <a:latin typeface="Calibri"/>
                <a:cs typeface="Calibri"/>
              </a:rPr>
              <a:t>#define is </a:t>
            </a:r>
            <a:r>
              <a:rPr sz="2400" spc="-10" dirty="0">
                <a:latin typeface="Calibri"/>
                <a:cs typeface="Calibri"/>
              </a:rPr>
              <a:t>generally</a:t>
            </a:r>
            <a:r>
              <a:rPr sz="2400" spc="-25" dirty="0">
                <a:latin typeface="Calibri"/>
                <a:cs typeface="Calibri"/>
              </a:rPr>
              <a:t> </a:t>
            </a:r>
            <a:r>
              <a:rPr sz="2400" dirty="0">
                <a:latin typeface="Calibri"/>
                <a:cs typeface="Calibri"/>
              </a:rPr>
              <a:t>used</a:t>
            </a:r>
          </a:p>
          <a:p>
            <a:pPr marL="78740">
              <a:lnSpc>
                <a:spcPct val="100000"/>
              </a:lnSpc>
            </a:pPr>
            <a:r>
              <a:rPr sz="2400" spc="-10" dirty="0">
                <a:latin typeface="Calibri"/>
                <a:cs typeface="Calibri"/>
              </a:rPr>
              <a:t>to </a:t>
            </a:r>
            <a:r>
              <a:rPr sz="2400" spc="-5" dirty="0">
                <a:latin typeface="Calibri"/>
                <a:cs typeface="Calibri"/>
              </a:rPr>
              <a:t>define </a:t>
            </a:r>
            <a:r>
              <a:rPr sz="2400" spc="-15" dirty="0">
                <a:latin typeface="Calibri"/>
                <a:cs typeface="Calibri"/>
              </a:rPr>
              <a:t>constant</a:t>
            </a:r>
            <a:r>
              <a:rPr sz="2400" spc="-40" dirty="0">
                <a:latin typeface="Calibri"/>
                <a:cs typeface="Calibri"/>
              </a:rPr>
              <a:t> </a:t>
            </a:r>
            <a:r>
              <a:rPr sz="2400" spc="-5" dirty="0">
                <a:latin typeface="Calibri"/>
                <a:cs typeface="Calibri"/>
              </a:rPr>
              <a:t>values</a:t>
            </a:r>
            <a:endParaRPr sz="2400" dirty="0">
              <a:latin typeface="Calibri"/>
              <a:cs typeface="Calibri"/>
            </a:endParaRPr>
          </a:p>
        </p:txBody>
      </p:sp>
      <p:sp>
        <p:nvSpPr>
          <p:cNvPr id="12" name="object 12"/>
          <p:cNvSpPr/>
          <p:nvPr/>
        </p:nvSpPr>
        <p:spPr>
          <a:xfrm>
            <a:off x="3352800" y="3849471"/>
            <a:ext cx="2362200" cy="646430"/>
          </a:xfrm>
          <a:custGeom>
            <a:avLst/>
            <a:gdLst/>
            <a:ahLst/>
            <a:cxnLst/>
            <a:rect l="l" t="t" r="r" b="b"/>
            <a:pathLst>
              <a:path w="2362200" h="646429">
                <a:moveTo>
                  <a:pt x="0" y="646328"/>
                </a:moveTo>
                <a:lnTo>
                  <a:pt x="2362200" y="646328"/>
                </a:lnTo>
                <a:lnTo>
                  <a:pt x="2362200" y="0"/>
                </a:lnTo>
                <a:lnTo>
                  <a:pt x="0" y="0"/>
                </a:lnTo>
                <a:lnTo>
                  <a:pt x="0" y="646328"/>
                </a:lnTo>
                <a:close/>
              </a:path>
            </a:pathLst>
          </a:custGeom>
          <a:solidFill>
            <a:srgbClr val="FFFFFF"/>
          </a:solidFill>
        </p:spPr>
        <p:txBody>
          <a:bodyPr wrap="square" lIns="0" tIns="0" rIns="0" bIns="0" rtlCol="0"/>
          <a:lstStyle/>
          <a:p>
            <a:endParaRPr/>
          </a:p>
        </p:txBody>
      </p:sp>
      <p:sp>
        <p:nvSpPr>
          <p:cNvPr id="13" name="object 13"/>
          <p:cNvSpPr txBox="1"/>
          <p:nvPr/>
        </p:nvSpPr>
        <p:spPr>
          <a:xfrm>
            <a:off x="3352800" y="3849471"/>
            <a:ext cx="2362200" cy="1495922"/>
          </a:xfrm>
          <a:prstGeom prst="rect">
            <a:avLst/>
          </a:prstGeom>
          <a:ln w="25399">
            <a:solidFill>
              <a:srgbClr val="4F81BC"/>
            </a:solidFill>
          </a:ln>
        </p:spPr>
        <p:txBody>
          <a:bodyPr vert="horz" wrap="square" lIns="0" tIns="18415" rIns="0" bIns="0" rtlCol="0">
            <a:spAutoFit/>
          </a:bodyPr>
          <a:lstStyle/>
          <a:p>
            <a:pPr marL="79375">
              <a:lnSpc>
                <a:spcPct val="100000"/>
              </a:lnSpc>
              <a:spcBef>
                <a:spcPts val="145"/>
              </a:spcBef>
            </a:pPr>
            <a:r>
              <a:rPr sz="2400" dirty="0">
                <a:latin typeface="Calibri"/>
                <a:cs typeface="Calibri"/>
              </a:rPr>
              <a:t>It </a:t>
            </a:r>
            <a:r>
              <a:rPr sz="2400" spc="-5" dirty="0">
                <a:latin typeface="Calibri"/>
                <a:cs typeface="Calibri"/>
              </a:rPr>
              <a:t>is </a:t>
            </a:r>
            <a:r>
              <a:rPr sz="2400" spc="-10" dirty="0">
                <a:latin typeface="Calibri"/>
                <a:cs typeface="Calibri"/>
              </a:rPr>
              <a:t>generally</a:t>
            </a:r>
            <a:r>
              <a:rPr sz="2400" spc="-35" dirty="0">
                <a:latin typeface="Calibri"/>
                <a:cs typeface="Calibri"/>
              </a:rPr>
              <a:t> </a:t>
            </a:r>
            <a:r>
              <a:rPr sz="2400" spc="-15" dirty="0">
                <a:latin typeface="Calibri"/>
                <a:cs typeface="Calibri"/>
              </a:rPr>
              <a:t>written</a:t>
            </a:r>
            <a:endParaRPr sz="2400" dirty="0">
              <a:latin typeface="Calibri"/>
              <a:cs typeface="Calibri"/>
            </a:endParaRPr>
          </a:p>
          <a:p>
            <a:pPr marL="79375">
              <a:lnSpc>
                <a:spcPct val="100000"/>
              </a:lnSpc>
            </a:pPr>
            <a:r>
              <a:rPr sz="2400" spc="-5" dirty="0">
                <a:latin typeface="Calibri"/>
                <a:cs typeface="Calibri"/>
              </a:rPr>
              <a:t>in upper case </a:t>
            </a:r>
            <a:r>
              <a:rPr sz="2400" spc="-20" dirty="0">
                <a:latin typeface="Calibri"/>
                <a:cs typeface="Calibri"/>
              </a:rPr>
              <a:t>like</a:t>
            </a:r>
            <a:r>
              <a:rPr sz="2400" spc="-35" dirty="0">
                <a:latin typeface="Calibri"/>
                <a:cs typeface="Calibri"/>
              </a:rPr>
              <a:t> </a:t>
            </a:r>
            <a:r>
              <a:rPr sz="2400" dirty="0">
                <a:latin typeface="Calibri"/>
                <a:cs typeface="Calibri"/>
              </a:rPr>
              <a:t>MAX</a:t>
            </a:r>
          </a:p>
        </p:txBody>
      </p:sp>
      <p:sp>
        <p:nvSpPr>
          <p:cNvPr id="14" name="object 14"/>
          <p:cNvSpPr txBox="1"/>
          <p:nvPr/>
        </p:nvSpPr>
        <p:spPr>
          <a:xfrm>
            <a:off x="5791200" y="3849471"/>
            <a:ext cx="3200400" cy="757259"/>
          </a:xfrm>
          <a:prstGeom prst="rect">
            <a:avLst/>
          </a:prstGeom>
          <a:ln w="25400">
            <a:solidFill>
              <a:srgbClr val="4F81BC"/>
            </a:solidFill>
          </a:ln>
        </p:spPr>
        <p:txBody>
          <a:bodyPr vert="horz" wrap="square" lIns="0" tIns="18415" rIns="0" bIns="0" rtlCol="0">
            <a:spAutoFit/>
          </a:bodyPr>
          <a:lstStyle/>
          <a:p>
            <a:pPr marL="79375">
              <a:lnSpc>
                <a:spcPct val="100000"/>
              </a:lnSpc>
              <a:spcBef>
                <a:spcPts val="145"/>
              </a:spcBef>
            </a:pPr>
            <a:r>
              <a:rPr sz="2400" dirty="0">
                <a:latin typeface="Calibri"/>
                <a:cs typeface="Calibri"/>
              </a:rPr>
              <a:t>It </a:t>
            </a:r>
            <a:r>
              <a:rPr sz="2400" spc="-5" dirty="0">
                <a:latin typeface="Calibri"/>
                <a:cs typeface="Calibri"/>
              </a:rPr>
              <a:t>never </a:t>
            </a:r>
            <a:r>
              <a:rPr sz="2400" spc="-10" dirty="0">
                <a:latin typeface="Calibri"/>
                <a:cs typeface="Calibri"/>
              </a:rPr>
              <a:t>terminates</a:t>
            </a:r>
            <a:r>
              <a:rPr sz="2400" spc="-75" dirty="0">
                <a:latin typeface="Calibri"/>
                <a:cs typeface="Calibri"/>
              </a:rPr>
              <a:t> </a:t>
            </a:r>
            <a:r>
              <a:rPr sz="2400" spc="-5" dirty="0">
                <a:latin typeface="Calibri"/>
                <a:cs typeface="Calibri"/>
              </a:rPr>
              <a:t>with</a:t>
            </a:r>
            <a:endParaRPr sz="2400" dirty="0">
              <a:latin typeface="Calibri"/>
              <a:cs typeface="Calibri"/>
            </a:endParaRPr>
          </a:p>
          <a:p>
            <a:pPr marL="79375">
              <a:lnSpc>
                <a:spcPct val="100000"/>
              </a:lnSpc>
            </a:pPr>
            <a:r>
              <a:rPr sz="2400" spc="-10" dirty="0">
                <a:latin typeface="Calibri"/>
                <a:cs typeface="Calibri"/>
              </a:rPr>
              <a:t>semicolon</a:t>
            </a:r>
            <a:endParaRPr sz="24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7983" y="274320"/>
            <a:ext cx="4594860"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134745">
              <a:lnSpc>
                <a:spcPct val="100000"/>
              </a:lnSpc>
            </a:pPr>
            <a:r>
              <a:rPr dirty="0"/>
              <a:t>Main</a:t>
            </a:r>
            <a:r>
              <a:rPr spc="-130" dirty="0"/>
              <a:t> </a:t>
            </a:r>
            <a:r>
              <a:rPr dirty="0"/>
              <a:t>Function</a:t>
            </a:r>
          </a:p>
        </p:txBody>
      </p:sp>
      <p:sp>
        <p:nvSpPr>
          <p:cNvPr id="4" name="object 4"/>
          <p:cNvSpPr/>
          <p:nvPr/>
        </p:nvSpPr>
        <p:spPr>
          <a:xfrm>
            <a:off x="1524000" y="1624533"/>
            <a:ext cx="6400800" cy="4201160"/>
          </a:xfrm>
          <a:custGeom>
            <a:avLst/>
            <a:gdLst/>
            <a:ahLst/>
            <a:cxnLst/>
            <a:rect l="l" t="t" r="r" b="b"/>
            <a:pathLst>
              <a:path w="6400800" h="4201160">
                <a:moveTo>
                  <a:pt x="0" y="4201160"/>
                </a:moveTo>
                <a:lnTo>
                  <a:pt x="6400800" y="4201160"/>
                </a:lnTo>
                <a:lnTo>
                  <a:pt x="6400800" y="0"/>
                </a:lnTo>
                <a:lnTo>
                  <a:pt x="0" y="0"/>
                </a:lnTo>
                <a:lnTo>
                  <a:pt x="0" y="4201160"/>
                </a:lnTo>
                <a:close/>
              </a:path>
            </a:pathLst>
          </a:custGeom>
          <a:ln w="25400">
            <a:solidFill>
              <a:srgbClr val="000000"/>
            </a:solidFill>
          </a:ln>
        </p:spPr>
        <p:txBody>
          <a:bodyPr wrap="square" lIns="0" tIns="0" rIns="0" bIns="0" rtlCol="0"/>
          <a:lstStyle/>
          <a:p>
            <a:endParaRPr/>
          </a:p>
        </p:txBody>
      </p:sp>
      <p:sp>
        <p:nvSpPr>
          <p:cNvPr id="5" name="object 5"/>
          <p:cNvSpPr txBox="1">
            <a:spLocks noGrp="1"/>
          </p:cNvSpPr>
          <p:nvPr>
            <p:ph type="body" idx="1"/>
          </p:nvPr>
        </p:nvSpPr>
        <p:spPr>
          <a:xfrm>
            <a:off x="1321180" y="1762125"/>
            <a:ext cx="6501638" cy="3646768"/>
          </a:xfrm>
          <a:prstGeom prst="rect">
            <a:avLst/>
          </a:prstGeom>
        </p:spPr>
        <p:txBody>
          <a:bodyPr vert="horz" wrap="square" lIns="0" tIns="0" rIns="0" bIns="0" rtlCol="0">
            <a:spAutoFit/>
          </a:bodyPr>
          <a:lstStyle/>
          <a:p>
            <a:pPr marL="294005">
              <a:lnSpc>
                <a:spcPct val="100000"/>
              </a:lnSpc>
            </a:pPr>
            <a:r>
              <a:rPr spc="-5" dirty="0"/>
              <a:t>Syntax</a:t>
            </a:r>
            <a:r>
              <a:rPr u="none" spc="-5" dirty="0"/>
              <a:t>:</a:t>
            </a:r>
          </a:p>
          <a:p>
            <a:pPr marL="2122805">
              <a:lnSpc>
                <a:spcPct val="100000"/>
              </a:lnSpc>
              <a:spcBef>
                <a:spcPts val="960"/>
              </a:spcBef>
            </a:pPr>
            <a:r>
              <a:rPr b="0" u="none" spc="-5" smtClean="0">
                <a:latin typeface="Microsoft Tai Le"/>
                <a:cs typeface="Microsoft Tai Le"/>
              </a:rPr>
              <a:t>void</a:t>
            </a:r>
            <a:r>
              <a:rPr b="0" u="none" spc="-80" smtClean="0">
                <a:latin typeface="Microsoft Tai Le"/>
                <a:cs typeface="Microsoft Tai Le"/>
              </a:rPr>
              <a:t> </a:t>
            </a:r>
            <a:r>
              <a:rPr b="0" u="none" spc="-5" smtClean="0">
                <a:latin typeface="Microsoft Tai Le"/>
                <a:cs typeface="Microsoft Tai Le"/>
              </a:rPr>
              <a:t>main</a:t>
            </a:r>
            <a:r>
              <a:rPr lang="en-US" b="0" u="none" spc="-5" dirty="0" smtClean="0">
                <a:latin typeface="Microsoft Tai Le"/>
                <a:cs typeface="Microsoft Tai Le"/>
              </a:rPr>
              <a:t>( ) </a:t>
            </a:r>
            <a:endParaRPr b="0" u="none" spc="-5" dirty="0">
              <a:latin typeface="Microsoft Tai Le"/>
              <a:cs typeface="Microsoft Tai Le"/>
            </a:endParaRPr>
          </a:p>
          <a:p>
            <a:pPr marL="2122805">
              <a:lnSpc>
                <a:spcPct val="100000"/>
              </a:lnSpc>
              <a:spcBef>
                <a:spcPts val="925"/>
              </a:spcBef>
            </a:pPr>
            <a:r>
              <a:rPr b="0" u="none" spc="-5" smtClean="0">
                <a:latin typeface="Microsoft Tai Le"/>
                <a:cs typeface="Microsoft Tai Le"/>
              </a:rPr>
              <a:t>{</a:t>
            </a:r>
            <a:endParaRPr b="0" u="none" spc="-5" dirty="0">
              <a:latin typeface="Microsoft Tai Le"/>
              <a:cs typeface="Microsoft Tai Le"/>
            </a:endParaRPr>
          </a:p>
          <a:p>
            <a:pPr marL="2122805">
              <a:lnSpc>
                <a:spcPct val="100000"/>
              </a:lnSpc>
              <a:spcBef>
                <a:spcPts val="994"/>
              </a:spcBef>
              <a:tabLst>
                <a:tab pos="2724150" algn="l"/>
              </a:tabLst>
            </a:pPr>
            <a:r>
              <a:rPr b="0" u="none" spc="-10" smtClean="0">
                <a:latin typeface="Microsoft Tai Le"/>
                <a:cs typeface="Microsoft Tai Le"/>
              </a:rPr>
              <a:t>----</a:t>
            </a:r>
            <a:r>
              <a:rPr b="0" u="none" spc="-10" dirty="0">
                <a:latin typeface="Microsoft Tai Le"/>
                <a:cs typeface="Microsoft Tai Le"/>
              </a:rPr>
              <a:t>	</a:t>
            </a:r>
            <a:r>
              <a:rPr b="0" u="none" spc="-5" dirty="0">
                <a:latin typeface="Microsoft Tai Le"/>
                <a:cs typeface="Microsoft Tai Le"/>
              </a:rPr>
              <a:t>Declarative Or Executable</a:t>
            </a:r>
            <a:r>
              <a:rPr b="0" u="none" spc="15" dirty="0">
                <a:latin typeface="Microsoft Tai Le"/>
                <a:cs typeface="Microsoft Tai Le"/>
              </a:rPr>
              <a:t> </a:t>
            </a:r>
            <a:r>
              <a:rPr b="0" u="none" spc="-5" dirty="0">
                <a:latin typeface="Microsoft Tai Le"/>
                <a:cs typeface="Microsoft Tai Le"/>
              </a:rPr>
              <a:t>Statements</a:t>
            </a:r>
          </a:p>
          <a:p>
            <a:pPr marL="2122805">
              <a:lnSpc>
                <a:spcPct val="100000"/>
              </a:lnSpc>
              <a:spcBef>
                <a:spcPts val="960"/>
              </a:spcBef>
            </a:pPr>
            <a:r>
              <a:rPr b="0" u="none" spc="-10" dirty="0">
                <a:latin typeface="Microsoft Tai Le"/>
                <a:cs typeface="Microsoft Tai Le"/>
              </a:rPr>
              <a:t>----</a:t>
            </a:r>
          </a:p>
          <a:p>
            <a:pPr marL="2122805">
              <a:lnSpc>
                <a:spcPct val="100000"/>
              </a:lnSpc>
              <a:spcBef>
                <a:spcPts val="925"/>
              </a:spcBef>
            </a:pPr>
            <a:r>
              <a:rPr b="0" u="none" spc="-5" dirty="0">
                <a:latin typeface="Microsoft Tai Le"/>
                <a:cs typeface="Microsoft Tai Le"/>
              </a:rPr>
              <a:t>}</a:t>
            </a:r>
          </a:p>
          <a:p>
            <a:pPr marL="294005">
              <a:lnSpc>
                <a:spcPct val="100000"/>
              </a:lnSpc>
            </a:pPr>
            <a:endParaRPr/>
          </a:p>
          <a:p>
            <a:pPr marL="294005">
              <a:lnSpc>
                <a:spcPct val="100000"/>
              </a:lnSpc>
              <a:spcBef>
                <a:spcPts val="50"/>
              </a:spcBef>
            </a:pPr>
            <a:endParaRPr sz="1750">
              <a:latin typeface="Times New Roman"/>
              <a:cs typeface="Times New Roman"/>
            </a:endParaRPr>
          </a:p>
          <a:p>
            <a:pPr marL="294005">
              <a:lnSpc>
                <a:spcPct val="100000"/>
              </a:lnSpc>
            </a:pPr>
            <a:r>
              <a:rPr sz="1800" u="none" dirty="0">
                <a:solidFill>
                  <a:srgbClr val="6F2F9F"/>
                </a:solidFill>
              </a:rPr>
              <a:t>void main()</a:t>
            </a:r>
            <a:r>
              <a:rPr sz="1800" u="none" spc="-130" dirty="0">
                <a:solidFill>
                  <a:srgbClr val="6F2F9F"/>
                </a:solidFill>
              </a:rPr>
              <a:t> </a:t>
            </a:r>
            <a:r>
              <a:rPr sz="1800" u="none" dirty="0">
                <a:solidFill>
                  <a:srgbClr val="333333"/>
                </a:solidFill>
              </a:rPr>
              <a:t>:</a:t>
            </a:r>
            <a:endParaRPr sz="1800"/>
          </a:p>
          <a:p>
            <a:pPr marL="294005" indent="53340">
              <a:lnSpc>
                <a:spcPct val="151900"/>
              </a:lnSpc>
              <a:spcBef>
                <a:spcPts val="20"/>
              </a:spcBef>
            </a:pPr>
            <a:r>
              <a:rPr b="0" u="none" spc="-5" dirty="0">
                <a:solidFill>
                  <a:srgbClr val="333333"/>
                </a:solidFill>
                <a:latin typeface="Microsoft Tai Le"/>
                <a:cs typeface="Microsoft Tai Le"/>
              </a:rPr>
              <a:t>Used to start of actual C program. It includes two parts as declarative  Statements  and executable</a:t>
            </a:r>
            <a:r>
              <a:rPr b="0" u="none" spc="-40" dirty="0">
                <a:solidFill>
                  <a:srgbClr val="333333"/>
                </a:solidFill>
                <a:latin typeface="Microsoft Tai Le"/>
                <a:cs typeface="Microsoft Tai Le"/>
              </a:rPr>
              <a:t> </a:t>
            </a:r>
            <a:r>
              <a:rPr b="0" u="none" spc="-5" dirty="0">
                <a:solidFill>
                  <a:srgbClr val="333333"/>
                </a:solidFill>
                <a:latin typeface="Microsoft Tai Le"/>
                <a:cs typeface="Microsoft Tai Le"/>
              </a:rPr>
              <a:t>Statements</a:t>
            </a:r>
            <a:r>
              <a:rPr b="0" u="none" spc="-5" dirty="0">
                <a:solidFill>
                  <a:srgbClr val="333333"/>
                </a:solidFill>
                <a:latin typeface="Verdana"/>
                <a:cs typeface="Verdana"/>
              </a:rPr>
              <a:t>.</a:t>
            </a:r>
          </a:p>
        </p:txBody>
      </p:sp>
      <p:sp>
        <p:nvSpPr>
          <p:cNvPr id="6" name="object 6"/>
          <p:cNvSpPr/>
          <p:nvPr/>
        </p:nvSpPr>
        <p:spPr>
          <a:xfrm>
            <a:off x="1615694" y="4560230"/>
            <a:ext cx="6202680" cy="0"/>
          </a:xfrm>
          <a:custGeom>
            <a:avLst/>
            <a:gdLst/>
            <a:ahLst/>
            <a:cxnLst/>
            <a:rect l="l" t="t" r="r" b="b"/>
            <a:pathLst>
              <a:path w="6202680">
                <a:moveTo>
                  <a:pt x="0" y="0"/>
                </a:moveTo>
                <a:lnTo>
                  <a:pt x="6202680" y="0"/>
                </a:lnTo>
              </a:path>
            </a:pathLst>
          </a:custGeom>
          <a:ln w="12769">
            <a:solidFill>
              <a:srgbClr val="000000"/>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72183" y="274320"/>
            <a:ext cx="6501384"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311785">
              <a:lnSpc>
                <a:spcPct val="100000"/>
              </a:lnSpc>
            </a:pPr>
            <a:r>
              <a:rPr dirty="0"/>
              <a:t>Basic Structure </a:t>
            </a:r>
            <a:r>
              <a:rPr spc="-5" dirty="0"/>
              <a:t>Of </a:t>
            </a:r>
            <a:r>
              <a:rPr dirty="0"/>
              <a:t>‘C’</a:t>
            </a:r>
            <a:r>
              <a:rPr spc="-170" dirty="0"/>
              <a:t> </a:t>
            </a:r>
            <a:r>
              <a:rPr dirty="0"/>
              <a:t>Program</a:t>
            </a:r>
          </a:p>
        </p:txBody>
      </p:sp>
      <p:sp>
        <p:nvSpPr>
          <p:cNvPr id="4" name="object 4"/>
          <p:cNvSpPr txBox="1"/>
          <p:nvPr/>
        </p:nvSpPr>
        <p:spPr>
          <a:xfrm>
            <a:off x="1828800" y="1370838"/>
            <a:ext cx="6477000" cy="4247317"/>
          </a:xfrm>
          <a:prstGeom prst="rect">
            <a:avLst/>
          </a:prstGeom>
          <a:ln w="25400">
            <a:solidFill>
              <a:srgbClr val="000000"/>
            </a:solidFill>
          </a:ln>
        </p:spPr>
        <p:txBody>
          <a:bodyPr vert="horz" wrap="square" lIns="0" tIns="20320" rIns="0" bIns="0" rtlCol="0">
            <a:spAutoFit/>
          </a:bodyPr>
          <a:lstStyle/>
          <a:p>
            <a:pPr marL="79375" marR="2179320" algn="just">
              <a:lnSpc>
                <a:spcPct val="100000"/>
              </a:lnSpc>
              <a:spcBef>
                <a:spcPts val="160"/>
              </a:spcBef>
            </a:pPr>
            <a:r>
              <a:rPr sz="1600" spc="-10" dirty="0">
                <a:latin typeface="Calibri"/>
                <a:cs typeface="Calibri"/>
              </a:rPr>
              <a:t>Document </a:t>
            </a:r>
            <a:r>
              <a:rPr sz="1600" spc="-10">
                <a:latin typeface="Calibri"/>
                <a:cs typeface="Calibri"/>
              </a:rPr>
              <a:t>Section </a:t>
            </a:r>
            <a:r>
              <a:rPr lang="en-US" sz="1600" spc="-10" dirty="0" smtClean="0">
                <a:latin typeface="Calibri"/>
                <a:cs typeface="Calibri"/>
              </a:rPr>
              <a:t>  //</a:t>
            </a:r>
            <a:r>
              <a:rPr lang="en-US" sz="1600" spc="-10" dirty="0" err="1" smtClean="0">
                <a:latin typeface="Calibri"/>
                <a:cs typeface="Calibri"/>
              </a:rPr>
              <a:t>wap</a:t>
            </a:r>
            <a:r>
              <a:rPr lang="en-US" sz="1600" spc="-10" dirty="0" smtClean="0">
                <a:latin typeface="Calibri"/>
                <a:cs typeface="Calibri"/>
              </a:rPr>
              <a:t> to add the 2 numbers</a:t>
            </a:r>
          </a:p>
          <a:p>
            <a:pPr marL="79375" marR="2179320" algn="just">
              <a:lnSpc>
                <a:spcPct val="100000"/>
              </a:lnSpc>
              <a:spcBef>
                <a:spcPts val="160"/>
              </a:spcBef>
            </a:pPr>
            <a:r>
              <a:rPr sz="1600" spc="-10" smtClean="0">
                <a:latin typeface="Calibri"/>
                <a:cs typeface="Calibri"/>
              </a:rPr>
              <a:t> </a:t>
            </a:r>
            <a:r>
              <a:rPr lang="en-US" sz="1600" spc="-10" dirty="0" smtClean="0">
                <a:latin typeface="Calibri"/>
                <a:cs typeface="Calibri"/>
              </a:rPr>
              <a:t> </a:t>
            </a:r>
            <a:r>
              <a:rPr sz="1600" spc="-10" smtClean="0">
                <a:latin typeface="Calibri"/>
                <a:cs typeface="Calibri"/>
              </a:rPr>
              <a:t>Links </a:t>
            </a:r>
            <a:r>
              <a:rPr sz="1600" spc="-5" dirty="0">
                <a:latin typeface="Calibri"/>
                <a:cs typeface="Calibri"/>
              </a:rPr>
              <a:t>Section (File)  Definition</a:t>
            </a:r>
            <a:r>
              <a:rPr sz="1600" spc="-100" dirty="0">
                <a:latin typeface="Calibri"/>
                <a:cs typeface="Calibri"/>
              </a:rPr>
              <a:t> </a:t>
            </a:r>
            <a:r>
              <a:rPr sz="1600" spc="-10" dirty="0">
                <a:latin typeface="Calibri"/>
                <a:cs typeface="Calibri"/>
              </a:rPr>
              <a:t>Section</a:t>
            </a:r>
            <a:endParaRPr sz="1600">
              <a:latin typeface="Calibri"/>
              <a:cs typeface="Calibri"/>
            </a:endParaRPr>
          </a:p>
          <a:p>
            <a:pPr marL="79375" algn="just">
              <a:lnSpc>
                <a:spcPct val="100000"/>
              </a:lnSpc>
            </a:pPr>
            <a:r>
              <a:rPr sz="1600" spc="-5" dirty="0">
                <a:latin typeface="Calibri"/>
                <a:cs typeface="Calibri"/>
              </a:rPr>
              <a:t>Global variable </a:t>
            </a:r>
            <a:r>
              <a:rPr sz="1600" spc="-10">
                <a:latin typeface="Calibri"/>
                <a:cs typeface="Calibri"/>
              </a:rPr>
              <a:t>declaration</a:t>
            </a:r>
            <a:r>
              <a:rPr sz="1600" spc="-65">
                <a:latin typeface="Calibri"/>
                <a:cs typeface="Calibri"/>
              </a:rPr>
              <a:t> </a:t>
            </a:r>
            <a:r>
              <a:rPr sz="1600" spc="-10" smtClean="0">
                <a:latin typeface="Calibri"/>
                <a:cs typeface="Calibri"/>
              </a:rPr>
              <a:t>Section</a:t>
            </a:r>
            <a:endParaRPr sz="1600">
              <a:latin typeface="Calibri"/>
              <a:cs typeface="Calibri"/>
            </a:endParaRPr>
          </a:p>
          <a:p>
            <a:pPr marL="79375" algn="just">
              <a:lnSpc>
                <a:spcPct val="100000"/>
              </a:lnSpc>
              <a:spcBef>
                <a:spcPts val="5"/>
              </a:spcBef>
            </a:pPr>
            <a:endParaRPr lang="en-US" sz="1600" spc="-10" dirty="0" smtClean="0">
              <a:latin typeface="Calibri"/>
              <a:cs typeface="Calibri"/>
            </a:endParaRPr>
          </a:p>
          <a:p>
            <a:pPr marL="79375" algn="just">
              <a:lnSpc>
                <a:spcPct val="100000"/>
              </a:lnSpc>
              <a:spcBef>
                <a:spcPts val="5"/>
              </a:spcBef>
            </a:pPr>
            <a:r>
              <a:rPr sz="1600" spc="-10" smtClean="0">
                <a:latin typeface="Calibri"/>
                <a:cs typeface="Calibri"/>
              </a:rPr>
              <a:t>void</a:t>
            </a:r>
            <a:r>
              <a:rPr sz="1600" spc="-100" smtClean="0">
                <a:latin typeface="Calibri"/>
                <a:cs typeface="Calibri"/>
              </a:rPr>
              <a:t> </a:t>
            </a:r>
            <a:r>
              <a:rPr sz="1600" spc="-5" dirty="0">
                <a:latin typeface="Calibri"/>
                <a:cs typeface="Calibri"/>
              </a:rPr>
              <a:t>main()</a:t>
            </a:r>
            <a:endParaRPr sz="1600">
              <a:latin typeface="Calibri"/>
              <a:cs typeface="Calibri"/>
            </a:endParaRPr>
          </a:p>
          <a:p>
            <a:pPr marL="79375" algn="just">
              <a:lnSpc>
                <a:spcPct val="100000"/>
              </a:lnSpc>
            </a:pPr>
            <a:r>
              <a:rPr sz="1600" spc="-5" dirty="0">
                <a:latin typeface="Calibri"/>
                <a:cs typeface="Calibri"/>
              </a:rPr>
              <a:t>{</a:t>
            </a:r>
            <a:endParaRPr sz="1600">
              <a:latin typeface="Calibri"/>
              <a:cs typeface="Calibri"/>
            </a:endParaRPr>
          </a:p>
          <a:p>
            <a:pPr marL="262255" marR="1182370" algn="just">
              <a:lnSpc>
                <a:spcPct val="100000"/>
              </a:lnSpc>
            </a:pPr>
            <a:r>
              <a:rPr sz="1600" spc="-15" smtClean="0">
                <a:latin typeface="Calibri"/>
                <a:cs typeface="Calibri"/>
              </a:rPr>
              <a:t>Variable </a:t>
            </a:r>
            <a:r>
              <a:rPr sz="1600" spc="-10" dirty="0">
                <a:latin typeface="Calibri"/>
                <a:cs typeface="Calibri"/>
              </a:rPr>
              <a:t>declaration </a:t>
            </a:r>
            <a:r>
              <a:rPr sz="1600" spc="-10">
                <a:latin typeface="Calibri"/>
                <a:cs typeface="Calibri"/>
              </a:rPr>
              <a:t>section  </a:t>
            </a:r>
            <a:r>
              <a:rPr lang="en-US" sz="1600" spc="-10" dirty="0" smtClean="0">
                <a:latin typeface="Calibri"/>
                <a:cs typeface="Calibri"/>
              </a:rPr>
              <a:t>  </a:t>
            </a:r>
          </a:p>
          <a:p>
            <a:pPr marL="262255" marR="1182370" algn="just">
              <a:lnSpc>
                <a:spcPct val="100000"/>
              </a:lnSpc>
            </a:pPr>
            <a:r>
              <a:rPr sz="1600" spc="-5" smtClean="0">
                <a:latin typeface="Calibri"/>
                <a:cs typeface="Calibri"/>
              </a:rPr>
              <a:t>Function </a:t>
            </a:r>
            <a:r>
              <a:rPr sz="1600" spc="-10" dirty="0">
                <a:latin typeface="Calibri"/>
                <a:cs typeface="Calibri"/>
              </a:rPr>
              <a:t>declaration section  </a:t>
            </a:r>
            <a:r>
              <a:rPr sz="1600" spc="-15" dirty="0">
                <a:latin typeface="Calibri"/>
                <a:cs typeface="Calibri"/>
              </a:rPr>
              <a:t>executable</a:t>
            </a:r>
            <a:r>
              <a:rPr sz="1600" spc="-35" dirty="0">
                <a:latin typeface="Calibri"/>
                <a:cs typeface="Calibri"/>
              </a:rPr>
              <a:t> </a:t>
            </a:r>
            <a:r>
              <a:rPr sz="1600" spc="-10" dirty="0">
                <a:latin typeface="Calibri"/>
                <a:cs typeface="Calibri"/>
              </a:rPr>
              <a:t>statements;</a:t>
            </a:r>
            <a:endParaRPr sz="1600">
              <a:latin typeface="Calibri"/>
              <a:cs typeface="Calibri"/>
            </a:endParaRPr>
          </a:p>
          <a:p>
            <a:pPr marL="79375" algn="just">
              <a:lnSpc>
                <a:spcPct val="100000"/>
              </a:lnSpc>
            </a:pPr>
            <a:r>
              <a:rPr sz="1600" spc="-5" dirty="0">
                <a:latin typeface="Calibri"/>
                <a:cs typeface="Calibri"/>
              </a:rPr>
              <a:t>}</a:t>
            </a:r>
            <a:endParaRPr sz="1600">
              <a:latin typeface="Calibri"/>
              <a:cs typeface="Calibri"/>
            </a:endParaRPr>
          </a:p>
          <a:p>
            <a:pPr>
              <a:lnSpc>
                <a:spcPct val="100000"/>
              </a:lnSpc>
            </a:pPr>
            <a:endParaRPr sz="1600">
              <a:latin typeface="Times New Roman"/>
              <a:cs typeface="Times New Roman"/>
            </a:endParaRPr>
          </a:p>
          <a:p>
            <a:pPr>
              <a:lnSpc>
                <a:spcPct val="100000"/>
              </a:lnSpc>
              <a:spcBef>
                <a:spcPts val="45"/>
              </a:spcBef>
            </a:pPr>
            <a:endParaRPr sz="1700">
              <a:latin typeface="Times New Roman"/>
              <a:cs typeface="Times New Roman"/>
            </a:endParaRPr>
          </a:p>
          <a:p>
            <a:pPr marL="79375" algn="just">
              <a:lnSpc>
                <a:spcPct val="100000"/>
              </a:lnSpc>
            </a:pPr>
            <a:r>
              <a:rPr sz="1600" spc="-5" dirty="0">
                <a:latin typeface="Calibri"/>
                <a:cs typeface="Calibri"/>
              </a:rPr>
              <a:t>Function definition</a:t>
            </a:r>
            <a:r>
              <a:rPr sz="1600" spc="-120" dirty="0">
                <a:latin typeface="Calibri"/>
                <a:cs typeface="Calibri"/>
              </a:rPr>
              <a:t> </a:t>
            </a:r>
            <a:r>
              <a:rPr sz="1600" spc="-5" dirty="0">
                <a:latin typeface="Calibri"/>
                <a:cs typeface="Calibri"/>
              </a:rPr>
              <a:t>1</a:t>
            </a:r>
            <a:endParaRPr sz="1600">
              <a:latin typeface="Calibri"/>
              <a:cs typeface="Calibri"/>
            </a:endParaRPr>
          </a:p>
          <a:p>
            <a:pPr marL="79375" algn="just">
              <a:lnSpc>
                <a:spcPct val="100000"/>
              </a:lnSpc>
            </a:pPr>
            <a:r>
              <a:rPr sz="1600" spc="-5" dirty="0">
                <a:latin typeface="Calibri"/>
                <a:cs typeface="Calibri"/>
              </a:rPr>
              <a:t>Function definition</a:t>
            </a:r>
            <a:r>
              <a:rPr sz="1600" spc="-120" dirty="0">
                <a:latin typeface="Calibri"/>
                <a:cs typeface="Calibri"/>
              </a:rPr>
              <a:t> </a:t>
            </a:r>
            <a:r>
              <a:rPr sz="1600" spc="-5" dirty="0">
                <a:latin typeface="Calibri"/>
                <a:cs typeface="Calibri"/>
              </a:rPr>
              <a:t>2</a:t>
            </a:r>
            <a:endParaRPr sz="1600">
              <a:latin typeface="Calibri"/>
              <a:cs typeface="Calibri"/>
            </a:endParaRPr>
          </a:p>
          <a:p>
            <a:pPr marL="79375" algn="just">
              <a:lnSpc>
                <a:spcPct val="100000"/>
              </a:lnSpc>
            </a:pPr>
            <a:r>
              <a:rPr sz="1600" spc="-5" dirty="0">
                <a:latin typeface="Calibri"/>
                <a:cs typeface="Calibri"/>
              </a:rPr>
              <a:t>---------------------</a:t>
            </a:r>
            <a:endParaRPr sz="1600">
              <a:latin typeface="Calibri"/>
              <a:cs typeface="Calibri"/>
            </a:endParaRPr>
          </a:p>
          <a:p>
            <a:pPr marL="79375" algn="just">
              <a:lnSpc>
                <a:spcPct val="100000"/>
              </a:lnSpc>
            </a:pPr>
            <a:r>
              <a:rPr sz="1600" spc="-5" dirty="0">
                <a:latin typeface="Calibri"/>
                <a:cs typeface="Calibri"/>
              </a:rPr>
              <a:t>---------------------  </a:t>
            </a:r>
            <a:r>
              <a:rPr sz="1600" i="1" spc="-5" dirty="0">
                <a:latin typeface="Calibri"/>
                <a:cs typeface="Calibri"/>
              </a:rPr>
              <a:t>(User Defined</a:t>
            </a:r>
            <a:r>
              <a:rPr sz="1600" i="1" spc="-65" dirty="0">
                <a:latin typeface="Calibri"/>
                <a:cs typeface="Calibri"/>
              </a:rPr>
              <a:t> </a:t>
            </a:r>
            <a:r>
              <a:rPr sz="1600" i="1" spc="-10" dirty="0">
                <a:latin typeface="Calibri"/>
                <a:cs typeface="Calibri"/>
              </a:rPr>
              <a:t>Functions)</a:t>
            </a:r>
            <a:endParaRPr sz="1600">
              <a:latin typeface="Calibri"/>
              <a:cs typeface="Calibri"/>
            </a:endParaRPr>
          </a:p>
          <a:p>
            <a:pPr marL="79375" algn="just">
              <a:lnSpc>
                <a:spcPct val="100000"/>
              </a:lnSpc>
            </a:pPr>
            <a:r>
              <a:rPr sz="1600" spc="-5" dirty="0">
                <a:latin typeface="Calibri"/>
                <a:cs typeface="Calibri"/>
              </a:rPr>
              <a:t>---------------------</a:t>
            </a:r>
            <a:endParaRPr sz="1600">
              <a:latin typeface="Calibri"/>
              <a:cs typeface="Calibri"/>
            </a:endParaRPr>
          </a:p>
          <a:p>
            <a:pPr marL="79375" algn="just">
              <a:lnSpc>
                <a:spcPct val="100000"/>
              </a:lnSpc>
            </a:pPr>
            <a:r>
              <a:rPr sz="1600" spc="-5" dirty="0">
                <a:latin typeface="Calibri"/>
                <a:cs typeface="Calibri"/>
              </a:rPr>
              <a:t>Function definition</a:t>
            </a:r>
            <a:r>
              <a:rPr sz="1600" spc="-120" dirty="0">
                <a:latin typeface="Calibri"/>
                <a:cs typeface="Calibri"/>
              </a:rPr>
              <a:t> </a:t>
            </a:r>
            <a:r>
              <a:rPr sz="1600" spc="-5" dirty="0">
                <a:latin typeface="Calibri"/>
                <a:cs typeface="Calibri"/>
              </a:rPr>
              <a:t>n</a:t>
            </a:r>
            <a:endParaRPr sz="16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0783" y="274320"/>
            <a:ext cx="5586984"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726440">
              <a:lnSpc>
                <a:spcPct val="100000"/>
              </a:lnSpc>
            </a:pPr>
            <a:r>
              <a:rPr spc="-5" dirty="0"/>
              <a:t>My </a:t>
            </a:r>
            <a:r>
              <a:rPr dirty="0"/>
              <a:t>First ‘C’</a:t>
            </a:r>
            <a:r>
              <a:rPr spc="-130" dirty="0"/>
              <a:t> </a:t>
            </a:r>
            <a:r>
              <a:rPr dirty="0"/>
              <a:t>Program</a:t>
            </a:r>
          </a:p>
        </p:txBody>
      </p:sp>
      <p:sp>
        <p:nvSpPr>
          <p:cNvPr id="4" name="object 4"/>
          <p:cNvSpPr/>
          <p:nvPr/>
        </p:nvSpPr>
        <p:spPr>
          <a:xfrm>
            <a:off x="1627632" y="1563624"/>
            <a:ext cx="5664708" cy="43159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812163" y="2363470"/>
            <a:ext cx="3979037" cy="2939266"/>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libri"/>
                <a:cs typeface="Calibri"/>
              </a:rPr>
              <a:t>#include</a:t>
            </a:r>
            <a:r>
              <a:rPr sz="1800" spc="-30" dirty="0">
                <a:solidFill>
                  <a:srgbClr val="FFFFFF"/>
                </a:solidFill>
                <a:latin typeface="Calibri"/>
                <a:cs typeface="Calibri"/>
              </a:rPr>
              <a:t> </a:t>
            </a:r>
            <a:r>
              <a:rPr sz="1800" spc="-10" dirty="0">
                <a:solidFill>
                  <a:srgbClr val="FFFFFF"/>
                </a:solidFill>
                <a:latin typeface="Calibri"/>
                <a:cs typeface="Calibri"/>
              </a:rPr>
              <a:t>&lt;</a:t>
            </a:r>
            <a:r>
              <a:rPr sz="1800" spc="-10">
                <a:solidFill>
                  <a:srgbClr val="FFFFFF"/>
                </a:solidFill>
                <a:latin typeface="Calibri"/>
                <a:cs typeface="Calibri"/>
              </a:rPr>
              <a:t>stdio.h</a:t>
            </a:r>
            <a:r>
              <a:rPr sz="1800" spc="-10" smtClean="0">
                <a:solidFill>
                  <a:srgbClr val="FFFFFF"/>
                </a:solidFill>
                <a:latin typeface="Calibri"/>
                <a:cs typeface="Calibri"/>
              </a:rPr>
              <a:t>&gt;</a:t>
            </a:r>
            <a:endParaRPr lang="en-US" sz="1800" spc="-10" dirty="0" smtClean="0">
              <a:solidFill>
                <a:srgbClr val="FFFFFF"/>
              </a:solidFill>
              <a:latin typeface="Calibri"/>
              <a:cs typeface="Calibri"/>
            </a:endParaRPr>
          </a:p>
          <a:p>
            <a:pPr marL="12700">
              <a:lnSpc>
                <a:spcPct val="100000"/>
              </a:lnSpc>
            </a:pPr>
            <a:r>
              <a:rPr lang="en-US" spc="-10" dirty="0" smtClean="0">
                <a:solidFill>
                  <a:srgbClr val="FFFFFF"/>
                </a:solidFill>
                <a:latin typeface="Calibri"/>
                <a:cs typeface="Calibri"/>
              </a:rPr>
              <a:t>#include&lt;</a:t>
            </a:r>
            <a:r>
              <a:rPr lang="en-US" spc="-10" dirty="0" err="1" smtClean="0">
                <a:solidFill>
                  <a:srgbClr val="FFFFFF"/>
                </a:solidFill>
                <a:latin typeface="Calibri"/>
                <a:cs typeface="Calibri"/>
              </a:rPr>
              <a:t>conio.h</a:t>
            </a:r>
            <a:r>
              <a:rPr lang="en-US" spc="-10" dirty="0" smtClean="0">
                <a:solidFill>
                  <a:srgbClr val="FFFFFF"/>
                </a:solidFill>
                <a:latin typeface="Calibri"/>
                <a:cs typeface="Calibri"/>
              </a:rPr>
              <a:t>&gt;</a:t>
            </a:r>
            <a:endParaRPr sz="1800">
              <a:latin typeface="Calibri"/>
              <a:cs typeface="Calibri"/>
            </a:endParaRPr>
          </a:p>
          <a:p>
            <a:pPr>
              <a:lnSpc>
                <a:spcPct val="100000"/>
              </a:lnSpc>
              <a:spcBef>
                <a:spcPts val="30"/>
              </a:spcBef>
            </a:pPr>
            <a:endParaRPr sz="1850">
              <a:latin typeface="Times New Roman"/>
              <a:cs typeface="Times New Roman"/>
            </a:endParaRPr>
          </a:p>
          <a:p>
            <a:pPr marL="62865">
              <a:lnSpc>
                <a:spcPct val="100000"/>
              </a:lnSpc>
              <a:spcBef>
                <a:spcPts val="5"/>
              </a:spcBef>
            </a:pPr>
            <a:r>
              <a:rPr lang="en-US" sz="1800" spc="-5" dirty="0" smtClean="0">
                <a:solidFill>
                  <a:srgbClr val="FFFFFF"/>
                </a:solidFill>
                <a:latin typeface="Calibri"/>
                <a:cs typeface="Calibri"/>
              </a:rPr>
              <a:t>void </a:t>
            </a:r>
            <a:r>
              <a:rPr sz="1800" spc="-5" smtClean="0">
                <a:solidFill>
                  <a:srgbClr val="FFFFFF"/>
                </a:solidFill>
                <a:latin typeface="Calibri"/>
                <a:cs typeface="Calibri"/>
              </a:rPr>
              <a:t>main</a:t>
            </a:r>
            <a:r>
              <a:rPr sz="1800" spc="-5" dirty="0">
                <a:solidFill>
                  <a:srgbClr val="FFFFFF"/>
                </a:solidFill>
                <a:latin typeface="Calibri"/>
                <a:cs typeface="Calibri"/>
              </a:rPr>
              <a:t>()</a:t>
            </a:r>
            <a:endParaRPr sz="1800">
              <a:latin typeface="Calibri"/>
              <a:cs typeface="Calibri"/>
            </a:endParaRPr>
          </a:p>
          <a:p>
            <a:pPr marL="12700">
              <a:lnSpc>
                <a:spcPct val="100000"/>
              </a:lnSpc>
            </a:pPr>
            <a:r>
              <a:rPr sz="1800" dirty="0">
                <a:solidFill>
                  <a:srgbClr val="FFFFFF"/>
                </a:solidFill>
                <a:latin typeface="Calibri"/>
                <a:cs typeface="Calibri"/>
              </a:rPr>
              <a:t>{</a:t>
            </a:r>
            <a:endParaRPr sz="1800">
              <a:latin typeface="Calibri"/>
              <a:cs typeface="Calibri"/>
            </a:endParaRPr>
          </a:p>
          <a:p>
            <a:pPr marL="12700">
              <a:lnSpc>
                <a:spcPct val="100000"/>
              </a:lnSpc>
            </a:pPr>
            <a:r>
              <a:rPr sz="1800" spc="-10" smtClean="0">
                <a:solidFill>
                  <a:srgbClr val="FFFFFF"/>
                </a:solidFill>
                <a:latin typeface="Calibri"/>
                <a:cs typeface="Calibri"/>
              </a:rPr>
              <a:t>printf("</a:t>
            </a:r>
            <a:r>
              <a:rPr lang="en-US" sz="1800" spc="-10" dirty="0" smtClean="0">
                <a:solidFill>
                  <a:srgbClr val="FFFFFF"/>
                </a:solidFill>
                <a:latin typeface="Calibri"/>
                <a:cs typeface="Calibri"/>
              </a:rPr>
              <a:t>\n\t</a:t>
            </a:r>
            <a:r>
              <a:rPr sz="1800" spc="-10" smtClean="0">
                <a:solidFill>
                  <a:srgbClr val="FFFFFF"/>
                </a:solidFill>
                <a:latin typeface="Calibri"/>
                <a:cs typeface="Calibri"/>
              </a:rPr>
              <a:t>Hello</a:t>
            </a:r>
            <a:r>
              <a:rPr lang="en-US" sz="1800" spc="-10" dirty="0" smtClean="0">
                <a:solidFill>
                  <a:srgbClr val="FFFFFF"/>
                </a:solidFill>
                <a:latin typeface="Calibri"/>
                <a:cs typeface="Calibri"/>
              </a:rPr>
              <a:t>\t\t\</a:t>
            </a:r>
            <a:r>
              <a:rPr lang="en-US" sz="1800" spc="-10" dirty="0" err="1" smtClean="0">
                <a:solidFill>
                  <a:srgbClr val="FFFFFF"/>
                </a:solidFill>
                <a:latin typeface="Calibri"/>
                <a:cs typeface="Calibri"/>
              </a:rPr>
              <a:t>tW</a:t>
            </a:r>
            <a:r>
              <a:rPr sz="1800" spc="-20" smtClean="0">
                <a:solidFill>
                  <a:srgbClr val="FFFFFF"/>
                </a:solidFill>
                <a:latin typeface="Calibri"/>
                <a:cs typeface="Calibri"/>
              </a:rPr>
              <a:t>orld</a:t>
            </a:r>
            <a:r>
              <a:rPr sz="1800" spc="-20">
                <a:solidFill>
                  <a:srgbClr val="FFFFFF"/>
                </a:solidFill>
                <a:latin typeface="Calibri"/>
                <a:cs typeface="Calibri"/>
              </a:rPr>
              <a:t>! </a:t>
            </a:r>
            <a:r>
              <a:rPr sz="1800" spc="-5" smtClean="0">
                <a:solidFill>
                  <a:srgbClr val="FFFFFF"/>
                </a:solidFill>
                <a:latin typeface="Calibri"/>
                <a:cs typeface="Calibri"/>
              </a:rPr>
              <a:t>");  </a:t>
            </a:r>
            <a:endParaRPr lang="en-US" sz="1800" spc="-5" dirty="0" smtClean="0">
              <a:solidFill>
                <a:srgbClr val="FFFFFF"/>
              </a:solidFill>
              <a:latin typeface="Calibri"/>
              <a:cs typeface="Calibri"/>
            </a:endParaRPr>
          </a:p>
          <a:p>
            <a:pPr marL="12700" marR="60960">
              <a:lnSpc>
                <a:spcPts val="4320"/>
              </a:lnSpc>
              <a:spcBef>
                <a:spcPts val="500"/>
              </a:spcBef>
            </a:pPr>
            <a:r>
              <a:rPr lang="en-US" sz="1800" dirty="0" err="1" smtClean="0">
                <a:latin typeface="Calibri"/>
                <a:cs typeface="Calibri"/>
              </a:rPr>
              <a:t>getch</a:t>
            </a:r>
            <a:r>
              <a:rPr lang="en-US" sz="1800" dirty="0" smtClean="0">
                <a:latin typeface="Calibri"/>
                <a:cs typeface="Calibri"/>
              </a:rPr>
              <a:t>();</a:t>
            </a:r>
            <a:endParaRPr sz="1800">
              <a:latin typeface="Calibri"/>
              <a:cs typeface="Calibri"/>
            </a:endParaRPr>
          </a:p>
          <a:p>
            <a:pPr marL="12700">
              <a:lnSpc>
                <a:spcPts val="1655"/>
              </a:lnSpc>
            </a:pPr>
            <a:r>
              <a:rPr sz="1800" smtClean="0">
                <a:solidFill>
                  <a:srgbClr val="FFFFFF"/>
                </a:solidFill>
                <a:latin typeface="Calibri"/>
                <a:cs typeface="Calibri"/>
              </a:rPr>
              <a:t>}</a:t>
            </a:r>
            <a:endParaRPr lang="en-US" sz="1800" dirty="0" smtClean="0">
              <a:solidFill>
                <a:srgbClr val="FFFFFF"/>
              </a:solidFill>
              <a:latin typeface="Calibri"/>
              <a:cs typeface="Calibri"/>
            </a:endParaRPr>
          </a:p>
          <a:p>
            <a:pPr marL="12700">
              <a:lnSpc>
                <a:spcPts val="1655"/>
              </a:lnSpc>
            </a:pPr>
            <a:r>
              <a:rPr lang="en-US" dirty="0" smtClean="0">
                <a:solidFill>
                  <a:srgbClr val="FFFFFF"/>
                </a:solidFill>
                <a:latin typeface="Calibri"/>
                <a:cs typeface="Calibri"/>
              </a:rPr>
              <a:t>Output:-</a:t>
            </a:r>
          </a:p>
          <a:p>
            <a:pPr marL="12700">
              <a:lnSpc>
                <a:spcPts val="1655"/>
              </a:lnSpc>
            </a:pPr>
            <a:r>
              <a:rPr lang="en-US" dirty="0" smtClean="0">
                <a:solidFill>
                  <a:srgbClr val="FFFFFF"/>
                </a:solidFill>
                <a:latin typeface="Calibri"/>
                <a:cs typeface="Calibri"/>
              </a:rPr>
              <a:t> </a:t>
            </a:r>
            <a:r>
              <a:rPr lang="en-US" dirty="0" smtClean="0">
                <a:solidFill>
                  <a:srgbClr val="FFFFFF"/>
                </a:solidFill>
                <a:latin typeface="Calibri"/>
                <a:cs typeface="Calibri"/>
              </a:rPr>
              <a:t>                   </a:t>
            </a:r>
            <a:r>
              <a:rPr lang="en-US" spc="-10" dirty="0" smtClean="0">
                <a:solidFill>
                  <a:srgbClr val="FFFFFF"/>
                </a:solidFill>
                <a:cs typeface="Calibri"/>
              </a:rPr>
              <a:t>Hello    </a:t>
            </a:r>
            <a:r>
              <a:rPr lang="en-US" spc="-20" dirty="0" smtClean="0">
                <a:solidFill>
                  <a:srgbClr val="FFFFFF"/>
                </a:solidFill>
                <a:cs typeface="Calibri"/>
              </a:rPr>
              <a:t>World! </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xmlns="" val="3661120939"/>
              </p:ext>
            </p:extLst>
          </p:nvPr>
        </p:nvGraphicFramePr>
        <p:xfrm>
          <a:off x="838200" y="2514600"/>
          <a:ext cx="7772400" cy="3886200"/>
        </p:xfrm>
        <a:graphic>
          <a:graphicData uri="http://schemas.openxmlformats.org/drawingml/2006/table">
            <a:tbl>
              <a:tblPr firstRow="1" bandRow="1">
                <a:tableStyleId>{2D5ABB26-0587-4C30-8999-92F81FD0307C}</a:tableStyleId>
              </a:tblPr>
              <a:tblGrid>
                <a:gridCol w="1066800"/>
                <a:gridCol w="2362200"/>
                <a:gridCol w="3048000"/>
                <a:gridCol w="1295400"/>
              </a:tblGrid>
              <a:tr h="829090">
                <a:tc>
                  <a:txBody>
                    <a:bodyPr/>
                    <a:lstStyle/>
                    <a:p>
                      <a:pPr marL="84455" marR="192405">
                        <a:lnSpc>
                          <a:spcPct val="150000"/>
                        </a:lnSpc>
                      </a:pPr>
                      <a:r>
                        <a:rPr sz="1600" b="1" dirty="0">
                          <a:latin typeface="Times New Roman" pitchFamily="18" charset="0"/>
                          <a:cs typeface="Times New Roman" pitchFamily="18" charset="0"/>
                        </a:rPr>
                        <a:t>Form</a:t>
                      </a:r>
                      <a:r>
                        <a:rPr sz="1600" b="1" spc="-5" dirty="0">
                          <a:latin typeface="Times New Roman" pitchFamily="18" charset="0"/>
                          <a:cs typeface="Times New Roman" pitchFamily="18" charset="0"/>
                        </a:rPr>
                        <a:t>at  String</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b="1" spc="-5" dirty="0">
                          <a:latin typeface="Times New Roman" pitchFamily="18" charset="0"/>
                          <a:cs typeface="Times New Roman" pitchFamily="18" charset="0"/>
                        </a:rPr>
                        <a:t>Meaning</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b="1" spc="-5" dirty="0">
                          <a:latin typeface="Times New Roman" pitchFamily="18" charset="0"/>
                          <a:cs typeface="Times New Roman" pitchFamily="18" charset="0"/>
                        </a:rPr>
                        <a:t>Example</a:t>
                      </a:r>
                      <a:endParaRPr sz="160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b="1" spc="-5" dirty="0">
                          <a:latin typeface="Times New Roman" pitchFamily="18" charset="0"/>
                          <a:cs typeface="Times New Roman" pitchFamily="18" charset="0"/>
                        </a:rPr>
                        <a:t>Result</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29090">
                <a:tc>
                  <a:txBody>
                    <a:bodyPr/>
                    <a:lstStyle/>
                    <a:p>
                      <a:pPr marL="84455">
                        <a:lnSpc>
                          <a:spcPct val="100000"/>
                        </a:lnSpc>
                        <a:spcBef>
                          <a:spcPts val="720"/>
                        </a:spcBef>
                      </a:pPr>
                      <a:r>
                        <a:rPr sz="1600" spc="-5" dirty="0">
                          <a:latin typeface="Times New Roman" pitchFamily="18" charset="0"/>
                          <a:cs typeface="Times New Roman" pitchFamily="18" charset="0"/>
                        </a:rPr>
                        <a:t>%d</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470534">
                        <a:lnSpc>
                          <a:spcPts val="2160"/>
                        </a:lnSpc>
                        <a:spcBef>
                          <a:spcPts val="180"/>
                        </a:spcBef>
                      </a:pPr>
                      <a:r>
                        <a:rPr sz="1600" dirty="0">
                          <a:latin typeface="Times New Roman" pitchFamily="18" charset="0"/>
                          <a:cs typeface="Times New Roman" pitchFamily="18" charset="0"/>
                        </a:rPr>
                        <a:t>Prints a  </a:t>
                      </a:r>
                      <a:r>
                        <a:rPr sz="1600" spc="-5" dirty="0" smtClean="0">
                          <a:latin typeface="Times New Roman" pitchFamily="18" charset="0"/>
                          <a:cs typeface="Times New Roman" pitchFamily="18" charset="0"/>
                        </a:rPr>
                        <a:t>De</a:t>
                      </a:r>
                      <a:r>
                        <a:rPr sz="1600" dirty="0" smtClean="0">
                          <a:latin typeface="Times New Roman" pitchFamily="18" charset="0"/>
                          <a:cs typeface="Times New Roman" pitchFamily="18" charset="0"/>
                        </a:rPr>
                        <a:t>c</a:t>
                      </a:r>
                      <a:r>
                        <a:rPr sz="1600" spc="-5" dirty="0" smtClean="0">
                          <a:latin typeface="Times New Roman" pitchFamily="18" charset="0"/>
                          <a:cs typeface="Times New Roman" pitchFamily="18" charset="0"/>
                        </a:rPr>
                        <a:t>imal</a:t>
                      </a:r>
                      <a:r>
                        <a:rPr lang="en-US" sz="1600" spc="-5" dirty="0" smtClean="0">
                          <a:latin typeface="Times New Roman" pitchFamily="18" charset="0"/>
                          <a:cs typeface="Times New Roman" pitchFamily="18" charset="0"/>
                        </a:rPr>
                        <a:t> </a:t>
                      </a:r>
                      <a:r>
                        <a:rPr sz="1600" spc="-5" dirty="0" smtClean="0">
                          <a:latin typeface="Times New Roman" pitchFamily="18" charset="0"/>
                          <a:cs typeface="Times New Roman" pitchFamily="18" charset="0"/>
                        </a:rPr>
                        <a:t>Integer</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867410">
                        <a:lnSpc>
                          <a:spcPct val="150000"/>
                        </a:lnSpc>
                      </a:pPr>
                      <a:r>
                        <a:rPr sz="1600" spc="-5" dirty="0">
                          <a:latin typeface="Times New Roman" pitchFamily="18" charset="0"/>
                          <a:cs typeface="Times New Roman" pitchFamily="18" charset="0"/>
                        </a:rPr>
                        <a:t>int num=5;  </a:t>
                      </a:r>
                      <a:r>
                        <a:rPr sz="1600" dirty="0">
                          <a:latin typeface="Times New Roman" pitchFamily="18" charset="0"/>
                          <a:cs typeface="Times New Roman" pitchFamily="18" charset="0"/>
                        </a:rPr>
                        <a:t>printf</a:t>
                      </a:r>
                      <a:r>
                        <a:rPr sz="1600" spc="-10" dirty="0">
                          <a:latin typeface="Times New Roman" pitchFamily="18" charset="0"/>
                          <a:cs typeface="Times New Roman" pitchFamily="18" charset="0"/>
                        </a:rPr>
                        <a:t>(</a:t>
                      </a:r>
                      <a:r>
                        <a:rPr sz="1600" dirty="0">
                          <a:latin typeface="Times New Roman" pitchFamily="18" charset="0"/>
                          <a:cs typeface="Times New Roman" pitchFamily="18" charset="0"/>
                        </a:rPr>
                        <a:t>“%d",num</a:t>
                      </a:r>
                      <a:r>
                        <a:rPr sz="1600" spc="-5" dirty="0">
                          <a:latin typeface="Times New Roman" pitchFamily="18" charset="0"/>
                          <a:cs typeface="Times New Roman" pitchFamily="18" charset="0"/>
                        </a:rPr>
                        <a:t>)</a:t>
                      </a:r>
                      <a:r>
                        <a:rPr sz="1600" dirty="0">
                          <a:latin typeface="Times New Roman" pitchFamily="18" charset="0"/>
                          <a:cs typeface="Times New Roman" pitchFamily="18" charset="0"/>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dirty="0">
                          <a:latin typeface="Times New Roman" pitchFamily="18" charset="0"/>
                          <a:cs typeface="Times New Roman" pitchFamily="18" charset="0"/>
                        </a:rPr>
                        <a:t>5</a:t>
                      </a:r>
                      <a:endParaRPr sz="160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79431">
                <a:tc>
                  <a:txBody>
                    <a:bodyPr/>
                    <a:lstStyle/>
                    <a:p>
                      <a:pPr marL="84455">
                        <a:lnSpc>
                          <a:spcPct val="100000"/>
                        </a:lnSpc>
                        <a:spcBef>
                          <a:spcPts val="720"/>
                        </a:spcBef>
                      </a:pPr>
                      <a:r>
                        <a:rPr sz="1600" spc="-5" dirty="0">
                          <a:latin typeface="Times New Roman" pitchFamily="18" charset="0"/>
                          <a:cs typeface="Times New Roman" pitchFamily="18" charset="0"/>
                        </a:rPr>
                        <a:t>%c</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78105">
                        <a:lnSpc>
                          <a:spcPts val="2170"/>
                        </a:lnSpc>
                        <a:spcBef>
                          <a:spcPts val="170"/>
                        </a:spcBef>
                      </a:pPr>
                      <a:r>
                        <a:rPr sz="1600" dirty="0">
                          <a:latin typeface="Times New Roman" pitchFamily="18" charset="0"/>
                          <a:cs typeface="Times New Roman" pitchFamily="18" charset="0"/>
                        </a:rPr>
                        <a:t>Prints a</a:t>
                      </a:r>
                      <a:r>
                        <a:rPr sz="1600" spc="-125" dirty="0">
                          <a:latin typeface="Times New Roman" pitchFamily="18" charset="0"/>
                          <a:cs typeface="Times New Roman" pitchFamily="18" charset="0"/>
                        </a:rPr>
                        <a:t> </a:t>
                      </a:r>
                      <a:r>
                        <a:rPr sz="1600" spc="-5" dirty="0">
                          <a:latin typeface="Times New Roman" pitchFamily="18" charset="0"/>
                          <a:cs typeface="Times New Roman" pitchFamily="18" charset="0"/>
                        </a:rPr>
                        <a:t>single  character</a:t>
                      </a:r>
                      <a:endParaRPr sz="160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941705">
                        <a:lnSpc>
                          <a:spcPct val="150000"/>
                        </a:lnSpc>
                      </a:pPr>
                      <a:r>
                        <a:rPr lang="en-US" sz="1600" dirty="0" smtClean="0">
                          <a:latin typeface="Times New Roman" pitchFamily="18" charset="0"/>
                          <a:cs typeface="Times New Roman" pitchFamily="18" charset="0"/>
                        </a:rPr>
                        <a:t>c</a:t>
                      </a:r>
                      <a:r>
                        <a:rPr sz="1600" smtClean="0">
                          <a:latin typeface="Times New Roman" pitchFamily="18" charset="0"/>
                          <a:cs typeface="Times New Roman" pitchFamily="18" charset="0"/>
                        </a:rPr>
                        <a:t>har </a:t>
                      </a:r>
                      <a:r>
                        <a:rPr lang="en-US" sz="1600" dirty="0" smtClean="0">
                          <a:latin typeface="Times New Roman" pitchFamily="18" charset="0"/>
                          <a:cs typeface="Times New Roman" pitchFamily="18" charset="0"/>
                        </a:rPr>
                        <a:t>a</a:t>
                      </a:r>
                      <a:r>
                        <a:rPr sz="1600" smtClean="0">
                          <a:latin typeface="Times New Roman" pitchFamily="18" charset="0"/>
                          <a:cs typeface="Times New Roman" pitchFamily="18" charset="0"/>
                        </a:rPr>
                        <a:t>=</a:t>
                      </a:r>
                      <a:r>
                        <a:rPr sz="1600" dirty="0">
                          <a:latin typeface="Times New Roman" pitchFamily="18" charset="0"/>
                          <a:cs typeface="Times New Roman" pitchFamily="18" charset="0"/>
                        </a:rPr>
                        <a:t>’r’;  printf</a:t>
                      </a:r>
                      <a:r>
                        <a:rPr sz="1600" spc="-10" dirty="0">
                          <a:latin typeface="Times New Roman" pitchFamily="18" charset="0"/>
                          <a:cs typeface="Times New Roman" pitchFamily="18" charset="0"/>
                        </a:rPr>
                        <a:t>(</a:t>
                      </a:r>
                      <a:r>
                        <a:rPr sz="1600" dirty="0">
                          <a:latin typeface="Times New Roman" pitchFamily="18" charset="0"/>
                          <a:cs typeface="Times New Roman" pitchFamily="18" charset="0"/>
                        </a:rPr>
                        <a:t>“%</a:t>
                      </a:r>
                      <a:r>
                        <a:rPr sz="1600">
                          <a:latin typeface="Times New Roman" pitchFamily="18" charset="0"/>
                          <a:cs typeface="Times New Roman" pitchFamily="18" charset="0"/>
                        </a:rPr>
                        <a:t>c</a:t>
                      </a:r>
                      <a:r>
                        <a:rPr sz="160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a</a:t>
                      </a:r>
                      <a:r>
                        <a:rPr sz="1600" smtClean="0">
                          <a:latin typeface="Times New Roman" pitchFamily="18" charset="0"/>
                          <a:cs typeface="Times New Roman" pitchFamily="18" charset="0"/>
                        </a:rPr>
                        <a:t>);</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lang="en-US" sz="1600" dirty="0" smtClean="0">
                          <a:latin typeface="Times New Roman" pitchFamily="18" charset="0"/>
                          <a:cs typeface="Times New Roman" pitchFamily="18" charset="0"/>
                        </a:rPr>
                        <a:t>r</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4258">
                <a:tc>
                  <a:txBody>
                    <a:bodyPr/>
                    <a:lstStyle/>
                    <a:p>
                      <a:pPr marL="84455">
                        <a:lnSpc>
                          <a:spcPct val="100000"/>
                        </a:lnSpc>
                        <a:spcBef>
                          <a:spcPts val="720"/>
                        </a:spcBef>
                      </a:pPr>
                      <a:r>
                        <a:rPr sz="1600" spc="-5" dirty="0">
                          <a:latin typeface="Times New Roman" pitchFamily="18" charset="0"/>
                          <a:cs typeface="Times New Roman" pitchFamily="18" charset="0"/>
                        </a:rPr>
                        <a:t>%f</a:t>
                      </a:r>
                      <a:endParaRPr sz="16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10"/>
                        </a:spcBef>
                      </a:pPr>
                      <a:r>
                        <a:rPr sz="1600" dirty="0">
                          <a:latin typeface="Times New Roman" pitchFamily="18" charset="0"/>
                          <a:cs typeface="Times New Roman" pitchFamily="18" charset="0"/>
                        </a:rPr>
                        <a:t>Prints a</a:t>
                      </a:r>
                      <a:r>
                        <a:rPr sz="1600" spc="-114" dirty="0">
                          <a:latin typeface="Times New Roman" pitchFamily="18" charset="0"/>
                          <a:cs typeface="Times New Roman" pitchFamily="18" charset="0"/>
                        </a:rPr>
                        <a:t> </a:t>
                      </a:r>
                      <a:r>
                        <a:rPr sz="1600" spc="-5" dirty="0">
                          <a:latin typeface="Times New Roman" pitchFamily="18" charset="0"/>
                          <a:cs typeface="Times New Roman" pitchFamily="18" charset="0"/>
                        </a:rPr>
                        <a:t>float</a:t>
                      </a:r>
                      <a:endParaRPr sz="1600" dirty="0">
                        <a:latin typeface="Times New Roman" pitchFamily="18" charset="0"/>
                        <a:cs typeface="Times New Roman" pitchFamily="18" charset="0"/>
                      </a:endParaRPr>
                    </a:p>
                    <a:p>
                      <a:pPr marL="84455">
                        <a:lnSpc>
                          <a:spcPct val="100000"/>
                        </a:lnSpc>
                        <a:spcBef>
                          <a:spcPts val="735"/>
                        </a:spcBef>
                      </a:pPr>
                      <a:r>
                        <a:rPr sz="1600" dirty="0">
                          <a:latin typeface="Times New Roman" pitchFamily="18" charset="0"/>
                          <a:cs typeface="Times New Roman" pitchFamily="18" charset="0"/>
                        </a:rPr>
                        <a:t>value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spc="-5" dirty="0">
                          <a:latin typeface="Times New Roman" pitchFamily="18" charset="0"/>
                          <a:cs typeface="Times New Roman" pitchFamily="18" charset="0"/>
                        </a:rPr>
                        <a:t>float</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num=14.44;</a:t>
                      </a:r>
                      <a:endParaRPr sz="1600" dirty="0">
                        <a:latin typeface="Times New Roman" pitchFamily="18" charset="0"/>
                        <a:cs typeface="Times New Roman" pitchFamily="18" charset="0"/>
                      </a:endParaRPr>
                    </a:p>
                    <a:p>
                      <a:pPr marL="84455">
                        <a:lnSpc>
                          <a:spcPct val="100000"/>
                        </a:lnSpc>
                        <a:spcBef>
                          <a:spcPts val="720"/>
                        </a:spcBef>
                      </a:pPr>
                      <a:r>
                        <a:rPr sz="1600" dirty="0">
                          <a:latin typeface="Times New Roman" pitchFamily="18" charset="0"/>
                          <a:cs typeface="Times New Roman" pitchFamily="18" charset="0"/>
                        </a:rPr>
                        <a:t>printf(“%f”,num);</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600" dirty="0">
                          <a:latin typeface="Times New Roman" pitchFamily="18" charset="0"/>
                          <a:cs typeface="Times New Roman" pitchFamily="18" charset="0"/>
                        </a:rPr>
                        <a:t>14.44</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24331">
                <a:tc>
                  <a:txBody>
                    <a:bodyPr/>
                    <a:lstStyle/>
                    <a:p>
                      <a:pPr marL="84455">
                        <a:lnSpc>
                          <a:spcPct val="100000"/>
                        </a:lnSpc>
                        <a:spcBef>
                          <a:spcPts val="725"/>
                        </a:spcBef>
                      </a:pPr>
                      <a:r>
                        <a:rPr sz="1400" spc="-5" dirty="0">
                          <a:latin typeface="Times New Roman" pitchFamily="18" charset="0"/>
                          <a:cs typeface="Times New Roman" pitchFamily="18" charset="0"/>
                        </a:rPr>
                        <a:t>%s</a:t>
                      </a:r>
                      <a:endParaRPr sz="140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10"/>
                        </a:spcBef>
                      </a:pPr>
                      <a:r>
                        <a:rPr sz="1400" dirty="0">
                          <a:latin typeface="Times New Roman" pitchFamily="18" charset="0"/>
                          <a:cs typeface="Times New Roman" pitchFamily="18" charset="0"/>
                        </a:rPr>
                        <a:t>Prints</a:t>
                      </a:r>
                      <a:r>
                        <a:rPr sz="1400" spc="-120" dirty="0">
                          <a:latin typeface="Times New Roman" pitchFamily="18" charset="0"/>
                          <a:cs typeface="Times New Roman" pitchFamily="18" charset="0"/>
                        </a:rPr>
                        <a:t> </a:t>
                      </a:r>
                      <a:r>
                        <a:rPr sz="1400" dirty="0">
                          <a:latin typeface="Times New Roman" pitchFamily="18" charset="0"/>
                          <a:cs typeface="Times New Roman" pitchFamily="18" charset="0"/>
                        </a:rPr>
                        <a:t>a</a:t>
                      </a:r>
                    </a:p>
                    <a:p>
                      <a:pPr marL="84455">
                        <a:lnSpc>
                          <a:spcPct val="100000"/>
                        </a:lnSpc>
                        <a:spcBef>
                          <a:spcPts val="730"/>
                        </a:spcBef>
                      </a:pPr>
                      <a:r>
                        <a:rPr sz="1400" spc="-5" dirty="0">
                          <a:latin typeface="Times New Roman" pitchFamily="18" charset="0"/>
                          <a:cs typeface="Times New Roman" pitchFamily="18" charset="0"/>
                        </a:rPr>
                        <a:t>String</a:t>
                      </a:r>
                      <a:endParaRPr sz="14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5"/>
                        </a:spcBef>
                      </a:pPr>
                      <a:r>
                        <a:rPr sz="1400" dirty="0">
                          <a:latin typeface="Times New Roman" pitchFamily="18" charset="0"/>
                          <a:cs typeface="Times New Roman" pitchFamily="18" charset="0"/>
                        </a:rPr>
                        <a:t>char</a:t>
                      </a:r>
                      <a:r>
                        <a:rPr sz="1400" spc="-60" dirty="0">
                          <a:latin typeface="Times New Roman" pitchFamily="18" charset="0"/>
                          <a:cs typeface="Times New Roman" pitchFamily="18" charset="0"/>
                        </a:rPr>
                        <a:t> </a:t>
                      </a:r>
                      <a:r>
                        <a:rPr sz="1400" spc="-5" dirty="0" err="1">
                          <a:latin typeface="Times New Roman" pitchFamily="18" charset="0"/>
                          <a:cs typeface="Times New Roman" pitchFamily="18" charset="0"/>
                        </a:rPr>
                        <a:t>str</a:t>
                      </a:r>
                      <a:r>
                        <a:rPr sz="1400" spc="-5" dirty="0" smtClean="0">
                          <a:latin typeface="Times New Roman" pitchFamily="18" charset="0"/>
                          <a:cs typeface="Times New Roman" pitchFamily="18" charset="0"/>
                        </a:rPr>
                        <a:t>[</a:t>
                      </a:r>
                      <a:r>
                        <a:rPr lang="en-US" sz="1400" spc="-5" dirty="0" smtClean="0">
                          <a:latin typeface="Times New Roman" pitchFamily="18" charset="0"/>
                          <a:cs typeface="Times New Roman" pitchFamily="18" charset="0"/>
                        </a:rPr>
                        <a:t> 10</a:t>
                      </a:r>
                      <a:r>
                        <a:rPr sz="1400" spc="-5" dirty="0" smtClean="0">
                          <a:latin typeface="Times New Roman" pitchFamily="18" charset="0"/>
                          <a:cs typeface="Times New Roman" pitchFamily="18" charset="0"/>
                        </a:rPr>
                        <a:t>]="</a:t>
                      </a:r>
                      <a:r>
                        <a:rPr sz="1400" spc="-5" dirty="0">
                          <a:latin typeface="Times New Roman" pitchFamily="18" charset="0"/>
                          <a:cs typeface="Times New Roman" pitchFamily="18" charset="0"/>
                        </a:rPr>
                        <a:t>icebreakers”;</a:t>
                      </a:r>
                      <a:endParaRPr sz="1400" dirty="0">
                        <a:latin typeface="Times New Roman" pitchFamily="18" charset="0"/>
                        <a:cs typeface="Times New Roman" pitchFamily="18" charset="0"/>
                      </a:endParaRPr>
                    </a:p>
                    <a:p>
                      <a:pPr marL="84455">
                        <a:lnSpc>
                          <a:spcPct val="100000"/>
                        </a:lnSpc>
                        <a:spcBef>
                          <a:spcPts val="720"/>
                        </a:spcBef>
                      </a:pPr>
                      <a:r>
                        <a:rPr sz="1400" spc="-5" dirty="0">
                          <a:latin typeface="Times New Roman" pitchFamily="18" charset="0"/>
                          <a:cs typeface="Times New Roman" pitchFamily="18" charset="0"/>
                        </a:rPr>
                        <a:t>printf(“%s”,str);</a:t>
                      </a:r>
                      <a:endParaRPr sz="14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5"/>
                        </a:spcBef>
                      </a:pPr>
                      <a:r>
                        <a:rPr lang="en-US" sz="1400" dirty="0" smtClean="0">
                          <a:latin typeface="Times New Roman" pitchFamily="18" charset="0"/>
                          <a:cs typeface="Times New Roman" pitchFamily="18" charset="0"/>
                        </a:rPr>
                        <a:t>icebreaker</a:t>
                      </a:r>
                      <a:endParaRPr sz="1400" dirty="0">
                        <a:latin typeface="Times New Roman" pitchFamily="18" charset="0"/>
                        <a:cs typeface="Times New Roman"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1298194" y="1167129"/>
            <a:ext cx="6812915" cy="274320"/>
          </a:xfrm>
          <a:prstGeom prst="rect">
            <a:avLst/>
          </a:prstGeom>
        </p:spPr>
        <p:txBody>
          <a:bodyPr vert="horz" wrap="square" lIns="0" tIns="0" rIns="0" bIns="0" rtlCol="0">
            <a:spAutoFit/>
          </a:bodyPr>
          <a:lstStyle/>
          <a:p>
            <a:pPr marL="12700">
              <a:lnSpc>
                <a:spcPct val="100000"/>
              </a:lnSpc>
              <a:tabLst>
                <a:tab pos="935990" algn="l"/>
              </a:tabLst>
            </a:pPr>
            <a:r>
              <a:rPr sz="1800" b="1" spc="-5" dirty="0">
                <a:solidFill>
                  <a:srgbClr val="6F2F9F"/>
                </a:solidFill>
                <a:latin typeface="Microsoft Tai Le"/>
                <a:cs typeface="Microsoft Tai Le"/>
              </a:rPr>
              <a:t>Printf</a:t>
            </a:r>
            <a:r>
              <a:rPr sz="1800" b="1" spc="-25" dirty="0">
                <a:solidFill>
                  <a:srgbClr val="6F2F9F"/>
                </a:solidFill>
                <a:latin typeface="Microsoft Tai Le"/>
                <a:cs typeface="Microsoft Tai Le"/>
              </a:rPr>
              <a:t> </a:t>
            </a:r>
            <a:r>
              <a:rPr sz="1800" b="1" dirty="0">
                <a:latin typeface="Microsoft Tai Le"/>
                <a:cs typeface="Microsoft Tai Le"/>
              </a:rPr>
              <a:t>:	</a:t>
            </a:r>
            <a:r>
              <a:rPr sz="1600" spc="-5" dirty="0">
                <a:latin typeface="Microsoft Tai Le"/>
                <a:cs typeface="Microsoft Tai Le"/>
              </a:rPr>
              <a:t>It is a function used </a:t>
            </a:r>
            <a:r>
              <a:rPr sz="1600" dirty="0">
                <a:latin typeface="Microsoft Tai Le"/>
                <a:cs typeface="Microsoft Tai Le"/>
              </a:rPr>
              <a:t>for </a:t>
            </a:r>
            <a:r>
              <a:rPr sz="1600" spc="-5" dirty="0">
                <a:latin typeface="Microsoft Tai Le"/>
                <a:cs typeface="Microsoft Tai Le"/>
              </a:rPr>
              <a:t>displaying a value or a data on the</a:t>
            </a:r>
            <a:r>
              <a:rPr sz="1600" dirty="0">
                <a:latin typeface="Microsoft Tai Le"/>
                <a:cs typeface="Microsoft Tai Le"/>
              </a:rPr>
              <a:t> </a:t>
            </a:r>
            <a:r>
              <a:rPr sz="1600" spc="-5" dirty="0">
                <a:latin typeface="Microsoft Tai Le"/>
                <a:cs typeface="Microsoft Tai Le"/>
              </a:rPr>
              <a:t>screen.</a:t>
            </a:r>
            <a:endParaRPr sz="1600">
              <a:latin typeface="Microsoft Tai Le"/>
              <a:cs typeface="Microsoft Tai Le"/>
            </a:endParaRPr>
          </a:p>
        </p:txBody>
      </p:sp>
      <p:sp>
        <p:nvSpPr>
          <p:cNvPr id="4" name="object 4"/>
          <p:cNvSpPr txBox="1"/>
          <p:nvPr/>
        </p:nvSpPr>
        <p:spPr>
          <a:xfrm>
            <a:off x="1298194" y="1935226"/>
            <a:ext cx="876935" cy="303530"/>
          </a:xfrm>
          <a:prstGeom prst="rect">
            <a:avLst/>
          </a:prstGeom>
        </p:spPr>
        <p:txBody>
          <a:bodyPr vert="horz" wrap="square" lIns="0" tIns="0" rIns="0" bIns="0" rtlCol="0">
            <a:spAutoFit/>
          </a:bodyPr>
          <a:lstStyle/>
          <a:p>
            <a:pPr marL="12700">
              <a:lnSpc>
                <a:spcPct val="100000"/>
              </a:lnSpc>
            </a:pPr>
            <a:r>
              <a:rPr sz="1800" b="1" dirty="0">
                <a:solidFill>
                  <a:srgbClr val="6F2F9F"/>
                </a:solidFill>
                <a:latin typeface="Microsoft Tai Le"/>
                <a:cs typeface="Microsoft Tai Le"/>
              </a:rPr>
              <a:t>Syntax</a:t>
            </a:r>
            <a:r>
              <a:rPr sz="1800" b="1" spc="-114" dirty="0">
                <a:solidFill>
                  <a:srgbClr val="6F2F9F"/>
                </a:solidFill>
                <a:latin typeface="Microsoft Tai Le"/>
                <a:cs typeface="Microsoft Tai Le"/>
              </a:rPr>
              <a:t> </a:t>
            </a:r>
            <a:r>
              <a:rPr sz="1800" b="1" dirty="0">
                <a:latin typeface="Microsoft Tai Le"/>
                <a:cs typeface="Microsoft Tai Le"/>
              </a:rPr>
              <a:t>:</a:t>
            </a:r>
            <a:endParaRPr sz="1800">
              <a:latin typeface="Microsoft Tai Le"/>
              <a:cs typeface="Microsoft Tai Le"/>
            </a:endParaRPr>
          </a:p>
        </p:txBody>
      </p:sp>
      <p:sp>
        <p:nvSpPr>
          <p:cNvPr id="5" name="object 5"/>
          <p:cNvSpPr txBox="1"/>
          <p:nvPr/>
        </p:nvSpPr>
        <p:spPr>
          <a:xfrm>
            <a:off x="2209800" y="1752600"/>
            <a:ext cx="6172200" cy="609600"/>
          </a:xfrm>
          <a:prstGeom prst="rect">
            <a:avLst/>
          </a:prstGeom>
          <a:ln w="25400">
            <a:solidFill>
              <a:srgbClr val="000000"/>
            </a:solidFill>
          </a:ln>
        </p:spPr>
        <p:txBody>
          <a:bodyPr vert="horz" wrap="square" lIns="0" tIns="71755" rIns="0" bIns="0" rtlCol="0">
            <a:spAutoFit/>
          </a:bodyPr>
          <a:lstStyle/>
          <a:p>
            <a:pPr marL="182880">
              <a:lnSpc>
                <a:spcPct val="100000"/>
              </a:lnSpc>
              <a:spcBef>
                <a:spcPts val="565"/>
              </a:spcBef>
            </a:pPr>
            <a:r>
              <a:rPr sz="2400" spc="-10" dirty="0">
                <a:latin typeface="Calibri"/>
                <a:cs typeface="Calibri"/>
              </a:rPr>
              <a:t>printf (“format </a:t>
            </a:r>
            <a:r>
              <a:rPr sz="2400" spc="-25" dirty="0">
                <a:latin typeface="Calibri"/>
                <a:cs typeface="Calibri"/>
              </a:rPr>
              <a:t>string”, </a:t>
            </a:r>
            <a:r>
              <a:rPr sz="2400" spc="-5" dirty="0">
                <a:latin typeface="Calibri"/>
                <a:cs typeface="Calibri"/>
              </a:rPr>
              <a:t>variable1, variable2 </a:t>
            </a:r>
            <a:r>
              <a:rPr sz="2400" dirty="0">
                <a:latin typeface="Calibri"/>
                <a:cs typeface="Calibri"/>
              </a:rPr>
              <a:t>…)</a:t>
            </a:r>
            <a:r>
              <a:rPr sz="2400" spc="-40" dirty="0">
                <a:latin typeface="Calibri"/>
                <a:cs typeface="Calibri"/>
              </a:rPr>
              <a:t> </a:t>
            </a:r>
            <a:r>
              <a:rPr sz="2400" dirty="0">
                <a:latin typeface="Calibri"/>
                <a:cs typeface="Calibri"/>
              </a:rPr>
              <a:t>;</a:t>
            </a:r>
            <a:endParaRPr sz="2400">
              <a:latin typeface="Calibri"/>
              <a:cs typeface="Calibri"/>
            </a:endParaRPr>
          </a:p>
        </p:txBody>
      </p:sp>
      <p:sp>
        <p:nvSpPr>
          <p:cNvPr id="6" name="object 6"/>
          <p:cNvSpPr/>
          <p:nvPr/>
        </p:nvSpPr>
        <p:spPr>
          <a:xfrm>
            <a:off x="2057400" y="196595"/>
            <a:ext cx="5105400" cy="46862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957573" y="215772"/>
            <a:ext cx="770890" cy="548640"/>
          </a:xfrm>
          <a:prstGeom prst="rect">
            <a:avLst/>
          </a:prstGeom>
        </p:spPr>
        <p:txBody>
          <a:bodyPr vert="horz" wrap="square" lIns="0" tIns="0" rIns="0" bIns="0" rtlCol="0">
            <a:spAutoFit/>
          </a:bodyPr>
          <a:lstStyle/>
          <a:p>
            <a:pPr marL="12700">
              <a:lnSpc>
                <a:spcPct val="100000"/>
              </a:lnSpc>
            </a:pPr>
            <a:r>
              <a:rPr lang="en-US" dirty="0" err="1" smtClean="0"/>
              <a:t>p</a:t>
            </a:r>
            <a:r>
              <a:rPr dirty="0" err="1" smtClean="0"/>
              <a:t>r</a:t>
            </a:r>
            <a:r>
              <a:rPr spc="0" dirty="0" err="1" smtClean="0"/>
              <a:t>i</a:t>
            </a:r>
            <a:r>
              <a:rPr spc="-5" dirty="0" err="1" smtClean="0"/>
              <a:t>ntf</a:t>
            </a:r>
            <a:endParaRPr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8194" y="1167129"/>
            <a:ext cx="6882765" cy="274320"/>
          </a:xfrm>
          <a:prstGeom prst="rect">
            <a:avLst/>
          </a:prstGeom>
        </p:spPr>
        <p:txBody>
          <a:bodyPr vert="horz" wrap="square" lIns="0" tIns="0" rIns="0" bIns="0" rtlCol="0">
            <a:spAutoFit/>
          </a:bodyPr>
          <a:lstStyle/>
          <a:p>
            <a:pPr marL="12700">
              <a:lnSpc>
                <a:spcPct val="100000"/>
              </a:lnSpc>
              <a:tabLst>
                <a:tab pos="935990" algn="l"/>
              </a:tabLst>
            </a:pPr>
            <a:r>
              <a:rPr lang="en-US" b="1" spc="-5" dirty="0" err="1" smtClean="0">
                <a:solidFill>
                  <a:srgbClr val="6F2F9F"/>
                </a:solidFill>
                <a:latin typeface="Microsoft Tai Le"/>
                <a:cs typeface="Microsoft Tai Le"/>
              </a:rPr>
              <a:t>scanf</a:t>
            </a:r>
            <a:r>
              <a:rPr sz="1800" b="1" spc="-25" smtClean="0">
                <a:solidFill>
                  <a:srgbClr val="6F2F9F"/>
                </a:solidFill>
                <a:latin typeface="Microsoft Tai Le"/>
                <a:cs typeface="Microsoft Tai Le"/>
              </a:rPr>
              <a:t> </a:t>
            </a:r>
            <a:r>
              <a:rPr sz="1800" b="1" dirty="0">
                <a:latin typeface="Microsoft Tai Le"/>
                <a:cs typeface="Microsoft Tai Le"/>
              </a:rPr>
              <a:t>:	</a:t>
            </a:r>
            <a:r>
              <a:rPr sz="1600" spc="-5" dirty="0">
                <a:latin typeface="Microsoft Tai Le"/>
                <a:cs typeface="Microsoft Tai Le"/>
              </a:rPr>
              <a:t>It is a function used </a:t>
            </a:r>
            <a:r>
              <a:rPr sz="1600" dirty="0">
                <a:latin typeface="Microsoft Tai Le"/>
                <a:cs typeface="Microsoft Tai Le"/>
              </a:rPr>
              <a:t>for </a:t>
            </a:r>
            <a:r>
              <a:rPr sz="1600" spc="-5" dirty="0">
                <a:latin typeface="Microsoft Tai Le"/>
                <a:cs typeface="Microsoft Tai Le"/>
              </a:rPr>
              <a:t>accepting a value or a data from</a:t>
            </a:r>
            <a:r>
              <a:rPr sz="1600" spc="5" dirty="0">
                <a:latin typeface="Microsoft Tai Le"/>
                <a:cs typeface="Microsoft Tai Le"/>
              </a:rPr>
              <a:t> </a:t>
            </a:r>
            <a:r>
              <a:rPr sz="1600" spc="-5" dirty="0">
                <a:latin typeface="Microsoft Tai Le"/>
                <a:cs typeface="Microsoft Tai Le"/>
              </a:rPr>
              <a:t>keyboard.</a:t>
            </a:r>
            <a:endParaRPr sz="1600">
              <a:latin typeface="Microsoft Tai Le"/>
              <a:cs typeface="Microsoft Tai Le"/>
            </a:endParaRPr>
          </a:p>
        </p:txBody>
      </p:sp>
      <p:sp>
        <p:nvSpPr>
          <p:cNvPr id="3" name="object 3"/>
          <p:cNvSpPr txBox="1"/>
          <p:nvPr/>
        </p:nvSpPr>
        <p:spPr>
          <a:xfrm>
            <a:off x="1298194" y="1935226"/>
            <a:ext cx="876935" cy="303530"/>
          </a:xfrm>
          <a:prstGeom prst="rect">
            <a:avLst/>
          </a:prstGeom>
        </p:spPr>
        <p:txBody>
          <a:bodyPr vert="horz" wrap="square" lIns="0" tIns="0" rIns="0" bIns="0" rtlCol="0">
            <a:spAutoFit/>
          </a:bodyPr>
          <a:lstStyle/>
          <a:p>
            <a:pPr marL="12700">
              <a:lnSpc>
                <a:spcPct val="100000"/>
              </a:lnSpc>
            </a:pPr>
            <a:r>
              <a:rPr sz="1800" b="1" dirty="0">
                <a:solidFill>
                  <a:srgbClr val="6F2F9F"/>
                </a:solidFill>
                <a:latin typeface="Microsoft Tai Le"/>
                <a:cs typeface="Microsoft Tai Le"/>
              </a:rPr>
              <a:t>Syntax</a:t>
            </a:r>
            <a:r>
              <a:rPr sz="1800" b="1" spc="-114" dirty="0">
                <a:solidFill>
                  <a:srgbClr val="6F2F9F"/>
                </a:solidFill>
                <a:latin typeface="Microsoft Tai Le"/>
                <a:cs typeface="Microsoft Tai Le"/>
              </a:rPr>
              <a:t> </a:t>
            </a:r>
            <a:r>
              <a:rPr sz="1800" b="1" dirty="0">
                <a:latin typeface="Microsoft Tai Le"/>
                <a:cs typeface="Microsoft Tai Le"/>
              </a:rPr>
              <a:t>:</a:t>
            </a:r>
            <a:endParaRPr sz="1800">
              <a:latin typeface="Microsoft Tai Le"/>
              <a:cs typeface="Microsoft Tai Le"/>
            </a:endParaRPr>
          </a:p>
        </p:txBody>
      </p:sp>
      <p:sp>
        <p:nvSpPr>
          <p:cNvPr id="4" name="object 4"/>
          <p:cNvSpPr/>
          <p:nvPr/>
        </p:nvSpPr>
        <p:spPr>
          <a:xfrm>
            <a:off x="2843783" y="196595"/>
            <a:ext cx="2994660" cy="93725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980434" y="215772"/>
            <a:ext cx="723900" cy="548640"/>
          </a:xfrm>
          <a:prstGeom prst="rect">
            <a:avLst/>
          </a:prstGeom>
        </p:spPr>
        <p:txBody>
          <a:bodyPr vert="horz" wrap="square" lIns="0" tIns="0" rIns="0" bIns="0" rtlCol="0">
            <a:spAutoFit/>
          </a:bodyPr>
          <a:lstStyle/>
          <a:p>
            <a:pPr marL="12700">
              <a:lnSpc>
                <a:spcPct val="100000"/>
              </a:lnSpc>
            </a:pPr>
            <a:r>
              <a:rPr spc="0" dirty="0"/>
              <a:t>Sc</a:t>
            </a:r>
            <a:r>
              <a:rPr spc="-5" dirty="0"/>
              <a:t>a</a:t>
            </a:r>
            <a:r>
              <a:rPr dirty="0"/>
              <a:t>n</a:t>
            </a:r>
            <a:r>
              <a:rPr spc="-5" dirty="0"/>
              <a:t>f</a:t>
            </a:r>
          </a:p>
        </p:txBody>
      </p:sp>
      <p:sp>
        <p:nvSpPr>
          <p:cNvPr id="6" name="object 6"/>
          <p:cNvSpPr txBox="1"/>
          <p:nvPr/>
        </p:nvSpPr>
        <p:spPr>
          <a:xfrm>
            <a:off x="2209800" y="1752600"/>
            <a:ext cx="6400800" cy="609600"/>
          </a:xfrm>
          <a:prstGeom prst="rect">
            <a:avLst/>
          </a:prstGeom>
          <a:ln w="25400">
            <a:solidFill>
              <a:srgbClr val="000000"/>
            </a:solidFill>
          </a:ln>
        </p:spPr>
        <p:txBody>
          <a:bodyPr vert="horz" wrap="square" lIns="0" tIns="71755" rIns="0" bIns="0" rtlCol="0">
            <a:spAutoFit/>
          </a:bodyPr>
          <a:lstStyle/>
          <a:p>
            <a:pPr marL="113030">
              <a:lnSpc>
                <a:spcPct val="100000"/>
              </a:lnSpc>
              <a:spcBef>
                <a:spcPts val="565"/>
              </a:spcBef>
            </a:pPr>
            <a:r>
              <a:rPr sz="2400" spc="-10" dirty="0">
                <a:latin typeface="Calibri"/>
                <a:cs typeface="Calibri"/>
              </a:rPr>
              <a:t>scanf (“format </a:t>
            </a:r>
            <a:r>
              <a:rPr sz="2400" spc="-25" dirty="0">
                <a:latin typeface="Calibri"/>
                <a:cs typeface="Calibri"/>
              </a:rPr>
              <a:t>string”, </a:t>
            </a:r>
            <a:r>
              <a:rPr sz="2400" spc="-5" dirty="0">
                <a:latin typeface="Calibri"/>
                <a:cs typeface="Calibri"/>
              </a:rPr>
              <a:t>&amp;variable1, &amp;variable2 </a:t>
            </a:r>
            <a:r>
              <a:rPr sz="2400" dirty="0">
                <a:latin typeface="Calibri"/>
                <a:cs typeface="Calibri"/>
              </a:rPr>
              <a:t>…)</a:t>
            </a:r>
            <a:r>
              <a:rPr sz="2400" spc="-30" dirty="0">
                <a:latin typeface="Calibri"/>
                <a:cs typeface="Calibri"/>
              </a:rPr>
              <a:t> </a:t>
            </a:r>
            <a:r>
              <a:rPr sz="2400" dirty="0">
                <a:latin typeface="Calibri"/>
                <a:cs typeface="Calibri"/>
              </a:rPr>
              <a:t>;</a:t>
            </a:r>
            <a:endParaRPr sz="2400">
              <a:latin typeface="Calibri"/>
              <a:cs typeface="Calibri"/>
            </a:endParaRPr>
          </a:p>
        </p:txBody>
      </p:sp>
      <p:graphicFrame>
        <p:nvGraphicFramePr>
          <p:cNvPr id="7" name="object 7"/>
          <p:cNvGraphicFramePr>
            <a:graphicFrameLocks noGrp="1"/>
          </p:cNvGraphicFramePr>
          <p:nvPr>
            <p:extLst>
              <p:ext uri="{D42A27DB-BD31-4B8C-83A1-F6EECF244321}">
                <p14:modId xmlns:p14="http://schemas.microsoft.com/office/powerpoint/2010/main" xmlns="" val="631298579"/>
              </p:ext>
            </p:extLst>
          </p:nvPr>
        </p:nvGraphicFramePr>
        <p:xfrm>
          <a:off x="152400" y="2546604"/>
          <a:ext cx="8375649" cy="4138357"/>
        </p:xfrm>
        <a:graphic>
          <a:graphicData uri="http://schemas.openxmlformats.org/drawingml/2006/table">
            <a:tbl>
              <a:tblPr firstRow="1" bandRow="1">
                <a:tableStyleId>{2D5ABB26-0587-4C30-8999-92F81FD0307C}</a:tableStyleId>
              </a:tblPr>
              <a:tblGrid>
                <a:gridCol w="990600"/>
                <a:gridCol w="1390705"/>
                <a:gridCol w="2181059"/>
                <a:gridCol w="3813285"/>
              </a:tblGrid>
              <a:tr h="639063">
                <a:tc>
                  <a:txBody>
                    <a:bodyPr/>
                    <a:lstStyle/>
                    <a:p>
                      <a:pPr marL="84455" marR="210185">
                        <a:lnSpc>
                          <a:spcPts val="2160"/>
                        </a:lnSpc>
                        <a:spcBef>
                          <a:spcPts val="190"/>
                        </a:spcBef>
                      </a:pPr>
                      <a:r>
                        <a:rPr sz="1600" b="1" dirty="0">
                          <a:latin typeface="Microsoft Tai Le"/>
                          <a:cs typeface="Microsoft Tai Le"/>
                        </a:rPr>
                        <a:t>Form</a:t>
                      </a:r>
                      <a:r>
                        <a:rPr sz="1600" b="1" spc="-5" dirty="0">
                          <a:latin typeface="Microsoft Tai Le"/>
                          <a:cs typeface="Microsoft Tai Le"/>
                        </a:rPr>
                        <a:t>at  String</a:t>
                      </a:r>
                      <a:endParaRPr sz="16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a:lnSpc>
                          <a:spcPct val="100000"/>
                        </a:lnSpc>
                        <a:spcBef>
                          <a:spcPts val="715"/>
                        </a:spcBef>
                      </a:pPr>
                      <a:r>
                        <a:rPr sz="1600" b="1" spc="-5" dirty="0">
                          <a:latin typeface="Microsoft Tai Le"/>
                          <a:cs typeface="Microsoft Tai Le"/>
                        </a:rPr>
                        <a:t>Meaning</a:t>
                      </a:r>
                      <a:endParaRPr sz="16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15"/>
                        </a:spcBef>
                      </a:pPr>
                      <a:r>
                        <a:rPr sz="1600" b="1" spc="-5" dirty="0">
                          <a:latin typeface="Microsoft Tai Le"/>
                          <a:cs typeface="Microsoft Tai Le"/>
                        </a:rPr>
                        <a:t>Example</a:t>
                      </a:r>
                      <a:endParaRPr sz="16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15"/>
                        </a:spcBef>
                      </a:pPr>
                      <a:r>
                        <a:rPr sz="1600" b="1" spc="-5" dirty="0">
                          <a:latin typeface="Microsoft Tai Le"/>
                          <a:cs typeface="Microsoft Tai Le"/>
                        </a:rPr>
                        <a:t>Result</a:t>
                      </a:r>
                      <a:endParaRPr sz="16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3384">
                <a:tc>
                  <a:txBody>
                    <a:bodyPr/>
                    <a:lstStyle/>
                    <a:p>
                      <a:pPr marL="84455">
                        <a:lnSpc>
                          <a:spcPct val="100000"/>
                        </a:lnSpc>
                        <a:spcBef>
                          <a:spcPts val="715"/>
                        </a:spcBef>
                      </a:pPr>
                      <a:r>
                        <a:rPr sz="1800" spc="-5" dirty="0">
                          <a:latin typeface="Microsoft Tai Le"/>
                          <a:cs typeface="Microsoft Tai Le"/>
                        </a:rPr>
                        <a:t>%d</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marR="495300">
                        <a:lnSpc>
                          <a:spcPts val="2160"/>
                        </a:lnSpc>
                        <a:spcBef>
                          <a:spcPts val="180"/>
                        </a:spcBef>
                      </a:pPr>
                      <a:r>
                        <a:rPr sz="1800" spc="-5" dirty="0">
                          <a:latin typeface="Microsoft Tai Le"/>
                          <a:cs typeface="Microsoft Tai Le"/>
                        </a:rPr>
                        <a:t>Reads </a:t>
                      </a:r>
                      <a:r>
                        <a:rPr sz="1800" spc="-5" dirty="0" smtClean="0">
                          <a:latin typeface="Microsoft Tai Le"/>
                          <a:cs typeface="Microsoft Tai Le"/>
                        </a:rPr>
                        <a:t>Integer</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15"/>
                        </a:spcBef>
                      </a:pPr>
                      <a:r>
                        <a:rPr sz="1800" spc="-5" dirty="0">
                          <a:latin typeface="Microsoft Tai Le"/>
                          <a:cs typeface="Microsoft Tai Le"/>
                        </a:rPr>
                        <a:t>scanf(“%d",&amp;num);</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109855">
                        <a:lnSpc>
                          <a:spcPts val="2180"/>
                        </a:lnSpc>
                        <a:spcBef>
                          <a:spcPts val="160"/>
                        </a:spcBef>
                      </a:pPr>
                      <a:r>
                        <a:rPr sz="1800" spc="-5" dirty="0">
                          <a:latin typeface="Microsoft Tai Le"/>
                          <a:cs typeface="Microsoft Tai Le"/>
                        </a:rPr>
                        <a:t>%d accepts </a:t>
                      </a:r>
                      <a:r>
                        <a:rPr sz="1800" dirty="0">
                          <a:latin typeface="Microsoft Tai Le"/>
                          <a:cs typeface="Microsoft Tai Le"/>
                        </a:rPr>
                        <a:t>the </a:t>
                      </a:r>
                      <a:r>
                        <a:rPr sz="1800" spc="-5" dirty="0" smtClean="0">
                          <a:latin typeface="Microsoft Tai Le"/>
                          <a:cs typeface="Microsoft Tai Le"/>
                        </a:rPr>
                        <a:t>number </a:t>
                      </a:r>
                      <a:r>
                        <a:rPr sz="1800" dirty="0">
                          <a:latin typeface="Microsoft Tai Le"/>
                          <a:cs typeface="Microsoft Tai Le"/>
                        </a:rPr>
                        <a:t>from </a:t>
                      </a:r>
                      <a:r>
                        <a:rPr sz="1800" spc="-5" dirty="0">
                          <a:latin typeface="Microsoft Tai Le"/>
                          <a:cs typeface="Microsoft Tai Le"/>
                        </a:rPr>
                        <a:t>user </a:t>
                      </a:r>
                      <a:r>
                        <a:rPr sz="1800" dirty="0">
                          <a:latin typeface="Microsoft Tai Le"/>
                          <a:cs typeface="Microsoft Tai Le"/>
                        </a:rPr>
                        <a:t>and</a:t>
                      </a:r>
                      <a:r>
                        <a:rPr sz="1800" spc="-105" dirty="0">
                          <a:latin typeface="Microsoft Tai Le"/>
                          <a:cs typeface="Microsoft Tai Le"/>
                        </a:rPr>
                        <a:t> </a:t>
                      </a:r>
                      <a:r>
                        <a:rPr sz="1800" spc="-5" dirty="0">
                          <a:latin typeface="Microsoft Tai Le"/>
                          <a:cs typeface="Microsoft Tai Le"/>
                        </a:rPr>
                        <a:t>it  will </a:t>
                      </a:r>
                      <a:r>
                        <a:rPr sz="1800" dirty="0">
                          <a:latin typeface="Microsoft Tai Le"/>
                          <a:cs typeface="Microsoft Tai Le"/>
                        </a:rPr>
                        <a:t>get </a:t>
                      </a:r>
                      <a:r>
                        <a:rPr sz="1800" spc="-5" dirty="0">
                          <a:latin typeface="Microsoft Tai Le"/>
                          <a:cs typeface="Microsoft Tai Le"/>
                        </a:rPr>
                        <a:t>stored </a:t>
                      </a:r>
                      <a:r>
                        <a:rPr sz="1800" dirty="0">
                          <a:latin typeface="Microsoft Tai Le"/>
                          <a:cs typeface="Microsoft Tai Le"/>
                        </a:rPr>
                        <a:t>in num’</a:t>
                      </a:r>
                      <a:r>
                        <a:rPr sz="1800" spc="-80" dirty="0">
                          <a:latin typeface="Microsoft Tai Le"/>
                          <a:cs typeface="Microsoft Tai Le"/>
                        </a:rPr>
                        <a:t> </a:t>
                      </a:r>
                      <a:r>
                        <a:rPr sz="1800" spc="-5" dirty="0">
                          <a:latin typeface="Microsoft Tai Le"/>
                          <a:cs typeface="Microsoft Tai Le"/>
                        </a:rPr>
                        <a:t>variable.</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913384">
                <a:tc>
                  <a:txBody>
                    <a:bodyPr/>
                    <a:lstStyle/>
                    <a:p>
                      <a:pPr marL="84455">
                        <a:lnSpc>
                          <a:spcPct val="100000"/>
                        </a:lnSpc>
                        <a:spcBef>
                          <a:spcPts val="720"/>
                        </a:spcBef>
                      </a:pPr>
                      <a:r>
                        <a:rPr sz="1800" spc="-5" dirty="0">
                          <a:latin typeface="Microsoft Tai Le"/>
                          <a:cs typeface="Microsoft Tai Le"/>
                        </a:rPr>
                        <a:t>%c</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marR="413384">
                        <a:lnSpc>
                          <a:spcPts val="2160"/>
                        </a:lnSpc>
                        <a:spcBef>
                          <a:spcPts val="180"/>
                        </a:spcBef>
                      </a:pPr>
                      <a:r>
                        <a:rPr sz="1800" spc="-5" dirty="0">
                          <a:latin typeface="Microsoft Tai Le"/>
                          <a:cs typeface="Microsoft Tai Le"/>
                        </a:rPr>
                        <a:t>Reads </a:t>
                      </a:r>
                      <a:r>
                        <a:rPr sz="1800" dirty="0">
                          <a:latin typeface="Microsoft Tai Le"/>
                          <a:cs typeface="Microsoft Tai Le"/>
                        </a:rPr>
                        <a:t>a  </a:t>
                      </a:r>
                      <a:r>
                        <a:rPr sz="1800" spc="-5" dirty="0">
                          <a:latin typeface="Microsoft Tai Le"/>
                          <a:cs typeface="Microsoft Tai Le"/>
                        </a:rPr>
                        <a:t>single</a:t>
                      </a:r>
                      <a:endParaRPr sz="1800">
                        <a:latin typeface="Microsoft Tai Le"/>
                        <a:cs typeface="Microsoft Tai Le"/>
                      </a:endParaRPr>
                    </a:p>
                    <a:p>
                      <a:pPr marL="83820">
                        <a:lnSpc>
                          <a:spcPct val="100000"/>
                        </a:lnSpc>
                        <a:spcBef>
                          <a:spcPts val="540"/>
                        </a:spcBef>
                      </a:pPr>
                      <a:r>
                        <a:rPr sz="1800" spc="-5" dirty="0">
                          <a:latin typeface="Microsoft Tai Le"/>
                          <a:cs typeface="Microsoft Tai Le"/>
                        </a:rPr>
                        <a:t>character</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800" spc="-5" dirty="0">
                          <a:latin typeface="Microsoft Tai Le"/>
                          <a:cs typeface="Microsoft Tai Le"/>
                        </a:rPr>
                        <a:t>scanf(“%c”,&amp;ch);</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122555">
                        <a:lnSpc>
                          <a:spcPts val="2170"/>
                        </a:lnSpc>
                        <a:spcBef>
                          <a:spcPts val="175"/>
                        </a:spcBef>
                      </a:pPr>
                      <a:r>
                        <a:rPr sz="1800" spc="-5" dirty="0">
                          <a:latin typeface="Microsoft Tai Le"/>
                          <a:cs typeface="Microsoft Tai Le"/>
                        </a:rPr>
                        <a:t>%c accepts </a:t>
                      </a:r>
                      <a:r>
                        <a:rPr sz="1800" dirty="0">
                          <a:latin typeface="Microsoft Tai Le"/>
                          <a:cs typeface="Microsoft Tai Le"/>
                        </a:rPr>
                        <a:t>the </a:t>
                      </a:r>
                      <a:r>
                        <a:rPr sz="1800" spc="-5" dirty="0">
                          <a:latin typeface="Microsoft Tai Le"/>
                          <a:cs typeface="Microsoft Tai Le"/>
                        </a:rPr>
                        <a:t>character </a:t>
                      </a:r>
                      <a:r>
                        <a:rPr sz="1800" dirty="0">
                          <a:latin typeface="Microsoft Tai Le"/>
                          <a:cs typeface="Microsoft Tai Le"/>
                        </a:rPr>
                        <a:t>from </a:t>
                      </a:r>
                      <a:r>
                        <a:rPr sz="1800" spc="-5" dirty="0">
                          <a:latin typeface="Microsoft Tai Le"/>
                          <a:cs typeface="Microsoft Tai Le"/>
                        </a:rPr>
                        <a:t>user </a:t>
                      </a:r>
                      <a:r>
                        <a:rPr sz="1800" dirty="0">
                          <a:latin typeface="Microsoft Tai Le"/>
                          <a:cs typeface="Microsoft Tai Le"/>
                        </a:rPr>
                        <a:t>and </a:t>
                      </a:r>
                      <a:r>
                        <a:rPr sz="1800" spc="-5" dirty="0">
                          <a:latin typeface="Microsoft Tai Le"/>
                          <a:cs typeface="Microsoft Tai Le"/>
                        </a:rPr>
                        <a:t>it</a:t>
                      </a:r>
                      <a:r>
                        <a:rPr sz="1800" spc="-90" dirty="0">
                          <a:latin typeface="Microsoft Tai Le"/>
                          <a:cs typeface="Microsoft Tai Le"/>
                        </a:rPr>
                        <a:t> </a:t>
                      </a:r>
                      <a:r>
                        <a:rPr sz="1800" spc="-5" dirty="0">
                          <a:latin typeface="Microsoft Tai Le"/>
                          <a:cs typeface="Microsoft Tai Le"/>
                        </a:rPr>
                        <a:t>will  </a:t>
                      </a:r>
                      <a:r>
                        <a:rPr sz="1800" dirty="0">
                          <a:latin typeface="Microsoft Tai Le"/>
                          <a:cs typeface="Microsoft Tai Le"/>
                        </a:rPr>
                        <a:t>get </a:t>
                      </a:r>
                      <a:r>
                        <a:rPr sz="1800" spc="-5" dirty="0">
                          <a:latin typeface="Microsoft Tai Le"/>
                          <a:cs typeface="Microsoft Tai Le"/>
                        </a:rPr>
                        <a:t>stored </a:t>
                      </a:r>
                      <a:r>
                        <a:rPr sz="1800" dirty="0">
                          <a:latin typeface="Microsoft Tai Le"/>
                          <a:cs typeface="Microsoft Tai Le"/>
                        </a:rPr>
                        <a:t>in </a:t>
                      </a:r>
                      <a:r>
                        <a:rPr sz="1800" spc="-5" dirty="0">
                          <a:latin typeface="Microsoft Tai Le"/>
                          <a:cs typeface="Microsoft Tai Le"/>
                        </a:rPr>
                        <a:t>‘ch’</a:t>
                      </a:r>
                      <a:r>
                        <a:rPr sz="1800" spc="-50" dirty="0">
                          <a:latin typeface="Microsoft Tai Le"/>
                          <a:cs typeface="Microsoft Tai Le"/>
                        </a:rPr>
                        <a:t> </a:t>
                      </a:r>
                      <a:r>
                        <a:rPr sz="1800" spc="-5" dirty="0">
                          <a:latin typeface="Microsoft Tai Le"/>
                          <a:cs typeface="Microsoft Tai Le"/>
                        </a:rPr>
                        <a:t>variable.</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9127">
                <a:tc>
                  <a:txBody>
                    <a:bodyPr/>
                    <a:lstStyle/>
                    <a:p>
                      <a:pPr marL="84455">
                        <a:lnSpc>
                          <a:spcPct val="100000"/>
                        </a:lnSpc>
                        <a:spcBef>
                          <a:spcPts val="720"/>
                        </a:spcBef>
                      </a:pPr>
                      <a:r>
                        <a:rPr sz="1800" spc="-5" dirty="0">
                          <a:latin typeface="Microsoft Tai Le"/>
                          <a:cs typeface="Microsoft Tai Le"/>
                        </a:rPr>
                        <a:t>%f</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marR="168910">
                        <a:lnSpc>
                          <a:spcPts val="2180"/>
                        </a:lnSpc>
                        <a:spcBef>
                          <a:spcPts val="165"/>
                        </a:spcBef>
                      </a:pPr>
                      <a:r>
                        <a:rPr sz="1800" spc="-5" dirty="0">
                          <a:latin typeface="Microsoft Tai Le"/>
                          <a:cs typeface="Microsoft Tai Le"/>
                        </a:rPr>
                        <a:t>Reads </a:t>
                      </a:r>
                      <a:r>
                        <a:rPr sz="1800" dirty="0">
                          <a:latin typeface="Microsoft Tai Le"/>
                          <a:cs typeface="Microsoft Tai Le"/>
                        </a:rPr>
                        <a:t>a</a:t>
                      </a:r>
                      <a:r>
                        <a:rPr sz="1800" spc="-85" dirty="0">
                          <a:latin typeface="Microsoft Tai Le"/>
                          <a:cs typeface="Microsoft Tai Le"/>
                        </a:rPr>
                        <a:t> </a:t>
                      </a:r>
                      <a:r>
                        <a:rPr sz="1800" spc="-5" dirty="0">
                          <a:latin typeface="Microsoft Tai Le"/>
                          <a:cs typeface="Microsoft Tai Le"/>
                        </a:rPr>
                        <a:t>float  </a:t>
                      </a:r>
                      <a:r>
                        <a:rPr sz="1800" dirty="0">
                          <a:latin typeface="Microsoft Tai Le"/>
                          <a:cs typeface="Microsoft Tai Le"/>
                        </a:rPr>
                        <a:t>value</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0"/>
                        </a:spcBef>
                      </a:pPr>
                      <a:r>
                        <a:rPr sz="1800" spc="-5" dirty="0">
                          <a:latin typeface="Microsoft Tai Le"/>
                          <a:cs typeface="Microsoft Tai Le"/>
                        </a:rPr>
                        <a:t>scanf(“%f”,&amp;num);</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156845">
                        <a:lnSpc>
                          <a:spcPts val="2180"/>
                        </a:lnSpc>
                        <a:spcBef>
                          <a:spcPts val="165"/>
                        </a:spcBef>
                      </a:pPr>
                      <a:r>
                        <a:rPr sz="1800" spc="-5" dirty="0">
                          <a:latin typeface="Microsoft Tai Le"/>
                          <a:cs typeface="Microsoft Tai Le"/>
                        </a:rPr>
                        <a:t>%f accepts </a:t>
                      </a:r>
                      <a:r>
                        <a:rPr sz="1800" dirty="0">
                          <a:latin typeface="Microsoft Tai Le"/>
                          <a:cs typeface="Microsoft Tai Le"/>
                        </a:rPr>
                        <a:t>the </a:t>
                      </a:r>
                      <a:r>
                        <a:rPr sz="1800" spc="-5" dirty="0">
                          <a:latin typeface="Microsoft Tai Le"/>
                          <a:cs typeface="Microsoft Tai Le"/>
                        </a:rPr>
                        <a:t>float number </a:t>
                      </a:r>
                      <a:r>
                        <a:rPr sz="1800" dirty="0">
                          <a:latin typeface="Microsoft Tai Le"/>
                          <a:cs typeface="Microsoft Tai Le"/>
                        </a:rPr>
                        <a:t>from </a:t>
                      </a:r>
                      <a:r>
                        <a:rPr sz="1800" spc="-5" dirty="0">
                          <a:latin typeface="Microsoft Tai Le"/>
                          <a:cs typeface="Microsoft Tai Le"/>
                        </a:rPr>
                        <a:t>user </a:t>
                      </a:r>
                      <a:r>
                        <a:rPr sz="1800" dirty="0">
                          <a:latin typeface="Microsoft Tai Le"/>
                          <a:cs typeface="Microsoft Tai Le"/>
                        </a:rPr>
                        <a:t>and</a:t>
                      </a:r>
                      <a:r>
                        <a:rPr sz="1800" spc="-105" dirty="0">
                          <a:latin typeface="Microsoft Tai Le"/>
                          <a:cs typeface="Microsoft Tai Le"/>
                        </a:rPr>
                        <a:t> </a:t>
                      </a:r>
                      <a:r>
                        <a:rPr sz="1800" spc="-5" dirty="0">
                          <a:latin typeface="Microsoft Tai Le"/>
                          <a:cs typeface="Microsoft Tai Le"/>
                        </a:rPr>
                        <a:t>it  will </a:t>
                      </a:r>
                      <a:r>
                        <a:rPr sz="1800" dirty="0">
                          <a:latin typeface="Microsoft Tai Le"/>
                          <a:cs typeface="Microsoft Tai Le"/>
                        </a:rPr>
                        <a:t>get </a:t>
                      </a:r>
                      <a:r>
                        <a:rPr sz="1800" spc="-5" dirty="0">
                          <a:latin typeface="Microsoft Tai Le"/>
                          <a:cs typeface="Microsoft Tai Le"/>
                        </a:rPr>
                        <a:t>stored in </a:t>
                      </a:r>
                      <a:r>
                        <a:rPr sz="1800" dirty="0">
                          <a:latin typeface="Microsoft Tai Le"/>
                          <a:cs typeface="Microsoft Tai Le"/>
                        </a:rPr>
                        <a:t>num</a:t>
                      </a:r>
                      <a:r>
                        <a:rPr sz="1800" spc="-105" dirty="0">
                          <a:latin typeface="Microsoft Tai Le"/>
                          <a:cs typeface="Microsoft Tai Le"/>
                        </a:rPr>
                        <a:t> </a:t>
                      </a:r>
                      <a:r>
                        <a:rPr sz="1800" spc="-5" dirty="0">
                          <a:latin typeface="Microsoft Tai Le"/>
                          <a:cs typeface="Microsoft Tai Le"/>
                        </a:rPr>
                        <a:t>variable.</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34326">
                <a:tc>
                  <a:txBody>
                    <a:bodyPr/>
                    <a:lstStyle/>
                    <a:p>
                      <a:pPr marL="84455">
                        <a:lnSpc>
                          <a:spcPct val="100000"/>
                        </a:lnSpc>
                        <a:spcBef>
                          <a:spcPts val="725"/>
                        </a:spcBef>
                      </a:pPr>
                      <a:r>
                        <a:rPr sz="1800" spc="-5" dirty="0">
                          <a:latin typeface="Microsoft Tai Le"/>
                          <a:cs typeface="Microsoft Tai Le"/>
                        </a:rPr>
                        <a:t>%s</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marR="512445">
                        <a:lnSpc>
                          <a:spcPts val="2170"/>
                        </a:lnSpc>
                        <a:spcBef>
                          <a:spcPts val="175"/>
                        </a:spcBef>
                      </a:pPr>
                      <a:r>
                        <a:rPr sz="1800" spc="-5" dirty="0">
                          <a:latin typeface="Microsoft Tai Le"/>
                          <a:cs typeface="Microsoft Tai Le"/>
                        </a:rPr>
                        <a:t>Reads</a:t>
                      </a:r>
                      <a:r>
                        <a:rPr sz="1800" spc="-100" dirty="0">
                          <a:latin typeface="Microsoft Tai Le"/>
                          <a:cs typeface="Microsoft Tai Le"/>
                        </a:rPr>
                        <a:t> </a:t>
                      </a:r>
                      <a:r>
                        <a:rPr sz="1800" dirty="0">
                          <a:latin typeface="Microsoft Tai Le"/>
                          <a:cs typeface="Microsoft Tai Le"/>
                        </a:rPr>
                        <a:t>a  </a:t>
                      </a:r>
                      <a:r>
                        <a:rPr sz="1800" spc="-5" dirty="0">
                          <a:latin typeface="Microsoft Tai Le"/>
                          <a:cs typeface="Microsoft Tai Le"/>
                        </a:rPr>
                        <a:t>String</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spcBef>
                          <a:spcPts val="725"/>
                        </a:spcBef>
                      </a:pPr>
                      <a:r>
                        <a:rPr sz="1800" spc="-5" dirty="0">
                          <a:latin typeface="Microsoft Tai Le"/>
                          <a:cs typeface="Microsoft Tai Le"/>
                        </a:rPr>
                        <a:t>scanf(“%s”,str);</a:t>
                      </a:r>
                      <a:endParaRPr sz="1800">
                        <a:latin typeface="Microsoft Tai Le"/>
                        <a:cs typeface="Microsoft Tai Le"/>
                      </a:endParaRPr>
                    </a:p>
                    <a:p>
                      <a:pPr marL="84455">
                        <a:lnSpc>
                          <a:spcPct val="100000"/>
                        </a:lnSpc>
                        <a:spcBef>
                          <a:spcPts val="720"/>
                        </a:spcBef>
                      </a:pPr>
                      <a:r>
                        <a:rPr sz="1800" dirty="0">
                          <a:latin typeface="Microsoft Tai Le"/>
                          <a:cs typeface="Microsoft Tai Le"/>
                        </a:rPr>
                        <a:t>( &amp; </a:t>
                      </a:r>
                      <a:r>
                        <a:rPr sz="1800" spc="-5" dirty="0">
                          <a:latin typeface="Microsoft Tai Le"/>
                          <a:cs typeface="Microsoft Tai Le"/>
                        </a:rPr>
                        <a:t>is </a:t>
                      </a:r>
                      <a:r>
                        <a:rPr sz="1800" dirty="0">
                          <a:latin typeface="Microsoft Tai Le"/>
                          <a:cs typeface="Microsoft Tai Le"/>
                        </a:rPr>
                        <a:t>not</a:t>
                      </a:r>
                      <a:r>
                        <a:rPr sz="1800" spc="-105" dirty="0">
                          <a:latin typeface="Microsoft Tai Le"/>
                          <a:cs typeface="Microsoft Tai Le"/>
                        </a:rPr>
                        <a:t> </a:t>
                      </a:r>
                      <a:r>
                        <a:rPr sz="1800" spc="-5" dirty="0">
                          <a:latin typeface="Microsoft Tai Le"/>
                          <a:cs typeface="Microsoft Tai Le"/>
                        </a:rPr>
                        <a:t>required)</a:t>
                      </a:r>
                      <a:endParaRPr sz="180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marR="101600">
                        <a:lnSpc>
                          <a:spcPts val="2170"/>
                        </a:lnSpc>
                        <a:spcBef>
                          <a:spcPts val="175"/>
                        </a:spcBef>
                      </a:pPr>
                      <a:r>
                        <a:rPr sz="1800" spc="-5" dirty="0">
                          <a:latin typeface="Microsoft Tai Le"/>
                          <a:cs typeface="Microsoft Tai Le"/>
                        </a:rPr>
                        <a:t>%s accepts </a:t>
                      </a:r>
                      <a:r>
                        <a:rPr sz="1800" dirty="0">
                          <a:latin typeface="Microsoft Tai Le"/>
                          <a:cs typeface="Microsoft Tai Le"/>
                        </a:rPr>
                        <a:t>the </a:t>
                      </a:r>
                      <a:r>
                        <a:rPr sz="1800" spc="-5" dirty="0">
                          <a:latin typeface="Microsoft Tai Le"/>
                          <a:cs typeface="Microsoft Tai Le"/>
                        </a:rPr>
                        <a:t>string </a:t>
                      </a:r>
                      <a:r>
                        <a:rPr sz="1800" dirty="0">
                          <a:latin typeface="Microsoft Tai Le"/>
                          <a:cs typeface="Microsoft Tai Le"/>
                        </a:rPr>
                        <a:t>from </a:t>
                      </a:r>
                      <a:r>
                        <a:rPr sz="1800" spc="-5" dirty="0">
                          <a:latin typeface="Microsoft Tai Le"/>
                          <a:cs typeface="Microsoft Tai Le"/>
                        </a:rPr>
                        <a:t>user </a:t>
                      </a:r>
                      <a:r>
                        <a:rPr sz="1800" dirty="0">
                          <a:latin typeface="Microsoft Tai Le"/>
                          <a:cs typeface="Microsoft Tai Le"/>
                        </a:rPr>
                        <a:t>and </a:t>
                      </a:r>
                      <a:r>
                        <a:rPr sz="1800" spc="-5" dirty="0">
                          <a:latin typeface="Microsoft Tai Le"/>
                          <a:cs typeface="Microsoft Tai Le"/>
                        </a:rPr>
                        <a:t>it will</a:t>
                      </a:r>
                      <a:r>
                        <a:rPr sz="1800" spc="-105" dirty="0">
                          <a:latin typeface="Microsoft Tai Le"/>
                          <a:cs typeface="Microsoft Tai Le"/>
                        </a:rPr>
                        <a:t> </a:t>
                      </a:r>
                      <a:r>
                        <a:rPr sz="1800" dirty="0">
                          <a:latin typeface="Microsoft Tai Le"/>
                          <a:cs typeface="Microsoft Tai Le"/>
                        </a:rPr>
                        <a:t>get  </a:t>
                      </a:r>
                      <a:r>
                        <a:rPr sz="1800" spc="-5" dirty="0">
                          <a:latin typeface="Microsoft Tai Le"/>
                          <a:cs typeface="Microsoft Tai Le"/>
                        </a:rPr>
                        <a:t>stored </a:t>
                      </a:r>
                      <a:r>
                        <a:rPr sz="1800" dirty="0">
                          <a:latin typeface="Microsoft Tai Le"/>
                          <a:cs typeface="Microsoft Tai Le"/>
                        </a:rPr>
                        <a:t>in </a:t>
                      </a:r>
                      <a:r>
                        <a:rPr sz="1800" spc="-5" dirty="0">
                          <a:latin typeface="Microsoft Tai Le"/>
                          <a:cs typeface="Microsoft Tai Le"/>
                        </a:rPr>
                        <a:t>‘str’</a:t>
                      </a:r>
                      <a:r>
                        <a:rPr sz="1800" spc="-45" dirty="0">
                          <a:latin typeface="Microsoft Tai Le"/>
                          <a:cs typeface="Microsoft Tai Le"/>
                        </a:rPr>
                        <a:t> </a:t>
                      </a:r>
                      <a:r>
                        <a:rPr sz="1800" spc="-5" dirty="0">
                          <a:latin typeface="Microsoft Tai Le"/>
                          <a:cs typeface="Microsoft Tai Le"/>
                        </a:rPr>
                        <a:t>variable.</a:t>
                      </a:r>
                      <a:endParaRPr sz="1800" dirty="0">
                        <a:latin typeface="Microsoft Tai Le"/>
                        <a:cs typeface="Microsoft Tai L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1972"/>
            <a:ext cx="8305800" cy="5293757"/>
          </a:xfrm>
        </p:spPr>
        <p:txBody>
          <a:bodyPr/>
          <a:lstStyle/>
          <a:p>
            <a:r>
              <a:rPr lang="en-US" sz="3000" dirty="0" smtClean="0">
                <a:solidFill>
                  <a:schemeClr val="tx1"/>
                </a:solidFill>
                <a:latin typeface="Times New Roman" pitchFamily="18" charset="0"/>
                <a:cs typeface="Times New Roman" pitchFamily="18" charset="0"/>
              </a:rPr>
              <a:t>Steps In Learning C:</a:t>
            </a:r>
            <a:br>
              <a:rPr lang="en-US" sz="3000" dirty="0" smtClean="0">
                <a:solidFill>
                  <a:schemeClr val="tx1"/>
                </a:solidFill>
                <a:latin typeface="Times New Roman" pitchFamily="18" charset="0"/>
                <a:cs typeface="Times New Roman" pitchFamily="18" charset="0"/>
              </a:rPr>
            </a:br>
            <a:r>
              <a:rPr lang="en-US" sz="3000" dirty="0" smtClean="0">
                <a:solidFill>
                  <a:schemeClr val="tx1"/>
                </a:solidFill>
                <a:latin typeface="Times New Roman" pitchFamily="18" charset="0"/>
                <a:cs typeface="Times New Roman" pitchFamily="18" charset="0"/>
              </a:rPr>
              <a:t/>
            </a:r>
            <a:br>
              <a:rPr lang="en-US" sz="300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1. </a:t>
            </a:r>
            <a:r>
              <a:rPr lang="en-US" sz="2800" dirty="0" smtClean="0">
                <a:solidFill>
                  <a:schemeClr val="tx1"/>
                </a:solidFill>
                <a:latin typeface="Times New Roman" pitchFamily="18" charset="0"/>
                <a:cs typeface="Times New Roman" pitchFamily="18" charset="0"/>
              </a:rPr>
              <a:t>Character set </a:t>
            </a:r>
            <a:r>
              <a:rPr lang="en-US" sz="2800" b="0" dirty="0" smtClean="0">
                <a:solidFill>
                  <a:schemeClr val="tx1"/>
                </a:solidFill>
                <a:latin typeface="Times New Roman" pitchFamily="18" charset="0"/>
                <a:cs typeface="Times New Roman" pitchFamily="18" charset="0"/>
              </a:rPr>
              <a:t>:- Any alphabet(A-</a:t>
            </a:r>
            <a:r>
              <a:rPr lang="en-US" sz="2800" b="0" dirty="0" err="1" smtClean="0">
                <a:solidFill>
                  <a:schemeClr val="tx1"/>
                </a:solidFill>
                <a:latin typeface="Times New Roman" pitchFamily="18" charset="0"/>
                <a:cs typeface="Times New Roman" pitchFamily="18" charset="0"/>
              </a:rPr>
              <a:t>Z,a</a:t>
            </a:r>
            <a:r>
              <a:rPr lang="en-US" sz="2800" b="0" dirty="0" smtClean="0">
                <a:solidFill>
                  <a:schemeClr val="tx1"/>
                </a:solidFill>
                <a:latin typeface="Times New Roman" pitchFamily="18" charset="0"/>
                <a:cs typeface="Times New Roman" pitchFamily="18" charset="0"/>
              </a:rPr>
              <a:t>-z),digit(0-9) or special </a:t>
            </a:r>
            <a:r>
              <a:rPr lang="en-US" sz="2800" dirty="0" smtClean="0">
                <a:solidFill>
                  <a:schemeClr val="tx1"/>
                </a:solidFill>
                <a:latin typeface="Times New Roman" pitchFamily="18" charset="0"/>
                <a:cs typeface="Times New Roman" pitchFamily="18" charset="0"/>
              </a:rPr>
              <a:t> </a:t>
            </a:r>
            <a:r>
              <a:rPr lang="en-US" sz="2800" b="0" dirty="0" smtClean="0">
                <a:solidFill>
                  <a:schemeClr val="tx1"/>
                </a:solidFill>
                <a:latin typeface="Times New Roman" pitchFamily="18" charset="0"/>
                <a:cs typeface="Times New Roman" pitchFamily="18" charset="0"/>
              </a:rPr>
              <a:t>symbol  used to represent the data.</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2.</a:t>
            </a:r>
            <a:r>
              <a:rPr lang="en-US" sz="2800" dirty="0" smtClean="0">
                <a:solidFill>
                  <a:schemeClr val="tx1"/>
                </a:solidFill>
                <a:latin typeface="Times New Roman" pitchFamily="18" charset="0"/>
                <a:cs typeface="Times New Roman" pitchFamily="18" charset="0"/>
              </a:rPr>
              <a:t>Keywords,Identifiers,Variables,Constants</a:t>
            </a: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t>
            </a:r>
            <a:br>
              <a:rPr lang="en-US" sz="2800" b="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3.Instruction statement</a:t>
            </a: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4.Program</a:t>
            </a: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3000" b="0" dirty="0" smtClean="0">
                <a:solidFill>
                  <a:schemeClr val="tx1"/>
                </a:solidFill>
                <a:latin typeface="Times New Roman" pitchFamily="18" charset="0"/>
                <a:cs typeface="Times New Roman" pitchFamily="18" charset="0"/>
              </a:rPr>
              <a:t/>
            </a:r>
            <a:br>
              <a:rPr lang="en-US" sz="3000" b="0" dirty="0" smtClean="0">
                <a:solidFill>
                  <a:schemeClr val="tx1"/>
                </a:solidFill>
                <a:latin typeface="Times New Roman" pitchFamily="18" charset="0"/>
                <a:cs typeface="Times New Roman" pitchFamily="18" charset="0"/>
              </a:rPr>
            </a:br>
            <a:endParaRPr lang="en-US" sz="3000" b="0" dirty="0">
              <a:solidFill>
                <a:schemeClr val="tx1"/>
              </a:solidFill>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43783" y="196595"/>
            <a:ext cx="3529584" cy="9372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501897" y="215772"/>
            <a:ext cx="2212340" cy="695325"/>
          </a:xfrm>
          <a:prstGeom prst="rect">
            <a:avLst/>
          </a:prstGeom>
        </p:spPr>
        <p:txBody>
          <a:bodyPr vert="horz" wrap="square" lIns="0" tIns="0" rIns="0" bIns="0" rtlCol="0">
            <a:spAutoFit/>
          </a:bodyPr>
          <a:lstStyle/>
          <a:p>
            <a:pPr marL="12700">
              <a:lnSpc>
                <a:spcPct val="100000"/>
              </a:lnSpc>
            </a:pPr>
            <a:r>
              <a:rPr dirty="0"/>
              <a:t>Solved</a:t>
            </a:r>
            <a:r>
              <a:rPr spc="-125" dirty="0"/>
              <a:t> </a:t>
            </a:r>
            <a:r>
              <a:rPr dirty="0"/>
              <a:t>Programs</a:t>
            </a:r>
          </a:p>
        </p:txBody>
      </p:sp>
      <p:sp>
        <p:nvSpPr>
          <p:cNvPr id="4" name="object 4"/>
          <p:cNvSpPr/>
          <p:nvPr/>
        </p:nvSpPr>
        <p:spPr>
          <a:xfrm>
            <a:off x="409955" y="1953767"/>
            <a:ext cx="5733288" cy="4437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8995" y="1920239"/>
            <a:ext cx="5495544" cy="454456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57200" y="1981200"/>
            <a:ext cx="5638800" cy="4343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048755" y="1953767"/>
            <a:ext cx="2685288" cy="443788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038088" y="3660647"/>
            <a:ext cx="2612136" cy="103479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096000" y="1981200"/>
            <a:ext cx="2590800" cy="4343400"/>
          </a:xfrm>
          <a:prstGeom prst="rect">
            <a:avLst/>
          </a:prstGeom>
          <a:blipFill>
            <a:blip r:embed="rId8"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452437" y="1976437"/>
          <a:ext cx="8229599" cy="4642863"/>
        </p:xfrm>
        <a:graphic>
          <a:graphicData uri="http://schemas.openxmlformats.org/drawingml/2006/table">
            <a:tbl>
              <a:tblPr firstRow="1" bandRow="1">
                <a:tableStyleId>{2D5ABB26-0587-4C30-8999-92F81FD0307C}</a:tableStyleId>
              </a:tblPr>
              <a:tblGrid>
                <a:gridCol w="2575930"/>
                <a:gridCol w="3062869"/>
                <a:gridCol w="2590800"/>
              </a:tblGrid>
              <a:tr h="325120">
                <a:tc>
                  <a:txBody>
                    <a:bodyPr/>
                    <a:lstStyle/>
                    <a:p>
                      <a:pPr marL="67310">
                        <a:lnSpc>
                          <a:spcPct val="100000"/>
                        </a:lnSpc>
                        <a:spcBef>
                          <a:spcPts val="90"/>
                        </a:spcBef>
                      </a:pPr>
                      <a:r>
                        <a:rPr sz="1800" spc="-5" dirty="0">
                          <a:latin typeface="Calibri"/>
                          <a:cs typeface="Calibri"/>
                        </a:rPr>
                        <a:t>#include&lt;stdio.h&gt;</a:t>
                      </a:r>
                      <a:endParaRPr sz="1800">
                        <a:latin typeface="Calibri"/>
                        <a:cs typeface="Calibri"/>
                      </a:endParaRPr>
                    </a:p>
                  </a:txBody>
                  <a:tcPr marL="0" marR="0" marT="0" marB="0">
                    <a:lnL w="9525">
                      <a:solidFill>
                        <a:srgbClr val="497DBA"/>
                      </a:solidFill>
                      <a:prstDash val="solid"/>
                    </a:lnL>
                    <a:lnT w="9525">
                      <a:solidFill>
                        <a:srgbClr val="497DBA"/>
                      </a:solidFill>
                      <a:prstDash val="solid"/>
                    </a:lnT>
                  </a:tcPr>
                </a:tc>
                <a:tc>
                  <a:txBody>
                    <a:bodyPr/>
                    <a:lstStyle/>
                    <a:p>
                      <a:pPr marL="140335">
                        <a:lnSpc>
                          <a:spcPct val="100000"/>
                        </a:lnSpc>
                        <a:spcBef>
                          <a:spcPts val="90"/>
                        </a:spcBef>
                      </a:pPr>
                      <a:r>
                        <a:rPr sz="1800" spc="-5" dirty="0">
                          <a:latin typeface="Calibri"/>
                          <a:cs typeface="Calibri"/>
                        </a:rPr>
                        <a:t>//including </a:t>
                      </a:r>
                      <a:r>
                        <a:rPr sz="1800" dirty="0">
                          <a:latin typeface="Calibri"/>
                          <a:cs typeface="Calibri"/>
                        </a:rPr>
                        <a:t>the header</a:t>
                      </a:r>
                      <a:r>
                        <a:rPr sz="1800" spc="-40" dirty="0">
                          <a:latin typeface="Calibri"/>
                          <a:cs typeface="Calibri"/>
                        </a:rPr>
                        <a:t> </a:t>
                      </a:r>
                      <a:r>
                        <a:rPr sz="1800" spc="-5" dirty="0">
                          <a:latin typeface="Calibri"/>
                          <a:cs typeface="Calibri"/>
                        </a:rPr>
                        <a:t>file</a:t>
                      </a:r>
                      <a:endParaRPr sz="1800">
                        <a:latin typeface="Calibri"/>
                        <a:cs typeface="Calibri"/>
                      </a:endParaRPr>
                    </a:p>
                  </a:txBody>
                  <a:tcPr marL="0" marR="0" marT="0" marB="0">
                    <a:lnR w="9525">
                      <a:solidFill>
                        <a:srgbClr val="000000"/>
                      </a:solidFill>
                      <a:prstDash val="solid"/>
                    </a:lnR>
                    <a:lnT w="9525">
                      <a:solidFill>
                        <a:srgbClr val="497DBA"/>
                      </a:solidFill>
                      <a:prstDash val="solid"/>
                    </a:lnT>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r>
              <a:tr h="274319">
                <a:tc>
                  <a:txBody>
                    <a:bodyPr/>
                    <a:lstStyle/>
                    <a:p>
                      <a:pPr marL="67310">
                        <a:lnSpc>
                          <a:spcPts val="1889"/>
                        </a:lnSpc>
                      </a:pPr>
                      <a:r>
                        <a:rPr sz="1800" spc="-5" dirty="0">
                          <a:latin typeface="Calibri"/>
                          <a:cs typeface="Calibri"/>
                        </a:rPr>
                        <a:t>#include&lt;conio.h&gt;</a:t>
                      </a:r>
                      <a:endParaRPr sz="1800">
                        <a:latin typeface="Calibri"/>
                        <a:cs typeface="Calibri"/>
                      </a:endParaRPr>
                    </a:p>
                  </a:txBody>
                  <a:tcPr marL="0" marR="0" marT="0" marB="0">
                    <a:lnL w="9525">
                      <a:solidFill>
                        <a:srgbClr val="497DBA"/>
                      </a:solidFill>
                      <a:prstDash val="solid"/>
                    </a:lnL>
                  </a:tcPr>
                </a:tc>
                <a:tc>
                  <a:txBody>
                    <a:bodyPr/>
                    <a:lstStyle/>
                    <a:p>
                      <a:pPr marL="91440">
                        <a:lnSpc>
                          <a:spcPts val="1889"/>
                        </a:lnSpc>
                      </a:pPr>
                      <a:r>
                        <a:rPr sz="1800" spc="-5" dirty="0">
                          <a:latin typeface="Calibri"/>
                          <a:cs typeface="Calibri"/>
                        </a:rPr>
                        <a:t>//including </a:t>
                      </a:r>
                      <a:r>
                        <a:rPr sz="1800" dirty="0">
                          <a:latin typeface="Calibri"/>
                          <a:cs typeface="Calibri"/>
                        </a:rPr>
                        <a:t>the header</a:t>
                      </a:r>
                      <a:r>
                        <a:rPr sz="1800" spc="-30" dirty="0">
                          <a:latin typeface="Calibri"/>
                          <a:cs typeface="Calibri"/>
                        </a:rPr>
                        <a:t> </a:t>
                      </a:r>
                      <a:r>
                        <a:rPr sz="1800" spc="-5" dirty="0">
                          <a:latin typeface="Calibri"/>
                          <a:cs typeface="Calibri"/>
                        </a:rPr>
                        <a:t>file</a:t>
                      </a:r>
                      <a:endParaRPr sz="1800">
                        <a:latin typeface="Calibri"/>
                        <a:cs typeface="Calibri"/>
                      </a:endParaRPr>
                    </a:p>
                  </a:txBody>
                  <a:tcPr marL="0" marR="0" marT="0" marB="0">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tcPr>
                </a:tc>
              </a:tr>
              <a:tr h="274320">
                <a:tc>
                  <a:txBody>
                    <a:bodyPr/>
                    <a:lstStyle/>
                    <a:p>
                      <a:pPr marL="67310">
                        <a:lnSpc>
                          <a:spcPts val="1889"/>
                        </a:lnSpc>
                      </a:pPr>
                      <a:r>
                        <a:rPr sz="1800" spc="-5" dirty="0">
                          <a:latin typeface="Calibri"/>
                          <a:cs typeface="Calibri"/>
                        </a:rPr>
                        <a:t>int</a:t>
                      </a:r>
                      <a:r>
                        <a:rPr sz="1800" spc="-105" dirty="0">
                          <a:latin typeface="Calibri"/>
                          <a:cs typeface="Calibri"/>
                        </a:rPr>
                        <a:t> </a:t>
                      </a:r>
                      <a:r>
                        <a:rPr sz="1800" dirty="0">
                          <a:latin typeface="Calibri"/>
                          <a:cs typeface="Calibri"/>
                        </a:rPr>
                        <a:t>main()</a:t>
                      </a:r>
                      <a:endParaRPr sz="1800">
                        <a:latin typeface="Calibri"/>
                        <a:cs typeface="Calibri"/>
                      </a:endParaRPr>
                    </a:p>
                  </a:txBody>
                  <a:tcPr marL="0" marR="0" marT="0" marB="0">
                    <a:lnL w="9525">
                      <a:solidFill>
                        <a:srgbClr val="497DBA"/>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tcPr>
                </a:tc>
              </a:tr>
              <a:tr h="274447">
                <a:tc>
                  <a:txBody>
                    <a:bodyPr/>
                    <a:lstStyle/>
                    <a:p>
                      <a:pPr marL="67310">
                        <a:lnSpc>
                          <a:spcPts val="1889"/>
                        </a:lnSpc>
                      </a:pPr>
                      <a:r>
                        <a:rPr sz="1800" smtClean="0">
                          <a:latin typeface="Calibri"/>
                          <a:cs typeface="Calibri"/>
                        </a:rPr>
                        <a:t>{</a:t>
                      </a:r>
                      <a:r>
                        <a:rPr lang="en-US" sz="1800" dirty="0" smtClean="0">
                          <a:latin typeface="Calibri"/>
                          <a:cs typeface="Calibri"/>
                        </a:rPr>
                        <a:t>    </a:t>
                      </a:r>
                      <a:endParaRPr sz="1800">
                        <a:latin typeface="Calibri"/>
                        <a:cs typeface="Calibri"/>
                      </a:endParaRPr>
                    </a:p>
                  </a:txBody>
                  <a:tcPr marL="0" marR="0" marT="0" marB="0">
                    <a:lnL w="9525">
                      <a:solidFill>
                        <a:srgbClr val="497DBA"/>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tcPr>
                </a:tc>
              </a:tr>
              <a:tr h="274446">
                <a:tc>
                  <a:txBody>
                    <a:bodyPr/>
                    <a:lstStyle/>
                    <a:p>
                      <a:pPr marL="67310">
                        <a:lnSpc>
                          <a:spcPts val="1889"/>
                        </a:lnSpc>
                      </a:pPr>
                      <a:endParaRPr sz="1800">
                        <a:latin typeface="Calibri"/>
                        <a:cs typeface="Calibri"/>
                      </a:endParaRPr>
                    </a:p>
                  </a:txBody>
                  <a:tcPr marL="0" marR="0" marT="0" marB="0">
                    <a:lnL w="9525">
                      <a:solidFill>
                        <a:srgbClr val="497DBA"/>
                      </a:solidFill>
                      <a:prstDash val="solid"/>
                    </a:lnL>
                  </a:tcPr>
                </a:tc>
                <a:tc>
                  <a:txBody>
                    <a:bodyPr/>
                    <a:lstStyle/>
                    <a:p>
                      <a:pPr marL="68580">
                        <a:lnSpc>
                          <a:spcPts val="1889"/>
                        </a:lnSpc>
                      </a:pPr>
                      <a:endParaRPr sz="1800">
                        <a:latin typeface="Calibri"/>
                        <a:cs typeface="Calibri"/>
                      </a:endParaRPr>
                    </a:p>
                  </a:txBody>
                  <a:tcPr marL="0" marR="0" marT="0" marB="0">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tcPr>
                </a:tc>
              </a:tr>
              <a:tr h="307311">
                <a:tc>
                  <a:txBody>
                    <a:bodyPr/>
                    <a:lstStyle/>
                    <a:p>
                      <a:pPr marL="67310">
                        <a:lnSpc>
                          <a:spcPts val="1889"/>
                        </a:lnSpc>
                      </a:pPr>
                      <a:r>
                        <a:rPr sz="1800" spc="-5" dirty="0">
                          <a:latin typeface="Calibri"/>
                          <a:cs typeface="Calibri"/>
                        </a:rPr>
                        <a:t>char</a:t>
                      </a:r>
                      <a:r>
                        <a:rPr sz="1800" spc="-100" dirty="0">
                          <a:latin typeface="Calibri"/>
                          <a:cs typeface="Calibri"/>
                        </a:rPr>
                        <a:t> </a:t>
                      </a:r>
                      <a:r>
                        <a:rPr sz="1800" dirty="0">
                          <a:latin typeface="Calibri"/>
                          <a:cs typeface="Calibri"/>
                        </a:rPr>
                        <a:t>name[10];</a:t>
                      </a:r>
                      <a:endParaRPr sz="1800">
                        <a:latin typeface="Calibri"/>
                        <a:cs typeface="Calibri"/>
                      </a:endParaRPr>
                    </a:p>
                  </a:txBody>
                  <a:tcPr marL="0" marR="0" marT="0" marB="0">
                    <a:lnL w="9525">
                      <a:solidFill>
                        <a:srgbClr val="497DBA"/>
                      </a:solidFill>
                      <a:prstDash val="solid"/>
                    </a:lnL>
                  </a:tcPr>
                </a:tc>
                <a:tc>
                  <a:txBody>
                    <a:bodyPr/>
                    <a:lstStyle/>
                    <a:p>
                      <a:pPr marL="65405">
                        <a:lnSpc>
                          <a:spcPts val="1889"/>
                        </a:lnSpc>
                      </a:pPr>
                      <a:r>
                        <a:rPr sz="1800" spc="-5" dirty="0">
                          <a:latin typeface="Calibri"/>
                          <a:cs typeface="Calibri"/>
                        </a:rPr>
                        <a:t>//variable</a:t>
                      </a:r>
                      <a:r>
                        <a:rPr sz="1800" spc="-55" dirty="0">
                          <a:latin typeface="Calibri"/>
                          <a:cs typeface="Calibri"/>
                        </a:rPr>
                        <a:t> </a:t>
                      </a:r>
                      <a:r>
                        <a:rPr sz="1800" spc="-10" dirty="0">
                          <a:latin typeface="Calibri"/>
                          <a:cs typeface="Calibri"/>
                        </a:rPr>
                        <a:t>declaration</a:t>
                      </a:r>
                      <a:endParaRPr sz="1800">
                        <a:latin typeface="Calibri"/>
                        <a:cs typeface="Calibri"/>
                      </a:endParaRPr>
                    </a:p>
                  </a:txBody>
                  <a:tcPr marL="0" marR="0" marT="0" marB="0">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lnR w="9525">
                      <a:solidFill>
                        <a:srgbClr val="000000"/>
                      </a:solidFill>
                      <a:prstDash val="solid"/>
                    </a:lnR>
                  </a:tcPr>
                </a:tc>
              </a:tr>
              <a:tr h="249174">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15" dirty="0" err="1" smtClean="0">
                          <a:latin typeface="+mn-lt"/>
                          <a:cs typeface="Calibri"/>
                        </a:rPr>
                        <a:t>clrscr</a:t>
                      </a:r>
                      <a:r>
                        <a:rPr lang="en-US" sz="1800" spc="-15" dirty="0" smtClean="0">
                          <a:latin typeface="+mn-lt"/>
                          <a:cs typeface="Calibri"/>
                        </a:rPr>
                        <a:t>();</a:t>
                      </a:r>
                      <a:endParaRPr lang="en-US" sz="1800" dirty="0" smtClean="0">
                        <a:latin typeface="+mn-lt"/>
                        <a:cs typeface="Calibri"/>
                      </a:endParaRPr>
                    </a:p>
                    <a:p>
                      <a:endParaRPr sz="1800">
                        <a:latin typeface="Calibri"/>
                        <a:cs typeface="Calibri"/>
                      </a:endParaRPr>
                    </a:p>
                  </a:txBody>
                  <a:tcPr marL="0" marR="0" marT="0" marB="0">
                    <a:lnL w="9525">
                      <a:solidFill>
                        <a:srgbClr val="497DBA"/>
                      </a:solidFill>
                      <a:prstDash val="solid"/>
                    </a:ln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5" dirty="0" smtClean="0">
                          <a:latin typeface="+mn-lt"/>
                          <a:cs typeface="Calibri"/>
                        </a:rPr>
                        <a:t>//Clear </a:t>
                      </a:r>
                      <a:r>
                        <a:rPr lang="en-US" sz="1800" dirty="0" smtClean="0">
                          <a:latin typeface="+mn-lt"/>
                          <a:cs typeface="Calibri"/>
                        </a:rPr>
                        <a:t>the </a:t>
                      </a:r>
                      <a:r>
                        <a:rPr lang="en-US" sz="1800" spc="-5" dirty="0" smtClean="0">
                          <a:latin typeface="+mn-lt"/>
                          <a:cs typeface="Calibri"/>
                        </a:rPr>
                        <a:t>output</a:t>
                      </a:r>
                      <a:r>
                        <a:rPr lang="en-US" sz="1800" spc="-15" dirty="0" smtClean="0">
                          <a:latin typeface="+mn-lt"/>
                          <a:cs typeface="Calibri"/>
                        </a:rPr>
                        <a:t> </a:t>
                      </a:r>
                      <a:r>
                        <a:rPr lang="en-US" sz="1800" spc="-10" dirty="0" smtClean="0">
                          <a:latin typeface="+mn-lt"/>
                          <a:cs typeface="Calibri"/>
                        </a:rPr>
                        <a:t>screen</a:t>
                      </a:r>
                      <a:endParaRPr lang="en-US" sz="1800" dirty="0" smtClean="0">
                        <a:latin typeface="+mn-lt"/>
                        <a:cs typeface="Calibri"/>
                      </a:endParaRPr>
                    </a:p>
                    <a:p>
                      <a:endParaRPr sz="1800">
                        <a:latin typeface="Calibri"/>
                        <a:cs typeface="Calibri"/>
                      </a:endParaRPr>
                    </a:p>
                  </a:txBody>
                  <a:tcPr marL="0" marR="0" marT="0" marB="0">
                    <a:lnR w="9525">
                      <a:solidFill>
                        <a:srgbClr val="000000"/>
                      </a:solidFill>
                      <a:prstDash val="solid"/>
                    </a:lnR>
                  </a:tcPr>
                </a:tc>
                <a:tc>
                  <a:txBody>
                    <a:bodyPr/>
                    <a:lstStyle/>
                    <a:p>
                      <a:pPr marL="86995">
                        <a:lnSpc>
                          <a:spcPct val="100000"/>
                        </a:lnSpc>
                        <a:spcBef>
                          <a:spcPts val="200"/>
                        </a:spcBef>
                      </a:pPr>
                      <a:r>
                        <a:rPr sz="1400" spc="-5" dirty="0">
                          <a:latin typeface="Verdana"/>
                          <a:cs typeface="Verdana"/>
                        </a:rPr>
                        <a:t>Output:</a:t>
                      </a:r>
                      <a:endParaRPr sz="1400">
                        <a:latin typeface="Verdana"/>
                        <a:cs typeface="Verdana"/>
                      </a:endParaRPr>
                    </a:p>
                  </a:txBody>
                  <a:tcPr marL="0" marR="0" marT="0" marB="0">
                    <a:lnL w="9525">
                      <a:solidFill>
                        <a:srgbClr val="000000"/>
                      </a:solidFill>
                      <a:prstDash val="solid"/>
                    </a:lnL>
                    <a:lnR w="9525">
                      <a:solidFill>
                        <a:srgbClr val="000000"/>
                      </a:solidFill>
                      <a:prstDash val="solid"/>
                    </a:lnR>
                  </a:tcPr>
                </a:tc>
              </a:tr>
              <a:tr h="731646">
                <a:tc>
                  <a:txBody>
                    <a:bodyPr/>
                    <a:lstStyle/>
                    <a:p>
                      <a:pPr marL="67310">
                        <a:lnSpc>
                          <a:spcPts val="1830"/>
                        </a:lnSpc>
                      </a:pPr>
                      <a:r>
                        <a:rPr sz="1800" spc="-5" dirty="0">
                          <a:latin typeface="Calibri"/>
                          <a:cs typeface="Calibri"/>
                        </a:rPr>
                        <a:t>printf </a:t>
                      </a:r>
                      <a:r>
                        <a:rPr sz="1800" spc="-10" dirty="0">
                          <a:latin typeface="Calibri"/>
                          <a:cs typeface="Calibri"/>
                        </a:rPr>
                        <a:t>(“Enter</a:t>
                      </a:r>
                      <a:r>
                        <a:rPr sz="1800" spc="-30" dirty="0">
                          <a:latin typeface="Calibri"/>
                          <a:cs typeface="Calibri"/>
                        </a:rPr>
                        <a:t> </a:t>
                      </a:r>
                      <a:r>
                        <a:rPr sz="1800" spc="-5">
                          <a:latin typeface="Calibri"/>
                          <a:cs typeface="Calibri"/>
                        </a:rPr>
                        <a:t>Name</a:t>
                      </a:r>
                      <a:r>
                        <a:rPr sz="1800" spc="-5" smtClean="0">
                          <a:latin typeface="Calibri"/>
                          <a:cs typeface="Calibri"/>
                        </a:rPr>
                        <a:t>:”);</a:t>
                      </a:r>
                      <a:endParaRPr sz="1800">
                        <a:latin typeface="Calibri"/>
                        <a:cs typeface="Calibri"/>
                      </a:endParaRPr>
                    </a:p>
                    <a:p>
                      <a:pPr marL="67310">
                        <a:lnSpc>
                          <a:spcPct val="100000"/>
                        </a:lnSpc>
                      </a:pPr>
                      <a:r>
                        <a:rPr lang="en-US" sz="1800" spc="-15" dirty="0" smtClean="0">
                          <a:latin typeface="Calibri"/>
                          <a:cs typeface="Calibri"/>
                        </a:rPr>
                        <a:t>s</a:t>
                      </a:r>
                      <a:r>
                        <a:rPr sz="1800" spc="-15" smtClean="0">
                          <a:latin typeface="Calibri"/>
                          <a:cs typeface="Calibri"/>
                        </a:rPr>
                        <a:t>canf</a:t>
                      </a:r>
                      <a:r>
                        <a:rPr sz="1800" spc="-15" dirty="0">
                          <a:latin typeface="Calibri"/>
                          <a:cs typeface="Calibri"/>
                        </a:rPr>
                        <a:t>(“%s”,name);</a:t>
                      </a:r>
                      <a:endParaRPr sz="1800">
                        <a:latin typeface="Calibri"/>
                        <a:cs typeface="Calibri"/>
                      </a:endParaRPr>
                    </a:p>
                  </a:txBody>
                  <a:tcPr marL="0" marR="0" marT="0" marB="0">
                    <a:lnL w="9525">
                      <a:solidFill>
                        <a:srgbClr val="497DBA"/>
                      </a:solidFill>
                      <a:prstDash val="solid"/>
                    </a:lnL>
                  </a:tcPr>
                </a:tc>
                <a:tc>
                  <a:txBody>
                    <a:bodyPr/>
                    <a:lstStyle/>
                    <a:p>
                      <a:pPr marL="48895">
                        <a:lnSpc>
                          <a:spcPts val="1830"/>
                        </a:lnSpc>
                      </a:pPr>
                      <a:r>
                        <a:rPr sz="1800" spc="-5" dirty="0">
                          <a:latin typeface="Calibri"/>
                          <a:cs typeface="Calibri"/>
                        </a:rPr>
                        <a:t>//Displaying </a:t>
                      </a:r>
                      <a:r>
                        <a:rPr sz="1800" dirty="0">
                          <a:latin typeface="Calibri"/>
                          <a:cs typeface="Calibri"/>
                        </a:rPr>
                        <a:t>the</a:t>
                      </a:r>
                      <a:r>
                        <a:rPr sz="1800" spc="-30" dirty="0">
                          <a:latin typeface="Calibri"/>
                          <a:cs typeface="Calibri"/>
                        </a:rPr>
                        <a:t> </a:t>
                      </a:r>
                      <a:r>
                        <a:rPr sz="1800" spc="-5" dirty="0">
                          <a:latin typeface="Calibri"/>
                          <a:cs typeface="Calibri"/>
                        </a:rPr>
                        <a:t>message</a:t>
                      </a:r>
                      <a:endParaRPr sz="1800">
                        <a:latin typeface="Calibri"/>
                        <a:cs typeface="Calibri"/>
                      </a:endParaRPr>
                    </a:p>
                    <a:p>
                      <a:pPr marL="36830">
                        <a:lnSpc>
                          <a:spcPct val="100000"/>
                        </a:lnSpc>
                      </a:pPr>
                      <a:r>
                        <a:rPr sz="1800" spc="-10" dirty="0">
                          <a:latin typeface="Calibri"/>
                          <a:cs typeface="Calibri"/>
                        </a:rPr>
                        <a:t>//Accepting </a:t>
                      </a:r>
                      <a:r>
                        <a:rPr sz="1800" dirty="0">
                          <a:latin typeface="Calibri"/>
                          <a:cs typeface="Calibri"/>
                        </a:rPr>
                        <a:t>the</a:t>
                      </a:r>
                      <a:r>
                        <a:rPr sz="1800" spc="-30" dirty="0">
                          <a:latin typeface="Calibri"/>
                          <a:cs typeface="Calibri"/>
                        </a:rPr>
                        <a:t> </a:t>
                      </a:r>
                      <a:r>
                        <a:rPr sz="1800" spc="-15" dirty="0">
                          <a:latin typeface="Calibri"/>
                          <a:cs typeface="Calibri"/>
                        </a:rPr>
                        <a:t>data</a:t>
                      </a:r>
                      <a:endParaRPr sz="1800">
                        <a:latin typeface="Calibri"/>
                        <a:cs typeface="Calibri"/>
                      </a:endParaRPr>
                    </a:p>
                  </a:txBody>
                  <a:tcPr marL="0" marR="0" marT="0" marB="0">
                    <a:lnR w="9525">
                      <a:solidFill>
                        <a:srgbClr val="000000"/>
                      </a:solidFill>
                      <a:prstDash val="solid"/>
                    </a:lnR>
                  </a:tcPr>
                </a:tc>
                <a:tc>
                  <a:txBody>
                    <a:bodyPr/>
                    <a:lstStyle/>
                    <a:p>
                      <a:pPr marL="86995" marR="234950">
                        <a:lnSpc>
                          <a:spcPts val="2520"/>
                        </a:lnSpc>
                        <a:spcBef>
                          <a:spcPts val="140"/>
                        </a:spcBef>
                      </a:pPr>
                      <a:r>
                        <a:rPr sz="1400" spc="-5">
                          <a:latin typeface="Verdana"/>
                          <a:cs typeface="Verdana"/>
                        </a:rPr>
                        <a:t>Enter</a:t>
                      </a:r>
                      <a:r>
                        <a:rPr sz="1400" spc="-75">
                          <a:latin typeface="Verdana"/>
                          <a:cs typeface="Verdana"/>
                        </a:rPr>
                        <a:t> </a:t>
                      </a:r>
                      <a:r>
                        <a:rPr sz="1400" smtClean="0">
                          <a:latin typeface="Verdana"/>
                          <a:cs typeface="Verdana"/>
                        </a:rPr>
                        <a:t>Name:</a:t>
                      </a:r>
                      <a:r>
                        <a:rPr lang="en-US" sz="1400" dirty="0" err="1" smtClean="0">
                          <a:latin typeface="Verdana"/>
                          <a:cs typeface="Verdana"/>
                        </a:rPr>
                        <a:t>divya</a:t>
                      </a:r>
                      <a:endParaRPr lang="en-US" sz="1400" dirty="0" smtClean="0">
                        <a:latin typeface="Verdana"/>
                        <a:cs typeface="Verdana"/>
                      </a:endParaRPr>
                    </a:p>
                    <a:p>
                      <a:pPr marL="86995" marR="234950">
                        <a:lnSpc>
                          <a:spcPts val="2520"/>
                        </a:lnSpc>
                        <a:spcBef>
                          <a:spcPts val="140"/>
                        </a:spcBef>
                      </a:pPr>
                      <a:r>
                        <a:rPr sz="1400" smtClean="0">
                          <a:latin typeface="Verdana"/>
                          <a:cs typeface="Verdana"/>
                        </a:rPr>
                        <a:t>Hello</a:t>
                      </a:r>
                      <a:r>
                        <a:rPr sz="1400" spc="-120" smtClean="0">
                          <a:latin typeface="Verdana"/>
                          <a:cs typeface="Verdana"/>
                        </a:rPr>
                        <a:t> </a:t>
                      </a:r>
                      <a:r>
                        <a:rPr lang="en-US" sz="1400" dirty="0" err="1" smtClean="0">
                          <a:latin typeface="Verdana"/>
                          <a:cs typeface="Verdana"/>
                        </a:rPr>
                        <a:t>divya</a:t>
                      </a:r>
                      <a:endParaRPr sz="1400">
                        <a:latin typeface="Verdana"/>
                        <a:cs typeface="Verdana"/>
                      </a:endParaRPr>
                    </a:p>
                  </a:txBody>
                  <a:tcPr marL="0" marR="0" marT="0" marB="0">
                    <a:lnL w="9525">
                      <a:solidFill>
                        <a:srgbClr val="000000"/>
                      </a:solidFill>
                      <a:prstDash val="solid"/>
                    </a:lnL>
                    <a:lnR w="9525">
                      <a:solidFill>
                        <a:srgbClr val="000000"/>
                      </a:solidFill>
                      <a:prstDash val="solid"/>
                    </a:lnR>
                  </a:tcPr>
                </a:tc>
              </a:tr>
              <a:tr h="1632613">
                <a:tc>
                  <a:txBody>
                    <a:bodyPr/>
                    <a:lstStyle/>
                    <a:p>
                      <a:pPr marL="67310">
                        <a:lnSpc>
                          <a:spcPct val="100000"/>
                        </a:lnSpc>
                        <a:spcBef>
                          <a:spcPts val="390"/>
                        </a:spcBef>
                      </a:pPr>
                      <a:r>
                        <a:rPr sz="1800" spc="-5" dirty="0">
                          <a:latin typeface="Calibri"/>
                          <a:cs typeface="Calibri"/>
                        </a:rPr>
                        <a:t>printf(“\nHello</a:t>
                      </a:r>
                      <a:r>
                        <a:rPr sz="1800" spc="-70" dirty="0">
                          <a:latin typeface="Calibri"/>
                          <a:cs typeface="Calibri"/>
                        </a:rPr>
                        <a:t> </a:t>
                      </a:r>
                      <a:r>
                        <a:rPr sz="1800" spc="-20" dirty="0">
                          <a:latin typeface="Calibri"/>
                          <a:cs typeface="Calibri"/>
                        </a:rPr>
                        <a:t>%s”,name);</a:t>
                      </a:r>
                      <a:endParaRPr sz="1800">
                        <a:latin typeface="Calibri"/>
                        <a:cs typeface="Calibri"/>
                      </a:endParaRPr>
                    </a:p>
                  </a:txBody>
                  <a:tcPr marL="0" marR="0" marT="0" marB="0">
                    <a:lnL w="9525">
                      <a:solidFill>
                        <a:srgbClr val="497DBA"/>
                      </a:solidFill>
                      <a:prstDash val="solid"/>
                    </a:lnL>
                    <a:lnB w="9525">
                      <a:solidFill>
                        <a:srgbClr val="497DBA"/>
                      </a:solidFill>
                      <a:prstDash val="solid"/>
                    </a:lnB>
                  </a:tcPr>
                </a:tc>
                <a:tc>
                  <a:txBody>
                    <a:bodyPr/>
                    <a:lstStyle/>
                    <a:p>
                      <a:endParaRPr sz="1800">
                        <a:latin typeface="Calibri"/>
                        <a:cs typeface="Calibri"/>
                      </a:endParaRPr>
                    </a:p>
                  </a:txBody>
                  <a:tcPr marL="0" marR="0" marT="0" marB="0">
                    <a:lnR w="9525">
                      <a:solidFill>
                        <a:srgbClr val="000000"/>
                      </a:solidFill>
                      <a:prstDash val="solid"/>
                    </a:lnR>
                    <a:lnB w="9525">
                      <a:solidFill>
                        <a:srgbClr val="497DBA"/>
                      </a:solidFill>
                      <a:prstDash val="solid"/>
                    </a:lnB>
                  </a:tcPr>
                </a:tc>
                <a:tc>
                  <a:txBody>
                    <a:bodyPr/>
                    <a:lstStyle/>
                    <a:p>
                      <a:endParaRPr sz="1800" dirty="0">
                        <a:latin typeface="Calibri"/>
                        <a:cs typeface="Calibri"/>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r>
            </a:tbl>
          </a:graphicData>
        </a:graphic>
      </p:graphicFrame>
      <p:sp>
        <p:nvSpPr>
          <p:cNvPr id="11" name="object 11"/>
          <p:cNvSpPr/>
          <p:nvPr/>
        </p:nvSpPr>
        <p:spPr>
          <a:xfrm>
            <a:off x="1933955" y="1263396"/>
            <a:ext cx="5657088" cy="563879"/>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923288" y="1395983"/>
            <a:ext cx="4943856" cy="40538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1981200" y="1290993"/>
            <a:ext cx="5562600" cy="469353"/>
          </a:xfrm>
          <a:prstGeom prst="rect">
            <a:avLst/>
          </a:prstGeom>
          <a:blipFill>
            <a:blip r:embed="rId11" cstate="print"/>
            <a:stretch>
              <a:fillRect/>
            </a:stretch>
          </a:blipFill>
        </p:spPr>
        <p:txBody>
          <a:bodyPr wrap="square" lIns="0" tIns="0" rIns="0" bIns="0" rtlCol="0"/>
          <a:lstStyle/>
          <a:p>
            <a:endParaRPr/>
          </a:p>
        </p:txBody>
      </p:sp>
      <p:sp>
        <p:nvSpPr>
          <p:cNvPr id="14" name="object 14"/>
          <p:cNvSpPr txBox="1"/>
          <p:nvPr/>
        </p:nvSpPr>
        <p:spPr>
          <a:xfrm>
            <a:off x="1981200" y="1290993"/>
            <a:ext cx="5562600" cy="371255"/>
          </a:xfrm>
          <a:prstGeom prst="rect">
            <a:avLst/>
          </a:prstGeom>
          <a:ln w="9525">
            <a:solidFill>
              <a:srgbClr val="000000"/>
            </a:solidFill>
          </a:ln>
        </p:spPr>
        <p:txBody>
          <a:bodyPr vert="horz" wrap="square" lIns="0" tIns="154305" rIns="0" bIns="0" rtlCol="0">
            <a:spAutoFit/>
          </a:bodyPr>
          <a:lstStyle/>
          <a:p>
            <a:pPr marL="86360">
              <a:lnSpc>
                <a:spcPct val="100000"/>
              </a:lnSpc>
              <a:spcBef>
                <a:spcPts val="1215"/>
              </a:spcBef>
            </a:pPr>
            <a:r>
              <a:rPr sz="1400" dirty="0">
                <a:latin typeface="Microsoft Tai Le"/>
                <a:cs typeface="Microsoft Tai Le"/>
              </a:rPr>
              <a:t>Program 1 : </a:t>
            </a:r>
            <a:r>
              <a:rPr sz="1400" spc="-5" dirty="0">
                <a:latin typeface="Microsoft Tai Le"/>
                <a:cs typeface="Microsoft Tai Le"/>
              </a:rPr>
              <a:t>First </a:t>
            </a:r>
            <a:r>
              <a:rPr sz="1400" dirty="0">
                <a:latin typeface="Microsoft Tai Le"/>
                <a:cs typeface="Microsoft Tai Le"/>
              </a:rPr>
              <a:t>Program </a:t>
            </a:r>
            <a:r>
              <a:rPr sz="1400" spc="-5" dirty="0">
                <a:latin typeface="Microsoft Tai Le"/>
                <a:cs typeface="Microsoft Tai Le"/>
              </a:rPr>
              <a:t>in </a:t>
            </a:r>
            <a:r>
              <a:rPr sz="1400" dirty="0">
                <a:latin typeface="Microsoft Tai Le"/>
                <a:cs typeface="Microsoft Tai Le"/>
              </a:rPr>
              <a:t>C to </a:t>
            </a:r>
            <a:r>
              <a:rPr sz="1400" spc="-5" dirty="0">
                <a:latin typeface="Microsoft Tai Le"/>
                <a:cs typeface="Microsoft Tai Le"/>
              </a:rPr>
              <a:t>wish </a:t>
            </a:r>
            <a:r>
              <a:rPr sz="1400" spc="-5">
                <a:latin typeface="Microsoft Tai Le"/>
                <a:cs typeface="Microsoft Tai Le"/>
              </a:rPr>
              <a:t>Hello </a:t>
            </a:r>
            <a:r>
              <a:rPr sz="1400" spc="-5" smtClean="0">
                <a:latin typeface="Microsoft Tai Le"/>
                <a:cs typeface="Microsoft Tai Le"/>
              </a:rPr>
              <a:t> </a:t>
            </a:r>
            <a:r>
              <a:rPr sz="1400" dirty="0">
                <a:latin typeface="Microsoft Tai Le"/>
                <a:cs typeface="Microsoft Tai Le"/>
              </a:rPr>
              <a:t>to</a:t>
            </a:r>
            <a:r>
              <a:rPr sz="1400" spc="-15" dirty="0">
                <a:latin typeface="Microsoft Tai Le"/>
                <a:cs typeface="Microsoft Tai Le"/>
              </a:rPr>
              <a:t> </a:t>
            </a:r>
            <a:r>
              <a:rPr sz="1400" dirty="0">
                <a:latin typeface="Microsoft Tai Le"/>
                <a:cs typeface="Microsoft Tai Le"/>
              </a:rPr>
              <a:t>user.</a:t>
            </a:r>
            <a:endParaRPr sz="1400">
              <a:latin typeface="Microsoft Tai Le"/>
              <a:cs typeface="Microsoft Tai Le"/>
            </a:endParaRPr>
          </a:p>
        </p:txBody>
      </p:sp>
      <p:sp>
        <p:nvSpPr>
          <p:cNvPr id="15" name="object 15"/>
          <p:cNvSpPr txBox="1"/>
          <p:nvPr/>
        </p:nvSpPr>
        <p:spPr>
          <a:xfrm>
            <a:off x="516737" y="5334508"/>
            <a:ext cx="839469" cy="784830"/>
          </a:xfrm>
          <a:prstGeom prst="rect">
            <a:avLst/>
          </a:prstGeom>
        </p:spPr>
        <p:txBody>
          <a:bodyPr vert="horz" wrap="square" lIns="0" tIns="0" rIns="0" bIns="0" rtlCol="0">
            <a:spAutoFit/>
          </a:bodyPr>
          <a:lstStyle/>
          <a:p>
            <a:pPr marL="12700">
              <a:lnSpc>
                <a:spcPts val="1810"/>
              </a:lnSpc>
            </a:pPr>
            <a:r>
              <a:rPr sz="1800" spc="-10" dirty="0">
                <a:latin typeface="Calibri"/>
                <a:cs typeface="Calibri"/>
              </a:rPr>
              <a:t>getch();</a:t>
            </a:r>
            <a:endParaRPr sz="1800">
              <a:latin typeface="Calibri"/>
              <a:cs typeface="Calibri"/>
            </a:endParaRPr>
          </a:p>
          <a:p>
            <a:pPr marL="12700" marR="5080">
              <a:lnSpc>
                <a:spcPct val="100000"/>
              </a:lnSpc>
            </a:pPr>
            <a:r>
              <a:rPr sz="1800" spc="-10" smtClean="0">
                <a:latin typeface="Calibri"/>
                <a:cs typeface="Calibri"/>
              </a:rPr>
              <a:t>return</a:t>
            </a:r>
            <a:r>
              <a:rPr sz="1800" spc="-85" smtClean="0">
                <a:latin typeface="Calibri"/>
                <a:cs typeface="Calibri"/>
              </a:rPr>
              <a:t> </a:t>
            </a:r>
            <a:r>
              <a:rPr sz="1800" dirty="0">
                <a:latin typeface="Calibri"/>
                <a:cs typeface="Calibri"/>
              </a:rPr>
              <a:t>0;</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p:txBody>
      </p:sp>
      <p:sp>
        <p:nvSpPr>
          <p:cNvPr id="16" name="object 16"/>
          <p:cNvSpPr txBox="1"/>
          <p:nvPr/>
        </p:nvSpPr>
        <p:spPr>
          <a:xfrm>
            <a:off x="2438400" y="5334508"/>
            <a:ext cx="5181600" cy="230832"/>
          </a:xfrm>
          <a:prstGeom prst="rect">
            <a:avLst/>
          </a:prstGeom>
        </p:spPr>
        <p:txBody>
          <a:bodyPr vert="horz" wrap="square" lIns="0" tIns="0" rIns="0" bIns="0" rtlCol="0">
            <a:spAutoFit/>
          </a:bodyPr>
          <a:lstStyle/>
          <a:p>
            <a:pPr marL="12700">
              <a:lnSpc>
                <a:spcPts val="1810"/>
              </a:lnSpc>
            </a:pPr>
            <a:r>
              <a:rPr sz="1800" spc="-5" smtClean="0">
                <a:latin typeface="Calibri"/>
                <a:cs typeface="Calibri"/>
              </a:rPr>
              <a:t>//</a:t>
            </a:r>
            <a:r>
              <a:rPr sz="1800" spc="-5" dirty="0">
                <a:latin typeface="Calibri"/>
                <a:cs typeface="Calibri"/>
              </a:rPr>
              <a:t>function </a:t>
            </a:r>
            <a:r>
              <a:rPr sz="1800" spc="-15" dirty="0">
                <a:latin typeface="Calibri"/>
                <a:cs typeface="Calibri"/>
              </a:rPr>
              <a:t>for </a:t>
            </a:r>
            <a:r>
              <a:rPr sz="1800" spc="-5">
                <a:latin typeface="Calibri"/>
                <a:cs typeface="Calibri"/>
              </a:rPr>
              <a:t>quick</a:t>
            </a:r>
            <a:r>
              <a:rPr sz="1800" spc="-10">
                <a:latin typeface="Calibri"/>
                <a:cs typeface="Calibri"/>
              </a:rPr>
              <a:t> </a:t>
            </a:r>
            <a:r>
              <a:rPr sz="1800" spc="-5" smtClean="0">
                <a:latin typeface="Calibri"/>
                <a:cs typeface="Calibri"/>
              </a:rPr>
              <a:t>output</a:t>
            </a:r>
            <a:r>
              <a:rPr lang="en-US" sz="1800" spc="-5" dirty="0" smtClean="0">
                <a:latin typeface="Calibri"/>
                <a:cs typeface="Calibri"/>
              </a:rPr>
              <a:t> screen</a:t>
            </a:r>
            <a:endParaRPr sz="18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43783" y="196595"/>
            <a:ext cx="3529584" cy="9372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501897" y="215772"/>
            <a:ext cx="2212340" cy="695325"/>
          </a:xfrm>
          <a:prstGeom prst="rect">
            <a:avLst/>
          </a:prstGeom>
        </p:spPr>
        <p:txBody>
          <a:bodyPr vert="horz" wrap="square" lIns="0" tIns="0" rIns="0" bIns="0" rtlCol="0">
            <a:spAutoFit/>
          </a:bodyPr>
          <a:lstStyle/>
          <a:p>
            <a:pPr marL="12700">
              <a:lnSpc>
                <a:spcPct val="100000"/>
              </a:lnSpc>
            </a:pPr>
            <a:r>
              <a:rPr dirty="0"/>
              <a:t>Solved</a:t>
            </a:r>
            <a:r>
              <a:rPr spc="-125" dirty="0"/>
              <a:t> </a:t>
            </a:r>
            <a:r>
              <a:rPr dirty="0"/>
              <a:t>Programs</a:t>
            </a:r>
          </a:p>
        </p:txBody>
      </p:sp>
      <p:sp>
        <p:nvSpPr>
          <p:cNvPr id="4" name="object 4"/>
          <p:cNvSpPr/>
          <p:nvPr/>
        </p:nvSpPr>
        <p:spPr>
          <a:xfrm>
            <a:off x="409955" y="1953767"/>
            <a:ext cx="5733288" cy="4437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8995" y="1920239"/>
            <a:ext cx="5707380" cy="454456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57200" y="1981200"/>
            <a:ext cx="5638800" cy="4343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048755" y="1953767"/>
            <a:ext cx="2685288" cy="443788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038088" y="3340608"/>
            <a:ext cx="2766060" cy="167487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096000" y="1981200"/>
            <a:ext cx="2590800" cy="4343400"/>
          </a:xfrm>
          <a:prstGeom prst="rect">
            <a:avLst/>
          </a:prstGeom>
          <a:blipFill>
            <a:blip r:embed="rId8"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extLst>
              <p:ext uri="{D42A27DB-BD31-4B8C-83A1-F6EECF244321}">
                <p14:modId xmlns:p14="http://schemas.microsoft.com/office/powerpoint/2010/main" xmlns="" val="2972705092"/>
              </p:ext>
            </p:extLst>
          </p:nvPr>
        </p:nvGraphicFramePr>
        <p:xfrm>
          <a:off x="452437" y="1976437"/>
          <a:ext cx="8229599" cy="4343398"/>
        </p:xfrm>
        <a:graphic>
          <a:graphicData uri="http://schemas.openxmlformats.org/drawingml/2006/table">
            <a:tbl>
              <a:tblPr firstRow="1" bandRow="1">
                <a:tableStyleId>{2D5ABB26-0587-4C30-8999-92F81FD0307C}</a:tableStyleId>
              </a:tblPr>
              <a:tblGrid>
                <a:gridCol w="5638800"/>
                <a:gridCol w="1955113"/>
                <a:gridCol w="635686"/>
              </a:tblGrid>
              <a:tr h="325120">
                <a:tc>
                  <a:txBody>
                    <a:bodyPr/>
                    <a:lstStyle/>
                    <a:p>
                      <a:pPr marL="67310">
                        <a:lnSpc>
                          <a:spcPct val="100000"/>
                        </a:lnSpc>
                        <a:spcBef>
                          <a:spcPts val="90"/>
                        </a:spcBef>
                        <a:tabLst>
                          <a:tab pos="2921635" algn="l"/>
                        </a:tabLst>
                      </a:pPr>
                      <a:r>
                        <a:rPr sz="1800" spc="-5" dirty="0">
                          <a:latin typeface="Calibri"/>
                          <a:cs typeface="Calibri"/>
                        </a:rPr>
                        <a:t>#include&lt;stdio.h&gt;	//including </a:t>
                      </a:r>
                      <a:r>
                        <a:rPr sz="1800" dirty="0">
                          <a:latin typeface="Calibri"/>
                          <a:cs typeface="Calibri"/>
                        </a:rPr>
                        <a:t>the header</a:t>
                      </a:r>
                      <a:r>
                        <a:rPr sz="1800" spc="-25" dirty="0">
                          <a:latin typeface="Calibri"/>
                          <a:cs typeface="Calibri"/>
                        </a:rPr>
                        <a:t> </a:t>
                      </a:r>
                      <a:r>
                        <a:rPr sz="1800" spc="-5" dirty="0">
                          <a:latin typeface="Calibri"/>
                          <a:cs typeface="Calibri"/>
                        </a:rPr>
                        <a:t>file</a:t>
                      </a:r>
                      <a:endParaRPr sz="1800" dirty="0">
                        <a:latin typeface="Calibri"/>
                        <a:cs typeface="Calibri"/>
                      </a:endParaRPr>
                    </a:p>
                  </a:txBody>
                  <a:tcPr marL="0" marR="0" marT="0" marB="0">
                    <a:lnL w="9525">
                      <a:solidFill>
                        <a:srgbClr val="497DBA"/>
                      </a:solidFill>
                      <a:prstDash val="solid"/>
                    </a:lnL>
                    <a:lnR w="9525">
                      <a:solidFill>
                        <a:srgbClr val="000000"/>
                      </a:solidFill>
                      <a:prstDash val="solid"/>
                    </a:lnR>
                    <a:lnT w="9525">
                      <a:solidFill>
                        <a:srgbClr val="497DBA"/>
                      </a:solidFill>
                      <a:prstDash val="solid"/>
                    </a:lnT>
                  </a:tcPr>
                </a:tc>
                <a:tc>
                  <a:txBody>
                    <a:bodyPr/>
                    <a:lstStyle/>
                    <a:p>
                      <a:endParaRPr sz="1800">
                        <a:latin typeface="Calibri"/>
                        <a:cs typeface="Calibri"/>
                      </a:endParaRPr>
                    </a:p>
                  </a:txBody>
                  <a:tcPr marL="0" marR="0" marT="0" marB="0">
                    <a:lnL w="9525">
                      <a:solidFill>
                        <a:srgbClr val="000000"/>
                      </a:solidFill>
                      <a:prstDash val="solid"/>
                    </a:lnL>
                    <a:lnT w="9525">
                      <a:solidFill>
                        <a:srgbClr val="000000"/>
                      </a:solidFill>
                      <a:prstDash val="solid"/>
                    </a:lnT>
                  </a:tcPr>
                </a:tc>
                <a:tc>
                  <a:txBody>
                    <a:bodyPr/>
                    <a:lstStyle/>
                    <a:p>
                      <a:endParaRPr sz="1800">
                        <a:latin typeface="Calibri"/>
                        <a:cs typeface="Calibri"/>
                      </a:endParaRPr>
                    </a:p>
                  </a:txBody>
                  <a:tcPr marL="0" marR="0" marT="0" marB="0">
                    <a:lnR w="9525">
                      <a:solidFill>
                        <a:srgbClr val="000000"/>
                      </a:solidFill>
                      <a:prstDash val="solid"/>
                    </a:lnR>
                    <a:lnT w="9525">
                      <a:solidFill>
                        <a:srgbClr val="000000"/>
                      </a:solidFill>
                      <a:prstDash val="solid"/>
                    </a:lnT>
                  </a:tcPr>
                </a:tc>
              </a:tr>
              <a:tr h="274319">
                <a:tc>
                  <a:txBody>
                    <a:bodyPr/>
                    <a:lstStyle/>
                    <a:p>
                      <a:pPr marL="67310">
                        <a:lnSpc>
                          <a:spcPts val="1889"/>
                        </a:lnSpc>
                        <a:tabLst>
                          <a:tab pos="2924175" algn="l"/>
                        </a:tabLst>
                      </a:pPr>
                      <a:r>
                        <a:rPr sz="1800" spc="-5" dirty="0">
                          <a:latin typeface="Calibri"/>
                          <a:cs typeface="Calibri"/>
                        </a:rPr>
                        <a:t>#include&lt;conio.h&gt;	//including </a:t>
                      </a:r>
                      <a:r>
                        <a:rPr sz="1800" dirty="0">
                          <a:latin typeface="Calibri"/>
                          <a:cs typeface="Calibri"/>
                        </a:rPr>
                        <a:t>the header</a:t>
                      </a:r>
                      <a:r>
                        <a:rPr sz="1800" spc="-30" dirty="0">
                          <a:latin typeface="Calibri"/>
                          <a:cs typeface="Calibri"/>
                        </a:rPr>
                        <a:t> </a:t>
                      </a:r>
                      <a:r>
                        <a:rPr sz="1800" spc="-5" dirty="0">
                          <a:latin typeface="Calibri"/>
                          <a:cs typeface="Calibri"/>
                        </a:rPr>
                        <a:t>file</a:t>
                      </a:r>
                      <a:endParaRPr sz="180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r>
              <a:tr h="274320">
                <a:tc>
                  <a:txBody>
                    <a:bodyPr/>
                    <a:lstStyle/>
                    <a:p>
                      <a:pPr marL="67310">
                        <a:lnSpc>
                          <a:spcPts val="1889"/>
                        </a:lnSpc>
                      </a:pPr>
                      <a:r>
                        <a:rPr sz="1800" spc="-5" dirty="0">
                          <a:latin typeface="Calibri"/>
                          <a:cs typeface="Calibri"/>
                        </a:rPr>
                        <a:t>int</a:t>
                      </a:r>
                      <a:r>
                        <a:rPr sz="1800" spc="-105" dirty="0">
                          <a:latin typeface="Calibri"/>
                          <a:cs typeface="Calibri"/>
                        </a:rPr>
                        <a:t> </a:t>
                      </a:r>
                      <a:r>
                        <a:rPr sz="1800" dirty="0">
                          <a:latin typeface="Calibri"/>
                          <a:cs typeface="Calibri"/>
                        </a:rPr>
                        <a:t>main()</a:t>
                      </a:r>
                      <a:endParaRPr sz="180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r>
              <a:tr h="274447">
                <a:tc>
                  <a:txBody>
                    <a:bodyPr/>
                    <a:lstStyle/>
                    <a:p>
                      <a:pPr marL="67310">
                        <a:lnSpc>
                          <a:spcPts val="1889"/>
                        </a:lnSpc>
                      </a:pPr>
                      <a:r>
                        <a:rPr sz="1800" dirty="0">
                          <a:latin typeface="Calibri"/>
                          <a:cs typeface="Calibri"/>
                        </a:rPr>
                        <a:t>{</a:t>
                      </a:r>
                      <a:endParaRPr sz="180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r>
              <a:tr h="274446">
                <a:tc>
                  <a:txBody>
                    <a:bodyPr/>
                    <a:lstStyle/>
                    <a:p>
                      <a:pPr marL="67310">
                        <a:lnSpc>
                          <a:spcPts val="1889"/>
                        </a:lnSpc>
                        <a:tabLst>
                          <a:tab pos="2901315" algn="l"/>
                        </a:tabLst>
                      </a:pPr>
                      <a:r>
                        <a:rPr sz="1800" spc="-15">
                          <a:latin typeface="Calibri"/>
                          <a:cs typeface="Calibri"/>
                        </a:rPr>
                        <a:t>	</a:t>
                      </a:r>
                      <a:endParaRPr sz="180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endParaRPr sz="1800">
                        <a:latin typeface="Calibri"/>
                        <a:cs typeface="Calibri"/>
                      </a:endParaRPr>
                    </a:p>
                  </a:txBody>
                  <a:tcPr marL="0" marR="0" marT="0" marB="0">
                    <a:lnL w="9525">
                      <a:solidFill>
                        <a:srgbClr val="000000"/>
                      </a:solidFill>
                      <a:prstDash val="solid"/>
                    </a:lnL>
                  </a:tcPr>
                </a:tc>
                <a:tc>
                  <a:txBody>
                    <a:bodyPr/>
                    <a:lstStyle/>
                    <a:p>
                      <a:endParaRPr sz="1800">
                        <a:latin typeface="Calibri"/>
                        <a:cs typeface="Calibri"/>
                      </a:endParaRPr>
                    </a:p>
                  </a:txBody>
                  <a:tcPr marL="0" marR="0" marT="0" marB="0">
                    <a:lnR w="9525">
                      <a:solidFill>
                        <a:srgbClr val="000000"/>
                      </a:solidFill>
                      <a:prstDash val="solid"/>
                    </a:lnR>
                  </a:tcPr>
                </a:tc>
              </a:tr>
              <a:tr h="307311">
                <a:tc>
                  <a:txBody>
                    <a:bodyPr/>
                    <a:lstStyle/>
                    <a:p>
                      <a:pPr marL="67310">
                        <a:lnSpc>
                          <a:spcPts val="1889"/>
                        </a:lnSpc>
                        <a:tabLst>
                          <a:tab pos="2895600" algn="l"/>
                        </a:tabLst>
                      </a:pPr>
                      <a:r>
                        <a:rPr lang="en-US" sz="1800" spc="-5" dirty="0" err="1" smtClean="0">
                          <a:latin typeface="Calibri"/>
                          <a:cs typeface="Calibri"/>
                        </a:rPr>
                        <a:t>i</a:t>
                      </a:r>
                      <a:r>
                        <a:rPr sz="1800" spc="-5" smtClean="0">
                          <a:latin typeface="Calibri"/>
                          <a:cs typeface="Calibri"/>
                        </a:rPr>
                        <a:t>nt</a:t>
                      </a:r>
                      <a:r>
                        <a:rPr sz="1800" spc="-15" smtClean="0">
                          <a:latin typeface="Calibri"/>
                          <a:cs typeface="Calibri"/>
                        </a:rPr>
                        <a:t> </a:t>
                      </a:r>
                      <a:r>
                        <a:rPr sz="1800" dirty="0">
                          <a:latin typeface="Calibri"/>
                          <a:cs typeface="Calibri"/>
                        </a:rPr>
                        <a:t>a;	</a:t>
                      </a:r>
                      <a:r>
                        <a:rPr sz="1800" spc="-5" dirty="0">
                          <a:latin typeface="Calibri"/>
                          <a:cs typeface="Calibri"/>
                        </a:rPr>
                        <a:t>//variable</a:t>
                      </a:r>
                      <a:r>
                        <a:rPr sz="1800" spc="-55" dirty="0">
                          <a:latin typeface="Calibri"/>
                          <a:cs typeface="Calibri"/>
                        </a:rPr>
                        <a:t> </a:t>
                      </a:r>
                      <a:r>
                        <a:rPr sz="1800" spc="-10" dirty="0">
                          <a:latin typeface="Calibri"/>
                          <a:cs typeface="Calibri"/>
                        </a:rPr>
                        <a:t>declaration</a:t>
                      </a:r>
                      <a:endParaRPr sz="1800" dirty="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pPr marL="86995">
                        <a:lnSpc>
                          <a:spcPct val="100000"/>
                        </a:lnSpc>
                        <a:spcBef>
                          <a:spcPts val="100"/>
                        </a:spcBef>
                      </a:pPr>
                      <a:r>
                        <a:rPr sz="1400" spc="-5" dirty="0">
                          <a:latin typeface="Verdana"/>
                          <a:cs typeface="Verdana"/>
                        </a:rPr>
                        <a:t>Output:</a:t>
                      </a:r>
                      <a:endParaRPr sz="1400">
                        <a:latin typeface="Verdana"/>
                        <a:cs typeface="Verdana"/>
                      </a:endParaRPr>
                    </a:p>
                  </a:txBody>
                  <a:tcPr marL="0" marR="0" marT="0" marB="0">
                    <a:lnL w="9525">
                      <a:solidFill>
                        <a:srgbClr val="000000"/>
                      </a:solidFill>
                      <a:prstDash val="solid"/>
                    </a:lnL>
                  </a:tcPr>
                </a:tc>
                <a:tc>
                  <a:txBody>
                    <a:bodyPr/>
                    <a:lstStyle/>
                    <a:p>
                      <a:endParaRPr sz="1400">
                        <a:latin typeface="Verdana"/>
                        <a:cs typeface="Verdana"/>
                      </a:endParaRPr>
                    </a:p>
                  </a:txBody>
                  <a:tcPr marL="0" marR="0" marT="0" marB="0">
                    <a:lnR w="9525">
                      <a:solidFill>
                        <a:srgbClr val="000000"/>
                      </a:solidFill>
                      <a:prstDash val="solid"/>
                    </a:lnR>
                  </a:tcPr>
                </a:tc>
              </a:tr>
              <a:tr h="249174">
                <a:tc>
                  <a:txBody>
                    <a:bodyPr/>
                    <a:lstStyle/>
                    <a:p>
                      <a:r>
                        <a:rPr lang="en-US" sz="1400" spc="-15" dirty="0" err="1" smtClean="0">
                          <a:latin typeface="+mn-lt"/>
                          <a:cs typeface="Calibri"/>
                        </a:rPr>
                        <a:t>clrscr</a:t>
                      </a:r>
                      <a:r>
                        <a:rPr lang="en-US" sz="1400" spc="-15" dirty="0" smtClean="0">
                          <a:latin typeface="+mn-lt"/>
                          <a:cs typeface="Calibri"/>
                        </a:rPr>
                        <a:t>();                                                          </a:t>
                      </a:r>
                      <a:r>
                        <a:rPr lang="en-US" sz="1400" spc="-5" dirty="0" smtClean="0">
                          <a:latin typeface="+mn-lt"/>
                          <a:cs typeface="Calibri"/>
                        </a:rPr>
                        <a:t>//Clear </a:t>
                      </a:r>
                      <a:r>
                        <a:rPr lang="en-US" sz="1400" dirty="0" smtClean="0">
                          <a:latin typeface="+mn-lt"/>
                          <a:cs typeface="Calibri"/>
                        </a:rPr>
                        <a:t>the </a:t>
                      </a:r>
                      <a:r>
                        <a:rPr lang="en-US" sz="1400" spc="-5" dirty="0" smtClean="0">
                          <a:latin typeface="+mn-lt"/>
                          <a:cs typeface="Calibri"/>
                        </a:rPr>
                        <a:t>output</a:t>
                      </a:r>
                      <a:r>
                        <a:rPr lang="en-US" sz="1400" spc="-15" dirty="0" smtClean="0">
                          <a:latin typeface="+mn-lt"/>
                          <a:cs typeface="Calibri"/>
                        </a:rPr>
                        <a:t> </a:t>
                      </a:r>
                      <a:r>
                        <a:rPr lang="en-US" sz="1400" spc="-10" dirty="0" smtClean="0">
                          <a:latin typeface="+mn-lt"/>
                          <a:cs typeface="Calibri"/>
                        </a:rPr>
                        <a:t>screen</a:t>
                      </a:r>
                      <a:endParaRPr sz="1400" dirty="0">
                        <a:latin typeface="Verdana"/>
                        <a:cs typeface="Verdana"/>
                      </a:endParaRPr>
                    </a:p>
                  </a:txBody>
                  <a:tcPr marL="0" marR="0" marT="0" marB="0">
                    <a:lnL w="9525">
                      <a:solidFill>
                        <a:srgbClr val="497DBA"/>
                      </a:solidFill>
                      <a:prstDash val="solid"/>
                    </a:lnL>
                    <a:lnR w="9525">
                      <a:solidFill>
                        <a:srgbClr val="000000"/>
                      </a:solidFill>
                      <a:prstDash val="solid"/>
                    </a:lnR>
                  </a:tcPr>
                </a:tc>
                <a:tc>
                  <a:txBody>
                    <a:bodyPr/>
                    <a:lstStyle/>
                    <a:p>
                      <a:pPr marL="86995">
                        <a:lnSpc>
                          <a:spcPct val="100000"/>
                        </a:lnSpc>
                        <a:spcBef>
                          <a:spcPts val="200"/>
                        </a:spcBef>
                      </a:pPr>
                      <a:r>
                        <a:rPr sz="1400" spc="-5">
                          <a:latin typeface="Verdana"/>
                          <a:cs typeface="Verdana"/>
                        </a:rPr>
                        <a:t>Enter </a:t>
                      </a:r>
                      <a:r>
                        <a:rPr sz="1400" smtClean="0">
                          <a:latin typeface="Verdana"/>
                          <a:cs typeface="Verdana"/>
                        </a:rPr>
                        <a:t>a</a:t>
                      </a:r>
                      <a:r>
                        <a:rPr lang="en-US" sz="1400" dirty="0" err="1" smtClean="0">
                          <a:latin typeface="Verdana"/>
                          <a:cs typeface="Verdana"/>
                        </a:rPr>
                        <a:t>ny</a:t>
                      </a:r>
                      <a:r>
                        <a:rPr lang="en-US" sz="1400" baseline="0" dirty="0" smtClean="0">
                          <a:latin typeface="Verdana"/>
                          <a:cs typeface="Verdana"/>
                        </a:rPr>
                        <a:t> value:45</a:t>
                      </a:r>
                      <a:endParaRPr sz="1400">
                        <a:latin typeface="Verdana"/>
                        <a:cs typeface="Verdana"/>
                      </a:endParaRPr>
                    </a:p>
                  </a:txBody>
                  <a:tcPr marL="0" marR="0" marT="0" marB="0">
                    <a:lnL w="9525">
                      <a:solidFill>
                        <a:srgbClr val="000000"/>
                      </a:solidFill>
                      <a:prstDash val="solid"/>
                    </a:lnL>
                  </a:tcPr>
                </a:tc>
                <a:tc>
                  <a:txBody>
                    <a:bodyPr/>
                    <a:lstStyle/>
                    <a:p>
                      <a:endParaRPr sz="1400">
                        <a:latin typeface="Verdana"/>
                        <a:cs typeface="Verdana"/>
                      </a:endParaRPr>
                    </a:p>
                  </a:txBody>
                  <a:tcPr marL="0" marR="0" marT="0" marB="0">
                    <a:lnR w="9525">
                      <a:solidFill>
                        <a:srgbClr val="000000"/>
                      </a:solidFill>
                      <a:prstDash val="solid"/>
                    </a:lnR>
                  </a:tcPr>
                </a:tc>
              </a:tr>
              <a:tr h="695996">
                <a:tc>
                  <a:txBody>
                    <a:bodyPr/>
                    <a:lstStyle/>
                    <a:p>
                      <a:pPr marL="67310">
                        <a:lnSpc>
                          <a:spcPts val="1830"/>
                        </a:lnSpc>
                        <a:tabLst>
                          <a:tab pos="2878455" algn="l"/>
                        </a:tabLst>
                      </a:pPr>
                      <a:r>
                        <a:rPr sz="1800" spc="-10" dirty="0">
                          <a:latin typeface="Calibri"/>
                          <a:cs typeface="Calibri"/>
                        </a:rPr>
                        <a:t>printf("</a:t>
                      </a:r>
                      <a:r>
                        <a:rPr sz="1800" spc="-10">
                          <a:latin typeface="Calibri"/>
                          <a:cs typeface="Calibri"/>
                        </a:rPr>
                        <a:t>Enter</a:t>
                      </a:r>
                      <a:r>
                        <a:rPr sz="1800" spc="15">
                          <a:latin typeface="Calibri"/>
                          <a:cs typeface="Calibri"/>
                        </a:rPr>
                        <a:t> </a:t>
                      </a:r>
                      <a:r>
                        <a:rPr sz="1800" smtClean="0">
                          <a:latin typeface="Calibri"/>
                          <a:cs typeface="Calibri"/>
                        </a:rPr>
                        <a:t>an</a:t>
                      </a:r>
                      <a:r>
                        <a:rPr lang="en-US" sz="1800" spc="5" dirty="0" smtClean="0">
                          <a:latin typeface="Calibri"/>
                          <a:cs typeface="Calibri"/>
                        </a:rPr>
                        <a:t>y</a:t>
                      </a:r>
                      <a:r>
                        <a:rPr lang="en-US" sz="1800" spc="5" baseline="0" dirty="0" smtClean="0">
                          <a:latin typeface="Calibri"/>
                          <a:cs typeface="Calibri"/>
                        </a:rPr>
                        <a:t> value:</a:t>
                      </a:r>
                      <a:r>
                        <a:rPr sz="1800" spc="-5" smtClean="0">
                          <a:latin typeface="Calibri"/>
                          <a:cs typeface="Calibri"/>
                        </a:rPr>
                        <a:t>\n</a:t>
                      </a:r>
                      <a:r>
                        <a:rPr sz="1800" spc="-5" dirty="0">
                          <a:latin typeface="Calibri"/>
                          <a:cs typeface="Calibri"/>
                        </a:rPr>
                        <a:t>");	</a:t>
                      </a:r>
                      <a:r>
                        <a:rPr sz="1800" spc="-10" dirty="0">
                          <a:latin typeface="Calibri"/>
                          <a:cs typeface="Calibri"/>
                        </a:rPr>
                        <a:t>//Displaying </a:t>
                      </a:r>
                      <a:r>
                        <a:rPr sz="1800" dirty="0">
                          <a:latin typeface="Calibri"/>
                          <a:cs typeface="Calibri"/>
                        </a:rPr>
                        <a:t>the </a:t>
                      </a:r>
                      <a:r>
                        <a:rPr sz="1800" spc="-5" dirty="0">
                          <a:latin typeface="Calibri"/>
                          <a:cs typeface="Calibri"/>
                        </a:rPr>
                        <a:t>message</a:t>
                      </a:r>
                      <a:endParaRPr sz="1800" dirty="0">
                        <a:latin typeface="Calibri"/>
                        <a:cs typeface="Calibri"/>
                      </a:endParaRPr>
                    </a:p>
                    <a:p>
                      <a:pPr marL="67310">
                        <a:lnSpc>
                          <a:spcPct val="100000"/>
                        </a:lnSpc>
                        <a:tabLst>
                          <a:tab pos="2847975" algn="l"/>
                        </a:tabLst>
                      </a:pPr>
                      <a:r>
                        <a:rPr lang="en-US" sz="1800" spc="-20" dirty="0" err="1" smtClean="0">
                          <a:latin typeface="Calibri"/>
                          <a:cs typeface="Calibri"/>
                        </a:rPr>
                        <a:t>s</a:t>
                      </a:r>
                      <a:r>
                        <a:rPr sz="1800" spc="-20" dirty="0" err="1" smtClean="0">
                          <a:latin typeface="Calibri"/>
                          <a:cs typeface="Calibri"/>
                        </a:rPr>
                        <a:t>canf</a:t>
                      </a:r>
                      <a:r>
                        <a:rPr sz="1800" spc="-20" dirty="0">
                          <a:latin typeface="Calibri"/>
                          <a:cs typeface="Calibri"/>
                        </a:rPr>
                        <a:t>(“%d”,&amp;a);	</a:t>
                      </a:r>
                      <a:r>
                        <a:rPr sz="1800" spc="-10" dirty="0">
                          <a:latin typeface="Calibri"/>
                          <a:cs typeface="Calibri"/>
                        </a:rPr>
                        <a:t>//Accepting </a:t>
                      </a:r>
                      <a:r>
                        <a:rPr sz="1800" dirty="0">
                          <a:latin typeface="Calibri"/>
                          <a:cs typeface="Calibri"/>
                        </a:rPr>
                        <a:t>the</a:t>
                      </a:r>
                      <a:r>
                        <a:rPr sz="1800" spc="-30" dirty="0">
                          <a:latin typeface="Calibri"/>
                          <a:cs typeface="Calibri"/>
                        </a:rPr>
                        <a:t> </a:t>
                      </a:r>
                      <a:r>
                        <a:rPr sz="1800" spc="-15" dirty="0">
                          <a:latin typeface="Calibri"/>
                          <a:cs typeface="Calibri"/>
                        </a:rPr>
                        <a:t>data</a:t>
                      </a:r>
                      <a:endParaRPr sz="1800" dirty="0">
                        <a:latin typeface="Calibri"/>
                        <a:cs typeface="Calibri"/>
                      </a:endParaRPr>
                    </a:p>
                  </a:txBody>
                  <a:tcPr marL="0" marR="0" marT="0" marB="0">
                    <a:lnL w="9525">
                      <a:solidFill>
                        <a:srgbClr val="497DBA"/>
                      </a:solidFill>
                      <a:prstDash val="solid"/>
                    </a:lnL>
                    <a:lnR w="9525">
                      <a:solidFill>
                        <a:srgbClr val="000000"/>
                      </a:solidFill>
                      <a:prstDash val="solid"/>
                    </a:lnR>
                  </a:tcPr>
                </a:tc>
                <a:tc>
                  <a:txBody>
                    <a:bodyPr/>
                    <a:lstStyle/>
                    <a:p>
                      <a:pPr marL="86995">
                        <a:lnSpc>
                          <a:spcPct val="100000"/>
                        </a:lnSpc>
                        <a:spcBef>
                          <a:spcPts val="760"/>
                        </a:spcBef>
                      </a:pPr>
                      <a:endParaRPr sz="1400">
                        <a:latin typeface="Verdana"/>
                        <a:cs typeface="Verdana"/>
                      </a:endParaRPr>
                    </a:p>
                    <a:p>
                      <a:pPr marL="86995">
                        <a:lnSpc>
                          <a:spcPct val="100000"/>
                        </a:lnSpc>
                        <a:spcBef>
                          <a:spcPts val="840"/>
                        </a:spcBef>
                        <a:tabLst>
                          <a:tab pos="982344" algn="l"/>
                          <a:tab pos="1508125" algn="l"/>
                        </a:tabLst>
                      </a:pPr>
                      <a:r>
                        <a:rPr lang="en-US" sz="1400" dirty="0" smtClean="0">
                          <a:latin typeface="Verdana"/>
                          <a:cs typeface="Verdana"/>
                        </a:rPr>
                        <a:t>value</a:t>
                      </a:r>
                      <a:r>
                        <a:rPr sz="1400" dirty="0">
                          <a:latin typeface="Verdana"/>
                          <a:cs typeface="Verdana"/>
                        </a:rPr>
                        <a:t>	</a:t>
                      </a:r>
                      <a:r>
                        <a:rPr sz="1400" spc="-5" dirty="0">
                          <a:latin typeface="Verdana"/>
                          <a:cs typeface="Verdana"/>
                        </a:rPr>
                        <a:t>the	</a:t>
                      </a:r>
                      <a:r>
                        <a:rPr sz="1400" spc="-10" dirty="0">
                          <a:latin typeface="Verdana"/>
                          <a:cs typeface="Verdana"/>
                        </a:rPr>
                        <a:t>you</a:t>
                      </a:r>
                      <a:endParaRPr sz="1400">
                        <a:latin typeface="Verdana"/>
                        <a:cs typeface="Verdana"/>
                      </a:endParaRPr>
                    </a:p>
                  </a:txBody>
                  <a:tcPr marL="0" marR="0" marT="0" marB="0">
                    <a:lnL w="9525">
                      <a:solidFill>
                        <a:srgbClr val="000000"/>
                      </a:solidFill>
                      <a:prstDash val="solid"/>
                    </a:lnL>
                  </a:tcPr>
                </a:tc>
                <a:tc>
                  <a:txBody>
                    <a:bodyPr/>
                    <a:lstStyle/>
                    <a:p>
                      <a:pPr>
                        <a:lnSpc>
                          <a:spcPct val="100000"/>
                        </a:lnSpc>
                      </a:pPr>
                      <a:endParaRPr sz="1400">
                        <a:latin typeface="Times New Roman"/>
                        <a:cs typeface="Times New Roman"/>
                      </a:endParaRPr>
                    </a:p>
                    <a:p>
                      <a:pPr>
                        <a:lnSpc>
                          <a:spcPct val="100000"/>
                        </a:lnSpc>
                      </a:pPr>
                      <a:endParaRPr sz="1450">
                        <a:latin typeface="Times New Roman"/>
                        <a:cs typeface="Times New Roman"/>
                      </a:endParaRPr>
                    </a:p>
                    <a:p>
                      <a:pPr marL="118745">
                        <a:lnSpc>
                          <a:spcPct val="100000"/>
                        </a:lnSpc>
                      </a:pPr>
                      <a:r>
                        <a:rPr sz="1400" spc="-10" dirty="0">
                          <a:latin typeface="Verdana"/>
                          <a:cs typeface="Verdana"/>
                        </a:rPr>
                        <a:t>have</a:t>
                      </a:r>
                      <a:endParaRPr sz="1400">
                        <a:latin typeface="Verdana"/>
                        <a:cs typeface="Verdana"/>
                      </a:endParaRPr>
                    </a:p>
                  </a:txBody>
                  <a:tcPr marL="0" marR="0" marT="0" marB="0">
                    <a:lnR w="9525">
                      <a:solidFill>
                        <a:srgbClr val="000000"/>
                      </a:solidFill>
                      <a:prstDash val="solid"/>
                    </a:lnR>
                  </a:tcPr>
                </a:tc>
              </a:tr>
              <a:tr h="1668264">
                <a:tc>
                  <a:txBody>
                    <a:bodyPr/>
                    <a:lstStyle/>
                    <a:p>
                      <a:pPr marL="67310">
                        <a:lnSpc>
                          <a:spcPct val="100000"/>
                        </a:lnSpc>
                        <a:spcBef>
                          <a:spcPts val="670"/>
                        </a:spcBef>
                      </a:pPr>
                      <a:r>
                        <a:rPr sz="1800" spc="-10">
                          <a:latin typeface="Calibri"/>
                          <a:cs typeface="Calibri"/>
                        </a:rPr>
                        <a:t>printf</a:t>
                      </a:r>
                      <a:r>
                        <a:rPr sz="1800" spc="-10" smtClean="0">
                          <a:latin typeface="Calibri"/>
                          <a:cs typeface="Calibri"/>
                        </a:rPr>
                        <a:t>("</a:t>
                      </a:r>
                      <a:r>
                        <a:rPr lang="en-US" sz="1800" spc="-10" dirty="0" smtClean="0">
                          <a:latin typeface="Calibri"/>
                          <a:cs typeface="Calibri"/>
                        </a:rPr>
                        <a:t>value</a:t>
                      </a:r>
                      <a:r>
                        <a:rPr sz="1800" spc="-10" smtClean="0">
                          <a:latin typeface="Calibri"/>
                          <a:cs typeface="Calibri"/>
                        </a:rPr>
                        <a:t> </a:t>
                      </a:r>
                      <a:r>
                        <a:rPr sz="1800" spc="-10" dirty="0">
                          <a:latin typeface="Calibri"/>
                          <a:cs typeface="Calibri"/>
                        </a:rPr>
                        <a:t>that you have entered </a:t>
                      </a:r>
                      <a:r>
                        <a:rPr sz="1800" spc="-5" dirty="0">
                          <a:latin typeface="Calibri"/>
                          <a:cs typeface="Calibri"/>
                        </a:rPr>
                        <a:t>is </a:t>
                      </a:r>
                      <a:r>
                        <a:rPr sz="1800" dirty="0">
                          <a:latin typeface="Calibri"/>
                          <a:cs typeface="Calibri"/>
                        </a:rPr>
                        <a:t>%d\n",</a:t>
                      </a:r>
                      <a:r>
                        <a:rPr sz="1800" spc="80" dirty="0">
                          <a:latin typeface="Calibri"/>
                          <a:cs typeface="Calibri"/>
                        </a:rPr>
                        <a:t> </a:t>
                      </a:r>
                      <a:r>
                        <a:rPr sz="1800" dirty="0">
                          <a:latin typeface="Calibri"/>
                          <a:cs typeface="Calibri"/>
                        </a:rPr>
                        <a:t>a);</a:t>
                      </a:r>
                    </a:p>
                  </a:txBody>
                  <a:tcPr marL="0" marR="0" marT="0" marB="0">
                    <a:lnL w="9525">
                      <a:solidFill>
                        <a:srgbClr val="497DBA"/>
                      </a:solidFill>
                      <a:prstDash val="solid"/>
                    </a:lnL>
                    <a:lnR w="9525">
                      <a:solidFill>
                        <a:srgbClr val="000000"/>
                      </a:solidFill>
                      <a:prstDash val="solid"/>
                    </a:lnR>
                    <a:lnB w="9525">
                      <a:solidFill>
                        <a:srgbClr val="497DBA"/>
                      </a:solidFill>
                      <a:prstDash val="solid"/>
                    </a:lnB>
                  </a:tcPr>
                </a:tc>
                <a:tc>
                  <a:txBody>
                    <a:bodyPr/>
                    <a:lstStyle/>
                    <a:p>
                      <a:pPr marL="86995">
                        <a:lnSpc>
                          <a:spcPct val="100000"/>
                        </a:lnSpc>
                        <a:spcBef>
                          <a:spcPts val="320"/>
                        </a:spcBef>
                      </a:pPr>
                      <a:r>
                        <a:rPr sz="1400" dirty="0">
                          <a:latin typeface="Verdana"/>
                          <a:cs typeface="Verdana"/>
                        </a:rPr>
                        <a:t>entered </a:t>
                      </a:r>
                      <a:r>
                        <a:rPr sz="1400" spc="5" dirty="0">
                          <a:latin typeface="Verdana"/>
                          <a:cs typeface="Verdana"/>
                        </a:rPr>
                        <a:t>is</a:t>
                      </a:r>
                      <a:r>
                        <a:rPr sz="1400" spc="-114" dirty="0">
                          <a:latin typeface="Verdana"/>
                          <a:cs typeface="Verdana"/>
                        </a:rPr>
                        <a:t> </a:t>
                      </a:r>
                      <a:r>
                        <a:rPr sz="1400" spc="-10" dirty="0">
                          <a:latin typeface="Verdana"/>
                          <a:cs typeface="Verdana"/>
                        </a:rPr>
                        <a:t>45</a:t>
                      </a:r>
                      <a:endParaRPr sz="1400">
                        <a:latin typeface="Verdana"/>
                        <a:cs typeface="Verdana"/>
                      </a:endParaRPr>
                    </a:p>
                  </a:txBody>
                  <a:tcPr marL="0" marR="0" marT="0" marB="0">
                    <a:lnL w="9525">
                      <a:solidFill>
                        <a:srgbClr val="000000"/>
                      </a:solidFill>
                      <a:prstDash val="solid"/>
                    </a:lnL>
                    <a:lnB w="9525">
                      <a:solidFill>
                        <a:srgbClr val="000000"/>
                      </a:solidFill>
                      <a:prstDash val="solid"/>
                    </a:lnB>
                  </a:tcPr>
                </a:tc>
                <a:tc>
                  <a:txBody>
                    <a:bodyPr/>
                    <a:lstStyle/>
                    <a:p>
                      <a:endParaRPr sz="1400" dirty="0">
                        <a:latin typeface="Verdana"/>
                        <a:cs typeface="Verdana"/>
                      </a:endParaRPr>
                    </a:p>
                  </a:txBody>
                  <a:tcPr marL="0" marR="0" marT="0" marB="0">
                    <a:lnR w="9525">
                      <a:solidFill>
                        <a:srgbClr val="000000"/>
                      </a:solidFill>
                      <a:prstDash val="solid"/>
                    </a:lnR>
                    <a:lnB w="9525">
                      <a:solidFill>
                        <a:srgbClr val="000000"/>
                      </a:solidFill>
                      <a:prstDash val="solid"/>
                    </a:lnB>
                  </a:tcPr>
                </a:tc>
              </a:tr>
            </a:tbl>
          </a:graphicData>
        </a:graphic>
      </p:graphicFrame>
      <p:sp>
        <p:nvSpPr>
          <p:cNvPr id="11" name="object 11"/>
          <p:cNvSpPr/>
          <p:nvPr/>
        </p:nvSpPr>
        <p:spPr>
          <a:xfrm>
            <a:off x="2391155" y="1191767"/>
            <a:ext cx="4895088" cy="679703"/>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2365248" y="1359408"/>
            <a:ext cx="3500628" cy="45872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2438400" y="1219263"/>
            <a:ext cx="4800600" cy="584771"/>
          </a:xfrm>
          <a:prstGeom prst="rect">
            <a:avLst/>
          </a:prstGeom>
          <a:blipFill>
            <a:blip r:embed="rId11" cstate="print"/>
            <a:stretch>
              <a:fillRect/>
            </a:stretch>
          </a:blipFill>
        </p:spPr>
        <p:txBody>
          <a:bodyPr wrap="square" lIns="0" tIns="0" rIns="0" bIns="0" rtlCol="0"/>
          <a:lstStyle/>
          <a:p>
            <a:endParaRPr/>
          </a:p>
        </p:txBody>
      </p:sp>
      <p:sp>
        <p:nvSpPr>
          <p:cNvPr id="14" name="object 14"/>
          <p:cNvSpPr txBox="1"/>
          <p:nvPr/>
        </p:nvSpPr>
        <p:spPr>
          <a:xfrm>
            <a:off x="2438400" y="1219263"/>
            <a:ext cx="4800600" cy="584835"/>
          </a:xfrm>
          <a:prstGeom prst="rect">
            <a:avLst/>
          </a:prstGeom>
          <a:ln w="9525">
            <a:solidFill>
              <a:srgbClr val="000000"/>
            </a:solidFill>
          </a:ln>
        </p:spPr>
        <p:txBody>
          <a:bodyPr vert="horz" wrap="square" lIns="0" tIns="1905" rIns="0" bIns="0" rtlCol="0">
            <a:spAutoFit/>
          </a:bodyPr>
          <a:lstStyle/>
          <a:p>
            <a:pPr>
              <a:lnSpc>
                <a:spcPct val="100000"/>
              </a:lnSpc>
              <a:spcBef>
                <a:spcPts val="15"/>
              </a:spcBef>
            </a:pPr>
            <a:endParaRPr sz="1400">
              <a:latin typeface="Times New Roman"/>
              <a:cs typeface="Times New Roman"/>
            </a:endParaRPr>
          </a:p>
          <a:p>
            <a:pPr marL="86360">
              <a:lnSpc>
                <a:spcPct val="100000"/>
              </a:lnSpc>
            </a:pPr>
            <a:r>
              <a:rPr sz="1600" spc="-15" dirty="0">
                <a:latin typeface="Calibri"/>
                <a:cs typeface="Calibri"/>
              </a:rPr>
              <a:t>Program </a:t>
            </a:r>
            <a:r>
              <a:rPr sz="1600" spc="-5" dirty="0">
                <a:latin typeface="Calibri"/>
                <a:cs typeface="Calibri"/>
              </a:rPr>
              <a:t>2 : c </a:t>
            </a:r>
            <a:r>
              <a:rPr sz="1600" spc="-15" dirty="0">
                <a:latin typeface="Calibri"/>
                <a:cs typeface="Calibri"/>
              </a:rPr>
              <a:t>program </a:t>
            </a:r>
            <a:r>
              <a:rPr sz="1600" spc="-10" dirty="0">
                <a:latin typeface="Calibri"/>
                <a:cs typeface="Calibri"/>
              </a:rPr>
              <a:t>to print</a:t>
            </a:r>
            <a:r>
              <a:rPr sz="1600" spc="45" dirty="0">
                <a:latin typeface="Calibri"/>
                <a:cs typeface="Calibri"/>
              </a:rPr>
              <a:t> </a:t>
            </a:r>
            <a:r>
              <a:rPr sz="1600" spc="-10" dirty="0">
                <a:latin typeface="Calibri"/>
                <a:cs typeface="Calibri"/>
              </a:rPr>
              <a:t>integer</a:t>
            </a:r>
            <a:endParaRPr sz="1600">
              <a:latin typeface="Calibri"/>
              <a:cs typeface="Calibri"/>
            </a:endParaRPr>
          </a:p>
        </p:txBody>
      </p:sp>
      <p:sp>
        <p:nvSpPr>
          <p:cNvPr id="15" name="object 15"/>
          <p:cNvSpPr txBox="1"/>
          <p:nvPr/>
        </p:nvSpPr>
        <p:spPr>
          <a:xfrm>
            <a:off x="516737" y="5334508"/>
            <a:ext cx="839469" cy="1077595"/>
          </a:xfrm>
          <a:prstGeom prst="rect">
            <a:avLst/>
          </a:prstGeom>
        </p:spPr>
        <p:txBody>
          <a:bodyPr vert="horz" wrap="square" lIns="0" tIns="0" rIns="0" bIns="0" rtlCol="0">
            <a:spAutoFit/>
          </a:bodyPr>
          <a:lstStyle/>
          <a:p>
            <a:pPr marL="12700">
              <a:lnSpc>
                <a:spcPts val="1810"/>
              </a:lnSpc>
            </a:pPr>
            <a:r>
              <a:rPr sz="1800" spc="-10" dirty="0">
                <a:latin typeface="Calibri"/>
                <a:cs typeface="Calibri"/>
              </a:rPr>
              <a:t>getch();</a:t>
            </a:r>
            <a:endParaRPr sz="1800">
              <a:latin typeface="Calibri"/>
              <a:cs typeface="Calibri"/>
            </a:endParaRPr>
          </a:p>
          <a:p>
            <a:pPr marL="12700" marR="5080">
              <a:lnSpc>
                <a:spcPct val="100000"/>
              </a:lnSpc>
            </a:pPr>
            <a:r>
              <a:rPr sz="1800" spc="-10" dirty="0">
                <a:latin typeface="Calibri"/>
                <a:cs typeface="Calibri"/>
              </a:rPr>
              <a:t>screen  return</a:t>
            </a:r>
            <a:r>
              <a:rPr sz="1800" spc="-85" dirty="0">
                <a:latin typeface="Calibri"/>
                <a:cs typeface="Calibri"/>
              </a:rPr>
              <a:t> </a:t>
            </a:r>
            <a:r>
              <a:rPr sz="1800" dirty="0">
                <a:latin typeface="Calibri"/>
                <a:cs typeface="Calibri"/>
              </a:rPr>
              <a:t>0;</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p:txBody>
      </p:sp>
      <p:sp>
        <p:nvSpPr>
          <p:cNvPr id="16" name="object 16"/>
          <p:cNvSpPr txBox="1"/>
          <p:nvPr/>
        </p:nvSpPr>
        <p:spPr>
          <a:xfrm>
            <a:off x="3267633" y="5334508"/>
            <a:ext cx="2530475" cy="254000"/>
          </a:xfrm>
          <a:prstGeom prst="rect">
            <a:avLst/>
          </a:prstGeom>
        </p:spPr>
        <p:txBody>
          <a:bodyPr vert="horz" wrap="square" lIns="0" tIns="0" rIns="0" bIns="0" rtlCol="0">
            <a:spAutoFit/>
          </a:bodyPr>
          <a:lstStyle/>
          <a:p>
            <a:pPr marL="12700">
              <a:lnSpc>
                <a:spcPts val="1810"/>
              </a:lnSpc>
            </a:pPr>
            <a:r>
              <a:rPr sz="1800" spc="-5" dirty="0">
                <a:latin typeface="Calibri"/>
                <a:cs typeface="Calibri"/>
              </a:rPr>
              <a:t>//function </a:t>
            </a:r>
            <a:r>
              <a:rPr sz="1800" spc="-15" dirty="0">
                <a:latin typeface="Calibri"/>
                <a:cs typeface="Calibri"/>
              </a:rPr>
              <a:t>for </a:t>
            </a:r>
            <a:r>
              <a:rPr sz="1800" spc="-5" dirty="0">
                <a:latin typeface="Calibri"/>
                <a:cs typeface="Calibri"/>
              </a:rPr>
              <a:t>quick output</a:t>
            </a:r>
            <a:endParaRPr sz="18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Operator Precedence</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914400"/>
            <a:ext cx="8610600" cy="3877985"/>
          </a:xfrm>
        </p:spPr>
        <p:txBody>
          <a:bodyPr/>
          <a:lstStyle/>
          <a:p>
            <a:r>
              <a:rPr lang="en-US" sz="2800" b="0" u="none" dirty="0" smtClean="0">
                <a:latin typeface="Times New Roman" pitchFamily="18" charset="0"/>
                <a:cs typeface="Times New Roman" pitchFamily="18" charset="0"/>
              </a:rPr>
              <a:t>Precedence means the priority.</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Each operator has some priority.</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If we use multiple operators in a single expression then operator precedence helps to solve the expression.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So in the expression ,operator which has highest priority will be </a:t>
            </a:r>
            <a:r>
              <a:rPr lang="en-US" sz="2800" b="0" u="none" dirty="0" err="1" smtClean="0">
                <a:latin typeface="Times New Roman" pitchFamily="18" charset="0"/>
                <a:cs typeface="Times New Roman" pitchFamily="18" charset="0"/>
              </a:rPr>
              <a:t>evaulated</a:t>
            </a:r>
            <a:r>
              <a:rPr lang="en-US" sz="2800" b="0" u="none" dirty="0" smtClean="0">
                <a:latin typeface="Times New Roman" pitchFamily="18" charset="0"/>
                <a:cs typeface="Times New Roman" pitchFamily="18" charset="0"/>
              </a:rPr>
              <a:t> first.</a:t>
            </a:r>
            <a:endParaRPr lang="en-US" sz="2800" b="0" u="none"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553998"/>
          </a:xfrm>
        </p:spPr>
        <p:txBody>
          <a:bodyPr/>
          <a:lstStyle/>
          <a:p>
            <a:r>
              <a:rPr lang="en-US" dirty="0" smtClean="0">
                <a:solidFill>
                  <a:schemeClr val="tx1"/>
                </a:solidFill>
                <a:latin typeface="Times New Roman" pitchFamily="18" charset="0"/>
                <a:cs typeface="Times New Roman" pitchFamily="18" charset="0"/>
              </a:rPr>
              <a:t>Operator Precedence</a:t>
            </a:r>
            <a:endParaRPr lang="en-US" dirty="0"/>
          </a:p>
        </p:txBody>
      </p:sp>
      <p:sp>
        <p:nvSpPr>
          <p:cNvPr id="3" name="Text Placeholder 2"/>
          <p:cNvSpPr>
            <a:spLocks noGrp="1"/>
          </p:cNvSpPr>
          <p:nvPr>
            <p:ph type="body" idx="1"/>
          </p:nvPr>
        </p:nvSpPr>
        <p:spPr>
          <a:xfrm>
            <a:off x="304800" y="990600"/>
            <a:ext cx="8686800" cy="3877985"/>
          </a:xfrm>
        </p:spPr>
        <p:txBody>
          <a:bodyPr/>
          <a:lstStyle/>
          <a:p>
            <a:r>
              <a:rPr lang="en-US" sz="2800" u="none" dirty="0" smtClean="0">
                <a:latin typeface="Times New Roman" pitchFamily="18" charset="0"/>
                <a:cs typeface="Times New Roman" pitchFamily="18" charset="0"/>
              </a:rPr>
              <a:t>Ex1:- </a:t>
            </a:r>
          </a:p>
          <a:p>
            <a:r>
              <a:rPr lang="en-US" sz="2800" u="none" dirty="0" smtClean="0">
                <a:latin typeface="Times New Roman" pitchFamily="18" charset="0"/>
                <a:cs typeface="Times New Roman" pitchFamily="18" charset="0"/>
              </a:rPr>
              <a:t>X=  7 + 3  * 2 </a:t>
            </a:r>
          </a:p>
          <a:p>
            <a:r>
              <a:rPr lang="en-US" sz="2800" u="none" dirty="0" smtClean="0">
                <a:latin typeface="Times New Roman" pitchFamily="18" charset="0"/>
                <a:cs typeface="Times New Roman" pitchFamily="18" charset="0"/>
              </a:rPr>
              <a:t>So X=13</a:t>
            </a:r>
          </a:p>
          <a:p>
            <a:endParaRPr lang="en-US" sz="2800" u="none" dirty="0" smtClean="0">
              <a:latin typeface="Times New Roman" pitchFamily="18" charset="0"/>
              <a:cs typeface="Times New Roman" pitchFamily="18" charset="0"/>
            </a:endParaRPr>
          </a:p>
          <a:p>
            <a:endParaRPr lang="en-US" sz="2800" u="none" dirty="0" smtClean="0">
              <a:latin typeface="Times New Roman" pitchFamily="18" charset="0"/>
              <a:cs typeface="Times New Roman" pitchFamily="18" charset="0"/>
            </a:endParaRPr>
          </a:p>
          <a:p>
            <a:endParaRPr lang="en-US" sz="2800" u="none" dirty="0" smtClean="0">
              <a:latin typeface="Times New Roman" pitchFamily="18" charset="0"/>
              <a:cs typeface="Times New Roman" pitchFamily="18" charset="0"/>
            </a:endParaRPr>
          </a:p>
          <a:p>
            <a:endParaRPr lang="en-US" sz="2800" u="none" dirty="0" smtClean="0">
              <a:latin typeface="Times New Roman" pitchFamily="18" charset="0"/>
              <a:cs typeface="Times New Roman" pitchFamily="18" charset="0"/>
            </a:endParaRPr>
          </a:p>
          <a:p>
            <a:endParaRPr lang="en-US" sz="2800" u="none" dirty="0" smtClean="0">
              <a:latin typeface="Times New Roman" pitchFamily="18" charset="0"/>
              <a:cs typeface="Times New Roman" pitchFamily="18" charset="0"/>
            </a:endParaRPr>
          </a:p>
          <a:p>
            <a:endParaRPr lang="en-US" sz="2800" u="none"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553998"/>
          </a:xfrm>
        </p:spPr>
        <p:txBody>
          <a:bodyPr/>
          <a:lstStyle/>
          <a:p>
            <a:r>
              <a:rPr lang="en-US" dirty="0" smtClean="0">
                <a:solidFill>
                  <a:schemeClr val="tx1"/>
                </a:solidFill>
                <a:latin typeface="Times New Roman" pitchFamily="18" charset="0"/>
                <a:cs typeface="Times New Roman" pitchFamily="18" charset="0"/>
              </a:rPr>
              <a:t>Operator Precedence</a:t>
            </a:r>
            <a:endParaRPr lang="en-US" dirty="0"/>
          </a:p>
        </p:txBody>
      </p:sp>
      <p:sp>
        <p:nvSpPr>
          <p:cNvPr id="3" name="Text Placeholder 2"/>
          <p:cNvSpPr>
            <a:spLocks noGrp="1"/>
          </p:cNvSpPr>
          <p:nvPr>
            <p:ph type="body" idx="1"/>
          </p:nvPr>
        </p:nvSpPr>
        <p:spPr>
          <a:xfrm>
            <a:off x="0" y="914400"/>
            <a:ext cx="8991600" cy="4555093"/>
          </a:xfrm>
        </p:spPr>
        <p:txBody>
          <a:bodyPr/>
          <a:lstStyle/>
          <a:p>
            <a:r>
              <a:rPr lang="en-US" sz="2800" u="none" dirty="0" smtClean="0">
                <a:latin typeface="Times New Roman" pitchFamily="18" charset="0"/>
                <a:cs typeface="Times New Roman" pitchFamily="18" charset="0"/>
              </a:rPr>
              <a:t>Ex2:-     (x= =25 + 10 &amp;&amp; y&lt;10)</a:t>
            </a:r>
          </a:p>
          <a:p>
            <a:r>
              <a:rPr lang="en-US" sz="2800" u="none" dirty="0" smtClean="0">
                <a:latin typeface="Times New Roman" pitchFamily="18" charset="0"/>
                <a:cs typeface="Times New Roman" pitchFamily="18" charset="0"/>
              </a:rPr>
              <a:t>The highest priority is given to ( ).</a:t>
            </a:r>
          </a:p>
          <a:p>
            <a:r>
              <a:rPr lang="en-US" sz="2800" u="none" dirty="0" smtClean="0">
                <a:latin typeface="Times New Roman" pitchFamily="18" charset="0"/>
                <a:cs typeface="Times New Roman" pitchFamily="18" charset="0"/>
              </a:rPr>
              <a:t>The next priority is given to + as compare to &amp;&amp; ,==,&lt;</a:t>
            </a:r>
          </a:p>
          <a:p>
            <a:endParaRPr lang="en-US" sz="2800" u="none" dirty="0" smtClean="0">
              <a:latin typeface="Times New Roman" pitchFamily="18" charset="0"/>
              <a:cs typeface="Times New Roman" pitchFamily="18" charset="0"/>
            </a:endParaRPr>
          </a:p>
          <a:p>
            <a:r>
              <a:rPr lang="en-US" sz="2800" u="none" dirty="0" smtClean="0">
                <a:latin typeface="Times New Roman" pitchFamily="18" charset="0"/>
                <a:cs typeface="Times New Roman" pitchFamily="18" charset="0"/>
              </a:rPr>
              <a:t>So that x = = 35 &amp;&amp; y &lt; 10</a:t>
            </a:r>
          </a:p>
          <a:p>
            <a:r>
              <a:rPr lang="en-US" sz="2800" u="none" dirty="0" smtClean="0">
                <a:latin typeface="Times New Roman" pitchFamily="18" charset="0"/>
                <a:cs typeface="Times New Roman" pitchFamily="18" charset="0"/>
              </a:rPr>
              <a:t>Now suppose x=10 and y =7.</a:t>
            </a:r>
          </a:p>
          <a:p>
            <a:r>
              <a:rPr lang="en-US" sz="2800" u="none" dirty="0" smtClean="0">
                <a:latin typeface="Times New Roman" pitchFamily="18" charset="0"/>
                <a:cs typeface="Times New Roman" pitchFamily="18" charset="0"/>
              </a:rPr>
              <a:t>So now &lt; operator has higher priority than = =.</a:t>
            </a:r>
          </a:p>
          <a:p>
            <a:endParaRPr lang="en-US" sz="2800" u="none" dirty="0" smtClean="0">
              <a:latin typeface="Times New Roman" pitchFamily="18" charset="0"/>
              <a:cs typeface="Times New Roman" pitchFamily="18" charset="0"/>
            </a:endParaRPr>
          </a:p>
          <a:p>
            <a:r>
              <a:rPr lang="en-US" sz="2800" u="none" dirty="0" smtClean="0">
                <a:latin typeface="Times New Roman" pitchFamily="18" charset="0"/>
                <a:cs typeface="Times New Roman" pitchFamily="18" charset="0"/>
              </a:rPr>
              <a:t>10= =  35 &amp;&amp; 7 &lt; 10</a:t>
            </a:r>
          </a:p>
          <a:p>
            <a:r>
              <a:rPr lang="en-US" sz="2800" u="none" dirty="0" smtClean="0">
                <a:latin typeface="Times New Roman" pitchFamily="18" charset="0"/>
                <a:cs typeface="Times New Roman" pitchFamily="18" charset="0"/>
              </a:rPr>
              <a:t>False &amp;&amp; True    will become false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4449317" cy="461665"/>
          </a:xfrm>
        </p:spPr>
        <p:txBody>
          <a:bodyPr/>
          <a:lstStyle/>
          <a:p>
            <a:r>
              <a:rPr lang="en-US" sz="3000" dirty="0" smtClean="0">
                <a:solidFill>
                  <a:schemeClr val="tx1"/>
                </a:solidFill>
                <a:latin typeface="Times New Roman" pitchFamily="18" charset="0"/>
                <a:cs typeface="Times New Roman" pitchFamily="18" charset="0"/>
              </a:rPr>
              <a:t>Associativity</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685800"/>
            <a:ext cx="8915400" cy="5170646"/>
          </a:xfrm>
        </p:spPr>
        <p:txBody>
          <a:bodyPr/>
          <a:lstStyle/>
          <a:p>
            <a:r>
              <a:rPr lang="en-US" sz="2800" b="0" u="none" dirty="0" smtClean="0">
                <a:latin typeface="Times New Roman" pitchFamily="18" charset="0"/>
                <a:cs typeface="Times New Roman" pitchFamily="18" charset="0"/>
              </a:rPr>
              <a:t>When multiple operators in an expression has same priority then the sequence of operations to be performed is decided by their associativity.</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Associativity may be either left to right or right to left.</a:t>
            </a:r>
          </a:p>
          <a:p>
            <a:r>
              <a:rPr lang="en-US" sz="2800" b="0" u="none" dirty="0" smtClean="0">
                <a:latin typeface="Times New Roman" pitchFamily="18" charset="0"/>
                <a:cs typeface="Times New Roman" pitchFamily="18" charset="0"/>
              </a:rPr>
              <a:t>Ex:-      x = 7 + 3 – 2</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Here +  and – operator has same priority.</a:t>
            </a:r>
          </a:p>
          <a:p>
            <a:r>
              <a:rPr lang="en-US" sz="2800" b="0" u="none" dirty="0" smtClean="0">
                <a:latin typeface="Times New Roman" pitchFamily="18" charset="0"/>
                <a:cs typeface="Times New Roman" pitchFamily="18" charset="0"/>
              </a:rPr>
              <a:t>And its associativity is from left to right   so addition will be performed first and then subtraction.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So x = 8</a:t>
            </a:r>
            <a:endParaRPr lang="en-US" sz="2800" b="0" u="none"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Structure of C Program</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914400"/>
            <a:ext cx="7518018" cy="4739759"/>
          </a:xfrm>
        </p:spPr>
        <p:txBody>
          <a:bodyPr/>
          <a:lstStyle/>
          <a:p>
            <a:r>
              <a:rPr lang="en-US" sz="2800" b="0" u="none" dirty="0" smtClean="0">
                <a:latin typeface="Times New Roman" pitchFamily="18" charset="0"/>
                <a:cs typeface="Times New Roman" pitchFamily="18" charset="0"/>
              </a:rPr>
              <a:t>1.Document section:-Information about the program</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2.Preprocessor commands:- Required library files</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3.Function section:- main ( ) function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4.Declaration section:- declaration of variables</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5.Statements and expressions</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6.Comments</a:t>
            </a:r>
            <a:endParaRPr lang="en-US" sz="2800" b="0" u="none"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a:spLocks noGrp="1"/>
          </p:cNvSpPr>
          <p:nvPr>
            <p:ph type="body" idx="1"/>
          </p:nvPr>
        </p:nvSpPr>
        <p:spPr>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libri"/>
                <a:cs typeface="Calibri"/>
              </a:rPr>
              <a:t>#include</a:t>
            </a:r>
            <a:r>
              <a:rPr sz="1800" spc="-30" dirty="0">
                <a:solidFill>
                  <a:srgbClr val="FFFFFF"/>
                </a:solidFill>
                <a:latin typeface="Calibri"/>
                <a:cs typeface="Calibri"/>
              </a:rPr>
              <a:t> </a:t>
            </a:r>
            <a:r>
              <a:rPr sz="1800" spc="-10" dirty="0">
                <a:solidFill>
                  <a:srgbClr val="FFFFFF"/>
                </a:solidFill>
                <a:latin typeface="Calibri"/>
                <a:cs typeface="Calibri"/>
              </a:rPr>
              <a:t>&lt;stdio.h&gt;</a:t>
            </a:r>
            <a:endParaRPr sz="1800">
              <a:latin typeface="Calibri"/>
              <a:cs typeface="Calibri"/>
            </a:endParaRPr>
          </a:p>
          <a:p>
            <a:pPr>
              <a:lnSpc>
                <a:spcPct val="100000"/>
              </a:lnSpc>
              <a:spcBef>
                <a:spcPts val="30"/>
              </a:spcBef>
            </a:pPr>
            <a:endParaRPr sz="1850">
              <a:latin typeface="Times New Roman"/>
              <a:cs typeface="Times New Roman"/>
            </a:endParaRPr>
          </a:p>
          <a:p>
            <a:pPr marL="62865">
              <a:lnSpc>
                <a:spcPct val="100000"/>
              </a:lnSpc>
              <a:spcBef>
                <a:spcPts val="5"/>
              </a:spcBef>
            </a:pPr>
            <a:r>
              <a:rPr sz="1800" spc="-10" dirty="0">
                <a:solidFill>
                  <a:srgbClr val="FFFFFF"/>
                </a:solidFill>
                <a:latin typeface="Calibri"/>
                <a:cs typeface="Calibri"/>
              </a:rPr>
              <a:t>int</a:t>
            </a:r>
            <a:r>
              <a:rPr sz="1800" spc="-70" dirty="0">
                <a:solidFill>
                  <a:srgbClr val="FFFFFF"/>
                </a:solidFill>
                <a:latin typeface="Calibri"/>
                <a:cs typeface="Calibri"/>
              </a:rPr>
              <a:t> </a:t>
            </a:r>
            <a:r>
              <a:rPr sz="1800" spc="-5" dirty="0">
                <a:solidFill>
                  <a:srgbClr val="FFFFFF"/>
                </a:solidFill>
                <a:latin typeface="Calibri"/>
                <a:cs typeface="Calibri"/>
              </a:rPr>
              <a:t>main()</a:t>
            </a:r>
            <a:endParaRPr sz="1800">
              <a:latin typeface="Calibri"/>
              <a:cs typeface="Calibri"/>
            </a:endParaRPr>
          </a:p>
          <a:p>
            <a:pPr marL="12700">
              <a:lnSpc>
                <a:spcPct val="100000"/>
              </a:lnSpc>
            </a:pPr>
            <a:r>
              <a:rPr sz="1800" dirty="0">
                <a:solidFill>
                  <a:srgbClr val="FFFFFF"/>
                </a:solidFill>
                <a:latin typeface="Calibri"/>
                <a:cs typeface="Calibri"/>
              </a:rPr>
              <a:t>{</a:t>
            </a:r>
            <a:endParaRPr sz="1800">
              <a:latin typeface="Calibri"/>
              <a:cs typeface="Calibri"/>
            </a:endParaRPr>
          </a:p>
          <a:p>
            <a:pPr marL="12700">
              <a:lnSpc>
                <a:spcPct val="100000"/>
              </a:lnSpc>
            </a:pPr>
            <a:r>
              <a:rPr sz="1800" spc="-5" dirty="0">
                <a:solidFill>
                  <a:srgbClr val="FFFFFF"/>
                </a:solidFill>
                <a:latin typeface="Calibri"/>
                <a:cs typeface="Calibri"/>
              </a:rPr>
              <a:t>/* </a:t>
            </a:r>
            <a:r>
              <a:rPr sz="1800" spc="-20" dirty="0">
                <a:solidFill>
                  <a:srgbClr val="FFFFFF"/>
                </a:solidFill>
                <a:latin typeface="Calibri"/>
                <a:cs typeface="Calibri"/>
              </a:rPr>
              <a:t>my </a:t>
            </a:r>
            <a:r>
              <a:rPr sz="1800" spc="-15" dirty="0">
                <a:solidFill>
                  <a:srgbClr val="FFFFFF"/>
                </a:solidFill>
                <a:latin typeface="Calibri"/>
                <a:cs typeface="Calibri"/>
              </a:rPr>
              <a:t>first program </a:t>
            </a:r>
            <a:r>
              <a:rPr sz="1800" spc="-5" dirty="0">
                <a:solidFill>
                  <a:srgbClr val="FFFFFF"/>
                </a:solidFill>
                <a:latin typeface="Calibri"/>
                <a:cs typeface="Calibri"/>
              </a:rPr>
              <a:t>in </a:t>
            </a:r>
            <a:r>
              <a:rPr sz="1800" dirty="0">
                <a:solidFill>
                  <a:srgbClr val="FFFFFF"/>
                </a:solidFill>
                <a:latin typeface="Calibri"/>
                <a:cs typeface="Calibri"/>
              </a:rPr>
              <a:t>C</a:t>
            </a:r>
            <a:r>
              <a:rPr sz="1800" spc="25" dirty="0">
                <a:solidFill>
                  <a:srgbClr val="FFFFFF"/>
                </a:solidFill>
                <a:latin typeface="Calibri"/>
                <a:cs typeface="Calibri"/>
              </a:rPr>
              <a:t> </a:t>
            </a:r>
            <a:r>
              <a:rPr sz="1800" spc="-5" dirty="0">
                <a:solidFill>
                  <a:srgbClr val="FFFFFF"/>
                </a:solidFill>
                <a:latin typeface="Calibri"/>
                <a:cs typeface="Calibri"/>
              </a:rPr>
              <a:t>*/</a:t>
            </a:r>
            <a:endParaRPr sz="1800">
              <a:latin typeface="Calibri"/>
              <a:cs typeface="Calibri"/>
            </a:endParaRPr>
          </a:p>
          <a:p>
            <a:pPr marL="12700" marR="60960">
              <a:lnSpc>
                <a:spcPts val="4320"/>
              </a:lnSpc>
              <a:spcBef>
                <a:spcPts val="500"/>
              </a:spcBef>
            </a:pPr>
            <a:r>
              <a:rPr sz="1800" spc="-10" dirty="0">
                <a:solidFill>
                  <a:srgbClr val="FFFFFF"/>
                </a:solidFill>
                <a:latin typeface="Calibri"/>
                <a:cs typeface="Calibri"/>
              </a:rPr>
              <a:t>printf("Hello, </a:t>
            </a:r>
            <a:r>
              <a:rPr sz="1800" spc="-20" dirty="0">
                <a:solidFill>
                  <a:srgbClr val="FFFFFF"/>
                </a:solidFill>
                <a:latin typeface="Calibri"/>
                <a:cs typeface="Calibri"/>
              </a:rPr>
              <a:t>World! </a:t>
            </a:r>
            <a:r>
              <a:rPr sz="1800" spc="-5" dirty="0">
                <a:solidFill>
                  <a:srgbClr val="FFFFFF"/>
                </a:solidFill>
                <a:latin typeface="Calibri"/>
                <a:cs typeface="Calibri"/>
              </a:rPr>
              <a:t>\n");  </a:t>
            </a:r>
            <a:r>
              <a:rPr sz="1800" spc="-10" dirty="0">
                <a:solidFill>
                  <a:srgbClr val="FFFFFF"/>
                </a:solidFill>
                <a:latin typeface="Calibri"/>
                <a:cs typeface="Calibri"/>
              </a:rPr>
              <a:t>return</a:t>
            </a:r>
            <a:r>
              <a:rPr sz="1800" spc="-85" dirty="0">
                <a:solidFill>
                  <a:srgbClr val="FFFFFF"/>
                </a:solidFill>
                <a:latin typeface="Calibri"/>
                <a:cs typeface="Calibri"/>
              </a:rPr>
              <a:t> </a:t>
            </a:r>
            <a:r>
              <a:rPr sz="1800" dirty="0">
                <a:solidFill>
                  <a:srgbClr val="FFFFFF"/>
                </a:solidFill>
                <a:latin typeface="Calibri"/>
                <a:cs typeface="Calibri"/>
              </a:rPr>
              <a:t>0;</a:t>
            </a:r>
            <a:endParaRPr sz="1800">
              <a:latin typeface="Calibri"/>
              <a:cs typeface="Calibri"/>
            </a:endParaRPr>
          </a:p>
          <a:p>
            <a:pPr marL="12700">
              <a:lnSpc>
                <a:spcPts val="1655"/>
              </a:lnSpc>
            </a:pPr>
            <a:r>
              <a:rPr sz="1800" dirty="0">
                <a:solidFill>
                  <a:srgbClr val="FFFFFF"/>
                </a:solidFill>
                <a:latin typeface="Calibri"/>
                <a:cs typeface="Calibri"/>
              </a:rPr>
              <a:t>}</a:t>
            </a:r>
            <a:endParaRPr sz="1800">
              <a:latin typeface="Calibri"/>
              <a:cs typeface="Calibri"/>
            </a:endParaRPr>
          </a:p>
        </p:txBody>
      </p:sp>
      <p:sp>
        <p:nvSpPr>
          <p:cNvPr id="5" name="object 5"/>
          <p:cNvSpPr txBox="1"/>
          <p:nvPr/>
        </p:nvSpPr>
        <p:spPr>
          <a:xfrm>
            <a:off x="457200" y="609600"/>
            <a:ext cx="8077200" cy="4649991"/>
          </a:xfrm>
          <a:prstGeom prst="rect">
            <a:avLst/>
          </a:prstGeom>
        </p:spPr>
        <p:txBody>
          <a:bodyPr vert="horz" wrap="square" lIns="0" tIns="0" rIns="0" bIns="0" rtlCol="0">
            <a:spAutoFit/>
          </a:bodyPr>
          <a:lstStyle/>
          <a:p>
            <a:pPr marL="12700">
              <a:lnSpc>
                <a:spcPct val="100000"/>
              </a:lnSpc>
            </a:pPr>
            <a:r>
              <a:rPr lang="en-US" sz="2800" b="1" spc="-5" dirty="0" smtClean="0">
                <a:latin typeface="Times New Roman" pitchFamily="18" charset="0"/>
                <a:cs typeface="Times New Roman" pitchFamily="18" charset="0"/>
              </a:rPr>
              <a:t>// program written by </a:t>
            </a:r>
            <a:r>
              <a:rPr lang="en-US" sz="2800" b="1" spc="-5" dirty="0" err="1" smtClean="0">
                <a:latin typeface="Times New Roman" pitchFamily="18" charset="0"/>
                <a:cs typeface="Times New Roman" pitchFamily="18" charset="0"/>
              </a:rPr>
              <a:t>Anushka</a:t>
            </a:r>
            <a:r>
              <a:rPr lang="en-US" sz="2800" b="1" spc="-5" dirty="0" smtClean="0">
                <a:latin typeface="Times New Roman" pitchFamily="18" charset="0"/>
                <a:cs typeface="Times New Roman" pitchFamily="18" charset="0"/>
              </a:rPr>
              <a:t> </a:t>
            </a:r>
          </a:p>
          <a:p>
            <a:pPr marL="12700">
              <a:lnSpc>
                <a:spcPct val="100000"/>
              </a:lnSpc>
            </a:pPr>
            <a:endParaRPr lang="en-US" sz="2800" b="1" spc="-5" dirty="0" smtClean="0">
              <a:latin typeface="Times New Roman" pitchFamily="18" charset="0"/>
              <a:cs typeface="Times New Roman" pitchFamily="18" charset="0"/>
            </a:endParaRPr>
          </a:p>
          <a:p>
            <a:pPr marL="12700">
              <a:lnSpc>
                <a:spcPct val="100000"/>
              </a:lnSpc>
            </a:pPr>
            <a:r>
              <a:rPr sz="2800" b="1" spc="-5" smtClean="0">
                <a:latin typeface="Times New Roman" pitchFamily="18" charset="0"/>
                <a:cs typeface="Times New Roman" pitchFamily="18" charset="0"/>
              </a:rPr>
              <a:t>#</a:t>
            </a:r>
            <a:r>
              <a:rPr sz="2800" b="1" spc="-5" dirty="0">
                <a:latin typeface="Times New Roman" pitchFamily="18" charset="0"/>
                <a:cs typeface="Times New Roman" pitchFamily="18" charset="0"/>
              </a:rPr>
              <a:t>include</a:t>
            </a:r>
            <a:r>
              <a:rPr sz="2800" b="1" spc="-30" dirty="0">
                <a:latin typeface="Times New Roman" pitchFamily="18" charset="0"/>
                <a:cs typeface="Times New Roman" pitchFamily="18" charset="0"/>
              </a:rPr>
              <a:t> </a:t>
            </a:r>
            <a:r>
              <a:rPr sz="2800" b="1" spc="-10" dirty="0">
                <a:latin typeface="Times New Roman" pitchFamily="18" charset="0"/>
                <a:cs typeface="Times New Roman" pitchFamily="18" charset="0"/>
              </a:rPr>
              <a:t>&lt;stdio.h&gt;</a:t>
            </a:r>
            <a:endParaRPr sz="2800" b="1">
              <a:latin typeface="Times New Roman" pitchFamily="18" charset="0"/>
              <a:cs typeface="Times New Roman" pitchFamily="18" charset="0"/>
            </a:endParaRPr>
          </a:p>
          <a:p>
            <a:pPr>
              <a:lnSpc>
                <a:spcPct val="100000"/>
              </a:lnSpc>
              <a:spcBef>
                <a:spcPts val="30"/>
              </a:spcBef>
            </a:pPr>
            <a:endParaRPr sz="2800" b="1">
              <a:latin typeface="Times New Roman" pitchFamily="18" charset="0"/>
              <a:cs typeface="Times New Roman" pitchFamily="18" charset="0"/>
            </a:endParaRPr>
          </a:p>
          <a:p>
            <a:pPr marL="62865">
              <a:lnSpc>
                <a:spcPct val="100000"/>
              </a:lnSpc>
              <a:spcBef>
                <a:spcPts val="5"/>
              </a:spcBef>
            </a:pPr>
            <a:r>
              <a:rPr lang="en-US" sz="2800" b="1" spc="-70" dirty="0" smtClean="0">
                <a:latin typeface="Times New Roman" pitchFamily="18" charset="0"/>
                <a:cs typeface="Times New Roman" pitchFamily="18" charset="0"/>
              </a:rPr>
              <a:t>void</a:t>
            </a:r>
            <a:r>
              <a:rPr sz="2800" b="1" spc="-70" smtClean="0">
                <a:latin typeface="Times New Roman" pitchFamily="18" charset="0"/>
                <a:cs typeface="Times New Roman" pitchFamily="18" charset="0"/>
              </a:rPr>
              <a:t> </a:t>
            </a:r>
            <a:r>
              <a:rPr sz="2800" b="1" spc="-5" smtClean="0">
                <a:latin typeface="Times New Roman" pitchFamily="18" charset="0"/>
                <a:cs typeface="Times New Roman" pitchFamily="18" charset="0"/>
              </a:rPr>
              <a:t>main(</a:t>
            </a:r>
            <a:r>
              <a:rPr lang="en-US" sz="2800" b="1" spc="-5" dirty="0" smtClean="0">
                <a:latin typeface="Times New Roman" pitchFamily="18" charset="0"/>
                <a:cs typeface="Times New Roman" pitchFamily="18" charset="0"/>
              </a:rPr>
              <a:t> </a:t>
            </a:r>
            <a:r>
              <a:rPr sz="2800" b="1" spc="-5" smtClean="0">
                <a:latin typeface="Times New Roman" pitchFamily="18" charset="0"/>
                <a:cs typeface="Times New Roman" pitchFamily="18" charset="0"/>
              </a:rPr>
              <a:t>)</a:t>
            </a:r>
            <a:endParaRPr sz="2800" b="1">
              <a:latin typeface="Times New Roman" pitchFamily="18" charset="0"/>
              <a:cs typeface="Times New Roman" pitchFamily="18" charset="0"/>
            </a:endParaRPr>
          </a:p>
          <a:p>
            <a:pPr marL="12700">
              <a:lnSpc>
                <a:spcPct val="100000"/>
              </a:lnSpc>
            </a:pPr>
            <a:r>
              <a:rPr sz="2800" b="1" dirty="0">
                <a:latin typeface="Times New Roman" pitchFamily="18" charset="0"/>
                <a:cs typeface="Times New Roman" pitchFamily="18" charset="0"/>
              </a:rPr>
              <a:t>{</a:t>
            </a:r>
            <a:endParaRPr sz="2800" b="1">
              <a:latin typeface="Times New Roman" pitchFamily="18" charset="0"/>
              <a:cs typeface="Times New Roman" pitchFamily="18" charset="0"/>
            </a:endParaRPr>
          </a:p>
          <a:p>
            <a:pPr marL="12700" marR="60960">
              <a:lnSpc>
                <a:spcPts val="4320"/>
              </a:lnSpc>
              <a:spcBef>
                <a:spcPts val="500"/>
              </a:spcBef>
            </a:pPr>
            <a:r>
              <a:rPr sz="2800" b="1" spc="-10" smtClean="0">
                <a:latin typeface="Times New Roman" pitchFamily="18" charset="0"/>
                <a:cs typeface="Times New Roman" pitchFamily="18" charset="0"/>
              </a:rPr>
              <a:t>printf</a:t>
            </a:r>
            <a:r>
              <a:rPr sz="2800" b="1" spc="-10" dirty="0">
                <a:latin typeface="Times New Roman" pitchFamily="18" charset="0"/>
                <a:cs typeface="Times New Roman" pitchFamily="18" charset="0"/>
              </a:rPr>
              <a:t>("Hello, </a:t>
            </a:r>
            <a:r>
              <a:rPr sz="2800" b="1" spc="-20" dirty="0">
                <a:latin typeface="Times New Roman" pitchFamily="18" charset="0"/>
                <a:cs typeface="Times New Roman" pitchFamily="18" charset="0"/>
              </a:rPr>
              <a:t>World! </a:t>
            </a:r>
            <a:r>
              <a:rPr sz="2800" b="1" spc="-5" dirty="0">
                <a:latin typeface="Times New Roman" pitchFamily="18" charset="0"/>
                <a:cs typeface="Times New Roman" pitchFamily="18" charset="0"/>
              </a:rPr>
              <a:t>\n</a:t>
            </a:r>
            <a:r>
              <a:rPr sz="2800" b="1" spc="-5">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 print a message</a:t>
            </a:r>
            <a:r>
              <a:rPr lang="en-US" sz="2800" b="1" spc="25"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pPr marL="12700" marR="60960">
              <a:lnSpc>
                <a:spcPts val="4320"/>
              </a:lnSpc>
              <a:spcBef>
                <a:spcPts val="500"/>
              </a:spcBef>
            </a:pPr>
            <a:r>
              <a:rPr lang="en-US" sz="2800" b="1" dirty="0" err="1" smtClean="0">
                <a:latin typeface="Times New Roman" pitchFamily="18" charset="0"/>
                <a:cs typeface="Times New Roman" pitchFamily="18" charset="0"/>
              </a:rPr>
              <a:t>getch</a:t>
            </a:r>
            <a:r>
              <a:rPr lang="en-US" sz="2800" b="1" dirty="0" smtClean="0">
                <a:latin typeface="Times New Roman" pitchFamily="18" charset="0"/>
                <a:cs typeface="Times New Roman" pitchFamily="18" charset="0"/>
              </a:rPr>
              <a:t>();</a:t>
            </a:r>
          </a:p>
          <a:p>
            <a:pPr marL="12700" marR="60960">
              <a:lnSpc>
                <a:spcPts val="4320"/>
              </a:lnSpc>
              <a:spcBef>
                <a:spcPts val="500"/>
              </a:spcBef>
            </a:pPr>
            <a:r>
              <a:rPr lang="en-US" sz="2800" b="1" dirty="0" smtClean="0">
                <a:latin typeface="Times New Roman" pitchFamily="18" charset="0"/>
                <a:cs typeface="Times New Roman" pitchFamily="18" charset="0"/>
              </a:rPr>
              <a:t>}</a:t>
            </a:r>
            <a:endParaRPr sz="2800" b="1">
              <a:latin typeface="Times New Roman" pitchFamily="18" charset="0"/>
              <a:cs typeface="Times New Roman" pitchFamily="18" charset="0"/>
            </a:endParaRPr>
          </a:p>
          <a:p>
            <a:pPr marL="12700">
              <a:lnSpc>
                <a:spcPts val="1655"/>
              </a:lnSpc>
            </a:pPr>
            <a:r>
              <a:rPr sz="1800" dirty="0">
                <a:solidFill>
                  <a:srgbClr val="FFFFFF"/>
                </a:solidFill>
                <a:latin typeface="Calibri"/>
                <a:cs typeface="Calibri"/>
              </a:rPr>
              <a:t>}</a:t>
            </a:r>
            <a:endParaRPr sz="1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61665"/>
          </a:xfrm>
        </p:spPr>
        <p:txBody>
          <a:bodyPr/>
          <a:lstStyle/>
          <a:p>
            <a:r>
              <a:rPr lang="en-US" sz="3000" dirty="0" smtClean="0">
                <a:solidFill>
                  <a:schemeClr val="tx1"/>
                </a:solidFill>
                <a:latin typeface="Times New Roman" pitchFamily="18" charset="0"/>
                <a:cs typeface="Times New Roman" pitchFamily="18" charset="0"/>
              </a:rPr>
              <a:t>Rules in C Programming</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52400" y="990600"/>
            <a:ext cx="8991600" cy="2585323"/>
          </a:xfrm>
        </p:spPr>
        <p:txBody>
          <a:bodyPr/>
          <a:lstStyle/>
          <a:p>
            <a:r>
              <a:rPr lang="en-US" sz="2800" b="0" u="none" dirty="0" smtClean="0">
                <a:latin typeface="Times New Roman" pitchFamily="18" charset="0"/>
                <a:cs typeface="Times New Roman" pitchFamily="18" charset="0"/>
              </a:rPr>
              <a:t>1.Execution of every c program starts with the main( ) function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2.Each C program contains exactly one main ( ) function</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3.Every C statement in C program ends with semicolon ( ;)</a:t>
            </a:r>
          </a:p>
          <a:p>
            <a:endParaRPr lang="en-US" sz="2800" b="0" u="none" dirty="0" smtClean="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477000" cy="533400"/>
          </a:xfrm>
        </p:spPr>
        <p:txBody>
          <a:bodyPr/>
          <a:lstStyle/>
          <a:p>
            <a:r>
              <a:rPr lang="en-US" dirty="0" smtClean="0">
                <a:solidFill>
                  <a:schemeClr val="tx1"/>
                </a:solidFill>
                <a:latin typeface="Times New Roman" pitchFamily="18" charset="0"/>
                <a:cs typeface="Times New Roman" pitchFamily="18" charset="0"/>
              </a:rPr>
              <a:t>Rules in C Programming</a:t>
            </a:r>
            <a:endParaRPr lang="en-US" dirty="0"/>
          </a:p>
        </p:txBody>
      </p:sp>
      <p:sp>
        <p:nvSpPr>
          <p:cNvPr id="3" name="Text Placeholder 2"/>
          <p:cNvSpPr>
            <a:spLocks noGrp="1"/>
          </p:cNvSpPr>
          <p:nvPr>
            <p:ph type="body" idx="1"/>
          </p:nvPr>
        </p:nvSpPr>
        <p:spPr>
          <a:xfrm>
            <a:off x="0" y="990600"/>
            <a:ext cx="8686800" cy="3693319"/>
          </a:xfrm>
        </p:spPr>
        <p:txBody>
          <a:bodyPr/>
          <a:lstStyle/>
          <a:p>
            <a:r>
              <a:rPr lang="en-US" sz="2800" b="0" u="none" dirty="0" smtClean="0">
                <a:latin typeface="Times New Roman" pitchFamily="18" charset="0"/>
                <a:cs typeface="Times New Roman" pitchFamily="18" charset="0"/>
              </a:rPr>
              <a:t>4.Most of the statements in C program are in lowercase </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5.Each opening brace should have its closing brace</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6.C can contain the comments anywhere in the program</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7.The execution of program starts with the opening { of main function and ends with } main( ) function.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15400" cy="4862870"/>
          </a:xfrm>
        </p:spPr>
        <p:txBody>
          <a:bodyPr/>
          <a:lstStyle/>
          <a:p>
            <a:r>
              <a:rPr lang="en-US" dirty="0" smtClean="0">
                <a:solidFill>
                  <a:schemeClr val="tx1"/>
                </a:solidFill>
              </a:rPr>
              <a:t> </a:t>
            </a:r>
            <a:r>
              <a:rPr lang="en-US" sz="3200" dirty="0" smtClean="0">
                <a:solidFill>
                  <a:schemeClr val="tx1"/>
                </a:solidFill>
                <a:latin typeface="Times New Roman" pitchFamily="18" charset="0"/>
                <a:cs typeface="Times New Roman" pitchFamily="18" charset="0"/>
              </a:rPr>
              <a:t>Token :- </a:t>
            </a:r>
            <a:r>
              <a:rPr lang="en-US" sz="2800" b="0" dirty="0" smtClean="0">
                <a:solidFill>
                  <a:schemeClr val="tx1"/>
                </a:solidFill>
                <a:latin typeface="Times New Roman" pitchFamily="18" charset="0"/>
                <a:cs typeface="Times New Roman" pitchFamily="18" charset="0"/>
              </a:rPr>
              <a:t>When we write a paragraph the individual words and punctuation marks are called as tokens.</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Or the smallest individual unit in a ‘c’ program is called as C tokens.</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err="1" smtClean="0">
                <a:solidFill>
                  <a:schemeClr val="tx1"/>
                </a:solidFill>
                <a:latin typeface="Times New Roman" pitchFamily="18" charset="0"/>
                <a:cs typeface="Times New Roman" pitchFamily="18" charset="0"/>
              </a:rPr>
              <a:t>E.g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printf</a:t>
            </a:r>
            <a:r>
              <a:rPr lang="en-US" sz="2800" b="0" dirty="0" smtClean="0">
                <a:solidFill>
                  <a:schemeClr val="tx1"/>
                </a:solidFill>
                <a:latin typeface="Times New Roman" pitchFamily="18" charset="0"/>
                <a:cs typeface="Times New Roman" pitchFamily="18" charset="0"/>
              </a:rPr>
              <a:t>(“\n welcome”);</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Here each and every valid unit of a ‘c’ program is considered as token.</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81000"/>
            <a:ext cx="8839200" cy="4739759"/>
          </a:xfrm>
        </p:spPr>
        <p:txBody>
          <a:bodyPr/>
          <a:lstStyle/>
          <a:p>
            <a:r>
              <a:rPr lang="en-US" sz="2800" u="none" dirty="0" err="1" smtClean="0">
                <a:latin typeface="Times New Roman" pitchFamily="18" charset="0"/>
                <a:cs typeface="Times New Roman" pitchFamily="18" charset="0"/>
              </a:rPr>
              <a:t>Stdio.h</a:t>
            </a:r>
            <a:r>
              <a:rPr lang="en-US" sz="2800" u="none" dirty="0" smtClean="0">
                <a:latin typeface="Times New Roman" pitchFamily="18" charset="0"/>
                <a:cs typeface="Times New Roman" pitchFamily="18" charset="0"/>
              </a:rPr>
              <a:t> :- </a:t>
            </a:r>
            <a:r>
              <a:rPr lang="en-US" sz="2800" b="0" u="none" dirty="0" smtClean="0">
                <a:latin typeface="Times New Roman" pitchFamily="18" charset="0"/>
                <a:cs typeface="Times New Roman" pitchFamily="18" charset="0"/>
              </a:rPr>
              <a:t>It is a standard Input Output header file.</a:t>
            </a:r>
          </a:p>
          <a:p>
            <a:r>
              <a:rPr lang="en-US" sz="2800" b="0" u="none" dirty="0" smtClean="0">
                <a:latin typeface="Times New Roman" pitchFamily="18" charset="0"/>
                <a:cs typeface="Times New Roman" pitchFamily="18" charset="0"/>
              </a:rPr>
              <a:t>This file is used to perform standard input output operations like </a:t>
            </a:r>
            <a:r>
              <a:rPr lang="en-US" sz="2800" b="0" u="none" dirty="0" err="1" smtClean="0">
                <a:latin typeface="Times New Roman" pitchFamily="18" charset="0"/>
                <a:cs typeface="Times New Roman" pitchFamily="18" charset="0"/>
              </a:rPr>
              <a:t>printf</a:t>
            </a:r>
            <a:r>
              <a:rPr lang="en-US" sz="2800" b="0" u="none" dirty="0" smtClean="0">
                <a:latin typeface="Times New Roman" pitchFamily="18" charset="0"/>
                <a:cs typeface="Times New Roman" pitchFamily="18" charset="0"/>
              </a:rPr>
              <a:t> and </a:t>
            </a:r>
            <a:r>
              <a:rPr lang="en-US" sz="2800" b="0" u="none" dirty="0" err="1" smtClean="0">
                <a:latin typeface="Times New Roman" pitchFamily="18" charset="0"/>
                <a:cs typeface="Times New Roman" pitchFamily="18" charset="0"/>
              </a:rPr>
              <a:t>scanf</a:t>
            </a:r>
            <a:r>
              <a:rPr lang="en-US" sz="2800" b="0" u="none" dirty="0" smtClean="0">
                <a:latin typeface="Times New Roman" pitchFamily="18" charset="0"/>
                <a:cs typeface="Times New Roman" pitchFamily="18" charset="0"/>
              </a:rPr>
              <a:t> functions..</a:t>
            </a:r>
          </a:p>
          <a:p>
            <a:endParaRPr lang="en-US" sz="2800" b="0" u="none" dirty="0" smtClean="0">
              <a:latin typeface="Times New Roman" pitchFamily="18" charset="0"/>
              <a:cs typeface="Times New Roman" pitchFamily="18" charset="0"/>
            </a:endParaRPr>
          </a:p>
          <a:p>
            <a:r>
              <a:rPr lang="en-US" sz="2800" u="none" dirty="0" err="1" smtClean="0">
                <a:latin typeface="Times New Roman" pitchFamily="18" charset="0"/>
                <a:cs typeface="Times New Roman" pitchFamily="18" charset="0"/>
              </a:rPr>
              <a:t>Conio.h</a:t>
            </a:r>
            <a:r>
              <a:rPr lang="en-US" sz="2800" u="none" dirty="0" smtClean="0">
                <a:latin typeface="Times New Roman" pitchFamily="18" charset="0"/>
                <a:cs typeface="Times New Roman" pitchFamily="18" charset="0"/>
              </a:rPr>
              <a:t> </a:t>
            </a:r>
            <a:r>
              <a:rPr lang="en-US" sz="2800" b="0" u="none" dirty="0" smtClean="0">
                <a:latin typeface="Times New Roman" pitchFamily="18" charset="0"/>
                <a:cs typeface="Times New Roman" pitchFamily="18" charset="0"/>
              </a:rPr>
              <a:t>:- It is a Console Input Output header </a:t>
            </a:r>
            <a:r>
              <a:rPr lang="en-US" sz="2800" b="0" u="none" dirty="0" err="1" smtClean="0">
                <a:latin typeface="Times New Roman" pitchFamily="18" charset="0"/>
                <a:cs typeface="Times New Roman" pitchFamily="18" charset="0"/>
              </a:rPr>
              <a:t>file.It</a:t>
            </a:r>
            <a:r>
              <a:rPr lang="en-US" sz="2800" b="0" u="none" dirty="0" smtClean="0">
                <a:latin typeface="Times New Roman" pitchFamily="18" charset="0"/>
                <a:cs typeface="Times New Roman" pitchFamily="18" charset="0"/>
              </a:rPr>
              <a:t> is used to perform console(monitor) related operations like </a:t>
            </a:r>
            <a:r>
              <a:rPr lang="en-US" sz="2800" b="0" u="none" dirty="0" err="1" smtClean="0">
                <a:latin typeface="Times New Roman" pitchFamily="18" charset="0"/>
                <a:cs typeface="Times New Roman" pitchFamily="18" charset="0"/>
              </a:rPr>
              <a:t>getch</a:t>
            </a:r>
            <a:r>
              <a:rPr lang="en-US" sz="2800" b="0" u="none" dirty="0" smtClean="0">
                <a:latin typeface="Times New Roman" pitchFamily="18" charset="0"/>
                <a:cs typeface="Times New Roman" pitchFamily="18" charset="0"/>
              </a:rPr>
              <a:t>( ) function.</a:t>
            </a: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r>
              <a:rPr lang="en-US" sz="2800" u="none" dirty="0" err="1" smtClean="0">
                <a:latin typeface="Times New Roman" pitchFamily="18" charset="0"/>
                <a:cs typeface="Times New Roman" pitchFamily="18" charset="0"/>
              </a:rPr>
              <a:t>Math.h</a:t>
            </a:r>
            <a:r>
              <a:rPr lang="en-US" sz="2800" u="none" dirty="0" smtClean="0">
                <a:latin typeface="Times New Roman" pitchFamily="18" charset="0"/>
                <a:cs typeface="Times New Roman" pitchFamily="18" charset="0"/>
              </a:rPr>
              <a:t>:- </a:t>
            </a:r>
            <a:r>
              <a:rPr lang="en-US" sz="2800" b="0" u="none" dirty="0" smtClean="0">
                <a:latin typeface="Times New Roman" pitchFamily="18" charset="0"/>
                <a:cs typeface="Times New Roman" pitchFamily="18" charset="0"/>
              </a:rPr>
              <a:t>This file is used to perform or supports all the mathematical related functions in C </a:t>
            </a:r>
            <a:r>
              <a:rPr lang="en-US" sz="2800" b="0" u="none" dirty="0" err="1" smtClean="0">
                <a:latin typeface="Times New Roman" pitchFamily="18" charset="0"/>
                <a:cs typeface="Times New Roman" pitchFamily="18" charset="0"/>
              </a:rPr>
              <a:t>langauge</a:t>
            </a:r>
            <a:r>
              <a:rPr lang="en-US" sz="2800" b="0" u="none" dirty="0" smtClean="0">
                <a:latin typeface="Times New Roman" pitchFamily="18" charset="0"/>
                <a:cs typeface="Times New Roman" pitchFamily="18" charset="0"/>
              </a:rPr>
              <a:t>.</a:t>
            </a:r>
            <a:endParaRPr lang="en-US" sz="2800" b="0" u="none"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91972"/>
            <a:ext cx="8382000" cy="546228"/>
          </a:xfrm>
        </p:spPr>
        <p:txBody>
          <a:bodyPr/>
          <a:lstStyle/>
          <a:p>
            <a:r>
              <a:rPr lang="en-US" sz="3000" dirty="0" smtClean="0">
                <a:solidFill>
                  <a:schemeClr val="tx1"/>
                </a:solidFill>
                <a:latin typeface="Times New Roman" pitchFamily="18" charset="0"/>
                <a:cs typeface="Times New Roman" pitchFamily="18" charset="0"/>
              </a:rPr>
              <a:t>Input Statements /Functions</a:t>
            </a:r>
            <a:endParaRPr lang="en-US" sz="3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838200"/>
            <a:ext cx="8610600" cy="4739759"/>
          </a:xfrm>
        </p:spPr>
        <p:txBody>
          <a:bodyPr/>
          <a:lstStyle/>
          <a:p>
            <a:r>
              <a:rPr lang="en-US" sz="2800" b="0" u="none" dirty="0" smtClean="0">
                <a:latin typeface="Times New Roman" pitchFamily="18" charset="0"/>
                <a:cs typeface="Times New Roman" pitchFamily="18" charset="0"/>
              </a:rPr>
              <a:t>Input functions are used to accept the input by user for a program. </a:t>
            </a:r>
          </a:p>
          <a:p>
            <a:r>
              <a:rPr lang="en-US" sz="2800" b="0" u="none" dirty="0" smtClean="0">
                <a:latin typeface="Times New Roman" pitchFamily="18" charset="0"/>
                <a:cs typeface="Times New Roman" pitchFamily="18" charset="0"/>
              </a:rPr>
              <a:t>User enters the data through the keyboard.</a:t>
            </a:r>
          </a:p>
          <a:p>
            <a:endParaRPr lang="en-US" sz="2800" b="0" u="none" dirty="0" smtClean="0">
              <a:latin typeface="Times New Roman" pitchFamily="18" charset="0"/>
              <a:cs typeface="Times New Roman" pitchFamily="18" charset="0"/>
            </a:endParaRPr>
          </a:p>
          <a:p>
            <a:r>
              <a:rPr lang="en-US" sz="2800" u="none" dirty="0" smtClean="0">
                <a:latin typeface="Times New Roman" pitchFamily="18" charset="0"/>
                <a:cs typeface="Times New Roman" pitchFamily="18" charset="0"/>
              </a:rPr>
              <a:t>Standard input functions:-</a:t>
            </a:r>
          </a:p>
          <a:p>
            <a:r>
              <a:rPr lang="en-US" sz="2800" u="none" dirty="0" smtClean="0">
                <a:latin typeface="Times New Roman" pitchFamily="18" charset="0"/>
                <a:cs typeface="Times New Roman" pitchFamily="18" charset="0"/>
              </a:rPr>
              <a:t>1.scanf( ) :- </a:t>
            </a:r>
            <a:r>
              <a:rPr lang="en-US" sz="2800" b="0" u="none" spc="-5" dirty="0" smtClean="0">
                <a:latin typeface="Times New Roman" pitchFamily="18" charset="0"/>
                <a:cs typeface="Times New Roman" pitchFamily="18" charset="0"/>
              </a:rPr>
              <a:t>used </a:t>
            </a:r>
            <a:r>
              <a:rPr lang="en-US" sz="2800" b="0" u="none" dirty="0" smtClean="0">
                <a:latin typeface="Times New Roman" pitchFamily="18" charset="0"/>
                <a:cs typeface="Times New Roman" pitchFamily="18" charset="0"/>
              </a:rPr>
              <a:t>for </a:t>
            </a:r>
            <a:r>
              <a:rPr lang="en-US" sz="2800" b="0" u="none" spc="-5" dirty="0" smtClean="0">
                <a:latin typeface="Times New Roman" pitchFamily="18" charset="0"/>
                <a:cs typeface="Times New Roman" pitchFamily="18" charset="0"/>
              </a:rPr>
              <a:t>accepting a value or a data from</a:t>
            </a:r>
            <a:r>
              <a:rPr lang="en-US" sz="2800" b="0" u="none" spc="5" dirty="0" smtClean="0">
                <a:latin typeface="Times New Roman" pitchFamily="18" charset="0"/>
                <a:cs typeface="Times New Roman" pitchFamily="18" charset="0"/>
              </a:rPr>
              <a:t> </a:t>
            </a:r>
            <a:r>
              <a:rPr lang="en-US" sz="2800" b="0" u="none" spc="-5" dirty="0" smtClean="0">
                <a:latin typeface="Times New Roman" pitchFamily="18" charset="0"/>
                <a:cs typeface="Times New Roman" pitchFamily="18" charset="0"/>
              </a:rPr>
              <a:t>keyboard</a:t>
            </a:r>
            <a:endParaRPr lang="en-US" sz="2800" b="0" u="none" dirty="0" smtClean="0">
              <a:latin typeface="Times New Roman" pitchFamily="18" charset="0"/>
              <a:cs typeface="Times New Roman" pitchFamily="18" charset="0"/>
            </a:endParaRPr>
          </a:p>
          <a:p>
            <a:r>
              <a:rPr lang="en-US" sz="2800" u="none" dirty="0" smtClean="0">
                <a:latin typeface="Times New Roman" pitchFamily="18" charset="0"/>
                <a:cs typeface="Times New Roman" pitchFamily="18" charset="0"/>
              </a:rPr>
              <a:t>2.getchar( ) :- </a:t>
            </a:r>
            <a:r>
              <a:rPr lang="en-US" sz="2800" b="0" u="none" dirty="0" smtClean="0">
                <a:latin typeface="Times New Roman" pitchFamily="18" charset="0"/>
                <a:cs typeface="Times New Roman" pitchFamily="18" charset="0"/>
              </a:rPr>
              <a:t>is used to get/read a one character from keyboard </a:t>
            </a:r>
          </a:p>
          <a:p>
            <a:r>
              <a:rPr lang="en-US" sz="2800" u="none" dirty="0" smtClean="0">
                <a:latin typeface="Times New Roman" pitchFamily="18" charset="0"/>
                <a:cs typeface="Times New Roman" pitchFamily="18" charset="0"/>
              </a:rPr>
              <a:t>3.getch ( ) :- </a:t>
            </a:r>
            <a:r>
              <a:rPr lang="en-US" sz="2800" b="0" u="none" dirty="0" smtClean="0">
                <a:latin typeface="Times New Roman" pitchFamily="18" charset="0"/>
                <a:cs typeface="Times New Roman" pitchFamily="18" charset="0"/>
              </a:rPr>
              <a:t>Accepts a character </a:t>
            </a:r>
          </a:p>
          <a:p>
            <a:r>
              <a:rPr lang="en-US" sz="2800" u="none" dirty="0" smtClean="0">
                <a:latin typeface="Times New Roman" pitchFamily="18" charset="0"/>
                <a:cs typeface="Times New Roman" pitchFamily="18" charset="0"/>
              </a:rPr>
              <a:t>4.gets ( ) :- </a:t>
            </a:r>
            <a:r>
              <a:rPr lang="en-US" sz="2800" b="0" u="none" dirty="0" smtClean="0">
                <a:latin typeface="Times New Roman" pitchFamily="18" charset="0"/>
                <a:cs typeface="Times New Roman" pitchFamily="18" charset="0"/>
              </a:rPr>
              <a:t>It accepts and stores the sequence of characters </a:t>
            </a:r>
            <a:endParaRPr lang="en-US" sz="2800" b="0" u="none"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91972"/>
            <a:ext cx="8610600" cy="461665"/>
          </a:xfrm>
        </p:spPr>
        <p:txBody>
          <a:bodyPr/>
          <a:lstStyle/>
          <a:p>
            <a:r>
              <a:rPr lang="en-US" sz="3000" dirty="0" smtClean="0">
                <a:solidFill>
                  <a:schemeClr val="tx1"/>
                </a:solidFill>
                <a:latin typeface="Times New Roman" pitchFamily="18" charset="0"/>
                <a:cs typeface="Times New Roman" pitchFamily="18" charset="0"/>
              </a:rPr>
              <a:t>Output Statements /Functions</a:t>
            </a:r>
            <a:endParaRPr lang="en-US" sz="3000" dirty="0"/>
          </a:p>
        </p:txBody>
      </p:sp>
      <p:sp>
        <p:nvSpPr>
          <p:cNvPr id="3" name="Text Placeholder 2"/>
          <p:cNvSpPr>
            <a:spLocks noGrp="1"/>
          </p:cNvSpPr>
          <p:nvPr>
            <p:ph type="body" idx="1"/>
          </p:nvPr>
        </p:nvSpPr>
        <p:spPr>
          <a:xfrm>
            <a:off x="228600" y="762001"/>
            <a:ext cx="8763000" cy="5867400"/>
          </a:xfrm>
        </p:spPr>
        <p:txBody>
          <a:bodyPr/>
          <a:lstStyle/>
          <a:p>
            <a:r>
              <a:rPr lang="en-US" sz="2600" b="0" u="none" dirty="0" smtClean="0">
                <a:latin typeface="Times New Roman" pitchFamily="18" charset="0"/>
                <a:cs typeface="Times New Roman" pitchFamily="18" charset="0"/>
              </a:rPr>
              <a:t>Output functions are used to print the values of variables on the monitor. </a:t>
            </a:r>
          </a:p>
          <a:p>
            <a:endParaRPr lang="en-US" sz="2600" b="0" u="none" dirty="0" smtClean="0">
              <a:latin typeface="Times New Roman" pitchFamily="18" charset="0"/>
              <a:cs typeface="Times New Roman" pitchFamily="18" charset="0"/>
            </a:endParaRPr>
          </a:p>
          <a:p>
            <a:r>
              <a:rPr lang="en-US" sz="2600" u="none" dirty="0" smtClean="0">
                <a:latin typeface="Times New Roman" pitchFamily="18" charset="0"/>
                <a:cs typeface="Times New Roman" pitchFamily="18" charset="0"/>
              </a:rPr>
              <a:t>Standard Output functions:-</a:t>
            </a:r>
          </a:p>
          <a:p>
            <a:r>
              <a:rPr lang="en-US" sz="2600" u="none" dirty="0" smtClean="0">
                <a:latin typeface="Times New Roman" pitchFamily="18" charset="0"/>
                <a:cs typeface="Times New Roman" pitchFamily="18" charset="0"/>
              </a:rPr>
              <a:t>1.printf ( ) :- </a:t>
            </a:r>
            <a:r>
              <a:rPr lang="en-US" sz="2600" b="0" u="none" spc="-5" dirty="0" smtClean="0">
                <a:latin typeface="Times New Roman" pitchFamily="18" charset="0"/>
                <a:cs typeface="Times New Roman" pitchFamily="18" charset="0"/>
              </a:rPr>
              <a:t>It is a function used </a:t>
            </a:r>
            <a:r>
              <a:rPr lang="en-US" sz="2600" b="0" u="none" dirty="0" smtClean="0">
                <a:latin typeface="Times New Roman" pitchFamily="18" charset="0"/>
                <a:cs typeface="Times New Roman" pitchFamily="18" charset="0"/>
              </a:rPr>
              <a:t>for </a:t>
            </a:r>
            <a:r>
              <a:rPr lang="en-US" sz="2600" b="0" u="none" spc="-5" dirty="0" smtClean="0">
                <a:latin typeface="Times New Roman" pitchFamily="18" charset="0"/>
                <a:cs typeface="Times New Roman" pitchFamily="18" charset="0"/>
              </a:rPr>
              <a:t>displaying a value or a data on the</a:t>
            </a:r>
            <a:r>
              <a:rPr lang="en-US" sz="2600" b="0" u="none" dirty="0" smtClean="0">
                <a:latin typeface="Times New Roman" pitchFamily="18" charset="0"/>
                <a:cs typeface="Times New Roman" pitchFamily="18" charset="0"/>
              </a:rPr>
              <a:t> </a:t>
            </a:r>
            <a:r>
              <a:rPr lang="en-US" sz="2600" b="0" u="none" spc="-5" dirty="0" smtClean="0">
                <a:latin typeface="Times New Roman" pitchFamily="18" charset="0"/>
                <a:cs typeface="Times New Roman" pitchFamily="18" charset="0"/>
              </a:rPr>
              <a:t>screen</a:t>
            </a:r>
          </a:p>
          <a:p>
            <a:endParaRPr lang="en-US" sz="2600" b="0" u="none" dirty="0" smtClean="0">
              <a:latin typeface="Times New Roman" pitchFamily="18" charset="0"/>
              <a:cs typeface="Times New Roman" pitchFamily="18" charset="0"/>
            </a:endParaRPr>
          </a:p>
          <a:p>
            <a:r>
              <a:rPr lang="en-US" sz="2600" u="none" dirty="0" smtClean="0">
                <a:latin typeface="Times New Roman" pitchFamily="18" charset="0"/>
                <a:cs typeface="Times New Roman" pitchFamily="18" charset="0"/>
              </a:rPr>
              <a:t>2.Putchar ( ) :- </a:t>
            </a:r>
            <a:r>
              <a:rPr lang="en-US" sz="2600" b="0" u="none" dirty="0" smtClean="0">
                <a:latin typeface="Times New Roman" pitchFamily="18" charset="0"/>
                <a:cs typeface="Times New Roman" pitchFamily="18" charset="0"/>
              </a:rPr>
              <a:t>used to write a character on standard output/screen.</a:t>
            </a:r>
          </a:p>
          <a:p>
            <a:endParaRPr lang="en-US" sz="2600" u="none" dirty="0" smtClean="0">
              <a:latin typeface="Times New Roman" pitchFamily="18" charset="0"/>
              <a:cs typeface="Times New Roman" pitchFamily="18" charset="0"/>
            </a:endParaRPr>
          </a:p>
          <a:p>
            <a:r>
              <a:rPr lang="en-US" sz="2600" u="none" dirty="0" smtClean="0">
                <a:latin typeface="Times New Roman" pitchFamily="18" charset="0"/>
                <a:cs typeface="Times New Roman" pitchFamily="18" charset="0"/>
              </a:rPr>
              <a:t>3.Putch ( ) :- :- </a:t>
            </a:r>
            <a:r>
              <a:rPr lang="en-US" sz="2600" b="0" u="none" dirty="0" smtClean="0">
                <a:latin typeface="Times New Roman" pitchFamily="18" charset="0"/>
                <a:cs typeface="Times New Roman" pitchFamily="18" charset="0"/>
              </a:rPr>
              <a:t>it takes an ASCII </a:t>
            </a:r>
            <a:r>
              <a:rPr lang="en-US" sz="2600" b="0" u="none" dirty="0" err="1" smtClean="0">
                <a:latin typeface="Times New Roman" pitchFamily="18" charset="0"/>
                <a:cs typeface="Times New Roman" pitchFamily="18" charset="0"/>
              </a:rPr>
              <a:t>int</a:t>
            </a:r>
            <a:r>
              <a:rPr lang="en-US" sz="2600" b="0" u="none" dirty="0" smtClean="0">
                <a:latin typeface="Times New Roman" pitchFamily="18" charset="0"/>
                <a:cs typeface="Times New Roman" pitchFamily="18" charset="0"/>
              </a:rPr>
              <a:t> value as argument and then prints corresponding character</a:t>
            </a:r>
          </a:p>
          <a:p>
            <a:r>
              <a:rPr lang="en-US" sz="2600" u="none" dirty="0" smtClean="0">
                <a:latin typeface="Times New Roman" pitchFamily="18" charset="0"/>
                <a:cs typeface="Times New Roman" pitchFamily="18" charset="0"/>
              </a:rPr>
              <a:t>4.Puts ( ) :- </a:t>
            </a:r>
            <a:r>
              <a:rPr lang="en-US" sz="2600" b="0" u="none" dirty="0" smtClean="0">
                <a:latin typeface="Times New Roman" pitchFamily="18" charset="0"/>
                <a:cs typeface="Times New Roman" pitchFamily="18" charset="0"/>
              </a:rPr>
              <a:t>takes an character array as argument and print the value stored in the character on the screen</a:t>
            </a:r>
          </a:p>
          <a:p>
            <a:endParaRPr lang="en-US" sz="2800" u="none" dirty="0" smtClean="0">
              <a:latin typeface="Times New Roman" pitchFamily="18" charset="0"/>
              <a:cs typeface="Times New Roman" pitchFamily="18" charset="0"/>
            </a:endParaRPr>
          </a:p>
          <a:p>
            <a:endParaRPr lang="en-US" sz="280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sz="2800" b="0" u="none" dirty="0" smtClean="0">
              <a:latin typeface="Times New Roman" pitchFamily="18" charset="0"/>
              <a:cs typeface="Times New Roman" pitchFamily="18" charset="0"/>
            </a:endParaRP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8762999" cy="338554"/>
          </a:xfrm>
        </p:spPr>
        <p:txBody>
          <a:bodyPr/>
          <a:lstStyle/>
          <a:p>
            <a:r>
              <a:rPr lang="en-US" sz="2200" dirty="0" smtClean="0">
                <a:solidFill>
                  <a:schemeClr val="tx1"/>
                </a:solidFill>
                <a:latin typeface="Times New Roman" pitchFamily="18" charset="0"/>
                <a:cs typeface="Times New Roman" pitchFamily="18" charset="0"/>
              </a:rPr>
              <a:t>WAP to display a statement “Hello Friend”</a:t>
            </a:r>
            <a:endParaRPr lang="en-US" sz="22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2590800"/>
            <a:ext cx="8610600" cy="2092881"/>
          </a:xfrm>
        </p:spPr>
        <p:txBody>
          <a:bodyPr/>
          <a:lstStyle/>
          <a:p>
            <a:r>
              <a:rPr lang="en-US" sz="2000" b="0" u="none" dirty="0" smtClean="0"/>
              <a:t>Algorithm Name: Display a statement “Hello Friend”</a:t>
            </a:r>
          </a:p>
          <a:p>
            <a:r>
              <a:rPr lang="en-US" sz="2000" b="0" u="none" dirty="0" smtClean="0"/>
              <a:t>Input:</a:t>
            </a:r>
          </a:p>
          <a:p>
            <a:r>
              <a:rPr lang="en-US" sz="2000" b="0" u="none" dirty="0" smtClean="0"/>
              <a:t>Output: Hello Friend</a:t>
            </a:r>
          </a:p>
          <a:p>
            <a:r>
              <a:rPr lang="en-US" sz="2000" b="0" u="none" dirty="0" smtClean="0"/>
              <a:t>Step 1:- start</a:t>
            </a:r>
          </a:p>
          <a:p>
            <a:r>
              <a:rPr lang="en-US" sz="2000" b="0" u="none" dirty="0" smtClean="0"/>
              <a:t>Step 2: display the sentence “Hello </a:t>
            </a:r>
            <a:r>
              <a:rPr lang="en-US" sz="2000" b="0" u="none" dirty="0" err="1" smtClean="0"/>
              <a:t>Friend”using</a:t>
            </a:r>
            <a:r>
              <a:rPr lang="en-US" sz="2000" b="0" u="none" dirty="0" smtClean="0"/>
              <a:t>  </a:t>
            </a:r>
            <a:r>
              <a:rPr lang="en-US" sz="2000" b="0" u="none" dirty="0" err="1" smtClean="0"/>
              <a:t>printf</a:t>
            </a:r>
            <a:r>
              <a:rPr lang="en-US" sz="2000" b="0" u="none" dirty="0" smtClean="0"/>
              <a:t>( ) function</a:t>
            </a:r>
          </a:p>
          <a:p>
            <a:r>
              <a:rPr lang="en-US" sz="2000" b="0" u="none" dirty="0" smtClean="0"/>
              <a:t>Step 3: stop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91972"/>
            <a:ext cx="8305800" cy="307777"/>
          </a:xfrm>
        </p:spPr>
        <p:txBody>
          <a:bodyPr/>
          <a:lstStyle/>
          <a:p>
            <a:r>
              <a:rPr lang="en-US" sz="2000" dirty="0" smtClean="0">
                <a:solidFill>
                  <a:schemeClr val="tx1"/>
                </a:solidFill>
                <a:latin typeface="Times New Roman" pitchFamily="18" charset="0"/>
                <a:cs typeface="Times New Roman" pitchFamily="18" charset="0"/>
              </a:rPr>
              <a:t>Program</a:t>
            </a:r>
            <a:endParaRPr lang="en-US" sz="20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81000" y="990600"/>
            <a:ext cx="7441818" cy="5170646"/>
          </a:xfrm>
        </p:spPr>
        <p:txBody>
          <a:bodyPr/>
          <a:lstStyle/>
          <a:p>
            <a:r>
              <a:rPr lang="en-US" sz="2400" b="0" u="none" dirty="0" smtClean="0">
                <a:latin typeface="Times New Roman" pitchFamily="18" charset="0"/>
                <a:cs typeface="Times New Roman" pitchFamily="18" charset="0"/>
              </a:rPr>
              <a:t>// Write a program to display “Hello Friend</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stdio.h</a:t>
            </a:r>
            <a:r>
              <a:rPr lang="en-US" sz="2400" b="0" u="none" dirty="0" smtClean="0">
                <a:latin typeface="Times New Roman" pitchFamily="18" charset="0"/>
                <a:cs typeface="Times New Roman" pitchFamily="18" charset="0"/>
              </a:rPr>
              <a:t>&gt;</a:t>
            </a:r>
          </a:p>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conio.h</a:t>
            </a:r>
            <a:r>
              <a:rPr lang="en-US" sz="2400" b="0" u="none" dirty="0" smtClean="0">
                <a:latin typeface="Times New Roman" pitchFamily="18" charset="0"/>
                <a:cs typeface="Times New Roman" pitchFamily="18" charset="0"/>
              </a:rPr>
              <a:t>&gt;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void main( )</a:t>
            </a:r>
          </a:p>
          <a:p>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clrscr</a:t>
            </a:r>
            <a:r>
              <a:rPr lang="en-US" sz="2400" b="0" u="none" dirty="0" smtClean="0">
                <a:latin typeface="Times New Roman" pitchFamily="18" charset="0"/>
                <a:cs typeface="Times New Roman" pitchFamily="18" charset="0"/>
              </a:rPr>
              <a:t>( );</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Hello Friend”);</a:t>
            </a:r>
          </a:p>
          <a:p>
            <a:r>
              <a:rPr lang="en-US" sz="2400" b="0" u="none" dirty="0" err="1" smtClean="0">
                <a:latin typeface="Times New Roman" pitchFamily="18" charset="0"/>
                <a:cs typeface="Times New Roman" pitchFamily="18" charset="0"/>
              </a:rPr>
              <a:t>getch</a:t>
            </a:r>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a:t>
            </a:r>
          </a:p>
          <a:p>
            <a:endParaRPr lang="en-US" sz="2400" b="0" u="sng" dirty="0" smtClean="0">
              <a:latin typeface="Times New Roman" pitchFamily="18" charset="0"/>
              <a:cs typeface="Times New Roman" pitchFamily="18" charset="0"/>
            </a:endParaRPr>
          </a:p>
          <a:p>
            <a:endParaRPr lang="en-US" sz="2400" b="0" u="sng" dirty="0" smtClean="0">
              <a:latin typeface="Times New Roman" pitchFamily="18" charset="0"/>
              <a:cs typeface="Times New Roman" pitchFamily="18" charset="0"/>
            </a:endParaRPr>
          </a:p>
          <a:p>
            <a:r>
              <a:rPr lang="en-US" sz="2400" u="none" dirty="0" smtClean="0">
                <a:latin typeface="Times New Roman" pitchFamily="18" charset="0"/>
                <a:cs typeface="Times New Roman" pitchFamily="18" charset="0"/>
              </a:rPr>
              <a:t>Output:-  Hello Friend</a:t>
            </a:r>
            <a:endParaRPr lang="en-US" sz="2400" u="none"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91972"/>
            <a:ext cx="8153401" cy="369332"/>
          </a:xfrm>
        </p:spPr>
        <p:txBody>
          <a:bodyPr/>
          <a:lstStyle/>
          <a:p>
            <a:r>
              <a:rPr lang="en-US" sz="2400" b="0" dirty="0" smtClean="0">
                <a:solidFill>
                  <a:schemeClr val="tx1"/>
                </a:solidFill>
                <a:latin typeface="Times New Roman" pitchFamily="18" charset="0"/>
                <a:cs typeface="Times New Roman" pitchFamily="18" charset="0"/>
              </a:rPr>
              <a:t>Write a program to print value of variable a having </a:t>
            </a:r>
            <a:r>
              <a:rPr lang="en-US" sz="2400" b="0" dirty="0" err="1" smtClean="0">
                <a:solidFill>
                  <a:schemeClr val="tx1"/>
                </a:solidFill>
                <a:latin typeface="Times New Roman" pitchFamily="18" charset="0"/>
                <a:cs typeface="Times New Roman" pitchFamily="18" charset="0"/>
              </a:rPr>
              <a:t>int</a:t>
            </a:r>
            <a:r>
              <a:rPr lang="en-US" sz="2400" b="0" dirty="0" smtClean="0">
                <a:solidFill>
                  <a:schemeClr val="tx1"/>
                </a:solidFill>
                <a:latin typeface="Times New Roman" pitchFamily="18" charset="0"/>
                <a:cs typeface="Times New Roman" pitchFamily="18" charset="0"/>
              </a:rPr>
              <a:t> data type</a:t>
            </a:r>
            <a:endParaRPr lang="en-US" sz="2400" b="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81000" y="1066800"/>
            <a:ext cx="7441818" cy="2708434"/>
          </a:xfrm>
        </p:spPr>
        <p:txBody>
          <a:bodyPr/>
          <a:lstStyle/>
          <a:p>
            <a:r>
              <a:rPr lang="en-US" sz="2200" b="0" u="none" dirty="0" smtClean="0">
                <a:latin typeface="Times New Roman" pitchFamily="18" charset="0"/>
                <a:cs typeface="Times New Roman" pitchFamily="18" charset="0"/>
              </a:rPr>
              <a:t>Algorithm Name: Print  value of variable a </a:t>
            </a:r>
          </a:p>
          <a:p>
            <a:r>
              <a:rPr lang="en-US" sz="2200" b="0" u="none" dirty="0" smtClean="0">
                <a:latin typeface="Times New Roman" pitchFamily="18" charset="0"/>
                <a:cs typeface="Times New Roman" pitchFamily="18" charset="0"/>
              </a:rPr>
              <a:t>Input:- a</a:t>
            </a:r>
          </a:p>
          <a:p>
            <a:r>
              <a:rPr lang="en-US" sz="2200" b="0" u="none" dirty="0" smtClean="0">
                <a:latin typeface="Times New Roman" pitchFamily="18" charset="0"/>
                <a:cs typeface="Times New Roman" pitchFamily="18" charset="0"/>
              </a:rPr>
              <a:t>Output: value of a </a:t>
            </a:r>
          </a:p>
          <a:p>
            <a:endParaRPr lang="en-US" sz="2200" b="0" u="none" dirty="0" smtClean="0">
              <a:latin typeface="Times New Roman" pitchFamily="18" charset="0"/>
              <a:cs typeface="Times New Roman" pitchFamily="18" charset="0"/>
            </a:endParaRPr>
          </a:p>
          <a:p>
            <a:r>
              <a:rPr lang="en-US" sz="2200" b="0" u="none" dirty="0" smtClean="0">
                <a:latin typeface="Times New Roman" pitchFamily="18" charset="0"/>
                <a:cs typeface="Times New Roman" pitchFamily="18" charset="0"/>
              </a:rPr>
              <a:t>Step1: start</a:t>
            </a:r>
          </a:p>
          <a:p>
            <a:r>
              <a:rPr lang="en-US" sz="2200" b="0" u="none" dirty="0" smtClean="0">
                <a:latin typeface="Times New Roman" pitchFamily="18" charset="0"/>
                <a:cs typeface="Times New Roman" pitchFamily="18" charset="0"/>
              </a:rPr>
              <a:t>Step2:- declare variable a  = 20</a:t>
            </a:r>
          </a:p>
          <a:p>
            <a:r>
              <a:rPr lang="en-US" sz="2200" b="0" u="none" dirty="0" smtClean="0">
                <a:latin typeface="Times New Roman" pitchFamily="18" charset="0"/>
                <a:cs typeface="Times New Roman" pitchFamily="18" charset="0"/>
              </a:rPr>
              <a:t>Step 3: display value of a </a:t>
            </a:r>
          </a:p>
          <a:p>
            <a:r>
              <a:rPr lang="en-US" sz="2200" b="0" u="none" dirty="0" smtClean="0">
                <a:latin typeface="Times New Roman" pitchFamily="18" charset="0"/>
                <a:cs typeface="Times New Roman" pitchFamily="18" charset="0"/>
              </a:rPr>
              <a:t>Step 4:stop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5211317" cy="304800"/>
          </a:xfrm>
        </p:spPr>
        <p:txBody>
          <a:bodyPr/>
          <a:lstStyle/>
          <a:p>
            <a:r>
              <a:rPr lang="en-US" dirty="0" smtClean="0">
                <a:solidFill>
                  <a:schemeClr val="tx1"/>
                </a:solidFill>
              </a:rPr>
              <a:t>program</a:t>
            </a:r>
            <a:endParaRPr lang="en-US" dirty="0">
              <a:solidFill>
                <a:schemeClr val="tx1"/>
              </a:solidFill>
            </a:endParaRPr>
          </a:p>
        </p:txBody>
      </p:sp>
      <p:sp>
        <p:nvSpPr>
          <p:cNvPr id="3" name="Text Placeholder 2"/>
          <p:cNvSpPr>
            <a:spLocks noGrp="1"/>
          </p:cNvSpPr>
          <p:nvPr>
            <p:ph type="body" idx="1"/>
          </p:nvPr>
        </p:nvSpPr>
        <p:spPr>
          <a:xfrm>
            <a:off x="609600" y="762000"/>
            <a:ext cx="7924800" cy="4216539"/>
          </a:xfrm>
        </p:spPr>
        <p:txBody>
          <a:bodyPr/>
          <a:lstStyle/>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stdio.h</a:t>
            </a:r>
            <a:r>
              <a:rPr lang="en-US" sz="2200" b="0" u="none" dirty="0" smtClean="0">
                <a:latin typeface="Times New Roman" pitchFamily="18" charset="0"/>
                <a:cs typeface="Times New Roman" pitchFamily="18" charset="0"/>
              </a:rPr>
              <a:t>&gt;</a:t>
            </a:r>
          </a:p>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conio.h</a:t>
            </a:r>
            <a:r>
              <a:rPr lang="en-US" sz="2200" b="0" u="none" dirty="0" smtClean="0">
                <a:latin typeface="Times New Roman" pitchFamily="18" charset="0"/>
                <a:cs typeface="Times New Roman" pitchFamily="18" charset="0"/>
              </a:rPr>
              <a:t>&gt;</a:t>
            </a:r>
          </a:p>
          <a:p>
            <a:endParaRPr lang="en-US" sz="2200" b="0" u="none" dirty="0" smtClean="0">
              <a:latin typeface="Times New Roman" pitchFamily="18" charset="0"/>
              <a:cs typeface="Times New Roman" pitchFamily="18" charset="0"/>
            </a:endParaRPr>
          </a:p>
          <a:p>
            <a:r>
              <a:rPr lang="en-US" sz="2200" b="0" u="none" dirty="0" smtClean="0">
                <a:latin typeface="Times New Roman" pitchFamily="18" charset="0"/>
                <a:cs typeface="Times New Roman" pitchFamily="18" charset="0"/>
              </a:rPr>
              <a:t>void main( )</a:t>
            </a:r>
          </a:p>
          <a:p>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int</a:t>
            </a:r>
            <a:r>
              <a:rPr lang="en-US" sz="2200" b="0" u="none" dirty="0" smtClean="0">
                <a:latin typeface="Times New Roman" pitchFamily="18" charset="0"/>
                <a:cs typeface="Times New Roman" pitchFamily="18" charset="0"/>
              </a:rPr>
              <a:t> a =20;</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clrscr</a:t>
            </a:r>
            <a:r>
              <a:rPr lang="en-US" sz="2200" b="0" u="none" dirty="0" smtClean="0">
                <a:latin typeface="Times New Roman" pitchFamily="18" charset="0"/>
                <a:cs typeface="Times New Roman" pitchFamily="18" charset="0"/>
              </a:rPr>
              <a:t>( );</a:t>
            </a:r>
          </a:p>
          <a:p>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value of a is %</a:t>
            </a:r>
            <a:r>
              <a:rPr lang="en-US" sz="2200" b="0" u="none" dirty="0" err="1" smtClean="0">
                <a:latin typeface="Times New Roman" pitchFamily="18" charset="0"/>
                <a:cs typeface="Times New Roman" pitchFamily="18" charset="0"/>
              </a:rPr>
              <a:t>d”,a</a:t>
            </a:r>
            <a:r>
              <a:rPr lang="en-US" sz="2200" b="0" u="none" dirty="0" smtClean="0">
                <a:latin typeface="Times New Roman" pitchFamily="18" charset="0"/>
                <a:cs typeface="Times New Roman" pitchFamily="18" charset="0"/>
              </a:rPr>
              <a:t>);</a:t>
            </a:r>
          </a:p>
          <a:p>
            <a:r>
              <a:rPr lang="en-US" sz="2200" b="0" u="none" dirty="0" err="1" smtClean="0">
                <a:latin typeface="Times New Roman" pitchFamily="18" charset="0"/>
                <a:cs typeface="Times New Roman" pitchFamily="18" charset="0"/>
              </a:rPr>
              <a:t>getch</a:t>
            </a:r>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a:t>
            </a:r>
          </a:p>
          <a:p>
            <a:endParaRPr lang="en-US" b="0" u="sng" dirty="0" smtClean="0">
              <a:latin typeface="Times New Roman" pitchFamily="18" charset="0"/>
              <a:cs typeface="Times New Roman" pitchFamily="18" charset="0"/>
            </a:endParaRPr>
          </a:p>
          <a:p>
            <a:endParaRPr lang="en-US" b="0" u="sng" dirty="0" smtClean="0">
              <a:latin typeface="Times New Roman" pitchFamily="18" charset="0"/>
              <a:cs typeface="Times New Roman" pitchFamily="18" charset="0"/>
            </a:endParaRPr>
          </a:p>
          <a:p>
            <a:r>
              <a:rPr lang="en-US" sz="2200" u="none" dirty="0" smtClean="0">
                <a:latin typeface="Times New Roman" pitchFamily="18" charset="0"/>
                <a:cs typeface="Times New Roman" pitchFamily="18" charset="0"/>
              </a:rPr>
              <a:t>Output:-   value of a is 20</a:t>
            </a:r>
            <a:endParaRPr 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1972"/>
            <a:ext cx="8610599" cy="738664"/>
          </a:xfrm>
        </p:spPr>
        <p:txBody>
          <a:bodyPr/>
          <a:lstStyle/>
          <a:p>
            <a:r>
              <a:rPr lang="en-US" sz="2400" b="0" dirty="0" smtClean="0">
                <a:solidFill>
                  <a:schemeClr val="tx1"/>
                </a:solidFill>
                <a:latin typeface="Times New Roman" pitchFamily="18" charset="0"/>
                <a:cs typeface="Times New Roman" pitchFamily="18" charset="0"/>
              </a:rPr>
              <a:t>Write a program to accept value of variable a having </a:t>
            </a:r>
            <a:r>
              <a:rPr lang="en-US" sz="2400" b="0" dirty="0" err="1" smtClean="0">
                <a:solidFill>
                  <a:schemeClr val="tx1"/>
                </a:solidFill>
                <a:latin typeface="Times New Roman" pitchFamily="18" charset="0"/>
                <a:cs typeface="Times New Roman" pitchFamily="18" charset="0"/>
              </a:rPr>
              <a:t>int</a:t>
            </a:r>
            <a:r>
              <a:rPr lang="en-US" sz="2400" b="0" dirty="0" smtClean="0">
                <a:solidFill>
                  <a:schemeClr val="tx1"/>
                </a:solidFill>
                <a:latin typeface="Times New Roman" pitchFamily="18" charset="0"/>
                <a:cs typeface="Times New Roman" pitchFamily="18" charset="0"/>
              </a:rPr>
              <a:t> data type and display it</a:t>
            </a:r>
            <a:endParaRPr lang="en-US" sz="2400" dirty="0"/>
          </a:p>
        </p:txBody>
      </p:sp>
      <p:sp>
        <p:nvSpPr>
          <p:cNvPr id="3" name="Text Placeholder 2"/>
          <p:cNvSpPr>
            <a:spLocks noGrp="1"/>
          </p:cNvSpPr>
          <p:nvPr>
            <p:ph type="body" idx="1"/>
          </p:nvPr>
        </p:nvSpPr>
        <p:spPr>
          <a:xfrm>
            <a:off x="457200" y="1219200"/>
            <a:ext cx="8305800" cy="3570208"/>
          </a:xfrm>
        </p:spPr>
        <p:txBody>
          <a:bodyPr/>
          <a:lstStyle/>
          <a:p>
            <a:r>
              <a:rPr lang="en-US" sz="2400" b="0" u="none" dirty="0" smtClean="0">
                <a:latin typeface="Times New Roman" pitchFamily="18" charset="0"/>
                <a:cs typeface="Times New Roman" pitchFamily="18" charset="0"/>
              </a:rPr>
              <a:t>Algorithm Name: Accept and Print  value of variable a </a:t>
            </a:r>
          </a:p>
          <a:p>
            <a:r>
              <a:rPr lang="en-US" sz="2400" b="0" u="none" dirty="0" smtClean="0">
                <a:latin typeface="Times New Roman" pitchFamily="18" charset="0"/>
                <a:cs typeface="Times New Roman" pitchFamily="18" charset="0"/>
              </a:rPr>
              <a:t>Input:- a</a:t>
            </a:r>
          </a:p>
          <a:p>
            <a:r>
              <a:rPr lang="en-US" sz="2400" b="0" u="none" dirty="0" smtClean="0">
                <a:latin typeface="Times New Roman" pitchFamily="18" charset="0"/>
                <a:cs typeface="Times New Roman" pitchFamily="18" charset="0"/>
              </a:rPr>
              <a:t>Output: value of a </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Step1 : start</a:t>
            </a:r>
          </a:p>
          <a:p>
            <a:r>
              <a:rPr lang="en-US" sz="2400" b="0" u="none" dirty="0" smtClean="0">
                <a:latin typeface="Times New Roman" pitchFamily="18" charset="0"/>
                <a:cs typeface="Times New Roman" pitchFamily="18" charset="0"/>
              </a:rPr>
              <a:t>Step2:- declare variable a  </a:t>
            </a:r>
          </a:p>
          <a:p>
            <a:r>
              <a:rPr lang="en-US" sz="2400" b="0" u="none" dirty="0" smtClean="0">
                <a:latin typeface="Times New Roman" pitchFamily="18" charset="0"/>
                <a:cs typeface="Times New Roman" pitchFamily="18" charset="0"/>
              </a:rPr>
              <a:t>Step3:- accept / read value of a  </a:t>
            </a:r>
          </a:p>
          <a:p>
            <a:r>
              <a:rPr lang="en-US" sz="2400" b="0" u="none" dirty="0" smtClean="0">
                <a:latin typeface="Times New Roman" pitchFamily="18" charset="0"/>
                <a:cs typeface="Times New Roman" pitchFamily="18" charset="0"/>
              </a:rPr>
              <a:t>Step 4: display value of a </a:t>
            </a:r>
          </a:p>
          <a:p>
            <a:r>
              <a:rPr lang="en-US" sz="2400" b="0" u="none" dirty="0" smtClean="0">
                <a:latin typeface="Times New Roman" pitchFamily="18" charset="0"/>
                <a:cs typeface="Times New Roman" pitchFamily="18" charset="0"/>
              </a:rPr>
              <a:t>Step 5:stop</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338554"/>
          </a:xfrm>
        </p:spPr>
        <p:txBody>
          <a:bodyPr/>
          <a:lstStyle/>
          <a:p>
            <a:r>
              <a:rPr lang="en-US" sz="2200" dirty="0" smtClean="0">
                <a:solidFill>
                  <a:schemeClr val="tx1"/>
                </a:solidFill>
                <a:latin typeface="Times New Roman" pitchFamily="18" charset="0"/>
                <a:cs typeface="Times New Roman" pitchFamily="18" charset="0"/>
              </a:rPr>
              <a:t>program</a:t>
            </a:r>
            <a:endParaRPr lang="en-US" sz="22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28600" y="856357"/>
            <a:ext cx="8458200" cy="5663089"/>
          </a:xfrm>
        </p:spPr>
        <p:txBody>
          <a:bodyPr/>
          <a:lstStyle/>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stdio.h</a:t>
            </a:r>
            <a:r>
              <a:rPr lang="en-US" sz="2200" b="0" u="none" dirty="0" smtClean="0">
                <a:latin typeface="Times New Roman" pitchFamily="18" charset="0"/>
                <a:cs typeface="Times New Roman" pitchFamily="18" charset="0"/>
              </a:rPr>
              <a:t>&gt;</a:t>
            </a:r>
          </a:p>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conio.h</a:t>
            </a:r>
            <a:r>
              <a:rPr lang="en-US" sz="2200" b="0" u="none" dirty="0" smtClean="0">
                <a:latin typeface="Times New Roman" pitchFamily="18" charset="0"/>
                <a:cs typeface="Times New Roman" pitchFamily="18" charset="0"/>
              </a:rPr>
              <a:t>&gt;</a:t>
            </a:r>
          </a:p>
          <a:p>
            <a:endParaRPr lang="en-US" sz="2200" b="0" u="none" dirty="0" smtClean="0">
              <a:latin typeface="Times New Roman" pitchFamily="18" charset="0"/>
              <a:cs typeface="Times New Roman" pitchFamily="18" charset="0"/>
            </a:endParaRPr>
          </a:p>
          <a:p>
            <a:r>
              <a:rPr lang="en-US" sz="2200" b="0" u="none" dirty="0" smtClean="0">
                <a:latin typeface="Times New Roman" pitchFamily="18" charset="0"/>
                <a:cs typeface="Times New Roman" pitchFamily="18" charset="0"/>
              </a:rPr>
              <a:t>void main( )</a:t>
            </a:r>
          </a:p>
          <a:p>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int</a:t>
            </a:r>
            <a:r>
              <a:rPr lang="en-US" sz="2200" b="0" u="none" dirty="0" smtClean="0">
                <a:latin typeface="Times New Roman" pitchFamily="18" charset="0"/>
                <a:cs typeface="Times New Roman" pitchFamily="18" charset="0"/>
              </a:rPr>
              <a:t> a ;</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clrscr</a:t>
            </a:r>
            <a:r>
              <a:rPr lang="en-US" sz="2200" b="0" u="none" dirty="0" smtClean="0">
                <a:latin typeface="Times New Roman" pitchFamily="18" charset="0"/>
                <a:cs typeface="Times New Roman" pitchFamily="18" charset="0"/>
              </a:rPr>
              <a:t>( );</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enter value of a:“);</a:t>
            </a:r>
          </a:p>
          <a:p>
            <a:r>
              <a:rPr lang="en-US" sz="2200" b="0" u="none" dirty="0" err="1" smtClean="0">
                <a:latin typeface="Times New Roman" pitchFamily="18" charset="0"/>
                <a:cs typeface="Times New Roman" pitchFamily="18" charset="0"/>
              </a:rPr>
              <a:t>scanf</a:t>
            </a:r>
            <a:r>
              <a:rPr lang="en-US" sz="2200" b="0" u="none" dirty="0" smtClean="0">
                <a:latin typeface="Times New Roman" pitchFamily="18" charset="0"/>
                <a:cs typeface="Times New Roman" pitchFamily="18" charset="0"/>
              </a:rPr>
              <a:t>(“%</a:t>
            </a:r>
            <a:r>
              <a:rPr lang="en-US" sz="2200" b="0" u="none" dirty="0" err="1" smtClean="0">
                <a:latin typeface="Times New Roman" pitchFamily="18" charset="0"/>
                <a:cs typeface="Times New Roman" pitchFamily="18" charset="0"/>
              </a:rPr>
              <a:t>d”,&amp;a</a:t>
            </a:r>
            <a:r>
              <a:rPr lang="en-US" sz="2200" b="0" u="none" dirty="0" smtClean="0">
                <a:latin typeface="Times New Roman" pitchFamily="18" charset="0"/>
                <a:cs typeface="Times New Roman" pitchFamily="18" charset="0"/>
              </a:rPr>
              <a:t>);</a:t>
            </a:r>
          </a:p>
          <a:p>
            <a:endParaRPr lang="en-US" sz="2200" b="0" u="none" dirty="0" smtClean="0">
              <a:latin typeface="Times New Roman" pitchFamily="18" charset="0"/>
              <a:cs typeface="Times New Roman" pitchFamily="18" charset="0"/>
            </a:endParaRPr>
          </a:p>
          <a:p>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value of a is %</a:t>
            </a:r>
            <a:r>
              <a:rPr lang="en-US" sz="2200" b="0" u="none" dirty="0" err="1" smtClean="0">
                <a:latin typeface="Times New Roman" pitchFamily="18" charset="0"/>
                <a:cs typeface="Times New Roman" pitchFamily="18" charset="0"/>
              </a:rPr>
              <a:t>d”,a</a:t>
            </a:r>
            <a:r>
              <a:rPr lang="en-US" sz="2200" b="0" u="none" dirty="0" smtClean="0">
                <a:latin typeface="Times New Roman" pitchFamily="18" charset="0"/>
                <a:cs typeface="Times New Roman" pitchFamily="18" charset="0"/>
              </a:rPr>
              <a:t>);</a:t>
            </a:r>
          </a:p>
          <a:p>
            <a:r>
              <a:rPr lang="en-US" sz="2200" b="0" u="none" dirty="0" err="1" smtClean="0">
                <a:latin typeface="Times New Roman" pitchFamily="18" charset="0"/>
                <a:cs typeface="Times New Roman" pitchFamily="18" charset="0"/>
              </a:rPr>
              <a:t>getch</a:t>
            </a:r>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a:t>
            </a:r>
          </a:p>
          <a:p>
            <a:endParaRPr lang="en-US" sz="2200" b="0" u="sng" dirty="0" smtClean="0">
              <a:latin typeface="Times New Roman" pitchFamily="18" charset="0"/>
              <a:cs typeface="Times New Roman" pitchFamily="18" charset="0"/>
            </a:endParaRPr>
          </a:p>
          <a:p>
            <a:r>
              <a:rPr lang="en-US" sz="2200" u="none" dirty="0" smtClean="0">
                <a:latin typeface="Times New Roman" pitchFamily="18" charset="0"/>
                <a:cs typeface="Times New Roman" pitchFamily="18" charset="0"/>
              </a:rPr>
              <a:t>Output:-  enter value of  a: 10</a:t>
            </a:r>
          </a:p>
          <a:p>
            <a:r>
              <a:rPr lang="en-US" sz="2200" u="none" dirty="0" smtClean="0">
                <a:latin typeface="Times New Roman" pitchFamily="18" charset="0"/>
                <a:cs typeface="Times New Roman" pitchFamily="18" charset="0"/>
              </a:rPr>
              <a:t>                  value of a is 10</a:t>
            </a:r>
            <a:endParaRPr lang="en-US" sz="2200" dirty="0" smtClean="0">
              <a:latin typeface="Times New Roman" pitchFamily="18" charset="0"/>
              <a:cs typeface="Times New Roman" pitchFamily="18" charset="0"/>
            </a:endParaRP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91972"/>
            <a:ext cx="8305800" cy="738664"/>
          </a:xfrm>
        </p:spPr>
        <p:txBody>
          <a:bodyPr/>
          <a:lstStyle/>
          <a:p>
            <a:r>
              <a:rPr lang="en-US" sz="2400" b="0" dirty="0" smtClean="0">
                <a:solidFill>
                  <a:schemeClr val="tx1"/>
                </a:solidFill>
                <a:latin typeface="Times New Roman" pitchFamily="18" charset="0"/>
                <a:cs typeface="Times New Roman" pitchFamily="18" charset="0"/>
              </a:rPr>
              <a:t>Write  a program to print value of 2 variables</a:t>
            </a:r>
            <a:endParaRPr lang="en-US" sz="2400" b="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1752600"/>
            <a:ext cx="8305800" cy="2585323"/>
          </a:xfrm>
        </p:spPr>
        <p:txBody>
          <a:bodyPr/>
          <a:lstStyle/>
          <a:p>
            <a:r>
              <a:rPr lang="en-US" sz="2400" b="0" u="none" dirty="0" smtClean="0">
                <a:latin typeface="Times New Roman" pitchFamily="18" charset="0"/>
                <a:cs typeface="Times New Roman" pitchFamily="18" charset="0"/>
              </a:rPr>
              <a:t>Algorithm name:- print value of 2 variables</a:t>
            </a:r>
          </a:p>
          <a:p>
            <a:r>
              <a:rPr lang="en-US" sz="2400" b="0" u="none" dirty="0" smtClean="0">
                <a:latin typeface="Times New Roman" pitchFamily="18" charset="0"/>
                <a:cs typeface="Times New Roman" pitchFamily="18" charset="0"/>
              </a:rPr>
              <a:t>Input : a ,b</a:t>
            </a:r>
          </a:p>
          <a:p>
            <a:r>
              <a:rPr lang="en-US" sz="2400" b="0" u="none" dirty="0" smtClean="0">
                <a:latin typeface="Times New Roman" pitchFamily="18" charset="0"/>
                <a:cs typeface="Times New Roman" pitchFamily="18" charset="0"/>
              </a:rPr>
              <a:t>Output: value of a ,b</a:t>
            </a:r>
          </a:p>
          <a:p>
            <a:r>
              <a:rPr lang="en-US" sz="2400" b="0" u="none" dirty="0" smtClean="0">
                <a:latin typeface="Times New Roman" pitchFamily="18" charset="0"/>
                <a:cs typeface="Times New Roman" pitchFamily="18" charset="0"/>
              </a:rPr>
              <a:t>Step1: start</a:t>
            </a:r>
          </a:p>
          <a:p>
            <a:r>
              <a:rPr lang="en-US" sz="2400" b="0" u="none" dirty="0" smtClean="0">
                <a:latin typeface="Times New Roman" pitchFamily="18" charset="0"/>
                <a:cs typeface="Times New Roman" pitchFamily="18" charset="0"/>
              </a:rPr>
              <a:t>Step2 : declare variables a, b</a:t>
            </a:r>
          </a:p>
          <a:p>
            <a:r>
              <a:rPr lang="en-US" sz="2400" b="0" u="none" dirty="0" smtClean="0">
                <a:latin typeface="Times New Roman" pitchFamily="18" charset="0"/>
                <a:cs typeface="Times New Roman" pitchFamily="18" charset="0"/>
              </a:rPr>
              <a:t>Step3:display value of a and b</a:t>
            </a:r>
          </a:p>
          <a:p>
            <a:r>
              <a:rPr lang="en-US" sz="2400" b="0" u="none" dirty="0" smtClean="0">
                <a:latin typeface="Times New Roman" pitchFamily="18" charset="0"/>
                <a:cs typeface="Times New Roman" pitchFamily="18" charset="0"/>
              </a:rPr>
              <a:t>Step 4: stop</a:t>
            </a:r>
            <a:endParaRPr lang="en-US" sz="2400" b="0" u="none"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1135" y="274320"/>
            <a:ext cx="4599432" cy="9418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467485">
              <a:lnSpc>
                <a:spcPct val="100000"/>
              </a:lnSpc>
            </a:pPr>
            <a:r>
              <a:rPr dirty="0"/>
              <a:t>‘C’</a:t>
            </a:r>
            <a:r>
              <a:rPr spc="-110" dirty="0"/>
              <a:t> </a:t>
            </a:r>
            <a:r>
              <a:rPr dirty="0"/>
              <a:t>Tokens</a:t>
            </a:r>
          </a:p>
        </p:txBody>
      </p:sp>
      <p:sp>
        <p:nvSpPr>
          <p:cNvPr id="4" name="object 4"/>
          <p:cNvSpPr/>
          <p:nvPr/>
        </p:nvSpPr>
        <p:spPr>
          <a:xfrm>
            <a:off x="609600" y="1600200"/>
            <a:ext cx="8077200" cy="46482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91972"/>
            <a:ext cx="5729858" cy="430887"/>
          </a:xfrm>
        </p:spPr>
        <p:txBody>
          <a:bodyPr/>
          <a:lstStyle/>
          <a:p>
            <a:r>
              <a:rPr lang="en-US" sz="2800" dirty="0" smtClean="0">
                <a:solidFill>
                  <a:schemeClr val="tx1"/>
                </a:solidFill>
                <a:latin typeface="Times New Roman" pitchFamily="18" charset="0"/>
                <a:cs typeface="Times New Roman" pitchFamily="18" charset="0"/>
              </a:rPr>
              <a:t>program</a:t>
            </a:r>
            <a:endParaRPr lang="en-US" sz="28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81000" y="702469"/>
            <a:ext cx="8458200" cy="5786199"/>
          </a:xfrm>
        </p:spPr>
        <p:txBody>
          <a:bodyPr/>
          <a:lstStyle/>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stdio.h</a:t>
            </a:r>
            <a:r>
              <a:rPr lang="en-US" sz="2400" b="0" u="none" dirty="0" smtClean="0">
                <a:latin typeface="Times New Roman" pitchFamily="18" charset="0"/>
                <a:cs typeface="Times New Roman" pitchFamily="18" charset="0"/>
              </a:rPr>
              <a:t>&gt;</a:t>
            </a:r>
          </a:p>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conio.h</a:t>
            </a:r>
            <a:r>
              <a:rPr lang="en-US" sz="2400" b="0" u="none" dirty="0" smtClean="0">
                <a:latin typeface="Times New Roman" pitchFamily="18" charset="0"/>
                <a:cs typeface="Times New Roman" pitchFamily="18" charset="0"/>
              </a:rPr>
              <a:t>&gt;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void main( )</a:t>
            </a:r>
          </a:p>
          <a:p>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a =20;</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b=30;</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clrscr</a:t>
            </a:r>
            <a:r>
              <a:rPr lang="en-US" sz="2400" b="0" u="none" dirty="0" smtClean="0">
                <a:latin typeface="Times New Roman" pitchFamily="18" charset="0"/>
                <a:cs typeface="Times New Roman" pitchFamily="18" charset="0"/>
              </a:rPr>
              <a:t>( );</a:t>
            </a:r>
          </a:p>
          <a:p>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value of a is %</a:t>
            </a:r>
            <a:r>
              <a:rPr lang="en-US" sz="2400" b="0" u="none" dirty="0" err="1" smtClean="0">
                <a:latin typeface="Times New Roman" pitchFamily="18" charset="0"/>
                <a:cs typeface="Times New Roman" pitchFamily="18" charset="0"/>
              </a:rPr>
              <a:t>d”,a</a:t>
            </a:r>
            <a:r>
              <a:rPr lang="en-US" sz="2400" b="0" u="none" dirty="0" smtClean="0">
                <a:latin typeface="Times New Roman" pitchFamily="18" charset="0"/>
                <a:cs typeface="Times New Roman" pitchFamily="18" charset="0"/>
              </a:rPr>
              <a:t>);</a:t>
            </a:r>
          </a:p>
          <a:p>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value of b is %</a:t>
            </a:r>
            <a:r>
              <a:rPr lang="en-US" sz="2400" b="0" u="none" dirty="0" err="1" smtClean="0">
                <a:latin typeface="Times New Roman" pitchFamily="18" charset="0"/>
                <a:cs typeface="Times New Roman" pitchFamily="18" charset="0"/>
              </a:rPr>
              <a:t>d”,b</a:t>
            </a:r>
            <a:r>
              <a:rPr lang="en-US" sz="2400" b="0" u="none" dirty="0" smtClean="0">
                <a:latin typeface="Times New Roman" pitchFamily="18" charset="0"/>
                <a:cs typeface="Times New Roman" pitchFamily="18" charset="0"/>
              </a:rPr>
              <a:t>);</a:t>
            </a:r>
          </a:p>
          <a:p>
            <a:r>
              <a:rPr lang="en-US" sz="2400" b="0" u="none" dirty="0" err="1" smtClean="0">
                <a:latin typeface="Times New Roman" pitchFamily="18" charset="0"/>
                <a:cs typeface="Times New Roman" pitchFamily="18" charset="0"/>
              </a:rPr>
              <a:t>getch</a:t>
            </a:r>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a:t>
            </a:r>
          </a:p>
          <a:p>
            <a:endParaRPr lang="en-US" sz="2400" b="0" u="sng" dirty="0" smtClean="0">
              <a:latin typeface="Times New Roman" pitchFamily="18" charset="0"/>
              <a:cs typeface="Times New Roman" pitchFamily="18" charset="0"/>
            </a:endParaRPr>
          </a:p>
          <a:p>
            <a:r>
              <a:rPr lang="en-US" sz="2400" u="none" dirty="0" smtClean="0">
                <a:latin typeface="Times New Roman" pitchFamily="18" charset="0"/>
                <a:cs typeface="Times New Roman" pitchFamily="18" charset="0"/>
              </a:rPr>
              <a:t>Output:-   value of a is 20</a:t>
            </a:r>
          </a:p>
          <a:p>
            <a:r>
              <a:rPr lang="en-US" sz="2400" u="none" dirty="0" smtClean="0">
                <a:latin typeface="Times New Roman" pitchFamily="18" charset="0"/>
                <a:cs typeface="Times New Roman" pitchFamily="18" charset="0"/>
              </a:rPr>
              <a:t>                   value of b is 30 </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55596"/>
          </a:xfrm>
        </p:spPr>
        <p:txBody>
          <a:bodyPr/>
          <a:lstStyle/>
          <a:p>
            <a:r>
              <a:rPr lang="en-US" sz="2400" dirty="0" smtClean="0">
                <a:solidFill>
                  <a:schemeClr val="tx1"/>
                </a:solidFill>
                <a:latin typeface="Times New Roman" pitchFamily="18" charset="0"/>
                <a:cs typeface="Times New Roman" pitchFamily="18" charset="0"/>
              </a:rPr>
              <a:t>Write a program to accept and display the value of a and b having </a:t>
            </a:r>
            <a:r>
              <a:rPr lang="en-US" sz="2400" dirty="0" err="1" smtClean="0">
                <a:solidFill>
                  <a:schemeClr val="tx1"/>
                </a:solidFill>
                <a:latin typeface="Times New Roman" pitchFamily="18" charset="0"/>
                <a:cs typeface="Times New Roman" pitchFamily="18" charset="0"/>
              </a:rPr>
              <a:t>int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datatype</a:t>
            </a:r>
            <a:endParaRPr lang="en-US" sz="24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371600" y="609600"/>
            <a:ext cx="7543800" cy="6035397"/>
          </a:xfrm>
        </p:spPr>
        <p:txBody>
          <a:bodyPr/>
          <a:lstStyle/>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stdio.h</a:t>
            </a:r>
            <a:r>
              <a:rPr lang="en-US" sz="2200" b="0" u="none" dirty="0" smtClean="0">
                <a:latin typeface="Times New Roman" pitchFamily="18" charset="0"/>
                <a:cs typeface="Times New Roman" pitchFamily="18" charset="0"/>
              </a:rPr>
              <a:t>&gt;</a:t>
            </a:r>
          </a:p>
          <a:p>
            <a:r>
              <a:rPr lang="en-US" sz="2200" b="0" u="none" dirty="0" smtClean="0">
                <a:latin typeface="Times New Roman" pitchFamily="18" charset="0"/>
                <a:cs typeface="Times New Roman" pitchFamily="18" charset="0"/>
              </a:rPr>
              <a:t>#include&lt;</a:t>
            </a:r>
            <a:r>
              <a:rPr lang="en-US" sz="2200" b="0" u="none" dirty="0" err="1" smtClean="0">
                <a:latin typeface="Times New Roman" pitchFamily="18" charset="0"/>
                <a:cs typeface="Times New Roman" pitchFamily="18" charset="0"/>
              </a:rPr>
              <a:t>conio.h</a:t>
            </a:r>
            <a:r>
              <a:rPr lang="en-US" sz="2200" b="0" u="none" dirty="0" smtClean="0">
                <a:latin typeface="Times New Roman" pitchFamily="18" charset="0"/>
                <a:cs typeface="Times New Roman" pitchFamily="18" charset="0"/>
              </a:rPr>
              <a:t>&gt;</a:t>
            </a:r>
          </a:p>
          <a:p>
            <a:endParaRPr lang="en-US" sz="2200" b="0" u="none" dirty="0" smtClean="0">
              <a:latin typeface="Times New Roman" pitchFamily="18" charset="0"/>
              <a:cs typeface="Times New Roman" pitchFamily="18" charset="0"/>
            </a:endParaRPr>
          </a:p>
          <a:p>
            <a:r>
              <a:rPr lang="en-US" sz="2200" b="0" u="none" dirty="0" smtClean="0">
                <a:latin typeface="Times New Roman" pitchFamily="18" charset="0"/>
                <a:cs typeface="Times New Roman" pitchFamily="18" charset="0"/>
              </a:rPr>
              <a:t>void main( )</a:t>
            </a:r>
          </a:p>
          <a:p>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int</a:t>
            </a:r>
            <a:r>
              <a:rPr lang="en-US" sz="2200" b="0" u="none" dirty="0" smtClean="0">
                <a:latin typeface="Times New Roman" pitchFamily="18" charset="0"/>
                <a:cs typeface="Times New Roman" pitchFamily="18" charset="0"/>
              </a:rPr>
              <a:t> a ,b;</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clrscr</a:t>
            </a:r>
            <a:r>
              <a:rPr lang="en-US" sz="2200" b="0" u="none" dirty="0" smtClean="0">
                <a:latin typeface="Times New Roman" pitchFamily="18" charset="0"/>
                <a:cs typeface="Times New Roman" pitchFamily="18" charset="0"/>
              </a:rPr>
              <a:t>( );</a:t>
            </a:r>
          </a:p>
          <a:p>
            <a:r>
              <a:rPr lang="en-US" sz="2200" b="0" u="none" dirty="0" smtClean="0">
                <a:latin typeface="Times New Roman" pitchFamily="18" charset="0"/>
                <a:cs typeface="Times New Roman" pitchFamily="18" charset="0"/>
              </a:rPr>
              <a:t> </a:t>
            </a:r>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enter value of a:“);</a:t>
            </a:r>
          </a:p>
          <a:p>
            <a:r>
              <a:rPr lang="en-US" sz="2200" b="0" u="none" dirty="0" err="1" smtClean="0">
                <a:latin typeface="Times New Roman" pitchFamily="18" charset="0"/>
                <a:cs typeface="Times New Roman" pitchFamily="18" charset="0"/>
              </a:rPr>
              <a:t>scanf</a:t>
            </a:r>
            <a:r>
              <a:rPr lang="en-US" sz="2200" b="0" u="none" dirty="0" smtClean="0">
                <a:latin typeface="Times New Roman" pitchFamily="18" charset="0"/>
                <a:cs typeface="Times New Roman" pitchFamily="18" charset="0"/>
              </a:rPr>
              <a:t>(“%</a:t>
            </a:r>
            <a:r>
              <a:rPr lang="en-US" sz="2200" b="0" u="none" dirty="0" err="1" smtClean="0">
                <a:latin typeface="Times New Roman" pitchFamily="18" charset="0"/>
                <a:cs typeface="Times New Roman" pitchFamily="18" charset="0"/>
              </a:rPr>
              <a:t>d”,&amp;a</a:t>
            </a:r>
            <a:r>
              <a:rPr lang="en-US" sz="2200" b="0" u="none" dirty="0" smtClean="0">
                <a:latin typeface="Times New Roman" pitchFamily="18" charset="0"/>
                <a:cs typeface="Times New Roman" pitchFamily="18" charset="0"/>
              </a:rPr>
              <a:t>);</a:t>
            </a:r>
          </a:p>
          <a:p>
            <a:endParaRPr lang="en-US" sz="2200" b="0" u="none" dirty="0" smtClean="0">
              <a:latin typeface="Times New Roman" pitchFamily="18" charset="0"/>
              <a:cs typeface="Times New Roman" pitchFamily="18" charset="0"/>
            </a:endParaRPr>
          </a:p>
          <a:p>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enter value of b:“);</a:t>
            </a:r>
          </a:p>
          <a:p>
            <a:r>
              <a:rPr lang="en-US" sz="2200" b="0" u="none" dirty="0" err="1" smtClean="0">
                <a:latin typeface="Times New Roman" pitchFamily="18" charset="0"/>
                <a:cs typeface="Times New Roman" pitchFamily="18" charset="0"/>
              </a:rPr>
              <a:t>scanf</a:t>
            </a:r>
            <a:r>
              <a:rPr lang="en-US" sz="2200" b="0" u="none" dirty="0" smtClean="0">
                <a:latin typeface="Times New Roman" pitchFamily="18" charset="0"/>
                <a:cs typeface="Times New Roman" pitchFamily="18" charset="0"/>
              </a:rPr>
              <a:t>(“%</a:t>
            </a:r>
            <a:r>
              <a:rPr lang="en-US" sz="2200" b="0" u="none" dirty="0" err="1" smtClean="0">
                <a:latin typeface="Times New Roman" pitchFamily="18" charset="0"/>
                <a:cs typeface="Times New Roman" pitchFamily="18" charset="0"/>
              </a:rPr>
              <a:t>d”,&amp;b</a:t>
            </a:r>
            <a:r>
              <a:rPr lang="en-US" sz="2200" b="0" u="none" dirty="0" smtClean="0">
                <a:latin typeface="Times New Roman" pitchFamily="18" charset="0"/>
                <a:cs typeface="Times New Roman" pitchFamily="18" charset="0"/>
              </a:rPr>
              <a:t>);</a:t>
            </a:r>
          </a:p>
          <a:p>
            <a:endParaRPr lang="en-US" sz="2200" b="0" u="none" dirty="0" smtClean="0">
              <a:latin typeface="Times New Roman" pitchFamily="18" charset="0"/>
              <a:cs typeface="Times New Roman" pitchFamily="18" charset="0"/>
            </a:endParaRPr>
          </a:p>
          <a:p>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value of a is %</a:t>
            </a:r>
            <a:r>
              <a:rPr lang="en-US" sz="2200" b="0" u="none" dirty="0" err="1" smtClean="0">
                <a:latin typeface="Times New Roman" pitchFamily="18" charset="0"/>
                <a:cs typeface="Times New Roman" pitchFamily="18" charset="0"/>
              </a:rPr>
              <a:t>d”,a</a:t>
            </a:r>
            <a:r>
              <a:rPr lang="en-US" sz="2200" b="0" u="none" dirty="0" smtClean="0">
                <a:latin typeface="Times New Roman" pitchFamily="18" charset="0"/>
                <a:cs typeface="Times New Roman" pitchFamily="18" charset="0"/>
              </a:rPr>
              <a:t>);</a:t>
            </a:r>
          </a:p>
          <a:p>
            <a:r>
              <a:rPr lang="en-US" sz="2200" b="0" u="none" dirty="0" err="1" smtClean="0">
                <a:latin typeface="Times New Roman" pitchFamily="18" charset="0"/>
                <a:cs typeface="Times New Roman" pitchFamily="18" charset="0"/>
              </a:rPr>
              <a:t>printf</a:t>
            </a:r>
            <a:r>
              <a:rPr lang="en-US" sz="2200" b="0" u="none" dirty="0" smtClean="0">
                <a:latin typeface="Times New Roman" pitchFamily="18" charset="0"/>
                <a:cs typeface="Times New Roman" pitchFamily="18" charset="0"/>
              </a:rPr>
              <a:t>(“\n value of a is %</a:t>
            </a:r>
            <a:r>
              <a:rPr lang="en-US" sz="2200" b="0" u="none" dirty="0" err="1" smtClean="0">
                <a:latin typeface="Times New Roman" pitchFamily="18" charset="0"/>
                <a:cs typeface="Times New Roman" pitchFamily="18" charset="0"/>
              </a:rPr>
              <a:t>d”,b</a:t>
            </a:r>
            <a:r>
              <a:rPr lang="en-US" sz="2200" b="0" u="none" dirty="0" smtClean="0">
                <a:latin typeface="Times New Roman" pitchFamily="18" charset="0"/>
                <a:cs typeface="Times New Roman" pitchFamily="18" charset="0"/>
              </a:rPr>
              <a:t>);</a:t>
            </a:r>
          </a:p>
          <a:p>
            <a:endParaRPr lang="en-US" sz="2200" b="0" u="none" dirty="0" smtClean="0">
              <a:latin typeface="Times New Roman" pitchFamily="18" charset="0"/>
              <a:cs typeface="Times New Roman" pitchFamily="18" charset="0"/>
            </a:endParaRPr>
          </a:p>
          <a:p>
            <a:r>
              <a:rPr lang="en-US" sz="2200" b="0" u="none" dirty="0" err="1" smtClean="0">
                <a:latin typeface="Times New Roman" pitchFamily="18" charset="0"/>
                <a:cs typeface="Times New Roman" pitchFamily="18" charset="0"/>
              </a:rPr>
              <a:t>getch</a:t>
            </a:r>
            <a:r>
              <a:rPr lang="en-US" sz="2200" b="0" u="none" dirty="0" smtClean="0">
                <a:latin typeface="Times New Roman" pitchFamily="18" charset="0"/>
                <a:cs typeface="Times New Roman" pitchFamily="18" charset="0"/>
              </a:rPr>
              <a:t>();</a:t>
            </a:r>
          </a:p>
          <a:p>
            <a:r>
              <a:rPr lang="en-US" sz="2200" b="0" u="none" dirty="0" smtClean="0">
                <a:latin typeface="Times New Roman" pitchFamily="18" charset="0"/>
                <a:cs typeface="Times New Roman" pitchFamily="18" charset="0"/>
              </a:rPr>
              <a:t>}</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21180" y="1762125"/>
            <a:ext cx="6501638" cy="1231106"/>
          </a:xfrm>
        </p:spPr>
        <p:txBody>
          <a:bodyPr/>
          <a:lstStyle/>
          <a:p>
            <a:r>
              <a:rPr lang="en-US" u="none" dirty="0" smtClean="0">
                <a:latin typeface="Times New Roman" pitchFamily="18" charset="0"/>
                <a:cs typeface="Times New Roman" pitchFamily="18" charset="0"/>
              </a:rPr>
              <a:t>Output:-  enter value of  a: 10</a:t>
            </a:r>
          </a:p>
          <a:p>
            <a:r>
              <a:rPr lang="en-US" u="none" dirty="0" smtClean="0">
                <a:latin typeface="Times New Roman" pitchFamily="18" charset="0"/>
                <a:cs typeface="Times New Roman" pitchFamily="18" charset="0"/>
              </a:rPr>
              <a:t>                  enter value of b: 20</a:t>
            </a:r>
          </a:p>
          <a:p>
            <a:r>
              <a:rPr lang="en-US" u="none" dirty="0" smtClean="0">
                <a:latin typeface="Times New Roman" pitchFamily="18" charset="0"/>
                <a:cs typeface="Times New Roman" pitchFamily="18" charset="0"/>
              </a:rPr>
              <a:t>                  value of a is 10</a:t>
            </a:r>
          </a:p>
          <a:p>
            <a:r>
              <a:rPr lang="en-US" u="none" smtClean="0">
                <a:latin typeface="Times New Roman" pitchFamily="18" charset="0"/>
                <a:cs typeface="Times New Roman" pitchFamily="18" charset="0"/>
              </a:rPr>
              <a:t>                  value of b is 20  </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457200"/>
          </a:xfrm>
        </p:spPr>
        <p:txBody>
          <a:bodyPr/>
          <a:lstStyle/>
          <a:p>
            <a:r>
              <a:rPr lang="en-US" sz="2400" b="0" dirty="0" smtClean="0">
                <a:solidFill>
                  <a:schemeClr val="tx1"/>
                </a:solidFill>
                <a:latin typeface="Times New Roman" pitchFamily="18" charset="0"/>
                <a:cs typeface="Times New Roman" pitchFamily="18" charset="0"/>
              </a:rPr>
              <a:t>WAP  to convert temperature in </a:t>
            </a:r>
            <a:r>
              <a:rPr lang="en-US" sz="2400" b="0" dirty="0" err="1" smtClean="0">
                <a:solidFill>
                  <a:schemeClr val="tx1"/>
                </a:solidFill>
                <a:latin typeface="Times New Roman" pitchFamily="18" charset="0"/>
                <a:cs typeface="Times New Roman" pitchFamily="18" charset="0"/>
              </a:rPr>
              <a:t>fahrenheit</a:t>
            </a:r>
            <a:r>
              <a:rPr lang="en-US" sz="2400" b="0" dirty="0" smtClean="0">
                <a:solidFill>
                  <a:schemeClr val="tx1"/>
                </a:solidFill>
                <a:latin typeface="Times New Roman" pitchFamily="18" charset="0"/>
                <a:cs typeface="Times New Roman" pitchFamily="18" charset="0"/>
              </a:rPr>
              <a:t> degrees to centigrade degrees</a:t>
            </a:r>
            <a:endParaRPr lang="en-US" sz="2400" b="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143000"/>
            <a:ext cx="8991600" cy="5410200"/>
          </a:xfrm>
        </p:spPr>
        <p:txBody>
          <a:bodyPr/>
          <a:lstStyle/>
          <a:p>
            <a:r>
              <a:rPr lang="en-US" sz="2400" b="0" u="none" dirty="0" smtClean="0">
                <a:latin typeface="Times New Roman" pitchFamily="18" charset="0"/>
                <a:cs typeface="Times New Roman" pitchFamily="18" charset="0"/>
              </a:rPr>
              <a:t>Algorithm: </a:t>
            </a:r>
          </a:p>
          <a:p>
            <a:r>
              <a:rPr lang="en-US" sz="2400" b="0" u="none" dirty="0" smtClean="0">
                <a:latin typeface="Times New Roman" pitchFamily="18" charset="0"/>
                <a:cs typeface="Times New Roman" pitchFamily="18" charset="0"/>
              </a:rPr>
              <a:t>Algorithm name:- to convert temperature in </a:t>
            </a:r>
            <a:r>
              <a:rPr lang="en-US" sz="2400" b="0" u="none" dirty="0" err="1" smtClean="0">
                <a:latin typeface="Times New Roman" pitchFamily="18" charset="0"/>
                <a:cs typeface="Times New Roman" pitchFamily="18" charset="0"/>
              </a:rPr>
              <a:t>fahrenheit</a:t>
            </a:r>
            <a:r>
              <a:rPr lang="en-US" sz="2400" b="0" u="none" dirty="0" smtClean="0">
                <a:latin typeface="Times New Roman" pitchFamily="18" charset="0"/>
                <a:cs typeface="Times New Roman" pitchFamily="18" charset="0"/>
              </a:rPr>
              <a:t> degrees to centigrade degrees</a:t>
            </a:r>
          </a:p>
          <a:p>
            <a:r>
              <a:rPr lang="en-US" sz="2400" b="0" u="none" dirty="0" smtClean="0">
                <a:latin typeface="Times New Roman" pitchFamily="18" charset="0"/>
                <a:cs typeface="Times New Roman" pitchFamily="18" charset="0"/>
              </a:rPr>
              <a:t>Input:- Fahrenheit </a:t>
            </a:r>
          </a:p>
          <a:p>
            <a:r>
              <a:rPr lang="en-US" sz="2400" b="0" u="none" dirty="0" smtClean="0">
                <a:latin typeface="Times New Roman" pitchFamily="18" charset="0"/>
                <a:cs typeface="Times New Roman" pitchFamily="18" charset="0"/>
              </a:rPr>
              <a:t>Output: </a:t>
            </a:r>
            <a:r>
              <a:rPr lang="en-US" sz="2400" b="0" u="none" dirty="0" err="1" smtClean="0">
                <a:latin typeface="Times New Roman" pitchFamily="18" charset="0"/>
                <a:cs typeface="Times New Roman" pitchFamily="18" charset="0"/>
              </a:rPr>
              <a:t>Celcius</a:t>
            </a:r>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Step1:start</a:t>
            </a:r>
          </a:p>
          <a:p>
            <a:r>
              <a:rPr lang="en-US" sz="2400" b="0" u="none" dirty="0" smtClean="0">
                <a:latin typeface="Times New Roman" pitchFamily="18" charset="0"/>
                <a:cs typeface="Times New Roman" pitchFamily="18" charset="0"/>
              </a:rPr>
              <a:t>Step2:- Declare variables f and c</a:t>
            </a:r>
          </a:p>
          <a:p>
            <a:r>
              <a:rPr lang="en-US" sz="2400" b="0" u="none" dirty="0" smtClean="0">
                <a:latin typeface="Times New Roman" pitchFamily="18" charset="0"/>
                <a:cs typeface="Times New Roman" pitchFamily="18" charset="0"/>
              </a:rPr>
              <a:t>Step3:- Read value of f </a:t>
            </a:r>
          </a:p>
          <a:p>
            <a:r>
              <a:rPr lang="en-US" sz="2400" b="0" u="none" dirty="0" smtClean="0">
                <a:latin typeface="Times New Roman" pitchFamily="18" charset="0"/>
                <a:cs typeface="Times New Roman" pitchFamily="18" charset="0"/>
              </a:rPr>
              <a:t>Step4:- calculate temperature in </a:t>
            </a:r>
            <a:r>
              <a:rPr lang="en-US" sz="2400" b="0" u="none" dirty="0" err="1" smtClean="0">
                <a:latin typeface="Times New Roman" pitchFamily="18" charset="0"/>
                <a:cs typeface="Times New Roman" pitchFamily="18" charset="0"/>
              </a:rPr>
              <a:t>celcius</a:t>
            </a:r>
            <a:r>
              <a:rPr lang="en-US" sz="2400" b="0" u="none" dirty="0" smtClean="0">
                <a:latin typeface="Times New Roman" pitchFamily="18" charset="0"/>
                <a:cs typeface="Times New Roman" pitchFamily="18" charset="0"/>
              </a:rPr>
              <a:t>  c=(f-32)/1.8</a:t>
            </a:r>
          </a:p>
          <a:p>
            <a:r>
              <a:rPr lang="en-US" sz="2400" b="0" u="none" dirty="0" smtClean="0">
                <a:latin typeface="Times New Roman" pitchFamily="18" charset="0"/>
                <a:cs typeface="Times New Roman" pitchFamily="18" charset="0"/>
              </a:rPr>
              <a:t>Step5:- Display </a:t>
            </a:r>
            <a:r>
              <a:rPr lang="en-US" sz="2400" b="0" u="none" dirty="0" err="1" smtClean="0">
                <a:latin typeface="Times New Roman" pitchFamily="18" charset="0"/>
                <a:cs typeface="Times New Roman" pitchFamily="18" charset="0"/>
              </a:rPr>
              <a:t>celcius</a:t>
            </a:r>
            <a:r>
              <a:rPr lang="en-US" sz="2400" b="0" u="none" dirty="0" smtClean="0">
                <a:latin typeface="Times New Roman" pitchFamily="18" charset="0"/>
                <a:cs typeface="Times New Roman" pitchFamily="18" charset="0"/>
              </a:rPr>
              <a:t> temperature</a:t>
            </a:r>
          </a:p>
          <a:p>
            <a:r>
              <a:rPr lang="en-US" sz="2400" b="0" u="none" dirty="0" smtClean="0">
                <a:latin typeface="Times New Roman" pitchFamily="18" charset="0"/>
                <a:cs typeface="Times New Roman" pitchFamily="18" charset="0"/>
              </a:rPr>
              <a:t>Step 6:-stop</a:t>
            </a:r>
            <a:endParaRPr lang="en-US" sz="2400" b="0" u="none"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304800"/>
            <a:ext cx="8686800" cy="6155531"/>
          </a:xfrm>
        </p:spPr>
        <p:txBody>
          <a:bodyPr/>
          <a:lstStyle/>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stdio.h</a:t>
            </a:r>
            <a:r>
              <a:rPr lang="en-US" sz="2400" b="0" u="none" dirty="0" smtClean="0">
                <a:latin typeface="Times New Roman" pitchFamily="18" charset="0"/>
                <a:cs typeface="Times New Roman" pitchFamily="18" charset="0"/>
              </a:rPr>
              <a:t>&gt;</a:t>
            </a:r>
          </a:p>
          <a:p>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conio.h</a:t>
            </a:r>
            <a:r>
              <a:rPr lang="en-US" sz="2400" b="0" u="none" dirty="0" smtClean="0">
                <a:latin typeface="Times New Roman" pitchFamily="18" charset="0"/>
                <a:cs typeface="Times New Roman" pitchFamily="18" charset="0"/>
              </a:rPr>
              <a:t>&gt;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void main( )</a:t>
            </a:r>
          </a:p>
          <a:p>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      float </a:t>
            </a:r>
            <a:r>
              <a:rPr lang="en-US" sz="2400" b="0" u="none" dirty="0" err="1" smtClean="0">
                <a:latin typeface="Times New Roman" pitchFamily="18" charset="0"/>
                <a:cs typeface="Times New Roman" pitchFamily="18" charset="0"/>
              </a:rPr>
              <a:t>f,c</a:t>
            </a:r>
            <a:r>
              <a:rPr lang="en-US" sz="2400" b="0" u="none" dirty="0" smtClean="0">
                <a:latin typeface="Times New Roman" pitchFamily="18" charset="0"/>
                <a:cs typeface="Times New Roman" pitchFamily="18" charset="0"/>
              </a:rPr>
              <a:t> ;</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clrscr</a:t>
            </a:r>
            <a:r>
              <a:rPr lang="en-US" sz="2400" b="0" u="none" dirty="0" smtClean="0">
                <a:latin typeface="Times New Roman" pitchFamily="18" charset="0"/>
                <a:cs typeface="Times New Roman" pitchFamily="18" charset="0"/>
              </a:rPr>
              <a:t>( );</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enter temperature in </a:t>
            </a:r>
            <a:r>
              <a:rPr lang="en-US" sz="2400" b="0" u="none" dirty="0" err="1" smtClean="0">
                <a:latin typeface="Times New Roman" pitchFamily="18" charset="0"/>
                <a:cs typeface="Times New Roman" pitchFamily="18" charset="0"/>
              </a:rPr>
              <a:t>fahrenheit</a:t>
            </a:r>
            <a:r>
              <a:rPr lang="en-US" sz="2400" b="0" u="none" dirty="0" smtClean="0">
                <a:latin typeface="Times New Roman" pitchFamily="18" charset="0"/>
                <a:cs typeface="Times New Roman" pitchFamily="18" charset="0"/>
              </a:rPr>
              <a:t>: “);</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scanf</a:t>
            </a:r>
            <a:r>
              <a:rPr lang="en-US" sz="2400" b="0" u="none" dirty="0" smtClean="0">
                <a:latin typeface="Times New Roman" pitchFamily="18" charset="0"/>
                <a:cs typeface="Times New Roman" pitchFamily="18" charset="0"/>
              </a:rPr>
              <a:t>(“%</a:t>
            </a:r>
            <a:r>
              <a:rPr lang="en-US" sz="2400" b="0" u="none" dirty="0" err="1" smtClean="0">
                <a:latin typeface="Times New Roman" pitchFamily="18" charset="0"/>
                <a:cs typeface="Times New Roman" pitchFamily="18" charset="0"/>
              </a:rPr>
              <a:t>f”,&amp;f</a:t>
            </a:r>
            <a:r>
              <a:rPr lang="en-US" sz="2400" b="0" u="none" dirty="0" smtClean="0">
                <a:latin typeface="Times New Roman" pitchFamily="18" charset="0"/>
                <a:cs typeface="Times New Roman" pitchFamily="18" charset="0"/>
              </a:rPr>
              <a: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c=(f-32)/1.8;</a:t>
            </a:r>
          </a:p>
          <a:p>
            <a:endParaRPr lang="en-US" sz="2400" b="0" u="none" dirty="0" smtClean="0">
              <a:latin typeface="Times New Roman" pitchFamily="18" charset="0"/>
              <a:cs typeface="Times New Roman" pitchFamily="18" charset="0"/>
            </a:endParaRPr>
          </a:p>
          <a:p>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The converted temperature in </a:t>
            </a:r>
            <a:r>
              <a:rPr lang="en-US" sz="2400" b="0" u="none" dirty="0" err="1" smtClean="0">
                <a:latin typeface="Times New Roman" pitchFamily="18" charset="0"/>
                <a:cs typeface="Times New Roman" pitchFamily="18" charset="0"/>
              </a:rPr>
              <a:t>celcius</a:t>
            </a:r>
            <a:r>
              <a:rPr lang="en-US" sz="2400" b="0" u="none" dirty="0" smtClean="0">
                <a:latin typeface="Times New Roman" pitchFamily="18" charset="0"/>
                <a:cs typeface="Times New Roman" pitchFamily="18" charset="0"/>
              </a:rPr>
              <a:t> is %f ”,c);</a:t>
            </a:r>
          </a:p>
          <a:p>
            <a:endParaRPr lang="en-US" sz="2400" b="0" u="none" dirty="0" smtClean="0">
              <a:latin typeface="Times New Roman" pitchFamily="18" charset="0"/>
              <a:cs typeface="Times New Roman" pitchFamily="18" charset="0"/>
            </a:endParaRPr>
          </a:p>
          <a:p>
            <a:r>
              <a:rPr lang="en-US" sz="2400" b="0" u="none" dirty="0" err="1" smtClean="0">
                <a:latin typeface="Times New Roman" pitchFamily="18" charset="0"/>
                <a:cs typeface="Times New Roman" pitchFamily="18" charset="0"/>
              </a:rPr>
              <a:t>getch</a:t>
            </a:r>
            <a:r>
              <a:rPr lang="en-US" sz="2400" b="0" u="none" dirty="0" smtClean="0">
                <a:latin typeface="Times New Roman" pitchFamily="18" charset="0"/>
                <a:cs typeface="Times New Roman" pitchFamily="18" charset="0"/>
              </a:rPr>
              <a:t>();</a:t>
            </a:r>
          </a:p>
          <a:p>
            <a:r>
              <a:rPr lang="en-US" sz="2400" b="0" u="none" dirty="0" smtClean="0">
                <a:latin typeface="Times New Roman" pitchFamily="18" charset="0"/>
                <a:cs typeface="Times New Roman" pitchFamily="18" charset="0"/>
              </a:rPr>
              <a: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91972"/>
            <a:ext cx="8686800" cy="369332"/>
          </a:xfrm>
        </p:spPr>
        <p:txBody>
          <a:bodyPr/>
          <a:lstStyle/>
          <a:p>
            <a:r>
              <a:rPr lang="en-US" sz="2400" b="0" dirty="0" smtClean="0">
                <a:solidFill>
                  <a:schemeClr val="tx1"/>
                </a:solidFill>
                <a:latin typeface="Times New Roman" pitchFamily="18" charset="0"/>
                <a:cs typeface="Times New Roman" pitchFamily="18" charset="0"/>
              </a:rPr>
              <a:t>WAP  to calculate the area and perimeter of the rectangle</a:t>
            </a:r>
            <a:endParaRPr lang="en-US" sz="2400" dirty="0"/>
          </a:p>
        </p:txBody>
      </p:sp>
      <p:sp>
        <p:nvSpPr>
          <p:cNvPr id="4" name="Text Placeholder 3"/>
          <p:cNvSpPr>
            <a:spLocks noGrp="1"/>
          </p:cNvSpPr>
          <p:nvPr>
            <p:ph type="body" idx="1"/>
          </p:nvPr>
        </p:nvSpPr>
        <p:spPr>
          <a:xfrm>
            <a:off x="228600" y="838200"/>
            <a:ext cx="8686800" cy="5047536"/>
          </a:xfrm>
        </p:spPr>
        <p:txBody>
          <a:bodyPr/>
          <a:lstStyle/>
          <a:p>
            <a:r>
              <a:rPr lang="en-US" sz="2400" b="0" u="none" dirty="0" smtClean="0">
                <a:latin typeface="Times New Roman" pitchFamily="18" charset="0"/>
                <a:cs typeface="Times New Roman" pitchFamily="18" charset="0"/>
              </a:rPr>
              <a:t>Algorithm: </a:t>
            </a:r>
          </a:p>
          <a:p>
            <a:r>
              <a:rPr lang="en-US" sz="2400" b="0" u="none" dirty="0" smtClean="0">
                <a:latin typeface="Times New Roman" pitchFamily="18" charset="0"/>
                <a:cs typeface="Times New Roman" pitchFamily="18" charset="0"/>
              </a:rPr>
              <a:t>Algorithm name:- to calculate the area and perimeter of the rectangle</a:t>
            </a:r>
          </a:p>
          <a:p>
            <a:r>
              <a:rPr lang="en-US" sz="2400" b="0" u="none" dirty="0" smtClean="0">
                <a:latin typeface="Times New Roman" pitchFamily="18" charset="0"/>
                <a:cs typeface="Times New Roman" pitchFamily="18" charset="0"/>
              </a:rPr>
              <a:t>Input:- length and breadth </a:t>
            </a:r>
          </a:p>
          <a:p>
            <a:r>
              <a:rPr lang="en-US" sz="2400" b="0" u="none" dirty="0" smtClean="0">
                <a:latin typeface="Times New Roman" pitchFamily="18" charset="0"/>
                <a:cs typeface="Times New Roman" pitchFamily="18" charset="0"/>
              </a:rPr>
              <a:t>Output: area and perimeter</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Step1:start</a:t>
            </a:r>
          </a:p>
          <a:p>
            <a:r>
              <a:rPr lang="en-US" sz="2400" b="0" u="none" dirty="0" smtClean="0">
                <a:latin typeface="Times New Roman" pitchFamily="18" charset="0"/>
                <a:cs typeface="Times New Roman" pitchFamily="18" charset="0"/>
              </a:rPr>
              <a:t>Step2:- Declare variables </a:t>
            </a:r>
            <a:r>
              <a:rPr lang="en-US" sz="2400" b="0" u="none" dirty="0" err="1" smtClean="0">
                <a:latin typeface="Times New Roman" pitchFamily="18" charset="0"/>
                <a:cs typeface="Times New Roman" pitchFamily="18" charset="0"/>
              </a:rPr>
              <a:t>length,breadth</a:t>
            </a:r>
            <a:r>
              <a:rPr lang="en-US" sz="2400" b="0" u="none" dirty="0" smtClean="0">
                <a:latin typeface="Times New Roman" pitchFamily="18" charset="0"/>
                <a:cs typeface="Times New Roman" pitchFamily="18" charset="0"/>
              </a:rPr>
              <a:t> ,area ,perimeter</a:t>
            </a:r>
          </a:p>
          <a:p>
            <a:r>
              <a:rPr lang="en-US" sz="2400" b="0" u="none" dirty="0" smtClean="0">
                <a:latin typeface="Times New Roman" pitchFamily="18" charset="0"/>
                <a:cs typeface="Times New Roman" pitchFamily="18" charset="0"/>
              </a:rPr>
              <a:t>Step3:- Read value of length and breadth</a:t>
            </a:r>
          </a:p>
          <a:p>
            <a:r>
              <a:rPr lang="en-US" sz="2400" b="0" u="none" dirty="0" smtClean="0">
                <a:latin typeface="Times New Roman" pitchFamily="18" charset="0"/>
                <a:cs typeface="Times New Roman" pitchFamily="18" charset="0"/>
              </a:rPr>
              <a:t>Step4:- calculate area </a:t>
            </a:r>
            <a:r>
              <a:rPr lang="en-US" sz="2400" b="0" u="none" dirty="0" err="1" smtClean="0">
                <a:latin typeface="Times New Roman" pitchFamily="18" charset="0"/>
                <a:cs typeface="Times New Roman" pitchFamily="18" charset="0"/>
              </a:rPr>
              <a:t>area</a:t>
            </a:r>
            <a:r>
              <a:rPr lang="en-US" sz="2400" b="0" u="none" dirty="0" smtClean="0">
                <a:latin typeface="Times New Roman" pitchFamily="18" charset="0"/>
                <a:cs typeface="Times New Roman" pitchFamily="18" charset="0"/>
              </a:rPr>
              <a:t>=length*breadth</a:t>
            </a:r>
          </a:p>
          <a:p>
            <a:r>
              <a:rPr lang="en-US" sz="2400" b="0" u="none" dirty="0" smtClean="0">
                <a:latin typeface="Times New Roman" pitchFamily="18" charset="0"/>
                <a:cs typeface="Times New Roman" pitchFamily="18" charset="0"/>
              </a:rPr>
              <a:t>Step5:- Display area of rectangle</a:t>
            </a:r>
          </a:p>
          <a:p>
            <a:r>
              <a:rPr lang="en-US" sz="2400" b="0" u="none" dirty="0" smtClean="0">
                <a:latin typeface="Times New Roman" pitchFamily="18" charset="0"/>
                <a:cs typeface="Times New Roman" pitchFamily="18" charset="0"/>
              </a:rPr>
              <a:t>Step 6:-calculate perimeter,  perimeter= (2*length) + (2*breadth) </a:t>
            </a:r>
          </a:p>
          <a:p>
            <a:r>
              <a:rPr lang="en-US" sz="2400" b="0" u="none" dirty="0" smtClean="0">
                <a:latin typeface="Times New Roman" pitchFamily="18" charset="0"/>
                <a:cs typeface="Times New Roman" pitchFamily="18" charset="0"/>
              </a:rPr>
              <a:t>Step7:display perimeter of rectangle</a:t>
            </a:r>
          </a:p>
          <a:p>
            <a:r>
              <a:rPr lang="en-US" sz="2400" b="0" u="none" dirty="0" smtClean="0">
                <a:latin typeface="Times New Roman" pitchFamily="18" charset="0"/>
                <a:cs typeface="Times New Roman" pitchFamily="18" charset="0"/>
              </a:rPr>
              <a:t>Step8:stop</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228600"/>
            <a:ext cx="8686800" cy="6401753"/>
          </a:xfrm>
        </p:spPr>
        <p:txBody>
          <a:bodyPr/>
          <a:lstStyle/>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stdio.h</a:t>
            </a:r>
            <a:r>
              <a:rPr lang="en-US" sz="2000" b="0" u="none" dirty="0" smtClean="0">
                <a:latin typeface="Times New Roman" pitchFamily="18" charset="0"/>
                <a:cs typeface="Times New Roman" pitchFamily="18" charset="0"/>
              </a:rPr>
              <a:t>&gt;</a:t>
            </a:r>
          </a:p>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conio.h</a:t>
            </a:r>
            <a:r>
              <a:rPr lang="en-US" sz="2000" b="0" u="none" dirty="0" smtClean="0">
                <a:latin typeface="Times New Roman" pitchFamily="18" charset="0"/>
                <a:cs typeface="Times New Roman" pitchFamily="18" charset="0"/>
              </a:rPr>
              <a:t>&gt;</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void main( )</a:t>
            </a:r>
          </a:p>
          <a:p>
            <a:r>
              <a:rPr lang="en-US" sz="2000" b="0" u="none" dirty="0" smtClean="0">
                <a:latin typeface="Times New Roman" pitchFamily="18" charset="0"/>
                <a:cs typeface="Times New Roman" pitchFamily="18" charset="0"/>
              </a:rPr>
              <a:t>{</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int</a:t>
            </a:r>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length,breadth,area</a:t>
            </a:r>
            <a:r>
              <a:rPr lang="en-US" sz="2000" b="0" u="none" dirty="0" smtClean="0">
                <a:latin typeface="Times New Roman" pitchFamily="18" charset="0"/>
                <a:cs typeface="Times New Roman" pitchFamily="18" charset="0"/>
              </a:rPr>
              <a:t> ,perimeter</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clrscr</a:t>
            </a:r>
            <a:r>
              <a:rPr lang="en-US" sz="2000" b="0" u="none" dirty="0" smtClean="0">
                <a:latin typeface="Times New Roman" pitchFamily="18" charset="0"/>
                <a:cs typeface="Times New Roman" pitchFamily="18" charset="0"/>
              </a:rPr>
              <a:t>( );</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enter length and breadth: “);</a:t>
            </a:r>
          </a:p>
          <a:p>
            <a:r>
              <a:rPr lang="en-US" sz="2000" b="0" u="none" dirty="0" err="1" smtClean="0">
                <a:latin typeface="Times New Roman" pitchFamily="18" charset="0"/>
                <a:cs typeface="Times New Roman" pitchFamily="18" charset="0"/>
              </a:rPr>
              <a:t>scanf</a:t>
            </a:r>
            <a:r>
              <a:rPr lang="en-US" sz="2000" b="0" u="none" dirty="0" smtClean="0">
                <a:latin typeface="Times New Roman" pitchFamily="18" charset="0"/>
                <a:cs typeface="Times New Roman" pitchFamily="18" charset="0"/>
              </a:rPr>
              <a:t>(“%d %d ”,&amp;length, &amp;breadth);</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area= length * breadth;</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The area of rectangle is %d ”,area);</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perimeter=(2*length) + (2*breadth);</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The perimeter of rectangle is %d ”,perimeter);</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getch</a:t>
            </a:r>
            <a:r>
              <a:rPr lang="en-US" sz="2000" b="0" u="none" dirty="0" smtClean="0">
                <a:latin typeface="Times New Roman" pitchFamily="18" charset="0"/>
                <a:cs typeface="Times New Roman" pitchFamily="18" charset="0"/>
              </a:rPr>
              <a:t>();</a:t>
            </a:r>
          </a:p>
          <a:p>
            <a:r>
              <a:rPr lang="en-US" sz="2000" b="0" u="none" dirty="0" smtClean="0">
                <a:latin typeface="Times New Roman" pitchFamily="18" charset="0"/>
                <a:cs typeface="Times New Roman" pitchFamily="18" charset="0"/>
              </a:rPr>
              <a: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152400"/>
            <a:ext cx="8915399" cy="430887"/>
          </a:xfrm>
        </p:spPr>
        <p:txBody>
          <a:bodyPr/>
          <a:lstStyle/>
          <a:p>
            <a:r>
              <a:rPr lang="en-US" sz="2800" b="0" dirty="0" smtClean="0">
                <a:solidFill>
                  <a:schemeClr val="tx1"/>
                </a:solidFill>
                <a:latin typeface="Times New Roman" pitchFamily="18" charset="0"/>
                <a:cs typeface="Times New Roman" pitchFamily="18" charset="0"/>
              </a:rPr>
              <a:t>WAP  to calculate the area and circumference of the circle</a:t>
            </a:r>
            <a:endParaRPr lang="en-US" sz="2800" dirty="0"/>
          </a:p>
        </p:txBody>
      </p:sp>
      <p:sp>
        <p:nvSpPr>
          <p:cNvPr id="3" name="Text Placeholder 2"/>
          <p:cNvSpPr>
            <a:spLocks noGrp="1"/>
          </p:cNvSpPr>
          <p:nvPr>
            <p:ph type="body" idx="1"/>
          </p:nvPr>
        </p:nvSpPr>
        <p:spPr>
          <a:xfrm>
            <a:off x="228600" y="609600"/>
            <a:ext cx="8686800" cy="5416868"/>
          </a:xfrm>
        </p:spPr>
        <p:txBody>
          <a:bodyPr/>
          <a:lstStyle/>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Algorithm: </a:t>
            </a:r>
          </a:p>
          <a:p>
            <a:r>
              <a:rPr lang="en-US" sz="2400" b="0" u="none" dirty="0" smtClean="0">
                <a:latin typeface="Times New Roman" pitchFamily="18" charset="0"/>
                <a:cs typeface="Times New Roman" pitchFamily="18" charset="0"/>
              </a:rPr>
              <a:t>Algorithm name:- to calculate the area and circumference of the circle</a:t>
            </a:r>
          </a:p>
          <a:p>
            <a:r>
              <a:rPr lang="en-US" sz="2400" b="0" u="none" dirty="0" smtClean="0">
                <a:latin typeface="Times New Roman" pitchFamily="18" charset="0"/>
                <a:cs typeface="Times New Roman" pitchFamily="18" charset="0"/>
              </a:rPr>
              <a:t>Input:- radius  and pi</a:t>
            </a:r>
          </a:p>
          <a:p>
            <a:r>
              <a:rPr lang="en-US" sz="2400" b="0" u="none" dirty="0" smtClean="0">
                <a:latin typeface="Times New Roman" pitchFamily="18" charset="0"/>
                <a:cs typeface="Times New Roman" pitchFamily="18" charset="0"/>
              </a:rPr>
              <a:t>Output: area and circumference</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Step1:start</a:t>
            </a:r>
          </a:p>
          <a:p>
            <a:r>
              <a:rPr lang="en-US" sz="2400" b="0" u="none" dirty="0" smtClean="0">
                <a:latin typeface="Times New Roman" pitchFamily="18" charset="0"/>
                <a:cs typeface="Times New Roman" pitchFamily="18" charset="0"/>
              </a:rPr>
              <a:t>Step2:- Declare variables </a:t>
            </a:r>
            <a:r>
              <a:rPr lang="en-US" sz="2400" b="0" u="none" dirty="0" err="1" smtClean="0">
                <a:latin typeface="Times New Roman" pitchFamily="18" charset="0"/>
                <a:cs typeface="Times New Roman" pitchFamily="18" charset="0"/>
              </a:rPr>
              <a:t>pi,radius</a:t>
            </a:r>
            <a:r>
              <a:rPr lang="en-US" sz="2400" b="0" u="none" dirty="0" smtClean="0">
                <a:latin typeface="Times New Roman" pitchFamily="18" charset="0"/>
                <a:cs typeface="Times New Roman" pitchFamily="18" charset="0"/>
              </a:rPr>
              <a:t> ,area ,circumference</a:t>
            </a:r>
          </a:p>
          <a:p>
            <a:r>
              <a:rPr lang="en-US" sz="2400" b="0" u="none" dirty="0" smtClean="0">
                <a:latin typeface="Times New Roman" pitchFamily="18" charset="0"/>
                <a:cs typeface="Times New Roman" pitchFamily="18" charset="0"/>
              </a:rPr>
              <a:t>Step3:- Read value of radius</a:t>
            </a:r>
          </a:p>
          <a:p>
            <a:r>
              <a:rPr lang="en-US" sz="2400" b="0" u="none" dirty="0" smtClean="0">
                <a:latin typeface="Times New Roman" pitchFamily="18" charset="0"/>
                <a:cs typeface="Times New Roman" pitchFamily="18" charset="0"/>
              </a:rPr>
              <a:t>Step4:- calculate area i.e. area=pi*radius*radius</a:t>
            </a:r>
          </a:p>
          <a:p>
            <a:r>
              <a:rPr lang="en-US" sz="2400" b="0" u="none" dirty="0" smtClean="0">
                <a:latin typeface="Times New Roman" pitchFamily="18" charset="0"/>
                <a:cs typeface="Times New Roman" pitchFamily="18" charset="0"/>
              </a:rPr>
              <a:t>Step5:- Display area of circle</a:t>
            </a:r>
          </a:p>
          <a:p>
            <a:r>
              <a:rPr lang="en-US" sz="2400" b="0" u="none" dirty="0" smtClean="0">
                <a:latin typeface="Times New Roman" pitchFamily="18" charset="0"/>
                <a:cs typeface="Times New Roman" pitchFamily="18" charset="0"/>
              </a:rPr>
              <a:t>Step 6:-calculate circumference </a:t>
            </a:r>
            <a:r>
              <a:rPr lang="en-US" sz="2400" b="0" u="none" dirty="0" err="1" smtClean="0">
                <a:latin typeface="Times New Roman" pitchFamily="18" charset="0"/>
                <a:cs typeface="Times New Roman" pitchFamily="18" charset="0"/>
              </a:rPr>
              <a:t>i.i</a:t>
            </a:r>
            <a:r>
              <a:rPr lang="en-US" sz="2400" b="0" u="none" dirty="0" smtClean="0">
                <a:latin typeface="Times New Roman" pitchFamily="18" charset="0"/>
                <a:cs typeface="Times New Roman" pitchFamily="18" charset="0"/>
              </a:rPr>
              <a:t>  circumference= 2*pi *radius</a:t>
            </a:r>
          </a:p>
          <a:p>
            <a:r>
              <a:rPr lang="en-US" sz="2400" b="0" u="none" dirty="0" smtClean="0">
                <a:latin typeface="Times New Roman" pitchFamily="18" charset="0"/>
                <a:cs typeface="Times New Roman" pitchFamily="18" charset="0"/>
              </a:rPr>
              <a:t>Step7:display circumference of circle</a:t>
            </a:r>
          </a:p>
          <a:p>
            <a:r>
              <a:rPr lang="en-US" sz="2400" b="0" u="none" dirty="0" smtClean="0">
                <a:latin typeface="Times New Roman" pitchFamily="18" charset="0"/>
                <a:cs typeface="Times New Roman" pitchFamily="18" charset="0"/>
              </a:rPr>
              <a:t>Step8:stop</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04800"/>
            <a:ext cx="8382000" cy="6401753"/>
          </a:xfrm>
        </p:spPr>
        <p:txBody>
          <a:bodyPr/>
          <a:lstStyle/>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stdio.h</a:t>
            </a:r>
            <a:r>
              <a:rPr lang="en-US" sz="2000" b="0" u="none" dirty="0" smtClean="0">
                <a:latin typeface="Times New Roman" pitchFamily="18" charset="0"/>
                <a:cs typeface="Times New Roman" pitchFamily="18" charset="0"/>
              </a:rPr>
              <a:t>&gt;</a:t>
            </a:r>
          </a:p>
          <a:p>
            <a:r>
              <a:rPr lang="en-US" sz="2000" b="0" u="none" dirty="0" smtClean="0">
                <a:latin typeface="Times New Roman" pitchFamily="18" charset="0"/>
                <a:cs typeface="Times New Roman" pitchFamily="18" charset="0"/>
              </a:rPr>
              <a:t>#include&lt;</a:t>
            </a:r>
            <a:r>
              <a:rPr lang="en-US" sz="2000" b="0" u="none" dirty="0" err="1" smtClean="0">
                <a:latin typeface="Times New Roman" pitchFamily="18" charset="0"/>
                <a:cs typeface="Times New Roman" pitchFamily="18" charset="0"/>
              </a:rPr>
              <a:t>conio.h</a:t>
            </a:r>
            <a:r>
              <a:rPr lang="en-US" sz="2000" b="0" u="none" dirty="0" smtClean="0">
                <a:latin typeface="Times New Roman" pitchFamily="18" charset="0"/>
                <a:cs typeface="Times New Roman" pitchFamily="18" charset="0"/>
              </a:rPr>
              <a:t>&gt;</a:t>
            </a:r>
          </a:p>
          <a:p>
            <a:r>
              <a:rPr lang="en-US" sz="2000" b="0" u="none" dirty="0" smtClean="0">
                <a:latin typeface="Times New Roman" pitchFamily="18" charset="0"/>
                <a:cs typeface="Times New Roman" pitchFamily="18" charset="0"/>
              </a:rPr>
              <a:t> const float pi=3.14;</a:t>
            </a:r>
          </a:p>
          <a:p>
            <a:r>
              <a:rPr lang="en-US" sz="2000" b="0" u="none" dirty="0" smtClean="0">
                <a:latin typeface="Times New Roman" pitchFamily="18" charset="0"/>
                <a:cs typeface="Times New Roman" pitchFamily="18" charset="0"/>
              </a:rPr>
              <a:t>void main( )</a:t>
            </a:r>
          </a:p>
          <a:p>
            <a:r>
              <a:rPr lang="en-US" sz="2000" b="0" u="none" dirty="0" smtClean="0">
                <a:latin typeface="Times New Roman" pitchFamily="18" charset="0"/>
                <a:cs typeface="Times New Roman" pitchFamily="18" charset="0"/>
              </a:rPr>
              <a:t>{</a:t>
            </a:r>
          </a:p>
          <a:p>
            <a:r>
              <a:rPr lang="en-US" sz="2000" b="0" u="none" dirty="0" smtClean="0">
                <a:latin typeface="Times New Roman" pitchFamily="18" charset="0"/>
                <a:cs typeface="Times New Roman" pitchFamily="18" charset="0"/>
              </a:rPr>
              <a:t>   float </a:t>
            </a:r>
            <a:r>
              <a:rPr lang="en-US" sz="2000" b="0" u="none" dirty="0" err="1" smtClean="0">
                <a:latin typeface="Times New Roman" pitchFamily="18" charset="0"/>
                <a:cs typeface="Times New Roman" pitchFamily="18" charset="0"/>
              </a:rPr>
              <a:t>radius,area</a:t>
            </a:r>
            <a:r>
              <a:rPr lang="en-US" sz="2000" b="0" u="none" dirty="0" smtClean="0">
                <a:latin typeface="Times New Roman" pitchFamily="18" charset="0"/>
                <a:cs typeface="Times New Roman" pitchFamily="18" charset="0"/>
              </a:rPr>
              <a:t> ,circumference;</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clrscr</a:t>
            </a:r>
            <a:r>
              <a:rPr lang="en-US" sz="2000" b="0" u="none" dirty="0" smtClean="0">
                <a:latin typeface="Times New Roman" pitchFamily="18" charset="0"/>
                <a:cs typeface="Times New Roman" pitchFamily="18" charset="0"/>
              </a:rPr>
              <a:t>( );</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enter radius: “);</a:t>
            </a:r>
          </a:p>
          <a:p>
            <a:r>
              <a:rPr lang="en-US" sz="2000" b="0" u="none" dirty="0" smtClean="0">
                <a:latin typeface="Times New Roman" pitchFamily="18" charset="0"/>
                <a:cs typeface="Times New Roman" pitchFamily="18" charset="0"/>
              </a:rPr>
              <a:t> </a:t>
            </a:r>
            <a:r>
              <a:rPr lang="en-US" sz="2000" b="0" u="none" dirty="0" err="1" smtClean="0">
                <a:latin typeface="Times New Roman" pitchFamily="18" charset="0"/>
                <a:cs typeface="Times New Roman" pitchFamily="18" charset="0"/>
              </a:rPr>
              <a:t>scanf</a:t>
            </a:r>
            <a:r>
              <a:rPr lang="en-US" sz="2000" b="0" u="none" dirty="0" smtClean="0">
                <a:latin typeface="Times New Roman" pitchFamily="18" charset="0"/>
                <a:cs typeface="Times New Roman" pitchFamily="18" charset="0"/>
              </a:rPr>
              <a:t>(“%f “,&amp;radius);</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area= pi*radius*radius;</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The area of circle is %</a:t>
            </a:r>
            <a:r>
              <a:rPr lang="en-US" sz="2000" b="0" u="none" dirty="0" err="1" smtClean="0">
                <a:latin typeface="Times New Roman" pitchFamily="18" charset="0"/>
                <a:cs typeface="Times New Roman" pitchFamily="18" charset="0"/>
              </a:rPr>
              <a:t>f”,area</a:t>
            </a:r>
            <a:r>
              <a:rPr lang="en-US" sz="2000" b="0" u="none" dirty="0" smtClean="0">
                <a:latin typeface="Times New Roman" pitchFamily="18" charset="0"/>
                <a:cs typeface="Times New Roman" pitchFamily="18" charset="0"/>
              </a:rPr>
              <a:t>);</a:t>
            </a:r>
          </a:p>
          <a:p>
            <a:endParaRPr lang="en-US" sz="2000" b="0" u="none" dirty="0" smtClean="0">
              <a:latin typeface="Times New Roman" pitchFamily="18" charset="0"/>
              <a:cs typeface="Times New Roman" pitchFamily="18" charset="0"/>
            </a:endParaRPr>
          </a:p>
          <a:p>
            <a:r>
              <a:rPr lang="en-US" sz="2000" b="0" u="none" dirty="0" smtClean="0">
                <a:latin typeface="Times New Roman" pitchFamily="18" charset="0"/>
                <a:cs typeface="Times New Roman" pitchFamily="18" charset="0"/>
              </a:rPr>
              <a:t>circumference=2*pi*radius;</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printf</a:t>
            </a:r>
            <a:r>
              <a:rPr lang="en-US" sz="2000" b="0" u="none" dirty="0" smtClean="0">
                <a:latin typeface="Times New Roman" pitchFamily="18" charset="0"/>
                <a:cs typeface="Times New Roman" pitchFamily="18" charset="0"/>
              </a:rPr>
              <a:t>(“\n The circumference is %f ”,circumference);</a:t>
            </a:r>
          </a:p>
          <a:p>
            <a:endParaRPr lang="en-US" sz="2000" b="0" u="none" dirty="0" smtClean="0">
              <a:latin typeface="Times New Roman" pitchFamily="18" charset="0"/>
              <a:cs typeface="Times New Roman" pitchFamily="18" charset="0"/>
            </a:endParaRPr>
          </a:p>
          <a:p>
            <a:r>
              <a:rPr lang="en-US" sz="2000" b="0" u="none" dirty="0" err="1" smtClean="0">
                <a:latin typeface="Times New Roman" pitchFamily="18" charset="0"/>
                <a:cs typeface="Times New Roman" pitchFamily="18" charset="0"/>
              </a:rPr>
              <a:t>getch</a:t>
            </a:r>
            <a:r>
              <a:rPr lang="en-US" sz="2000" b="0" u="none" dirty="0" smtClean="0">
                <a:latin typeface="Times New Roman" pitchFamily="18" charset="0"/>
                <a:cs typeface="Times New Roman" pitchFamily="18" charset="0"/>
              </a:rPr>
              <a:t>();</a:t>
            </a:r>
          </a:p>
          <a:p>
            <a:r>
              <a:rPr lang="en-US" sz="2000" b="0" u="none" dirty="0" smtClean="0">
                <a:latin typeface="Times New Roman" pitchFamily="18" charset="0"/>
                <a:cs typeface="Times New Roman" pitchFamily="18" charset="0"/>
              </a:rPr>
              <a: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1972"/>
            <a:ext cx="8839199" cy="369332"/>
          </a:xfrm>
        </p:spPr>
        <p:txBody>
          <a:bodyPr/>
          <a:lstStyle/>
          <a:p>
            <a:r>
              <a:rPr lang="en-US" sz="2400" b="0" dirty="0" smtClean="0">
                <a:solidFill>
                  <a:schemeClr val="tx1"/>
                </a:solidFill>
                <a:latin typeface="Times New Roman" pitchFamily="18" charset="0"/>
                <a:cs typeface="Times New Roman" pitchFamily="18" charset="0"/>
              </a:rPr>
              <a:t>WAP to accept a number and display its square</a:t>
            </a:r>
            <a:endParaRPr lang="en-US" sz="2400" b="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152400" y="914400"/>
            <a:ext cx="8534400" cy="4308872"/>
          </a:xfrm>
        </p:spPr>
        <p:txBody>
          <a:bodyPr/>
          <a:lstStyle/>
          <a:p>
            <a:r>
              <a:rPr lang="en-US" sz="2400" b="0" u="none" dirty="0" smtClean="0">
                <a:latin typeface="Times New Roman" pitchFamily="18" charset="0"/>
                <a:cs typeface="Times New Roman" pitchFamily="18" charset="0"/>
              </a:rPr>
              <a:t>Algorithm: </a:t>
            </a:r>
          </a:p>
          <a:p>
            <a:r>
              <a:rPr lang="en-US" sz="2400" b="0" u="none" dirty="0" smtClean="0">
                <a:latin typeface="Times New Roman" pitchFamily="18" charset="0"/>
                <a:cs typeface="Times New Roman" pitchFamily="18" charset="0"/>
              </a:rPr>
              <a:t>Algorithm name:- To accept a number and display its square</a:t>
            </a:r>
          </a:p>
          <a:p>
            <a:r>
              <a:rPr lang="en-US" sz="2400" b="0" u="none" dirty="0" smtClean="0">
                <a:latin typeface="Times New Roman" pitchFamily="18" charset="0"/>
                <a:cs typeface="Times New Roman" pitchFamily="18" charset="0"/>
              </a:rPr>
              <a:t>Input:- number</a:t>
            </a:r>
          </a:p>
          <a:p>
            <a:r>
              <a:rPr lang="en-US" sz="2400" b="0" u="none" dirty="0" smtClean="0">
                <a:latin typeface="Times New Roman" pitchFamily="18" charset="0"/>
                <a:cs typeface="Times New Roman" pitchFamily="18" charset="0"/>
              </a:rPr>
              <a:t>Output: square</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Step1:start</a:t>
            </a:r>
          </a:p>
          <a:p>
            <a:r>
              <a:rPr lang="en-US" sz="2400" b="0" u="none" dirty="0" smtClean="0">
                <a:latin typeface="Times New Roman" pitchFamily="18" charset="0"/>
                <a:cs typeface="Times New Roman" pitchFamily="18" charset="0"/>
              </a:rPr>
              <a:t>Step2:- Declare variable </a:t>
            </a:r>
            <a:r>
              <a:rPr lang="en-US" sz="2400" b="0" u="none" dirty="0" err="1" smtClean="0">
                <a:latin typeface="Times New Roman" pitchFamily="18" charset="0"/>
                <a:cs typeface="Times New Roman" pitchFamily="18" charset="0"/>
              </a:rPr>
              <a:t>number,square</a:t>
            </a:r>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Step3:- Read value of  number</a:t>
            </a:r>
          </a:p>
          <a:p>
            <a:r>
              <a:rPr lang="en-US" sz="2400" b="0" u="none" dirty="0" smtClean="0">
                <a:latin typeface="Times New Roman" pitchFamily="18" charset="0"/>
                <a:cs typeface="Times New Roman" pitchFamily="18" charset="0"/>
              </a:rPr>
              <a:t>Step4:- calculate square i.e. square=number * number</a:t>
            </a:r>
          </a:p>
          <a:p>
            <a:r>
              <a:rPr lang="en-US" sz="2400" b="0" u="none" dirty="0" smtClean="0">
                <a:latin typeface="Times New Roman" pitchFamily="18" charset="0"/>
                <a:cs typeface="Times New Roman" pitchFamily="18" charset="0"/>
              </a:rPr>
              <a:t>Step5:- Display square</a:t>
            </a:r>
          </a:p>
          <a:p>
            <a:r>
              <a:rPr lang="en-US" sz="2400" b="0" u="none" dirty="0" smtClean="0">
                <a:latin typeface="Times New Roman" pitchFamily="18" charset="0"/>
                <a:cs typeface="Times New Roman" pitchFamily="18" charset="0"/>
              </a:rPr>
              <a:t>Step6:stop</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91972"/>
            <a:ext cx="8610599" cy="4339650"/>
          </a:xfrm>
        </p:spPr>
        <p:txBody>
          <a:bodyPr/>
          <a:lstStyle/>
          <a:p>
            <a:r>
              <a:rPr lang="en-US" sz="3000" dirty="0" smtClean="0">
                <a:solidFill>
                  <a:schemeClr val="tx1"/>
                </a:solidFill>
                <a:latin typeface="Times New Roman" pitchFamily="18" charset="0"/>
                <a:cs typeface="Times New Roman" pitchFamily="18" charset="0"/>
              </a:rPr>
              <a:t>Keywords:-</a:t>
            </a:r>
            <a:br>
              <a:rPr lang="en-US" sz="300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These are the reserved words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The meaning of these words are already known to the C compiler.</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There are total 32 keywords in C.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Keywords are always written in small case letters.</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These keywords can not be used as variable. </a:t>
            </a:r>
            <a:endParaRPr lang="en-US" sz="2800" b="0" dirty="0">
              <a:solidFill>
                <a:schemeClr val="tx1"/>
              </a:solidFill>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04800"/>
            <a:ext cx="8458200" cy="6155531"/>
          </a:xfrm>
        </p:spPr>
        <p:txBody>
          <a:bodyPr/>
          <a:lstStyle/>
          <a:p>
            <a:pPr algn="l"/>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stdio.h</a:t>
            </a:r>
            <a:r>
              <a:rPr lang="en-US" sz="2400" b="0" u="none" dirty="0" smtClean="0">
                <a:latin typeface="Times New Roman" pitchFamily="18" charset="0"/>
                <a:cs typeface="Times New Roman" pitchFamily="18" charset="0"/>
              </a:rPr>
              <a:t>&gt;</a:t>
            </a:r>
          </a:p>
          <a:p>
            <a:pPr algn="l"/>
            <a:r>
              <a:rPr lang="en-US" sz="2400" b="0" u="none" dirty="0" smtClean="0">
                <a:latin typeface="Times New Roman" pitchFamily="18" charset="0"/>
                <a:cs typeface="Times New Roman" pitchFamily="18" charset="0"/>
              </a:rPr>
              <a:t>#include&lt;</a:t>
            </a:r>
            <a:r>
              <a:rPr lang="en-US" sz="2400" b="0" u="none" dirty="0" err="1" smtClean="0">
                <a:latin typeface="Times New Roman" pitchFamily="18" charset="0"/>
                <a:cs typeface="Times New Roman" pitchFamily="18" charset="0"/>
              </a:rPr>
              <a:t>conio.h</a:t>
            </a:r>
            <a:r>
              <a:rPr lang="en-US" sz="2400" b="0" u="none" dirty="0" smtClean="0">
                <a:latin typeface="Times New Roman" pitchFamily="18" charset="0"/>
                <a:cs typeface="Times New Roman" pitchFamily="18" charset="0"/>
              </a:rPr>
              <a:t>&gt;</a:t>
            </a:r>
          </a:p>
          <a:p>
            <a:pPr algn="l"/>
            <a:endParaRPr lang="en-US" sz="2400" b="0" u="none" dirty="0" smtClean="0">
              <a:latin typeface="Times New Roman" pitchFamily="18" charset="0"/>
              <a:cs typeface="Times New Roman" pitchFamily="18" charset="0"/>
            </a:endParaRPr>
          </a:p>
          <a:p>
            <a:pPr algn="l"/>
            <a:r>
              <a:rPr lang="en-US" sz="2400" b="0" u="none" dirty="0" smtClean="0">
                <a:latin typeface="Times New Roman" pitchFamily="18" charset="0"/>
                <a:cs typeface="Times New Roman" pitchFamily="18" charset="0"/>
              </a:rPr>
              <a:t>void main( )</a:t>
            </a:r>
          </a:p>
          <a:p>
            <a:pPr algn="l"/>
            <a:r>
              <a:rPr lang="en-US" sz="2400" b="0" u="none" dirty="0" smtClean="0">
                <a:latin typeface="Times New Roman" pitchFamily="18" charset="0"/>
                <a:cs typeface="Times New Roman" pitchFamily="18" charset="0"/>
              </a:rPr>
              <a:t>{</a:t>
            </a:r>
          </a:p>
          <a:p>
            <a:pPr algn="l"/>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number,square</a:t>
            </a:r>
            <a:r>
              <a:rPr lang="en-US" sz="2400" b="0" u="none" dirty="0" smtClean="0">
                <a:latin typeface="Times New Roman" pitchFamily="18" charset="0"/>
                <a:cs typeface="Times New Roman" pitchFamily="18" charset="0"/>
              </a:rPr>
              <a:t>;</a:t>
            </a:r>
          </a:p>
          <a:p>
            <a:pPr algn="l"/>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clrscr</a:t>
            </a:r>
            <a:r>
              <a:rPr lang="en-US" sz="2400" b="0" u="none" dirty="0" smtClean="0">
                <a:latin typeface="Times New Roman" pitchFamily="18" charset="0"/>
                <a:cs typeface="Times New Roman" pitchFamily="18" charset="0"/>
              </a:rPr>
              <a:t>( );</a:t>
            </a:r>
          </a:p>
          <a:p>
            <a:pPr algn="l"/>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enter the number: “);</a:t>
            </a:r>
          </a:p>
          <a:p>
            <a:pPr algn="l"/>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scanf</a:t>
            </a:r>
            <a:r>
              <a:rPr lang="en-US" sz="2400" b="0" u="none" dirty="0" smtClean="0">
                <a:latin typeface="Times New Roman" pitchFamily="18" charset="0"/>
                <a:cs typeface="Times New Roman" pitchFamily="18" charset="0"/>
              </a:rPr>
              <a:t>(“%d “,&amp;number);</a:t>
            </a:r>
          </a:p>
          <a:p>
            <a:pPr algn="l"/>
            <a:endParaRPr lang="en-US" sz="2400" b="0" u="none" dirty="0" smtClean="0">
              <a:latin typeface="Times New Roman" pitchFamily="18" charset="0"/>
              <a:cs typeface="Times New Roman" pitchFamily="18" charset="0"/>
            </a:endParaRPr>
          </a:p>
          <a:p>
            <a:pPr algn="l"/>
            <a:r>
              <a:rPr lang="en-US" sz="2400" b="0" u="none" dirty="0" smtClean="0">
                <a:latin typeface="Times New Roman" pitchFamily="18" charset="0"/>
                <a:cs typeface="Times New Roman" pitchFamily="18" charset="0"/>
              </a:rPr>
              <a:t>   square = number*number;</a:t>
            </a:r>
          </a:p>
          <a:p>
            <a:pPr algn="l"/>
            <a:endParaRPr lang="en-US" sz="2400" b="0" u="none" dirty="0" smtClean="0">
              <a:latin typeface="Times New Roman" pitchFamily="18" charset="0"/>
              <a:cs typeface="Times New Roman" pitchFamily="18" charset="0"/>
            </a:endParaRPr>
          </a:p>
          <a:p>
            <a:pPr algn="l"/>
            <a:r>
              <a:rPr lang="en-US" sz="2400" b="0" u="none" dirty="0" err="1" smtClean="0">
                <a:latin typeface="Times New Roman" pitchFamily="18" charset="0"/>
                <a:cs typeface="Times New Roman" pitchFamily="18" charset="0"/>
              </a:rPr>
              <a:t>printf</a:t>
            </a:r>
            <a:r>
              <a:rPr lang="en-US" sz="2400" b="0" u="none" dirty="0" smtClean="0">
                <a:latin typeface="Times New Roman" pitchFamily="18" charset="0"/>
                <a:cs typeface="Times New Roman" pitchFamily="18" charset="0"/>
              </a:rPr>
              <a:t>(“\n The square of number is : %</a:t>
            </a:r>
            <a:r>
              <a:rPr lang="en-US" sz="2400" b="0" u="none" dirty="0" err="1" smtClean="0">
                <a:latin typeface="Times New Roman" pitchFamily="18" charset="0"/>
                <a:cs typeface="Times New Roman" pitchFamily="18" charset="0"/>
              </a:rPr>
              <a:t>d”,square</a:t>
            </a:r>
            <a:r>
              <a:rPr lang="en-US" sz="2400" b="0" u="none" dirty="0" smtClean="0">
                <a:latin typeface="Times New Roman" pitchFamily="18" charset="0"/>
                <a:cs typeface="Times New Roman" pitchFamily="18" charset="0"/>
              </a:rPr>
              <a:t>);</a:t>
            </a:r>
          </a:p>
          <a:p>
            <a:pPr algn="l"/>
            <a:endParaRPr lang="en-US" sz="2400" b="0" u="none" dirty="0" smtClean="0">
              <a:latin typeface="Times New Roman" pitchFamily="18" charset="0"/>
              <a:cs typeface="Times New Roman" pitchFamily="18" charset="0"/>
            </a:endParaRPr>
          </a:p>
          <a:p>
            <a:pPr algn="l"/>
            <a:r>
              <a:rPr lang="en-US" sz="2400" b="0" u="none" dirty="0" err="1" smtClean="0">
                <a:latin typeface="Times New Roman" pitchFamily="18" charset="0"/>
                <a:cs typeface="Times New Roman" pitchFamily="18" charset="0"/>
              </a:rPr>
              <a:t>getch</a:t>
            </a:r>
            <a:r>
              <a:rPr lang="en-US" sz="2400" b="0" u="none" dirty="0" smtClean="0">
                <a:latin typeface="Times New Roman" pitchFamily="18" charset="0"/>
                <a:cs typeface="Times New Roman" pitchFamily="18" charset="0"/>
              </a:rPr>
              <a:t>();</a:t>
            </a:r>
          </a:p>
          <a:p>
            <a:pPr algn="l"/>
            <a:r>
              <a:rPr lang="en-US" sz="2400" b="0" u="none" dirty="0" smtClean="0">
                <a:latin typeface="Times New Roman" pitchFamily="18" charset="0"/>
                <a:cs typeface="Times New Roman" pitchFamily="18" charset="0"/>
              </a:rPr>
              <a:t>} </a:t>
            </a:r>
          </a:p>
          <a:p>
            <a:pPr algn="l"/>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91972"/>
            <a:ext cx="7848600" cy="430887"/>
          </a:xfrm>
        </p:spPr>
        <p:txBody>
          <a:bodyPr/>
          <a:lstStyle/>
          <a:p>
            <a:r>
              <a:rPr lang="en-US" sz="2800" dirty="0" smtClean="0">
                <a:solidFill>
                  <a:schemeClr val="tx1"/>
                </a:solidFill>
                <a:latin typeface="Times New Roman" pitchFamily="18" charset="0"/>
                <a:cs typeface="Times New Roman" pitchFamily="18" charset="0"/>
              </a:rPr>
              <a:t>Increment Operator</a:t>
            </a:r>
            <a:endParaRPr lang="en-US" sz="28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04800" y="838200"/>
            <a:ext cx="8610600" cy="3600986"/>
          </a:xfrm>
        </p:spPr>
        <p:txBody>
          <a:bodyPr/>
          <a:lstStyle/>
          <a:p>
            <a:r>
              <a:rPr lang="en-US" sz="2600" b="0" u="none" dirty="0" smtClean="0"/>
              <a:t>Increment operator is the unary operator ,it means that they take one operand to perform operation on it.</a:t>
            </a:r>
          </a:p>
          <a:p>
            <a:endParaRPr lang="en-US" sz="2600" b="0" u="none" dirty="0" smtClean="0"/>
          </a:p>
          <a:p>
            <a:r>
              <a:rPr lang="en-US" sz="2600" b="0" u="none" dirty="0" smtClean="0"/>
              <a:t>Increment operator adds one to the variable…or the value of the variable is incremented by one.</a:t>
            </a:r>
          </a:p>
          <a:p>
            <a:endParaRPr lang="en-US" sz="2600" b="0" u="none" dirty="0" smtClean="0"/>
          </a:p>
          <a:p>
            <a:r>
              <a:rPr lang="en-US" sz="2600" b="0" u="none" dirty="0" smtClean="0"/>
              <a:t>Example:       </a:t>
            </a:r>
            <a:r>
              <a:rPr lang="en-US" sz="2600" b="0" u="none" dirty="0" err="1" smtClean="0"/>
              <a:t>i</a:t>
            </a:r>
            <a:r>
              <a:rPr lang="en-US" sz="2600" b="0" u="none" dirty="0" smtClean="0"/>
              <a:t>=1;</a:t>
            </a:r>
          </a:p>
          <a:p>
            <a:r>
              <a:rPr lang="en-US" sz="2600" b="0" u="none" dirty="0" smtClean="0"/>
              <a:t>                     </a:t>
            </a:r>
            <a:r>
              <a:rPr lang="en-US" sz="2600" b="0" u="none" dirty="0" err="1" smtClean="0"/>
              <a:t>i</a:t>
            </a:r>
            <a:r>
              <a:rPr lang="en-US" sz="2600" b="0" u="none" dirty="0" smtClean="0"/>
              <a:t>++;</a:t>
            </a:r>
          </a:p>
          <a:p>
            <a:r>
              <a:rPr lang="en-US" sz="2600" b="0" u="none" dirty="0" smtClean="0"/>
              <a:t>               then </a:t>
            </a:r>
            <a:r>
              <a:rPr lang="en-US" sz="2600" b="0" u="none" dirty="0" err="1" smtClean="0"/>
              <a:t>i</a:t>
            </a:r>
            <a:r>
              <a:rPr lang="en-US" sz="2600" b="0" u="none" dirty="0" smtClean="0"/>
              <a:t> becomes 2 </a:t>
            </a:r>
            <a:endParaRPr lang="en-US" sz="2600" b="0" u="none"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400110"/>
          </a:xfrm>
        </p:spPr>
        <p:txBody>
          <a:bodyPr/>
          <a:lstStyle/>
          <a:p>
            <a:r>
              <a:rPr lang="en-US" sz="2600" dirty="0" err="1" smtClean="0">
                <a:solidFill>
                  <a:schemeClr val="tx1"/>
                </a:solidFill>
                <a:latin typeface="Times New Roman" pitchFamily="18" charset="0"/>
                <a:cs typeface="Times New Roman" pitchFamily="18" charset="0"/>
              </a:rPr>
              <a:t>Preincrement</a:t>
            </a:r>
            <a:r>
              <a:rPr lang="en-US" sz="2600" dirty="0" smtClean="0">
                <a:solidFill>
                  <a:schemeClr val="tx1"/>
                </a:solidFill>
                <a:latin typeface="Times New Roman" pitchFamily="18" charset="0"/>
                <a:cs typeface="Times New Roman" pitchFamily="18" charset="0"/>
              </a:rPr>
              <a:t> operator </a:t>
            </a:r>
            <a:endParaRPr lang="en-US" sz="26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81000" y="838200"/>
            <a:ext cx="8534400" cy="3693319"/>
          </a:xfrm>
        </p:spPr>
        <p:txBody>
          <a:bodyPr/>
          <a:lstStyle/>
          <a:p>
            <a:r>
              <a:rPr lang="en-US" sz="2400" b="0" u="none" dirty="0" smtClean="0"/>
              <a:t> ++a :- It is a </a:t>
            </a:r>
            <a:r>
              <a:rPr lang="en-US" sz="2400" b="0" u="none" dirty="0" err="1" smtClean="0"/>
              <a:t>preincrement</a:t>
            </a:r>
            <a:r>
              <a:rPr lang="en-US" sz="2400" b="0" u="none" dirty="0" smtClean="0"/>
              <a:t> operator.</a:t>
            </a:r>
          </a:p>
          <a:p>
            <a:endParaRPr lang="en-US" sz="2400" b="0" u="none" dirty="0" smtClean="0"/>
          </a:p>
          <a:p>
            <a:r>
              <a:rPr lang="en-US" sz="2400" b="0" u="none" dirty="0" err="1" smtClean="0"/>
              <a:t>Preincrement</a:t>
            </a:r>
            <a:r>
              <a:rPr lang="en-US" sz="2400" b="0" u="none" dirty="0" smtClean="0"/>
              <a:t> operator adds one to the variable and then </a:t>
            </a:r>
            <a:r>
              <a:rPr lang="en-US" sz="2400" b="0" u="none" dirty="0" err="1" smtClean="0"/>
              <a:t>perfrom</a:t>
            </a:r>
            <a:r>
              <a:rPr lang="en-US" sz="2400" b="0" u="none" dirty="0" smtClean="0"/>
              <a:t> the assignment operation.</a:t>
            </a:r>
          </a:p>
          <a:p>
            <a:endParaRPr lang="en-US" sz="2400" b="0" u="none" dirty="0" smtClean="0"/>
          </a:p>
          <a:p>
            <a:r>
              <a:rPr lang="en-US" sz="2400" b="0" u="none" dirty="0" smtClean="0"/>
              <a:t>Example:-</a:t>
            </a:r>
          </a:p>
          <a:p>
            <a:r>
              <a:rPr lang="en-US" sz="2400" b="0" u="none" dirty="0" smtClean="0"/>
              <a:t>                  </a:t>
            </a:r>
            <a:r>
              <a:rPr lang="en-US" sz="2400" b="0" u="none" dirty="0" err="1" smtClean="0"/>
              <a:t>int</a:t>
            </a:r>
            <a:r>
              <a:rPr lang="en-US" sz="2400" b="0" u="none" dirty="0" smtClean="0"/>
              <a:t> a=5;</a:t>
            </a:r>
          </a:p>
          <a:p>
            <a:r>
              <a:rPr lang="en-US" sz="2400" b="0" u="none" dirty="0" smtClean="0"/>
              <a:t>                  </a:t>
            </a:r>
            <a:r>
              <a:rPr lang="en-US" sz="2400" b="0" u="none" dirty="0" err="1" smtClean="0"/>
              <a:t>int</a:t>
            </a:r>
            <a:r>
              <a:rPr lang="en-US" sz="2400" b="0" u="none" dirty="0" smtClean="0"/>
              <a:t> b=++a;</a:t>
            </a:r>
          </a:p>
          <a:p>
            <a:r>
              <a:rPr lang="en-US" sz="2400" b="0" u="none" dirty="0" smtClean="0"/>
              <a:t>Output:-    a=6 </a:t>
            </a:r>
          </a:p>
          <a:p>
            <a:r>
              <a:rPr lang="en-US" sz="2400" b="0" u="none" dirty="0" smtClean="0"/>
              <a:t>                  b=6 </a:t>
            </a:r>
            <a:endParaRPr lang="en-US" sz="2400" b="0" u="none"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470028"/>
          </a:xfrm>
        </p:spPr>
        <p:txBody>
          <a:bodyPr/>
          <a:lstStyle/>
          <a:p>
            <a:r>
              <a:rPr lang="en-US" dirty="0" smtClean="0">
                <a:solidFill>
                  <a:schemeClr val="tx1"/>
                </a:solidFill>
                <a:latin typeface="Times New Roman" pitchFamily="18" charset="0"/>
                <a:cs typeface="Times New Roman" pitchFamily="18" charset="0"/>
              </a:rPr>
              <a:t>Post increment operator </a:t>
            </a:r>
            <a:endParaRPr lang="en-US" dirty="0"/>
          </a:p>
        </p:txBody>
      </p:sp>
      <p:sp>
        <p:nvSpPr>
          <p:cNvPr id="3" name="Text Placeholder 2"/>
          <p:cNvSpPr>
            <a:spLocks noGrp="1"/>
          </p:cNvSpPr>
          <p:nvPr>
            <p:ph type="body" idx="1"/>
          </p:nvPr>
        </p:nvSpPr>
        <p:spPr>
          <a:xfrm>
            <a:off x="228600" y="1066800"/>
            <a:ext cx="8534400" cy="4308872"/>
          </a:xfrm>
        </p:spPr>
        <p:txBody>
          <a:bodyPr/>
          <a:lstStyle/>
          <a:p>
            <a:r>
              <a:rPr lang="en-US" sz="2400" b="0" u="none" dirty="0" smtClean="0"/>
              <a:t>a++ :- It is a post increment operator.</a:t>
            </a:r>
          </a:p>
          <a:p>
            <a:endParaRPr lang="en-US" sz="2400" b="0" u="none" dirty="0" smtClean="0"/>
          </a:p>
          <a:p>
            <a:r>
              <a:rPr lang="en-US" sz="2400" b="0" u="none" dirty="0" smtClean="0"/>
              <a:t>Post increment operator do the assignment operation first and then add one to the variable</a:t>
            </a:r>
          </a:p>
          <a:p>
            <a:endParaRPr lang="en-US" sz="2400" b="0" u="none" dirty="0" smtClean="0"/>
          </a:p>
          <a:p>
            <a:r>
              <a:rPr lang="en-US" sz="2400" b="0" u="none" dirty="0" smtClean="0"/>
              <a:t>Example:-</a:t>
            </a:r>
          </a:p>
          <a:p>
            <a:r>
              <a:rPr lang="en-US" sz="2400" b="0" u="none" dirty="0" smtClean="0"/>
              <a:t>                  </a:t>
            </a:r>
            <a:r>
              <a:rPr lang="en-US" sz="2400" b="0" u="none" dirty="0" err="1" smtClean="0"/>
              <a:t>int</a:t>
            </a:r>
            <a:r>
              <a:rPr lang="en-US" sz="2400" b="0" u="none" dirty="0" smtClean="0"/>
              <a:t> a=5;</a:t>
            </a:r>
          </a:p>
          <a:p>
            <a:r>
              <a:rPr lang="en-US" sz="2400" b="0" u="none" dirty="0" smtClean="0"/>
              <a:t>                  </a:t>
            </a:r>
            <a:r>
              <a:rPr lang="en-US" sz="2400" b="0" u="none" dirty="0" err="1" smtClean="0"/>
              <a:t>int</a:t>
            </a:r>
            <a:r>
              <a:rPr lang="en-US" sz="2400" b="0" u="none" dirty="0" smtClean="0"/>
              <a:t> b=a++;</a:t>
            </a:r>
          </a:p>
          <a:p>
            <a:endParaRPr lang="en-US" sz="2400" b="0" u="none" dirty="0" smtClean="0"/>
          </a:p>
          <a:p>
            <a:r>
              <a:rPr lang="en-US" sz="2400" b="0" u="none" dirty="0" smtClean="0"/>
              <a:t>Output:-    a=6 </a:t>
            </a:r>
          </a:p>
          <a:p>
            <a:r>
              <a:rPr lang="en-US" sz="2400" b="0" u="none" dirty="0" smtClean="0"/>
              <a:t>                  b=5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91972"/>
            <a:ext cx="8458200" cy="430887"/>
          </a:xfrm>
        </p:spPr>
        <p:txBody>
          <a:bodyPr/>
          <a:lstStyle/>
          <a:p>
            <a:r>
              <a:rPr lang="en-US" sz="2800" dirty="0" smtClean="0">
                <a:solidFill>
                  <a:schemeClr val="tx1"/>
                </a:solidFill>
                <a:latin typeface="Times New Roman" pitchFamily="18" charset="0"/>
                <a:cs typeface="Times New Roman" pitchFamily="18" charset="0"/>
              </a:rPr>
              <a:t>Decrement Operator</a:t>
            </a:r>
            <a:endParaRPr lang="en-US" sz="2800" dirty="0"/>
          </a:p>
        </p:txBody>
      </p:sp>
      <p:sp>
        <p:nvSpPr>
          <p:cNvPr id="3" name="Text Placeholder 2"/>
          <p:cNvSpPr>
            <a:spLocks noGrp="1"/>
          </p:cNvSpPr>
          <p:nvPr>
            <p:ph type="body" idx="1"/>
          </p:nvPr>
        </p:nvSpPr>
        <p:spPr>
          <a:xfrm>
            <a:off x="457200" y="762000"/>
            <a:ext cx="8458200" cy="3939540"/>
          </a:xfrm>
        </p:spPr>
        <p:txBody>
          <a:bodyPr/>
          <a:lstStyle/>
          <a:p>
            <a:r>
              <a:rPr lang="en-US" sz="2400" b="0" u="none" dirty="0" smtClean="0">
                <a:latin typeface="Times New Roman" pitchFamily="18" charset="0"/>
                <a:cs typeface="Times New Roman" pitchFamily="18" charset="0"/>
              </a:rPr>
              <a:t>Decrement operator is the unary operator ,it means that they take one operand to perform operation on it.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Decrement operator </a:t>
            </a:r>
            <a:r>
              <a:rPr lang="en-US" sz="2400" b="0" u="none" dirty="0" err="1" smtClean="0">
                <a:latin typeface="Times New Roman" pitchFamily="18" charset="0"/>
                <a:cs typeface="Times New Roman" pitchFamily="18" charset="0"/>
              </a:rPr>
              <a:t>substracts</a:t>
            </a:r>
            <a:r>
              <a:rPr lang="en-US" sz="2400" b="0" u="none" dirty="0" smtClean="0">
                <a:latin typeface="Times New Roman" pitchFamily="18" charset="0"/>
                <a:cs typeface="Times New Roman" pitchFamily="18" charset="0"/>
              </a:rPr>
              <a:t> one to the variable…or the value of the variable is decremented by one.</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Example:      </a:t>
            </a:r>
            <a:r>
              <a:rPr lang="en-US" sz="2400" b="0" u="none" dirty="0" err="1" smtClean="0">
                <a:latin typeface="Times New Roman" pitchFamily="18" charset="0"/>
                <a:cs typeface="Times New Roman" pitchFamily="18" charset="0"/>
              </a:rPr>
              <a:t>i</a:t>
            </a:r>
            <a:r>
              <a:rPr lang="en-US" sz="2400" b="0" u="none" dirty="0" smtClean="0">
                <a:latin typeface="Times New Roman" pitchFamily="18" charset="0"/>
                <a:cs typeface="Times New Roman" pitchFamily="18" charset="0"/>
              </a:rPr>
              <a:t>=2;</a:t>
            </a:r>
          </a:p>
          <a:p>
            <a:r>
              <a:rPr lang="en-US" sz="2400" b="0" u="none" dirty="0" smtClean="0">
                <a:latin typeface="Times New Roman" pitchFamily="18" charset="0"/>
                <a:cs typeface="Times New Roman" pitchFamily="18" charset="0"/>
              </a:rPr>
              <a:t>                     </a:t>
            </a:r>
            <a:r>
              <a:rPr lang="en-US" sz="2400" b="0" u="none" dirty="0" err="1" smtClean="0">
                <a:latin typeface="Times New Roman" pitchFamily="18" charset="0"/>
                <a:cs typeface="Times New Roman" pitchFamily="18" charset="0"/>
              </a:rPr>
              <a:t>i</a:t>
            </a:r>
            <a:r>
              <a:rPr lang="en-US" sz="2400" b="0" u="none" dirty="0" smtClean="0">
                <a:latin typeface="Times New Roman" pitchFamily="18" charset="0"/>
                <a:cs typeface="Times New Roman" pitchFamily="18" charset="0"/>
              </a:rPr>
              <a:t>--;</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               then </a:t>
            </a:r>
            <a:r>
              <a:rPr lang="en-US" sz="2400" b="0" u="none" dirty="0" err="1" smtClean="0">
                <a:latin typeface="Times New Roman" pitchFamily="18" charset="0"/>
                <a:cs typeface="Times New Roman" pitchFamily="18" charset="0"/>
              </a:rPr>
              <a:t>i</a:t>
            </a:r>
            <a:r>
              <a:rPr lang="en-US" sz="2400" b="0" u="none" dirty="0" smtClean="0">
                <a:latin typeface="Times New Roman" pitchFamily="18" charset="0"/>
                <a:cs typeface="Times New Roman" pitchFamily="18" charset="0"/>
              </a:rPr>
              <a:t> becomes 1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91972"/>
            <a:ext cx="8382000" cy="430887"/>
          </a:xfrm>
        </p:spPr>
        <p:txBody>
          <a:bodyPr/>
          <a:lstStyle/>
          <a:p>
            <a:r>
              <a:rPr lang="en-US" sz="2800" dirty="0" err="1" smtClean="0">
                <a:solidFill>
                  <a:schemeClr val="tx1"/>
                </a:solidFill>
                <a:latin typeface="Times New Roman" pitchFamily="18" charset="0"/>
                <a:cs typeface="Times New Roman" pitchFamily="18" charset="0"/>
              </a:rPr>
              <a:t>Predecrement</a:t>
            </a:r>
            <a:r>
              <a:rPr lang="en-US" sz="2800" dirty="0" smtClean="0">
                <a:solidFill>
                  <a:schemeClr val="tx1"/>
                </a:solidFill>
                <a:latin typeface="Times New Roman" pitchFamily="18" charset="0"/>
                <a:cs typeface="Times New Roman" pitchFamily="18" charset="0"/>
              </a:rPr>
              <a:t> operator </a:t>
            </a:r>
            <a:endParaRPr lang="en-US" sz="2800" dirty="0"/>
          </a:p>
        </p:txBody>
      </p:sp>
      <p:sp>
        <p:nvSpPr>
          <p:cNvPr id="3" name="Text Placeholder 2"/>
          <p:cNvSpPr>
            <a:spLocks noGrp="1"/>
          </p:cNvSpPr>
          <p:nvPr>
            <p:ph type="body" idx="1"/>
          </p:nvPr>
        </p:nvSpPr>
        <p:spPr>
          <a:xfrm>
            <a:off x="533400" y="838200"/>
            <a:ext cx="8229600" cy="4062651"/>
          </a:xfrm>
        </p:spPr>
        <p:txBody>
          <a:bodyPr/>
          <a:lstStyle/>
          <a:p>
            <a:endParaRPr lang="en-US" sz="2400" b="0" u="none" dirty="0" smtClean="0"/>
          </a:p>
          <a:p>
            <a:r>
              <a:rPr lang="en-US" sz="2400" b="0" u="none" dirty="0" smtClean="0"/>
              <a:t>--a :- It is a </a:t>
            </a:r>
            <a:r>
              <a:rPr lang="en-US" sz="2400" b="0" u="none" dirty="0" err="1" smtClean="0"/>
              <a:t>preidecrement</a:t>
            </a:r>
            <a:r>
              <a:rPr lang="en-US" sz="2400" b="0" u="none" dirty="0" smtClean="0"/>
              <a:t> operator.</a:t>
            </a:r>
          </a:p>
          <a:p>
            <a:endParaRPr lang="en-US" sz="2400" b="0" u="none" dirty="0" smtClean="0"/>
          </a:p>
          <a:p>
            <a:r>
              <a:rPr lang="en-US" sz="2400" b="0" u="none" dirty="0" err="1" smtClean="0"/>
              <a:t>preidecrement</a:t>
            </a:r>
            <a:r>
              <a:rPr lang="en-US" sz="2400" b="0" u="none" dirty="0" smtClean="0"/>
              <a:t> operator </a:t>
            </a:r>
            <a:r>
              <a:rPr lang="en-US" sz="2400" b="0" u="none" dirty="0" err="1" smtClean="0"/>
              <a:t>substract</a:t>
            </a:r>
            <a:r>
              <a:rPr lang="en-US" sz="2400" b="0" u="none" dirty="0" smtClean="0"/>
              <a:t> the one from the variable and then </a:t>
            </a:r>
            <a:r>
              <a:rPr lang="en-US" sz="2400" b="0" u="none" dirty="0" err="1" smtClean="0"/>
              <a:t>perfrom</a:t>
            </a:r>
            <a:r>
              <a:rPr lang="en-US" sz="2400" b="0" u="none" dirty="0" smtClean="0"/>
              <a:t> the assignment operation.</a:t>
            </a:r>
          </a:p>
          <a:p>
            <a:endParaRPr lang="en-US" sz="2400" b="0" u="none" dirty="0" smtClean="0"/>
          </a:p>
          <a:p>
            <a:r>
              <a:rPr lang="en-US" sz="2400" b="0" u="none" dirty="0" smtClean="0"/>
              <a:t>Example:-</a:t>
            </a:r>
          </a:p>
          <a:p>
            <a:r>
              <a:rPr lang="en-US" sz="2400" b="0" u="none" dirty="0" smtClean="0"/>
              <a:t>                  </a:t>
            </a:r>
            <a:r>
              <a:rPr lang="en-US" sz="2400" b="0" u="none" dirty="0" err="1" smtClean="0"/>
              <a:t>int</a:t>
            </a:r>
            <a:r>
              <a:rPr lang="en-US" sz="2400" b="0" u="none" dirty="0" smtClean="0"/>
              <a:t> a=5;</a:t>
            </a:r>
          </a:p>
          <a:p>
            <a:r>
              <a:rPr lang="en-US" sz="2400" b="0" u="none" dirty="0" smtClean="0"/>
              <a:t>                  </a:t>
            </a:r>
            <a:r>
              <a:rPr lang="en-US" sz="2400" b="0" u="none" dirty="0" err="1" smtClean="0"/>
              <a:t>int</a:t>
            </a:r>
            <a:r>
              <a:rPr lang="en-US" sz="2400" b="0" u="none" dirty="0" smtClean="0"/>
              <a:t> b=--a;</a:t>
            </a:r>
          </a:p>
          <a:p>
            <a:r>
              <a:rPr lang="en-US" sz="2400" b="0" u="none" dirty="0" smtClean="0"/>
              <a:t>Output:-    a=4 </a:t>
            </a:r>
          </a:p>
          <a:p>
            <a:r>
              <a:rPr lang="en-US" sz="2400" b="0" u="none" dirty="0" smtClean="0"/>
              <a:t>                  b=4</a:t>
            </a:r>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91972"/>
            <a:ext cx="8382000" cy="430887"/>
          </a:xfrm>
        </p:spPr>
        <p:txBody>
          <a:bodyPr/>
          <a:lstStyle/>
          <a:p>
            <a:r>
              <a:rPr lang="en-US" sz="2800" dirty="0" smtClean="0">
                <a:solidFill>
                  <a:schemeClr val="tx1"/>
                </a:solidFill>
                <a:latin typeface="Times New Roman" pitchFamily="18" charset="0"/>
                <a:cs typeface="Times New Roman" pitchFamily="18" charset="0"/>
              </a:rPr>
              <a:t>Post Decrement operator </a:t>
            </a:r>
            <a:endParaRPr lang="en-US" sz="2800" dirty="0"/>
          </a:p>
        </p:txBody>
      </p:sp>
      <p:sp>
        <p:nvSpPr>
          <p:cNvPr id="3" name="Text Placeholder 2"/>
          <p:cNvSpPr>
            <a:spLocks noGrp="1"/>
          </p:cNvSpPr>
          <p:nvPr>
            <p:ph type="body" idx="1"/>
          </p:nvPr>
        </p:nvSpPr>
        <p:spPr>
          <a:xfrm>
            <a:off x="1321180" y="1762125"/>
            <a:ext cx="6501638" cy="2954655"/>
          </a:xfrm>
        </p:spPr>
        <p:txBody>
          <a:bodyPr/>
          <a:lstStyle/>
          <a:p>
            <a:r>
              <a:rPr lang="en-US" b="0" u="none" dirty="0" smtClean="0"/>
              <a:t>a-- :- It is a post decrement operator.</a:t>
            </a:r>
          </a:p>
          <a:p>
            <a:endParaRPr lang="en-US" b="0" u="none" dirty="0" smtClean="0"/>
          </a:p>
          <a:p>
            <a:r>
              <a:rPr lang="en-US" b="0" u="none" dirty="0" smtClean="0"/>
              <a:t>Post decrement operator do the assignment operation first and then </a:t>
            </a:r>
            <a:r>
              <a:rPr lang="en-US" b="0" u="none" dirty="0" err="1" smtClean="0"/>
              <a:t>substract</a:t>
            </a:r>
            <a:r>
              <a:rPr lang="en-US" b="0" u="none" dirty="0" smtClean="0"/>
              <a:t> one from the variable</a:t>
            </a:r>
          </a:p>
          <a:p>
            <a:endParaRPr lang="en-US" b="0" u="none" dirty="0" smtClean="0"/>
          </a:p>
          <a:p>
            <a:r>
              <a:rPr lang="en-US" b="0" u="none" dirty="0" smtClean="0"/>
              <a:t>Example:-</a:t>
            </a:r>
          </a:p>
          <a:p>
            <a:r>
              <a:rPr lang="en-US" b="0" u="none" dirty="0" smtClean="0"/>
              <a:t>                  </a:t>
            </a:r>
            <a:r>
              <a:rPr lang="en-US" b="0" u="none" dirty="0" err="1" smtClean="0"/>
              <a:t>int</a:t>
            </a:r>
            <a:r>
              <a:rPr lang="en-US" b="0" u="none" dirty="0" smtClean="0"/>
              <a:t> a=5;</a:t>
            </a:r>
          </a:p>
          <a:p>
            <a:r>
              <a:rPr lang="en-US" b="0" u="none" dirty="0" smtClean="0"/>
              <a:t>                  </a:t>
            </a:r>
            <a:r>
              <a:rPr lang="en-US" b="0" u="none" dirty="0" err="1" smtClean="0"/>
              <a:t>int</a:t>
            </a:r>
            <a:r>
              <a:rPr lang="en-US" b="0" u="none" dirty="0" smtClean="0"/>
              <a:t> b=a++;</a:t>
            </a:r>
          </a:p>
          <a:p>
            <a:endParaRPr lang="en-US" b="0" u="none" dirty="0" smtClean="0"/>
          </a:p>
          <a:p>
            <a:r>
              <a:rPr lang="en-US" b="0" u="none" dirty="0" smtClean="0"/>
              <a:t>Output:-    a=4 </a:t>
            </a:r>
          </a:p>
          <a:p>
            <a:r>
              <a:rPr lang="en-US" b="0" u="none" dirty="0" smtClean="0"/>
              <a:t>                  b=5 </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066800"/>
            <a:ext cx="8610600" cy="2154436"/>
          </a:xfrm>
        </p:spPr>
        <p:txBody>
          <a:bodyPr/>
          <a:lstStyle/>
          <a:p>
            <a:r>
              <a:rPr lang="en-US" sz="2800" b="0" u="none" dirty="0" smtClean="0">
                <a:latin typeface="Times New Roman" pitchFamily="18" charset="0"/>
                <a:cs typeface="Times New Roman" pitchFamily="18" charset="0"/>
              </a:rPr>
              <a:t>Prefix operator first add/</a:t>
            </a:r>
            <a:r>
              <a:rPr lang="en-US" sz="2800" b="0" u="none" dirty="0" err="1" smtClean="0">
                <a:latin typeface="Times New Roman" pitchFamily="18" charset="0"/>
                <a:cs typeface="Times New Roman" pitchFamily="18" charset="0"/>
              </a:rPr>
              <a:t>substract</a:t>
            </a:r>
            <a:r>
              <a:rPr lang="en-US" sz="2800" b="0" u="none" dirty="0" smtClean="0">
                <a:latin typeface="Times New Roman" pitchFamily="18" charset="0"/>
                <a:cs typeface="Times New Roman" pitchFamily="18" charset="0"/>
              </a:rPr>
              <a:t> 1 to the operand and then the result is assigned to the variable on the left.</a:t>
            </a:r>
          </a:p>
          <a:p>
            <a:endParaRPr lang="en-US" sz="2800" b="0" u="none" dirty="0" smtClean="0">
              <a:latin typeface="Times New Roman" pitchFamily="18" charset="0"/>
              <a:cs typeface="Times New Roman" pitchFamily="18" charset="0"/>
            </a:endParaRPr>
          </a:p>
          <a:p>
            <a:r>
              <a:rPr lang="en-US" sz="2800" b="0" u="none" dirty="0" smtClean="0">
                <a:latin typeface="Times New Roman" pitchFamily="18" charset="0"/>
                <a:cs typeface="Times New Roman" pitchFamily="18" charset="0"/>
              </a:rPr>
              <a:t>A postfix operator first assigns the value to the variable on the left and then increments the operand</a:t>
            </a:r>
            <a:endParaRPr lang="en-US" sz="2800" b="0" u="none"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838200"/>
            <a:ext cx="4449317" cy="461665"/>
          </a:xfrm>
        </p:spPr>
        <p:txBody>
          <a:bodyPr/>
          <a:lstStyle/>
          <a:p>
            <a:r>
              <a:rPr lang="en-US" sz="3000" dirty="0" smtClean="0">
                <a:solidFill>
                  <a:schemeClr val="tx1"/>
                </a:solidFill>
              </a:rPr>
              <a:t>Data type Conversion</a:t>
            </a:r>
            <a:endParaRPr lang="en-US" sz="3000" dirty="0">
              <a:solidFill>
                <a:schemeClr val="tx1"/>
              </a:solidFill>
            </a:endParaRPr>
          </a:p>
        </p:txBody>
      </p:sp>
      <p:sp>
        <p:nvSpPr>
          <p:cNvPr id="3" name="Text Placeholder 2"/>
          <p:cNvSpPr>
            <a:spLocks noGrp="1"/>
          </p:cNvSpPr>
          <p:nvPr>
            <p:ph type="body" idx="1"/>
          </p:nvPr>
        </p:nvSpPr>
        <p:spPr>
          <a:xfrm>
            <a:off x="762000" y="1447800"/>
            <a:ext cx="6501638" cy="4648200"/>
          </a:xfrm>
        </p:spPr>
        <p:txBody>
          <a:bodyPr/>
          <a:lstStyle/>
          <a:p>
            <a:r>
              <a:rPr lang="en-US" sz="2400" b="0" u="none" dirty="0" smtClean="0"/>
              <a:t>Conversion between data </a:t>
            </a:r>
            <a:r>
              <a:rPr lang="en-US" sz="2400" b="0" u="none" dirty="0" err="1" smtClean="0"/>
              <a:t>typs</a:t>
            </a:r>
            <a:r>
              <a:rPr lang="en-US" sz="2400" b="0" u="none" dirty="0" smtClean="0"/>
              <a:t> can be done In 2 ways</a:t>
            </a:r>
          </a:p>
          <a:p>
            <a:r>
              <a:rPr lang="en-US" sz="2400" b="0" u="none" dirty="0" smtClean="0"/>
              <a:t>1.Implicit conversion</a:t>
            </a:r>
          </a:p>
          <a:p>
            <a:r>
              <a:rPr lang="en-US" sz="2400" b="0" u="none" dirty="0" smtClean="0"/>
              <a:t>2.Explicit conversion</a:t>
            </a:r>
            <a:endParaRPr lang="en-US" sz="2400" b="0" u="non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28600" y="1143000"/>
            <a:ext cx="8382000" cy="2954655"/>
          </a:xfrm>
        </p:spPr>
        <p:txBody>
          <a:bodyPr/>
          <a:lstStyle/>
          <a:p>
            <a:r>
              <a:rPr lang="en-US" sz="2400" b="0" u="none" dirty="0" smtClean="0"/>
              <a:t>Implicit Conversion:-   is done internally by compiler.</a:t>
            </a:r>
          </a:p>
          <a:p>
            <a:endParaRPr lang="en-US" sz="2400" b="0" u="none" dirty="0" smtClean="0"/>
          </a:p>
          <a:p>
            <a:r>
              <a:rPr lang="en-US" sz="2400" b="0" u="none" dirty="0" err="1" smtClean="0"/>
              <a:t>int</a:t>
            </a:r>
            <a:r>
              <a:rPr lang="en-US" sz="2400" b="0" u="none" dirty="0" smtClean="0"/>
              <a:t>  x=123;</a:t>
            </a:r>
          </a:p>
          <a:p>
            <a:r>
              <a:rPr lang="en-US" sz="2400" b="0" u="none" dirty="0" smtClean="0"/>
              <a:t>double y=x;</a:t>
            </a:r>
          </a:p>
          <a:p>
            <a:endParaRPr lang="en-US" sz="2400" b="0" u="none" dirty="0" smtClean="0"/>
          </a:p>
          <a:p>
            <a:r>
              <a:rPr lang="en-US" sz="2400" b="0" u="none" dirty="0" smtClean="0"/>
              <a:t>In above statement ,the conversion of data from </a:t>
            </a:r>
            <a:r>
              <a:rPr lang="en-US" sz="2400" b="0" u="none" dirty="0" err="1" smtClean="0"/>
              <a:t>int</a:t>
            </a:r>
            <a:r>
              <a:rPr lang="en-US" sz="2400" b="0" u="none" dirty="0" smtClean="0"/>
              <a:t> to double is done implicitly</a:t>
            </a:r>
          </a:p>
          <a:p>
            <a:endParaRPr lang="en-US" sz="2400" u="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341" y="291972"/>
            <a:ext cx="4449317" cy="553998"/>
          </a:xfrm>
        </p:spPr>
        <p:txBody>
          <a:bodyPr/>
          <a:lstStyle/>
          <a:p>
            <a:r>
              <a:rPr lang="en-US" dirty="0" smtClean="0">
                <a:solidFill>
                  <a:schemeClr val="tx1"/>
                </a:solidFill>
              </a:rPr>
              <a:t>Keywords 32</a:t>
            </a: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219200" y="1371600"/>
            <a:ext cx="6662737" cy="4495799"/>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990600"/>
            <a:ext cx="8305800" cy="3570208"/>
          </a:xfrm>
        </p:spPr>
        <p:txBody>
          <a:bodyPr/>
          <a:lstStyle/>
          <a:p>
            <a:r>
              <a:rPr lang="en-US" sz="2400" b="0" u="none" dirty="0" smtClean="0">
                <a:latin typeface="Times New Roman" pitchFamily="18" charset="0"/>
                <a:cs typeface="Times New Roman" pitchFamily="18" charset="0"/>
              </a:rPr>
              <a:t>Explicit Conversion:-   is done by the users.</a:t>
            </a: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double  y=123;</a:t>
            </a:r>
          </a:p>
          <a:p>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x==</a:t>
            </a:r>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(y);</a:t>
            </a:r>
          </a:p>
          <a:p>
            <a:endParaRPr lang="en-US" sz="2400" b="0" u="none" dirty="0" smtClean="0">
              <a:latin typeface="Times New Roman" pitchFamily="18" charset="0"/>
              <a:cs typeface="Times New Roman" pitchFamily="18" charset="0"/>
            </a:endParaRPr>
          </a:p>
          <a:p>
            <a:endParaRPr lang="en-US" sz="2400" b="0" u="none" dirty="0" smtClean="0">
              <a:latin typeface="Times New Roman" pitchFamily="18" charset="0"/>
              <a:cs typeface="Times New Roman" pitchFamily="18" charset="0"/>
            </a:endParaRPr>
          </a:p>
          <a:p>
            <a:r>
              <a:rPr lang="en-US" sz="2400" b="0" u="none" dirty="0" smtClean="0">
                <a:latin typeface="Times New Roman" pitchFamily="18" charset="0"/>
                <a:cs typeface="Times New Roman" pitchFamily="18" charset="0"/>
              </a:rPr>
              <a:t>In above statement ,we have to specify the type operator (</a:t>
            </a:r>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when converting from double to </a:t>
            </a:r>
            <a:r>
              <a:rPr lang="en-US" sz="2400" b="0" u="none" dirty="0" err="1" smtClean="0">
                <a:latin typeface="Times New Roman" pitchFamily="18" charset="0"/>
                <a:cs typeface="Times New Roman" pitchFamily="18" charset="0"/>
              </a:rPr>
              <a:t>int</a:t>
            </a:r>
            <a:r>
              <a:rPr lang="en-US" sz="2400" b="0" u="none" dirty="0" smtClean="0">
                <a:latin typeface="Times New Roman" pitchFamily="18" charset="0"/>
                <a:cs typeface="Times New Roman" pitchFamily="18" charset="0"/>
              </a:rPr>
              <a:t> else the compiler will give an error.</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86800" cy="5293757"/>
          </a:xfrm>
        </p:spPr>
        <p:txBody>
          <a:bodyPr/>
          <a:lstStyle/>
          <a:p>
            <a:r>
              <a:rPr lang="en-US" sz="3200" dirty="0" smtClean="0">
                <a:solidFill>
                  <a:schemeClr val="tx1"/>
                </a:solidFill>
                <a:latin typeface="Times New Roman" pitchFamily="18" charset="0"/>
                <a:cs typeface="Times New Roman" pitchFamily="18" charset="0"/>
              </a:rPr>
              <a:t>Identifier:-</a:t>
            </a:r>
            <a:r>
              <a:rPr lang="en-US" sz="3000" b="0" dirty="0" smtClean="0">
                <a:solidFill>
                  <a:schemeClr val="tx1"/>
                </a:solidFill>
                <a:latin typeface="Times New Roman" pitchFamily="18" charset="0"/>
                <a:cs typeface="Times New Roman" pitchFamily="18" charset="0"/>
              </a:rPr>
              <a:t> </a:t>
            </a:r>
            <a:r>
              <a:rPr lang="en-US" sz="2800" b="0" dirty="0" smtClean="0">
                <a:solidFill>
                  <a:schemeClr val="tx1"/>
                </a:solidFill>
                <a:latin typeface="Times New Roman" pitchFamily="18" charset="0"/>
                <a:cs typeface="Times New Roman" pitchFamily="18" charset="0"/>
              </a:rPr>
              <a:t>Identifier is a collection of alphanumeric characters.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Identifiers are used to give name to the programming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elements like variable, </a:t>
            </a:r>
            <a:r>
              <a:rPr lang="en-US" sz="2800" b="0" dirty="0" err="1" smtClean="0">
                <a:solidFill>
                  <a:schemeClr val="tx1"/>
                </a:solidFill>
                <a:latin typeface="Times New Roman" pitchFamily="18" charset="0"/>
                <a:cs typeface="Times New Roman" pitchFamily="18" charset="0"/>
              </a:rPr>
              <a:t>arrays,functions,structures</a:t>
            </a:r>
            <a:r>
              <a:rPr lang="en-US" sz="2800" b="0" dirty="0" smtClean="0">
                <a:solidFill>
                  <a:schemeClr val="tx1"/>
                </a:solidFill>
                <a:latin typeface="Times New Roman" pitchFamily="18" charset="0"/>
                <a:cs typeface="Times New Roman" pitchFamily="18" charset="0"/>
              </a:rPr>
              <a:t> etc</a:t>
            </a:r>
            <a:r>
              <a:rPr lang="en-US" sz="2800" dirty="0" smtClean="0">
                <a:solidFill>
                  <a:schemeClr val="tx1"/>
                </a:solidFill>
                <a:latin typeface="Times New Roman" pitchFamily="18" charset="0"/>
                <a:cs typeface="Times New Roman" pitchFamily="18" charset="0"/>
              </a:rPr>
              <a:t>.</a:t>
            </a:r>
            <a:br>
              <a:rPr lang="en-US" sz="2800" dirty="0" smtClean="0">
                <a:solidFill>
                  <a:schemeClr val="tx1"/>
                </a:solidFill>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Identifiers are user defined.</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Identifiers can be written in both lower case and upper case .</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r>
              <a:rPr lang="en-US" sz="2800" b="0" dirty="0" err="1" smtClean="0">
                <a:solidFill>
                  <a:schemeClr val="tx1"/>
                </a:solidFill>
                <a:latin typeface="Times New Roman" pitchFamily="18" charset="0"/>
                <a:cs typeface="Times New Roman" pitchFamily="18" charset="0"/>
              </a:rPr>
              <a:t>E.g</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sum,add</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area_of_circle</a:t>
            </a:r>
            <a:r>
              <a:rPr lang="en-US" sz="2800" b="0" dirty="0" smtClean="0">
                <a:solidFill>
                  <a:schemeClr val="tx1"/>
                </a:solidFill>
                <a:latin typeface="Times New Roman" pitchFamily="18" charset="0"/>
                <a:cs typeface="Times New Roman" pitchFamily="18" charset="0"/>
              </a:rPr>
              <a:t>, no1,NO1,number,a,b,c,No1</a:t>
            </a:r>
            <a:r>
              <a:rPr lang="en-US" sz="3200" b="0" dirty="0" smtClean="0">
                <a:solidFill>
                  <a:schemeClr val="tx1"/>
                </a:solidFill>
                <a:latin typeface="Times New Roman" pitchFamily="18" charset="0"/>
                <a:cs typeface="Times New Roman" pitchFamily="18" charset="0"/>
              </a:rPr>
              <a:t/>
            </a:r>
            <a:br>
              <a:rPr lang="en-US" sz="3200" b="0" dirty="0" smtClean="0">
                <a:solidFill>
                  <a:schemeClr val="tx1"/>
                </a:solidFill>
                <a:latin typeface="Times New Roman" pitchFamily="18" charset="0"/>
                <a:cs typeface="Times New Roman" pitchFamily="18" charset="0"/>
              </a:rPr>
            </a:br>
            <a:endParaRPr lang="en-US" sz="3200" b="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4155</Words>
  <Application>Microsoft Office PowerPoint</Application>
  <PresentationFormat>On-screen Show (4:3)</PresentationFormat>
  <Paragraphs>919</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Slide 1</vt:lpstr>
      <vt:lpstr>Introduction to ‘C’</vt:lpstr>
      <vt:lpstr>History Of ‘C’</vt:lpstr>
      <vt:lpstr>Steps In Learning C:  1. Character set :- Any alphabet(A-Z,a-z),digit(0-9) or special  symbol  used to represent the data.  2.Keywords,Identifiers,Variables,Constants    3.Instruction statement  4.Program  </vt:lpstr>
      <vt:lpstr> Token :- When we write a paragraph the individual words and punctuation marks are called as tokens.  Or the smallest individual unit in a ‘c’ program is called as C tokens.  E.g:-  printf(“\n welcome”);  Here each and every valid unit of a ‘c’ program is considered as token. </vt:lpstr>
      <vt:lpstr>‘C’ Tokens</vt:lpstr>
      <vt:lpstr>Keywords:- These are the reserved words . The meaning of these words are already known to the C compiler.  There are total 32 keywords in C.   Keywords are always written in small case letters.  These keywords can not be used as variable. </vt:lpstr>
      <vt:lpstr>Keywords 32</vt:lpstr>
      <vt:lpstr>Identifier:- Identifier is a collection of alphanumeric characters.   Identifiers are used to give name to the programming  elements like variable, arrays,functions,structures etc.  Identifiers are user defined.  Identifiers can be written in both lower case and upper case .  E.g:- sum,add,  area_of_circle, no1,NO1,number,a,b,c,No1 </vt:lpstr>
      <vt:lpstr>‘C’ Constants</vt:lpstr>
      <vt:lpstr>Slide 11</vt:lpstr>
      <vt:lpstr>Rules  for Constructing Integer Constant</vt:lpstr>
      <vt:lpstr>Rules  for Constructing Float/Real Constant</vt:lpstr>
      <vt:lpstr>Rules  for Constructing Character Constant</vt:lpstr>
      <vt:lpstr>Slide 15</vt:lpstr>
      <vt:lpstr>Slide 16</vt:lpstr>
      <vt:lpstr>Slide 17</vt:lpstr>
      <vt:lpstr>Slide 18</vt:lpstr>
      <vt:lpstr>String:- </vt:lpstr>
      <vt:lpstr>Special Symbol:- any special symbol available on keyboard ?,&gt;.&lt;;’,” { } [ ] @#%^&amp;!</vt:lpstr>
      <vt:lpstr>Types of Operators</vt:lpstr>
      <vt:lpstr>Arithmatical operator</vt:lpstr>
      <vt:lpstr>1.Arithmatical operator</vt:lpstr>
      <vt:lpstr>2.Relational operator</vt:lpstr>
      <vt:lpstr>3.Logical Operators</vt:lpstr>
      <vt:lpstr>Assignment Operator</vt:lpstr>
      <vt:lpstr>Conditional operator</vt:lpstr>
      <vt:lpstr>Bitwise Operators</vt:lpstr>
      <vt:lpstr>Special Operators</vt:lpstr>
      <vt:lpstr>Increment and decrement operator</vt:lpstr>
      <vt:lpstr>‘C’ Data Types</vt:lpstr>
      <vt:lpstr>Variables</vt:lpstr>
      <vt:lpstr>‘C’ Keywords</vt:lpstr>
      <vt:lpstr>Pre-processor Directive</vt:lpstr>
      <vt:lpstr>Main Function</vt:lpstr>
      <vt:lpstr>Basic Structure Of ‘C’ Program</vt:lpstr>
      <vt:lpstr>My First ‘C’ Program</vt:lpstr>
      <vt:lpstr>printf</vt:lpstr>
      <vt:lpstr>Scanf</vt:lpstr>
      <vt:lpstr>Solved Programs</vt:lpstr>
      <vt:lpstr>Solved Programs</vt:lpstr>
      <vt:lpstr>Operator Precedence</vt:lpstr>
      <vt:lpstr>Operator Precedence</vt:lpstr>
      <vt:lpstr>Operator Precedence</vt:lpstr>
      <vt:lpstr>Associativity</vt:lpstr>
      <vt:lpstr>Structure of C Program</vt:lpstr>
      <vt:lpstr>Slide 47</vt:lpstr>
      <vt:lpstr>Rules in C Programming</vt:lpstr>
      <vt:lpstr>Rules in C Programming</vt:lpstr>
      <vt:lpstr>Slide 50</vt:lpstr>
      <vt:lpstr>Input Statements /Functions</vt:lpstr>
      <vt:lpstr>Output Statements /Functions</vt:lpstr>
      <vt:lpstr>WAP to display a statement “Hello Friend”</vt:lpstr>
      <vt:lpstr>Program</vt:lpstr>
      <vt:lpstr>Write a program to print value of variable a having int data type</vt:lpstr>
      <vt:lpstr>program</vt:lpstr>
      <vt:lpstr>Write a program to accept value of variable a having int data type and display it</vt:lpstr>
      <vt:lpstr>program</vt:lpstr>
      <vt:lpstr>Write  a program to print value of 2 variables</vt:lpstr>
      <vt:lpstr>program</vt:lpstr>
      <vt:lpstr>Write a program to accept and display the value of a and b having int datatype</vt:lpstr>
      <vt:lpstr>Slide 62</vt:lpstr>
      <vt:lpstr>WAP  to convert temperature in fahrenheit degrees to centigrade degrees</vt:lpstr>
      <vt:lpstr>Slide 64</vt:lpstr>
      <vt:lpstr>WAP  to calculate the area and perimeter of the rectangle</vt:lpstr>
      <vt:lpstr>Slide 66</vt:lpstr>
      <vt:lpstr>WAP  to calculate the area and circumference of the circle</vt:lpstr>
      <vt:lpstr>Slide 68</vt:lpstr>
      <vt:lpstr>WAP to accept a number and display its square</vt:lpstr>
      <vt:lpstr>Slide 70</vt:lpstr>
      <vt:lpstr>Increment Operator</vt:lpstr>
      <vt:lpstr>Preincrement operator </vt:lpstr>
      <vt:lpstr>Post increment operator </vt:lpstr>
      <vt:lpstr>Decrement Operator</vt:lpstr>
      <vt:lpstr>Predecrement operator </vt:lpstr>
      <vt:lpstr>Post Decrement operator </vt:lpstr>
      <vt:lpstr>Slide 77</vt:lpstr>
      <vt:lpstr>Data type Conversion</vt:lpstr>
      <vt:lpstr>Slide 79</vt:lpstr>
      <vt:lpstr>Slide 80</vt:lpstr>
      <vt:lpstr>Slide 81</vt:lpstr>
      <vt:lpstr>Slide 82</vt:lpstr>
      <vt:lpstr>Slide 83</vt:lpstr>
      <vt:lpstr>Slide 84</vt:lpstr>
      <vt:lpstr>Slide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 kanade</dc:creator>
  <cp:lastModifiedBy>MMM</cp:lastModifiedBy>
  <cp:revision>274</cp:revision>
  <dcterms:created xsi:type="dcterms:W3CDTF">2017-01-07T04:01:03Z</dcterms:created>
  <dcterms:modified xsi:type="dcterms:W3CDTF">2021-04-08T04:43:09Z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2016-12-27T00:00:00Z</vt:filetime>
  </property>
  <property fmtid="{D5CDD505-2E9C-101B-9397-08002B2CF9AE}" pid="3" name="Creator">
    <vt:lpwstr>Microsoft® Office PowerPoint® 2007</vt:lpwstr>
  </property>
  <property fmtid="{D5CDD505-2E9C-101B-9397-08002B2CF9AE}" pid="4" name="LastSaved">
    <vt:filetime>2017-01-07T00:00:00Z</vt:filetime>
  </property>
</Properties>
</file>