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9" r:id="rId4"/>
    <p:sldId id="275" r:id="rId5"/>
    <p:sldId id="260" r:id="rId6"/>
    <p:sldId id="276" r:id="rId7"/>
    <p:sldId id="277" r:id="rId8"/>
    <p:sldId id="273" r:id="rId9"/>
    <p:sldId id="261" r:id="rId10"/>
    <p:sldId id="274" r:id="rId11"/>
    <p:sldId id="262" r:id="rId12"/>
    <p:sldId id="263" r:id="rId13"/>
    <p:sldId id="264" r:id="rId14"/>
    <p:sldId id="265" r:id="rId15"/>
    <p:sldId id="278" r:id="rId16"/>
    <p:sldId id="266" r:id="rId17"/>
    <p:sldId id="267" r:id="rId18"/>
    <p:sldId id="268" r:id="rId19"/>
    <p:sldId id="269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DaunPenh"/>
                <a:cs typeface="DaunPen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DaunPenh"/>
                <a:cs typeface="DaunPen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66800" y="1828800"/>
            <a:ext cx="3352800" cy="350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76800" y="1828800"/>
            <a:ext cx="3352800" cy="350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876800" y="1752600"/>
            <a:ext cx="3810000" cy="3705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0895" y="2281427"/>
            <a:ext cx="4796028" cy="612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3483" y="3291840"/>
            <a:ext cx="4686300" cy="845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DaunPenh"/>
                <a:cs typeface="DaunPen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09600" y="1066761"/>
            <a:ext cx="8001000" cy="4986020"/>
          </a:xfrm>
          <a:custGeom>
            <a:avLst/>
            <a:gdLst/>
            <a:ahLst/>
            <a:cxnLst/>
            <a:rect l="l" t="t" r="r" b="b"/>
            <a:pathLst>
              <a:path w="8001000" h="4986020">
                <a:moveTo>
                  <a:pt x="0" y="4986020"/>
                </a:moveTo>
                <a:lnTo>
                  <a:pt x="8001000" y="4986020"/>
                </a:lnTo>
                <a:lnTo>
                  <a:pt x="8001000" y="0"/>
                </a:lnTo>
                <a:lnTo>
                  <a:pt x="0" y="0"/>
                </a:lnTo>
                <a:lnTo>
                  <a:pt x="0" y="4986020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312163" y="749808"/>
            <a:ext cx="7379208" cy="534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80260" y="274320"/>
            <a:ext cx="4599432" cy="9418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6661" y="291972"/>
            <a:ext cx="3630676" cy="694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DaunPenh"/>
                <a:cs typeface="DaunPen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41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ebreakerspublications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ebreakerspublications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cebreakerspublications.com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ebreakerspublications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ebreakerspublications.com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ebreakerspublications.com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ebreakerspublication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cebreakerspublications.com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ebreakerspublication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4406137" cy="55399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 3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590800"/>
            <a:ext cx="8229600" cy="830997"/>
          </a:xfrm>
        </p:spPr>
        <p:txBody>
          <a:bodyPr/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CONTROL STRUCTURE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98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66800" y="1828800"/>
            <a:ext cx="3352800" cy="276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b="1" dirty="0">
                <a:latin typeface="DaunPenh"/>
                <a:cs typeface="DaunPenh"/>
              </a:rPr>
              <a:t>Nested </a:t>
            </a:r>
            <a:r>
              <a:rPr b="1" spc="-5" dirty="0">
                <a:latin typeface="DaunPenh"/>
                <a:cs typeface="DaunPenh"/>
              </a:rPr>
              <a:t>‘ </a:t>
            </a:r>
            <a:r>
              <a:rPr b="1" dirty="0">
                <a:latin typeface="DaunPenh"/>
                <a:cs typeface="DaunPenh"/>
              </a:rPr>
              <a:t>if </a:t>
            </a:r>
            <a:r>
              <a:rPr b="1" spc="-5" dirty="0">
                <a:latin typeface="DaunPenh"/>
                <a:cs typeface="DaunPenh"/>
              </a:rPr>
              <a:t>‘</a:t>
            </a:r>
            <a:r>
              <a:rPr b="1" spc="-105" dirty="0">
                <a:latin typeface="DaunPenh"/>
                <a:cs typeface="DaunPenh"/>
              </a:rPr>
              <a:t> </a:t>
            </a:r>
            <a:r>
              <a:rPr b="1" dirty="0">
                <a:latin typeface="DaunPenh"/>
                <a:cs typeface="DaunPenh"/>
              </a:rPr>
              <a:t>Statement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32682" y="6429628"/>
            <a:ext cx="39465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00AFEF"/>
                </a:solidFill>
                <a:latin typeface="Calibri"/>
                <a:cs typeface="Calibri"/>
              </a:rPr>
              <a:t>Buy book Online 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- </a:t>
            </a:r>
            <a:r>
              <a:rPr sz="1400" spc="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www.</a:t>
            </a:r>
            <a:r>
              <a:rPr sz="1400" b="1" spc="-10" dirty="0">
                <a:solidFill>
                  <a:srgbClr val="E36C09"/>
                </a:solidFill>
                <a:latin typeface="Calibri"/>
                <a:cs typeface="Calibri"/>
                <a:hlinkClick r:id="rId2"/>
              </a:rPr>
              <a:t>icebreakers</a:t>
            </a:r>
            <a:r>
              <a:rPr sz="1400" b="1" i="1" spc="-10" dirty="0">
                <a:solidFill>
                  <a:srgbClr val="FF0000"/>
                </a:solidFill>
                <a:latin typeface="Calibri"/>
                <a:cs typeface="Calibri"/>
                <a:hlinkClick r:id="rId2"/>
              </a:rPr>
              <a:t>publications</a:t>
            </a:r>
            <a:r>
              <a:rPr sz="1400" b="1" i="1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com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048" y="1260602"/>
            <a:ext cx="7918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79546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F79546"/>
                </a:solidFill>
                <a:latin typeface="Calibri"/>
                <a:cs typeface="Calibri"/>
              </a:rPr>
              <a:t>y</a:t>
            </a:r>
            <a:r>
              <a:rPr sz="2000" b="1" spc="-25" dirty="0">
                <a:solidFill>
                  <a:srgbClr val="F79546"/>
                </a:solidFill>
                <a:latin typeface="Calibri"/>
                <a:cs typeface="Calibri"/>
              </a:rPr>
              <a:t>nt</a:t>
            </a:r>
            <a:r>
              <a:rPr sz="2000" b="1" spc="-30" dirty="0">
                <a:solidFill>
                  <a:srgbClr val="F79546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1752600"/>
            <a:ext cx="3352800" cy="43434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R="1016635" algn="ctr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Microsoft New Tai Lue"/>
                <a:cs typeface="Microsoft New Tai Lue"/>
              </a:rPr>
              <a:t>if(condition</a:t>
            </a:r>
            <a:r>
              <a:rPr sz="1800" spc="-90" dirty="0">
                <a:solidFill>
                  <a:srgbClr val="00AF50"/>
                </a:solidFill>
                <a:latin typeface="Microsoft New Tai Lue"/>
                <a:cs typeface="Microsoft New Tai Lue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Microsoft New Tai Lue"/>
                <a:cs typeface="Microsoft New Tai Lue"/>
              </a:rPr>
              <a:t>1)</a:t>
            </a:r>
            <a:endParaRPr sz="1800">
              <a:latin typeface="Microsoft New Tai Lue"/>
              <a:cs typeface="Microsoft New Tai Lue"/>
            </a:endParaRPr>
          </a:p>
          <a:p>
            <a:pPr marR="989330" algn="ctr">
              <a:lnSpc>
                <a:spcPct val="100000"/>
              </a:lnSpc>
            </a:pPr>
            <a:r>
              <a:rPr sz="1800" dirty="0">
                <a:solidFill>
                  <a:srgbClr val="00AF50"/>
                </a:solidFill>
                <a:latin typeface="Microsoft New Tai Lue"/>
                <a:cs typeface="Microsoft New Tai Lue"/>
              </a:rPr>
              <a:t>{</a:t>
            </a:r>
            <a:endParaRPr sz="1800">
              <a:latin typeface="Microsoft New Tai Lue"/>
              <a:cs typeface="Microsoft New Tai Lu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7037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548ED4"/>
                </a:solidFill>
                <a:latin typeface="Microsoft New Tai Lue"/>
                <a:cs typeface="Microsoft New Tai Lue"/>
              </a:rPr>
              <a:t>if</a:t>
            </a:r>
            <a:r>
              <a:rPr sz="1800" spc="-90" dirty="0">
                <a:solidFill>
                  <a:srgbClr val="548ED4"/>
                </a:solidFill>
                <a:latin typeface="Microsoft New Tai Lue"/>
                <a:cs typeface="Microsoft New Tai Lue"/>
              </a:rPr>
              <a:t> </a:t>
            </a:r>
            <a:r>
              <a:rPr sz="1800" spc="-5" dirty="0">
                <a:solidFill>
                  <a:srgbClr val="548ED4"/>
                </a:solidFill>
                <a:latin typeface="Microsoft New Tai Lue"/>
                <a:cs typeface="Microsoft New Tai Lue"/>
              </a:rPr>
              <a:t>(condition2)</a:t>
            </a:r>
            <a:endParaRPr sz="1800">
              <a:latin typeface="Microsoft New Tai Lue"/>
              <a:cs typeface="Microsoft New Tai Lue"/>
            </a:endParaRPr>
          </a:p>
          <a:p>
            <a:pPr marL="247015" algn="ctr">
              <a:lnSpc>
                <a:spcPct val="100000"/>
              </a:lnSpc>
            </a:pPr>
            <a:r>
              <a:rPr sz="1800" dirty="0">
                <a:solidFill>
                  <a:srgbClr val="548ED4"/>
                </a:solidFill>
                <a:latin typeface="Microsoft New Tai Lue"/>
                <a:cs typeface="Microsoft New Tai Lue"/>
              </a:rPr>
              <a:t>{</a:t>
            </a:r>
            <a:endParaRPr sz="1800">
              <a:latin typeface="Microsoft New Tai Lue"/>
              <a:cs typeface="Microsoft New Tai Lue"/>
            </a:endParaRPr>
          </a:p>
          <a:p>
            <a:pPr marL="491490" algn="ctr">
              <a:lnSpc>
                <a:spcPct val="100000"/>
              </a:lnSpc>
            </a:pPr>
            <a:r>
              <a:rPr sz="1800" dirty="0">
                <a:solidFill>
                  <a:srgbClr val="548ED4"/>
                </a:solidFill>
                <a:latin typeface="Microsoft New Tai Lue"/>
                <a:cs typeface="Microsoft New Tai Lue"/>
              </a:rPr>
              <a:t>--</a:t>
            </a:r>
            <a:endParaRPr sz="1800">
              <a:latin typeface="Microsoft New Tai Lue"/>
              <a:cs typeface="Microsoft New Tai Lue"/>
            </a:endParaRPr>
          </a:p>
          <a:p>
            <a:pPr marL="307975" algn="ctr">
              <a:lnSpc>
                <a:spcPct val="100000"/>
              </a:lnSpc>
            </a:pPr>
            <a:r>
              <a:rPr sz="1800" dirty="0">
                <a:solidFill>
                  <a:srgbClr val="548ED4"/>
                </a:solidFill>
                <a:latin typeface="Microsoft New Tai Lue"/>
                <a:cs typeface="Microsoft New Tai Lue"/>
              </a:rPr>
              <a:t>}</a:t>
            </a:r>
            <a:endParaRPr sz="1800">
              <a:latin typeface="Microsoft New Tai Lue"/>
              <a:cs typeface="Microsoft New Tai Lu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R="867410" algn="ctr">
              <a:lnSpc>
                <a:spcPct val="100000"/>
              </a:lnSpc>
            </a:pPr>
            <a:r>
              <a:rPr sz="1800" dirty="0">
                <a:solidFill>
                  <a:srgbClr val="00AF50"/>
                </a:solidFill>
                <a:latin typeface="Microsoft New Tai Lue"/>
                <a:cs typeface="Microsoft New Tai Lue"/>
              </a:rPr>
              <a:t>}</a:t>
            </a:r>
            <a:endParaRPr sz="1800">
              <a:latin typeface="Microsoft New Tai Lue"/>
              <a:cs typeface="Microsoft New Tai Lu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3000" y="1752600"/>
            <a:ext cx="3733800" cy="43434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</a:pPr>
            <a:r>
              <a:rPr sz="1800" b="1" u="heavy" spc="-5" dirty="0">
                <a:solidFill>
                  <a:srgbClr val="F79546"/>
                </a:solidFill>
                <a:latin typeface="Microsoft New Tai Lue"/>
                <a:cs typeface="Microsoft New Tai Lue"/>
              </a:rPr>
              <a:t>Example:</a:t>
            </a:r>
            <a:endParaRPr sz="1800">
              <a:latin typeface="Microsoft New Tai Lue"/>
              <a:cs typeface="Microsoft New Tai Lu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if(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==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100</a:t>
            </a:r>
            <a:r>
              <a:rPr sz="1800" spc="-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96570">
              <a:lnSpc>
                <a:spcPct val="100000"/>
              </a:lnSpc>
            </a:pPr>
            <a:r>
              <a:rPr sz="1800" spc="-5" dirty="0">
                <a:solidFill>
                  <a:srgbClr val="548ED4"/>
                </a:solidFill>
                <a:latin typeface="Calibri"/>
                <a:cs typeface="Calibri"/>
              </a:rPr>
              <a:t>if( </a:t>
            </a:r>
            <a:r>
              <a:rPr sz="1800" dirty="0">
                <a:solidFill>
                  <a:srgbClr val="548ED4"/>
                </a:solidFill>
                <a:latin typeface="Calibri"/>
                <a:cs typeface="Calibri"/>
              </a:rPr>
              <a:t>b == 200</a:t>
            </a:r>
            <a:r>
              <a:rPr sz="1800" spc="-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48ED4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548640">
              <a:lnSpc>
                <a:spcPct val="100000"/>
              </a:lnSpc>
            </a:pPr>
            <a:r>
              <a:rPr sz="1800" dirty="0">
                <a:solidFill>
                  <a:srgbClr val="548ED4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758825">
              <a:lnSpc>
                <a:spcPct val="100000"/>
              </a:lnSpc>
            </a:pPr>
            <a:r>
              <a:rPr sz="1800" spc="-5" dirty="0">
                <a:solidFill>
                  <a:srgbClr val="548ED4"/>
                </a:solidFill>
                <a:latin typeface="Calibri"/>
                <a:cs typeface="Calibri"/>
              </a:rPr>
              <a:t>printf("a is </a:t>
            </a:r>
            <a:r>
              <a:rPr sz="1800" dirty="0">
                <a:solidFill>
                  <a:srgbClr val="548ED4"/>
                </a:solidFill>
                <a:latin typeface="Calibri"/>
                <a:cs typeface="Calibri"/>
              </a:rPr>
              <a:t>100 and b is 200"</a:t>
            </a:r>
            <a:r>
              <a:rPr sz="18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48ED4"/>
                </a:solidFill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548640">
              <a:lnSpc>
                <a:spcPts val="2105"/>
              </a:lnSpc>
            </a:pPr>
            <a:r>
              <a:rPr sz="1800" dirty="0">
                <a:solidFill>
                  <a:srgbClr val="548ED4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79375">
              <a:lnSpc>
                <a:spcPts val="2105"/>
              </a:lnSpc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>
              <a:lnSpc>
                <a:spcPct val="100000"/>
              </a:lnSpc>
            </a:pPr>
            <a:r>
              <a:rPr b="1" dirty="0">
                <a:latin typeface="DaunPenh"/>
                <a:cs typeface="DaunPenh"/>
              </a:rPr>
              <a:t>Switch case</a:t>
            </a:r>
            <a:r>
              <a:rPr b="1" spc="-140" dirty="0">
                <a:latin typeface="DaunPenh"/>
                <a:cs typeface="DaunPenh"/>
              </a:rPr>
              <a:t> </a:t>
            </a:r>
            <a:r>
              <a:rPr b="1" dirty="0">
                <a:latin typeface="DaunPenh"/>
                <a:cs typeface="DaunPenh"/>
              </a:rPr>
              <a:t>statement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32682" y="6429628"/>
            <a:ext cx="39465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00AFEF"/>
                </a:solidFill>
                <a:latin typeface="Calibri"/>
                <a:cs typeface="Calibri"/>
              </a:rPr>
              <a:t>Buy book Online 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- </a:t>
            </a:r>
            <a:r>
              <a:rPr sz="1400" spc="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www.</a:t>
            </a:r>
            <a:r>
              <a:rPr sz="1400" b="1" spc="-10" dirty="0">
                <a:solidFill>
                  <a:srgbClr val="E36C09"/>
                </a:solidFill>
                <a:latin typeface="Calibri"/>
                <a:cs typeface="Calibri"/>
                <a:hlinkClick r:id="rId2"/>
              </a:rPr>
              <a:t>icebreakers</a:t>
            </a:r>
            <a:r>
              <a:rPr sz="1400" b="1" i="1" spc="-10" dirty="0">
                <a:solidFill>
                  <a:srgbClr val="FF0000"/>
                </a:solidFill>
                <a:latin typeface="Calibri"/>
                <a:cs typeface="Calibri"/>
                <a:hlinkClick r:id="rId2"/>
              </a:rPr>
              <a:t>publications</a:t>
            </a:r>
            <a:r>
              <a:rPr sz="1400" b="1" i="1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com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048" y="1260602"/>
            <a:ext cx="7918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79546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F79546"/>
                </a:solidFill>
                <a:latin typeface="Calibri"/>
                <a:cs typeface="Calibri"/>
              </a:rPr>
              <a:t>y</a:t>
            </a:r>
            <a:r>
              <a:rPr sz="2000" b="1" spc="-25" dirty="0">
                <a:solidFill>
                  <a:srgbClr val="F79546"/>
                </a:solidFill>
                <a:latin typeface="Calibri"/>
                <a:cs typeface="Calibri"/>
              </a:rPr>
              <a:t>nt</a:t>
            </a:r>
            <a:r>
              <a:rPr sz="2000" b="1" spc="-30" dirty="0">
                <a:solidFill>
                  <a:srgbClr val="F79546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1600200"/>
            <a:ext cx="3276600" cy="4495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48945">
              <a:lnSpc>
                <a:spcPct val="100000"/>
              </a:lnSpc>
              <a:spcBef>
                <a:spcPts val="1320"/>
              </a:spcBef>
            </a:pPr>
            <a:r>
              <a:rPr sz="1800" spc="-5" dirty="0">
                <a:latin typeface="Microsoft New Tai Lue"/>
                <a:cs typeface="Microsoft New Tai Lue"/>
              </a:rPr>
              <a:t>switch(expression)</a:t>
            </a:r>
            <a:endParaRPr sz="1800">
              <a:latin typeface="Microsoft New Tai Lue"/>
              <a:cs typeface="Microsoft New Tai Lue"/>
            </a:endParaRPr>
          </a:p>
          <a:p>
            <a:pPr marL="448945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{</a:t>
            </a:r>
            <a:endParaRPr sz="1800">
              <a:latin typeface="Microsoft New Tai Lue"/>
              <a:cs typeface="Microsoft New Tai Lue"/>
            </a:endParaRPr>
          </a:p>
          <a:p>
            <a:pPr marL="635000">
              <a:lnSpc>
                <a:spcPct val="100000"/>
              </a:lnSpc>
            </a:pPr>
            <a:r>
              <a:rPr sz="1800" spc="-5" dirty="0">
                <a:solidFill>
                  <a:srgbClr val="548ED4"/>
                </a:solidFill>
                <a:latin typeface="Microsoft New Tai Lue"/>
                <a:cs typeface="Microsoft New Tai Lue"/>
              </a:rPr>
              <a:t>case value-1</a:t>
            </a:r>
            <a:r>
              <a:rPr sz="1800" spc="-70" dirty="0">
                <a:solidFill>
                  <a:srgbClr val="548ED4"/>
                </a:solidFill>
                <a:latin typeface="Microsoft New Tai Lue"/>
                <a:cs typeface="Microsoft New Tai Lue"/>
              </a:rPr>
              <a:t> </a:t>
            </a:r>
            <a:r>
              <a:rPr sz="1800" dirty="0">
                <a:solidFill>
                  <a:srgbClr val="548ED4"/>
                </a:solidFill>
                <a:latin typeface="Microsoft New Tai Lue"/>
                <a:cs typeface="Microsoft New Tai Lue"/>
              </a:rPr>
              <a:t>:</a:t>
            </a:r>
            <a:endParaRPr sz="1800">
              <a:latin typeface="Microsoft New Tai Lue"/>
              <a:cs typeface="Microsoft New Tai Lue"/>
            </a:endParaRPr>
          </a:p>
          <a:p>
            <a:pPr marL="1487170">
              <a:lnSpc>
                <a:spcPct val="100000"/>
              </a:lnSpc>
            </a:pPr>
            <a:r>
              <a:rPr sz="1800" spc="-5" dirty="0">
                <a:solidFill>
                  <a:srgbClr val="548ED4"/>
                </a:solidFill>
                <a:latin typeface="Microsoft New Tai Lue"/>
                <a:cs typeface="Microsoft New Tai Lue"/>
              </a:rPr>
              <a:t>statement(s);</a:t>
            </a:r>
            <a:endParaRPr sz="1800">
              <a:latin typeface="Microsoft New Tai Lue"/>
              <a:cs typeface="Microsoft New Tai Lue"/>
            </a:endParaRPr>
          </a:p>
          <a:p>
            <a:pPr marL="635000" marR="1144270" indent="851535">
              <a:lnSpc>
                <a:spcPct val="100000"/>
              </a:lnSpc>
            </a:pPr>
            <a:r>
              <a:rPr sz="1800" spc="-5" dirty="0">
                <a:solidFill>
                  <a:srgbClr val="548ED4"/>
                </a:solidFill>
                <a:latin typeface="Microsoft New Tai Lue"/>
                <a:cs typeface="Microsoft New Tai Lue"/>
              </a:rPr>
              <a:t>break;  </a:t>
            </a:r>
            <a:r>
              <a:rPr sz="1800" spc="-5" dirty="0">
                <a:solidFill>
                  <a:srgbClr val="D99593"/>
                </a:solidFill>
                <a:latin typeface="Microsoft New Tai Lue"/>
                <a:cs typeface="Microsoft New Tai Lue"/>
              </a:rPr>
              <a:t>case value-2</a:t>
            </a:r>
            <a:r>
              <a:rPr sz="1800" spc="-70" dirty="0">
                <a:solidFill>
                  <a:srgbClr val="D99593"/>
                </a:solidFill>
                <a:latin typeface="Microsoft New Tai Lue"/>
                <a:cs typeface="Microsoft New Tai Lue"/>
              </a:rPr>
              <a:t> </a:t>
            </a:r>
            <a:r>
              <a:rPr sz="1800" dirty="0">
                <a:solidFill>
                  <a:srgbClr val="D99593"/>
                </a:solidFill>
                <a:latin typeface="Microsoft New Tai Lue"/>
                <a:cs typeface="Microsoft New Tai Lue"/>
              </a:rPr>
              <a:t>:</a:t>
            </a:r>
            <a:endParaRPr sz="1800">
              <a:latin typeface="Microsoft New Tai Lue"/>
              <a:cs typeface="Microsoft New Tai Lue"/>
            </a:endParaRPr>
          </a:p>
          <a:p>
            <a:pPr marL="1487170" marR="461645">
              <a:lnSpc>
                <a:spcPct val="100000"/>
              </a:lnSpc>
            </a:pPr>
            <a:r>
              <a:rPr sz="1800" spc="-5" dirty="0">
                <a:solidFill>
                  <a:srgbClr val="D99593"/>
                </a:solidFill>
                <a:latin typeface="Microsoft New Tai Lue"/>
                <a:cs typeface="Microsoft New Tai Lue"/>
              </a:rPr>
              <a:t>statement(s);  break;</a:t>
            </a:r>
            <a:endParaRPr sz="1800">
              <a:latin typeface="Microsoft New Tai Lue"/>
              <a:cs typeface="Microsoft New Tai Lue"/>
            </a:endParaRPr>
          </a:p>
          <a:p>
            <a:pPr marL="635000">
              <a:lnSpc>
                <a:spcPct val="100000"/>
              </a:lnSpc>
            </a:pPr>
            <a:r>
              <a:rPr sz="1800" spc="-5" dirty="0">
                <a:solidFill>
                  <a:srgbClr val="8063A1"/>
                </a:solidFill>
                <a:latin typeface="Microsoft New Tai Lue"/>
                <a:cs typeface="Microsoft New Tai Lue"/>
              </a:rPr>
              <a:t>default</a:t>
            </a:r>
            <a:r>
              <a:rPr sz="1800" spc="-85" dirty="0">
                <a:solidFill>
                  <a:srgbClr val="8063A1"/>
                </a:solidFill>
                <a:latin typeface="Microsoft New Tai Lue"/>
                <a:cs typeface="Microsoft New Tai Lue"/>
              </a:rPr>
              <a:t> </a:t>
            </a:r>
            <a:r>
              <a:rPr sz="1800" dirty="0">
                <a:solidFill>
                  <a:srgbClr val="8063A1"/>
                </a:solidFill>
                <a:latin typeface="Microsoft New Tai Lue"/>
                <a:cs typeface="Microsoft New Tai Lue"/>
              </a:rPr>
              <a:t>:</a:t>
            </a:r>
            <a:endParaRPr sz="1800">
              <a:latin typeface="Microsoft New Tai Lue"/>
              <a:cs typeface="Microsoft New Tai Lue"/>
            </a:endParaRPr>
          </a:p>
          <a:p>
            <a:pPr marL="1487170" marR="461645">
              <a:lnSpc>
                <a:spcPct val="100000"/>
              </a:lnSpc>
            </a:pPr>
            <a:r>
              <a:rPr sz="1800" spc="-5" dirty="0">
                <a:solidFill>
                  <a:srgbClr val="8063A1"/>
                </a:solidFill>
                <a:latin typeface="Microsoft New Tai Lue"/>
                <a:cs typeface="Microsoft New Tai Lue"/>
              </a:rPr>
              <a:t>statement(s);  break;</a:t>
            </a:r>
            <a:endParaRPr sz="1800">
              <a:latin typeface="Microsoft New Tai Lue"/>
              <a:cs typeface="Microsoft New Tai Lue"/>
            </a:endParaRPr>
          </a:p>
          <a:p>
            <a:pPr marL="535940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}</a:t>
            </a:r>
            <a:endParaRPr sz="1800">
              <a:latin typeface="Microsoft New Tai Lue"/>
              <a:cs typeface="Microsoft New Tai Lu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0" y="1600200"/>
            <a:ext cx="3276600" cy="4495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79375" marR="1940560">
              <a:lnSpc>
                <a:spcPct val="200000"/>
              </a:lnSpc>
              <a:spcBef>
                <a:spcPts val="60"/>
              </a:spcBef>
            </a:pPr>
            <a:r>
              <a:rPr sz="1800" b="1" u="heavy" spc="-5" dirty="0">
                <a:solidFill>
                  <a:srgbClr val="F79546"/>
                </a:solidFill>
                <a:latin typeface="Microsoft New Tai Lue"/>
                <a:cs typeface="Microsoft New Tai Lue"/>
              </a:rPr>
              <a:t>Example:  </a:t>
            </a:r>
            <a:r>
              <a:rPr sz="1800" spc="-5" dirty="0">
                <a:latin typeface="Microsoft New Tai Lue"/>
                <a:cs typeface="Microsoft New Tai Lue"/>
              </a:rPr>
              <a:t>int num=2;  switch(num)</a:t>
            </a:r>
            <a:endParaRPr sz="1800">
              <a:latin typeface="Microsoft New Tai Lue"/>
              <a:cs typeface="Microsoft New Tai Lue"/>
            </a:endParaRPr>
          </a:p>
          <a:p>
            <a:pPr marL="79375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{</a:t>
            </a:r>
            <a:endParaRPr sz="1800">
              <a:latin typeface="Microsoft New Tai Lue"/>
              <a:cs typeface="Microsoft New Tai Lue"/>
            </a:endParaRPr>
          </a:p>
          <a:p>
            <a:pPr marL="79375">
              <a:lnSpc>
                <a:spcPct val="100000"/>
              </a:lnSpc>
            </a:pPr>
            <a:r>
              <a:rPr sz="1800" spc="-5" dirty="0">
                <a:solidFill>
                  <a:srgbClr val="548ED4"/>
                </a:solidFill>
                <a:latin typeface="Microsoft New Tai Lue"/>
                <a:cs typeface="Microsoft New Tai Lue"/>
              </a:rPr>
              <a:t>case 1:</a:t>
            </a:r>
            <a:r>
              <a:rPr sz="1800" spc="445" dirty="0">
                <a:solidFill>
                  <a:srgbClr val="548ED4"/>
                </a:solidFill>
                <a:latin typeface="Microsoft New Tai Lue"/>
                <a:cs typeface="Microsoft New Tai Lue"/>
              </a:rPr>
              <a:t> </a:t>
            </a:r>
            <a:r>
              <a:rPr sz="1800" spc="-5" dirty="0">
                <a:solidFill>
                  <a:srgbClr val="548ED4"/>
                </a:solidFill>
                <a:latin typeface="Microsoft New Tai Lue"/>
                <a:cs typeface="Microsoft New Tai Lue"/>
              </a:rPr>
              <a:t>printf(“one”);</a:t>
            </a:r>
            <a:endParaRPr sz="1800">
              <a:latin typeface="Microsoft New Tai Lue"/>
              <a:cs typeface="Microsoft New Tai Lue"/>
            </a:endParaRPr>
          </a:p>
          <a:p>
            <a:pPr marL="882650">
              <a:lnSpc>
                <a:spcPct val="100000"/>
              </a:lnSpc>
            </a:pPr>
            <a:r>
              <a:rPr sz="1800" spc="-5" dirty="0">
                <a:solidFill>
                  <a:srgbClr val="548ED4"/>
                </a:solidFill>
                <a:latin typeface="Microsoft New Tai Lue"/>
                <a:cs typeface="Microsoft New Tai Lue"/>
              </a:rPr>
              <a:t>break;</a:t>
            </a:r>
            <a:endParaRPr sz="1800">
              <a:latin typeface="Microsoft New Tai Lue"/>
              <a:cs typeface="Microsoft New Tai Lue"/>
            </a:endParaRPr>
          </a:p>
          <a:p>
            <a:pPr marL="79375">
              <a:lnSpc>
                <a:spcPct val="100000"/>
              </a:lnSpc>
            </a:pPr>
            <a:r>
              <a:rPr sz="1800" spc="-5" dirty="0">
                <a:solidFill>
                  <a:srgbClr val="D99593"/>
                </a:solidFill>
                <a:latin typeface="Microsoft New Tai Lue"/>
                <a:cs typeface="Microsoft New Tai Lue"/>
              </a:rPr>
              <a:t>case 2:</a:t>
            </a:r>
            <a:r>
              <a:rPr sz="1800" spc="445" dirty="0">
                <a:solidFill>
                  <a:srgbClr val="D99593"/>
                </a:solidFill>
                <a:latin typeface="Microsoft New Tai Lue"/>
                <a:cs typeface="Microsoft New Tai Lue"/>
              </a:rPr>
              <a:t> </a:t>
            </a:r>
            <a:r>
              <a:rPr sz="1800" spc="-5" dirty="0">
                <a:solidFill>
                  <a:srgbClr val="D99593"/>
                </a:solidFill>
                <a:latin typeface="Microsoft New Tai Lue"/>
                <a:cs typeface="Microsoft New Tai Lue"/>
              </a:rPr>
              <a:t>printf(“two”);</a:t>
            </a:r>
            <a:endParaRPr sz="1800">
              <a:latin typeface="Microsoft New Tai Lue"/>
              <a:cs typeface="Microsoft New Tai Lue"/>
            </a:endParaRPr>
          </a:p>
          <a:p>
            <a:pPr marL="882650">
              <a:lnSpc>
                <a:spcPct val="100000"/>
              </a:lnSpc>
            </a:pPr>
            <a:r>
              <a:rPr sz="1800" spc="-5" dirty="0">
                <a:solidFill>
                  <a:srgbClr val="D99593"/>
                </a:solidFill>
                <a:latin typeface="Microsoft New Tai Lue"/>
                <a:cs typeface="Microsoft New Tai Lue"/>
              </a:rPr>
              <a:t>break;</a:t>
            </a:r>
            <a:endParaRPr sz="1800">
              <a:latin typeface="Microsoft New Tai Lue"/>
              <a:cs typeface="Microsoft New Tai Lue"/>
            </a:endParaRPr>
          </a:p>
          <a:p>
            <a:pPr marL="79375">
              <a:lnSpc>
                <a:spcPct val="100000"/>
              </a:lnSpc>
            </a:pPr>
            <a:r>
              <a:rPr sz="1800" spc="-5" dirty="0">
                <a:solidFill>
                  <a:srgbClr val="8063A1"/>
                </a:solidFill>
                <a:latin typeface="Microsoft New Tai Lue"/>
                <a:cs typeface="Microsoft New Tai Lue"/>
              </a:rPr>
              <a:t>default:</a:t>
            </a:r>
            <a:endParaRPr sz="1800">
              <a:latin typeface="Microsoft New Tai Lue"/>
              <a:cs typeface="Microsoft New Tai Lue"/>
            </a:endParaRPr>
          </a:p>
          <a:p>
            <a:pPr marL="882650" marR="278130">
              <a:lnSpc>
                <a:spcPct val="100000"/>
              </a:lnSpc>
            </a:pPr>
            <a:r>
              <a:rPr sz="1800" spc="-5" dirty="0">
                <a:solidFill>
                  <a:srgbClr val="8063A1"/>
                </a:solidFill>
                <a:latin typeface="Microsoft New Tai Lue"/>
                <a:cs typeface="Microsoft New Tai Lue"/>
              </a:rPr>
              <a:t>printf(“bigger </a:t>
            </a:r>
            <a:r>
              <a:rPr sz="1800" dirty="0">
                <a:solidFill>
                  <a:srgbClr val="8063A1"/>
                </a:solidFill>
                <a:latin typeface="Microsoft New Tai Lue"/>
                <a:cs typeface="Microsoft New Tai Lue"/>
              </a:rPr>
              <a:t>num”);  </a:t>
            </a:r>
            <a:r>
              <a:rPr sz="1800" spc="-5" dirty="0">
                <a:solidFill>
                  <a:srgbClr val="8063A1"/>
                </a:solidFill>
                <a:latin typeface="Microsoft New Tai Lue"/>
                <a:cs typeface="Microsoft New Tai Lue"/>
              </a:rPr>
              <a:t>break;</a:t>
            </a:r>
            <a:endParaRPr sz="1800">
              <a:latin typeface="Microsoft New Tai Lue"/>
              <a:cs typeface="Microsoft New Tai Lue"/>
            </a:endParaRPr>
          </a:p>
          <a:p>
            <a:pPr marL="79375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}</a:t>
            </a:r>
            <a:endParaRPr sz="1800">
              <a:latin typeface="Microsoft New Tai Lue"/>
              <a:cs typeface="Microsoft New Tai L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7983" y="274320"/>
            <a:ext cx="4594860" cy="941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4590">
              <a:lnSpc>
                <a:spcPct val="100000"/>
              </a:lnSpc>
            </a:pPr>
            <a:r>
              <a:rPr b="1" spc="-5" dirty="0">
                <a:latin typeface="DaunPenh"/>
                <a:cs typeface="DaunPenh"/>
              </a:rPr>
              <a:t>L</a:t>
            </a:r>
            <a:r>
              <a:rPr b="1" spc="0" dirty="0">
                <a:latin typeface="DaunPenh"/>
                <a:cs typeface="DaunPenh"/>
              </a:rPr>
              <a:t>o</a:t>
            </a:r>
            <a:r>
              <a:rPr b="1" dirty="0">
                <a:latin typeface="DaunPenh"/>
                <a:cs typeface="DaunPenh"/>
              </a:rPr>
              <a:t>o</a:t>
            </a:r>
            <a:r>
              <a:rPr b="1" spc="-10" dirty="0">
                <a:latin typeface="DaunPenh"/>
                <a:cs typeface="DaunPenh"/>
              </a:rPr>
              <a:t>pi</a:t>
            </a:r>
            <a:r>
              <a:rPr b="1" spc="5" dirty="0">
                <a:latin typeface="DaunPenh"/>
                <a:cs typeface="DaunPenh"/>
              </a:rPr>
              <a:t>n</a:t>
            </a:r>
            <a:r>
              <a:rPr b="1" spc="-5" dirty="0">
                <a:latin typeface="DaunPenh"/>
                <a:cs typeface="DaunPenh"/>
              </a:rPr>
              <a:t>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0" y="1542796"/>
            <a:ext cx="7543800" cy="1323975"/>
          </a:xfrm>
          <a:prstGeom prst="rect">
            <a:avLst/>
          </a:prstGeom>
          <a:solidFill>
            <a:srgbClr val="EDEBE0"/>
          </a:solidFill>
          <a:ln w="952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80"/>
              </a:spcBef>
            </a:pPr>
            <a:r>
              <a:rPr sz="1600" b="1" u="heavy" spc="-5" dirty="0">
                <a:solidFill>
                  <a:srgbClr val="1E1E1E"/>
                </a:solidFill>
                <a:latin typeface="Microsoft Tai Le"/>
                <a:cs typeface="Microsoft Tai Le"/>
              </a:rPr>
              <a:t>Definition</a:t>
            </a:r>
            <a:r>
              <a:rPr sz="1600" b="1" u="heavy" spc="-125" dirty="0">
                <a:solidFill>
                  <a:srgbClr val="1E1E1E"/>
                </a:solidFill>
                <a:latin typeface="Microsoft Tai Le"/>
                <a:cs typeface="Microsoft Tai Le"/>
              </a:rPr>
              <a:t> </a:t>
            </a:r>
            <a:r>
              <a:rPr sz="1600" b="1" u="heavy" spc="-5" dirty="0">
                <a:solidFill>
                  <a:srgbClr val="1E1E1E"/>
                </a:solidFill>
                <a:latin typeface="Microsoft Tai Le"/>
                <a:cs typeface="Microsoft Tai Le"/>
              </a:rPr>
              <a:t>:</a:t>
            </a:r>
            <a:endParaRPr sz="1600">
              <a:latin typeface="Microsoft Tai Le"/>
              <a:cs typeface="Microsoft Tai 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86360" marR="220979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Tai Le"/>
                <a:cs typeface="Microsoft Tai Le"/>
              </a:rPr>
              <a:t>There may be a situation when you need to execute a </a:t>
            </a:r>
            <a:r>
              <a:rPr sz="1600" spc="-10" dirty="0">
                <a:latin typeface="Microsoft Tai Le"/>
                <a:cs typeface="Microsoft Tai Le"/>
              </a:rPr>
              <a:t>block </a:t>
            </a:r>
            <a:r>
              <a:rPr sz="1600" spc="-5" dirty="0">
                <a:latin typeface="Microsoft Tai Le"/>
                <a:cs typeface="Microsoft Tai Le"/>
              </a:rPr>
              <a:t>of </a:t>
            </a:r>
            <a:r>
              <a:rPr sz="1600" spc="-10" dirty="0">
                <a:latin typeface="Microsoft Tai Le"/>
                <a:cs typeface="Microsoft Tai Le"/>
              </a:rPr>
              <a:t>code </a:t>
            </a:r>
            <a:r>
              <a:rPr sz="1600" spc="-5" dirty="0">
                <a:latin typeface="Microsoft Tai Le"/>
                <a:cs typeface="Microsoft Tai Le"/>
              </a:rPr>
              <a:t>several  number of times. A </a:t>
            </a:r>
            <a:r>
              <a:rPr sz="1600" spc="-10" dirty="0">
                <a:latin typeface="Microsoft Tai Le"/>
                <a:cs typeface="Microsoft Tai Le"/>
              </a:rPr>
              <a:t>loop </a:t>
            </a:r>
            <a:r>
              <a:rPr sz="1600" spc="-5" dirty="0">
                <a:latin typeface="Microsoft Tai Le"/>
                <a:cs typeface="Microsoft Tai Le"/>
              </a:rPr>
              <a:t>statement allows us to execute a statement or group of  statements multiple</a:t>
            </a:r>
            <a:r>
              <a:rPr sz="1600" spc="-85" dirty="0">
                <a:latin typeface="Microsoft Tai Le"/>
                <a:cs typeface="Microsoft Tai Le"/>
              </a:rPr>
              <a:t> </a:t>
            </a:r>
            <a:r>
              <a:rPr sz="1600" spc="-5" dirty="0">
                <a:latin typeface="Microsoft Tai Le"/>
                <a:cs typeface="Microsoft Tai Le"/>
              </a:rPr>
              <a:t>times.</a:t>
            </a:r>
            <a:endParaRPr sz="1600">
              <a:latin typeface="Microsoft Tai Le"/>
              <a:cs typeface="Microsoft Tai 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5355" y="3477767"/>
            <a:ext cx="5885688" cy="1833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3351" y="3651503"/>
            <a:ext cx="5045963" cy="1546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0" y="3505200"/>
            <a:ext cx="5791200" cy="17388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52600" y="3505200"/>
            <a:ext cx="5791200" cy="173926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</a:pPr>
            <a:r>
              <a:rPr sz="1600" spc="-10" dirty="0">
                <a:latin typeface="Microsoft Tai Le"/>
                <a:cs typeface="Microsoft Tai Le"/>
              </a:rPr>
              <a:t>Following </a:t>
            </a:r>
            <a:r>
              <a:rPr sz="1600" spc="-5" dirty="0">
                <a:latin typeface="Microsoft Tai Le"/>
                <a:cs typeface="Microsoft Tai Le"/>
              </a:rPr>
              <a:t>are the looping statements in C</a:t>
            </a:r>
            <a:r>
              <a:rPr sz="1600" spc="-15" dirty="0">
                <a:latin typeface="Microsoft Tai Le"/>
                <a:cs typeface="Microsoft Tai Le"/>
              </a:rPr>
              <a:t> </a:t>
            </a:r>
            <a:r>
              <a:rPr sz="1600" spc="-5" dirty="0">
                <a:latin typeface="Microsoft Tai Le"/>
                <a:cs typeface="Microsoft Tai Le"/>
              </a:rPr>
              <a:t>language:</a:t>
            </a:r>
            <a:endParaRPr sz="1600">
              <a:latin typeface="Microsoft Tai Le"/>
              <a:cs typeface="Microsoft Tai Le"/>
            </a:endParaRPr>
          </a:p>
          <a:p>
            <a:pPr marL="429259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600" spc="-10" dirty="0">
                <a:latin typeface="Microsoft Tai Le"/>
                <a:cs typeface="Microsoft Tai Le"/>
              </a:rPr>
              <a:t>While</a:t>
            </a:r>
            <a:r>
              <a:rPr sz="1600" spc="-70" dirty="0">
                <a:latin typeface="Microsoft Tai Le"/>
                <a:cs typeface="Microsoft Tai Le"/>
              </a:rPr>
              <a:t> </a:t>
            </a:r>
            <a:r>
              <a:rPr sz="1600" spc="-10" dirty="0">
                <a:latin typeface="Microsoft Tai Le"/>
                <a:cs typeface="Microsoft Tai Le"/>
              </a:rPr>
              <a:t>loop</a:t>
            </a:r>
            <a:endParaRPr sz="1600">
              <a:latin typeface="Microsoft Tai Le"/>
              <a:cs typeface="Microsoft Tai Le"/>
            </a:endParaRPr>
          </a:p>
          <a:p>
            <a:pPr marL="429259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600" spc="-10" dirty="0">
                <a:latin typeface="Microsoft Tai Le"/>
                <a:cs typeface="Microsoft Tai Le"/>
              </a:rPr>
              <a:t>For</a:t>
            </a:r>
            <a:r>
              <a:rPr sz="1600" spc="-75" dirty="0">
                <a:latin typeface="Microsoft Tai Le"/>
                <a:cs typeface="Microsoft Tai Le"/>
              </a:rPr>
              <a:t> </a:t>
            </a:r>
            <a:r>
              <a:rPr sz="1600" spc="-10" dirty="0">
                <a:latin typeface="Microsoft Tai Le"/>
                <a:cs typeface="Microsoft Tai Le"/>
              </a:rPr>
              <a:t>loop</a:t>
            </a:r>
            <a:endParaRPr sz="1600">
              <a:latin typeface="Microsoft Tai Le"/>
              <a:cs typeface="Microsoft Tai Le"/>
            </a:endParaRPr>
          </a:p>
          <a:p>
            <a:pPr marL="429259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600" spc="-5" dirty="0">
                <a:latin typeface="Microsoft Tai Le"/>
                <a:cs typeface="Microsoft Tai Le"/>
              </a:rPr>
              <a:t>Do while</a:t>
            </a:r>
            <a:r>
              <a:rPr sz="1600" spc="-80" dirty="0">
                <a:latin typeface="Microsoft Tai Le"/>
                <a:cs typeface="Microsoft Tai Le"/>
              </a:rPr>
              <a:t> </a:t>
            </a:r>
            <a:r>
              <a:rPr sz="1600" spc="-10" dirty="0">
                <a:latin typeface="Microsoft Tai Le"/>
                <a:cs typeface="Microsoft Tai Le"/>
              </a:rPr>
              <a:t>loop</a:t>
            </a:r>
            <a:endParaRPr sz="1600">
              <a:latin typeface="Microsoft Tai Le"/>
              <a:cs typeface="Microsoft Tai 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2682" y="6429628"/>
            <a:ext cx="39465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00AFEF"/>
                </a:solidFill>
                <a:latin typeface="Calibri"/>
                <a:cs typeface="Calibri"/>
              </a:rPr>
              <a:t>Buy book Online 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- </a:t>
            </a:r>
            <a:r>
              <a:rPr sz="1400" spc="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  <a:hlinkClick r:id="rId6"/>
              </a:rPr>
              <a:t>www.</a:t>
            </a:r>
            <a:r>
              <a:rPr sz="1400" b="1" spc="-10" dirty="0">
                <a:solidFill>
                  <a:srgbClr val="E36C09"/>
                </a:solidFill>
                <a:latin typeface="Calibri"/>
                <a:cs typeface="Calibri"/>
                <a:hlinkClick r:id="rId6"/>
              </a:rPr>
              <a:t>icebreakers</a:t>
            </a:r>
            <a:r>
              <a:rPr sz="1400" b="1" i="1" spc="-10" dirty="0">
                <a:solidFill>
                  <a:srgbClr val="FF0000"/>
                </a:solidFill>
                <a:latin typeface="Calibri"/>
                <a:cs typeface="Calibri"/>
                <a:hlinkClick r:id="rId6"/>
              </a:rPr>
              <a:t>publications</a:t>
            </a:r>
            <a:r>
              <a:rPr sz="1400" b="1" i="1" spc="-10" dirty="0">
                <a:solidFill>
                  <a:srgbClr val="00AFEF"/>
                </a:solidFill>
                <a:latin typeface="Calibri"/>
                <a:cs typeface="Calibri"/>
                <a:hlinkClick r:id="rId6"/>
              </a:rPr>
              <a:t>.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  <a:hlinkClick r:id="rId6"/>
              </a:rPr>
              <a:t>com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838" y="291972"/>
            <a:ext cx="2061845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8110" algn="l"/>
              </a:tabLst>
            </a:pPr>
            <a:r>
              <a:rPr b="1" spc="-5" dirty="0">
                <a:latin typeface="DaunPenh"/>
                <a:cs typeface="DaunPenh"/>
              </a:rPr>
              <a:t>‘</a:t>
            </a:r>
            <a:r>
              <a:rPr b="1" spc="-10" dirty="0">
                <a:latin typeface="DaunPenh"/>
                <a:cs typeface="DaunPenh"/>
              </a:rPr>
              <a:t> </a:t>
            </a:r>
            <a:r>
              <a:rPr b="1" spc="-5" dirty="0">
                <a:latin typeface="DaunPenh"/>
                <a:cs typeface="DaunPenh"/>
              </a:rPr>
              <a:t>W</a:t>
            </a:r>
            <a:r>
              <a:rPr b="1" spc="10" dirty="0">
                <a:latin typeface="DaunPenh"/>
                <a:cs typeface="DaunPenh"/>
              </a:rPr>
              <a:t>h</a:t>
            </a:r>
            <a:r>
              <a:rPr b="1" spc="0" dirty="0">
                <a:latin typeface="DaunPenh"/>
                <a:cs typeface="DaunPenh"/>
              </a:rPr>
              <a:t>il</a:t>
            </a:r>
            <a:r>
              <a:rPr b="1" spc="-5" dirty="0">
                <a:latin typeface="DaunPenh"/>
                <a:cs typeface="DaunPenh"/>
              </a:rPr>
              <a:t>e</a:t>
            </a:r>
            <a:r>
              <a:rPr b="1" spc="-50" dirty="0">
                <a:latin typeface="DaunPenh"/>
                <a:cs typeface="DaunPenh"/>
              </a:rPr>
              <a:t> </a:t>
            </a:r>
            <a:r>
              <a:rPr b="1" spc="-5" dirty="0">
                <a:latin typeface="DaunPenh"/>
                <a:cs typeface="DaunPenh"/>
              </a:rPr>
              <a:t>’</a:t>
            </a:r>
            <a:r>
              <a:rPr b="1" dirty="0">
                <a:latin typeface="DaunPenh"/>
                <a:cs typeface="DaunPenh"/>
              </a:rPr>
              <a:t>	</a:t>
            </a:r>
            <a:r>
              <a:rPr b="1" spc="0" dirty="0">
                <a:latin typeface="DaunPenh"/>
                <a:cs typeface="DaunPenh"/>
              </a:rPr>
              <a:t>L</a:t>
            </a:r>
            <a:r>
              <a:rPr b="1" dirty="0">
                <a:latin typeface="DaunPenh"/>
                <a:cs typeface="DaunPenh"/>
              </a:rPr>
              <a:t>oo</a:t>
            </a:r>
            <a:r>
              <a:rPr b="1" spc="-5" dirty="0">
                <a:latin typeface="DaunPenh"/>
                <a:cs typeface="DaunPenh"/>
              </a:rPr>
              <a:t>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32682" y="6429628"/>
            <a:ext cx="39465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00AFEF"/>
                </a:solidFill>
                <a:latin typeface="Calibri"/>
                <a:cs typeface="Calibri"/>
              </a:rPr>
              <a:t>Buy book Online 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- </a:t>
            </a:r>
            <a:r>
              <a:rPr sz="1400" spc="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www.</a:t>
            </a:r>
            <a:r>
              <a:rPr sz="1400" b="1" spc="-10" dirty="0">
                <a:solidFill>
                  <a:srgbClr val="E36C09"/>
                </a:solidFill>
                <a:latin typeface="Calibri"/>
                <a:cs typeface="Calibri"/>
                <a:hlinkClick r:id="rId2"/>
              </a:rPr>
              <a:t>icebreakers</a:t>
            </a:r>
            <a:r>
              <a:rPr sz="1400" b="1" i="1" spc="-10" dirty="0">
                <a:solidFill>
                  <a:srgbClr val="FF0000"/>
                </a:solidFill>
                <a:latin typeface="Calibri"/>
                <a:cs typeface="Calibri"/>
                <a:hlinkClick r:id="rId2"/>
              </a:rPr>
              <a:t>publications</a:t>
            </a:r>
            <a:r>
              <a:rPr sz="1400" b="1" i="1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com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048" y="1260602"/>
            <a:ext cx="7918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79546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F79546"/>
                </a:solidFill>
                <a:latin typeface="Calibri"/>
                <a:cs typeface="Calibri"/>
              </a:rPr>
              <a:t>y</a:t>
            </a:r>
            <a:r>
              <a:rPr sz="2000" b="1" spc="-25" dirty="0">
                <a:solidFill>
                  <a:srgbClr val="F79546"/>
                </a:solidFill>
                <a:latin typeface="Calibri"/>
                <a:cs typeface="Calibri"/>
              </a:rPr>
              <a:t>nt</a:t>
            </a:r>
            <a:r>
              <a:rPr sz="2000" b="1" spc="-30" dirty="0">
                <a:solidFill>
                  <a:srgbClr val="F79546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752600"/>
            <a:ext cx="3352800" cy="3352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201930">
              <a:lnSpc>
                <a:spcPct val="100000"/>
              </a:lnSpc>
            </a:pPr>
            <a:r>
              <a:rPr sz="1800" spc="-5" dirty="0">
                <a:latin typeface="Microsoft New Tai Lue"/>
                <a:cs typeface="Microsoft New Tai Lue"/>
              </a:rPr>
              <a:t>while(condition)</a:t>
            </a:r>
            <a:endParaRPr sz="1800">
              <a:latin typeface="Microsoft New Tai Lue"/>
              <a:cs typeface="Microsoft New Tai Lue"/>
            </a:endParaRPr>
          </a:p>
          <a:p>
            <a:pPr marL="201930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{</a:t>
            </a:r>
            <a:endParaRPr sz="1800">
              <a:latin typeface="Microsoft New Tai Lue"/>
              <a:cs typeface="Microsoft New Tai Lue"/>
            </a:endParaRPr>
          </a:p>
          <a:p>
            <a:pPr marL="201930">
              <a:lnSpc>
                <a:spcPct val="100000"/>
              </a:lnSpc>
            </a:pPr>
            <a:r>
              <a:rPr sz="1800" spc="-5" dirty="0">
                <a:solidFill>
                  <a:srgbClr val="8063A1"/>
                </a:solidFill>
                <a:latin typeface="Microsoft New Tai Lue"/>
                <a:cs typeface="Microsoft New Tai Lue"/>
              </a:rPr>
              <a:t>--</a:t>
            </a:r>
            <a:endParaRPr sz="1800">
              <a:latin typeface="Microsoft New Tai Lue"/>
              <a:cs typeface="Microsoft New Tai Lue"/>
            </a:endParaRPr>
          </a:p>
          <a:p>
            <a:pPr marL="201930">
              <a:lnSpc>
                <a:spcPct val="100000"/>
              </a:lnSpc>
              <a:tabLst>
                <a:tab pos="570865" algn="l"/>
              </a:tabLst>
            </a:pPr>
            <a:r>
              <a:rPr sz="1800" dirty="0">
                <a:solidFill>
                  <a:srgbClr val="8063A1"/>
                </a:solidFill>
                <a:latin typeface="Microsoft New Tai Lue"/>
                <a:cs typeface="Microsoft New Tai Lue"/>
              </a:rPr>
              <a:t>--	</a:t>
            </a:r>
            <a:r>
              <a:rPr sz="1800" spc="-5" dirty="0">
                <a:solidFill>
                  <a:srgbClr val="8063A1"/>
                </a:solidFill>
                <a:latin typeface="Microsoft New Tai Lue"/>
                <a:cs typeface="Microsoft New Tai Lue"/>
              </a:rPr>
              <a:t>statements</a:t>
            </a:r>
            <a:endParaRPr sz="1800">
              <a:latin typeface="Microsoft New Tai Lue"/>
              <a:cs typeface="Microsoft New Tai Lue"/>
            </a:endParaRPr>
          </a:p>
          <a:p>
            <a:pPr marL="201930">
              <a:lnSpc>
                <a:spcPct val="100000"/>
              </a:lnSpc>
            </a:pPr>
            <a:r>
              <a:rPr sz="1800" dirty="0">
                <a:solidFill>
                  <a:srgbClr val="8063A1"/>
                </a:solidFill>
                <a:latin typeface="Microsoft New Tai Lue"/>
                <a:cs typeface="Microsoft New Tai Lue"/>
              </a:rPr>
              <a:t>--</a:t>
            </a:r>
            <a:endParaRPr sz="1800">
              <a:latin typeface="Microsoft New Tai Lue"/>
              <a:cs typeface="Microsoft New Tai Lue"/>
            </a:endParaRPr>
          </a:p>
          <a:p>
            <a:pPr marL="20193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Microsoft New Tai Lue"/>
                <a:cs typeface="Microsoft New Tai Lue"/>
              </a:rPr>
              <a:t>Increment/Decrement</a:t>
            </a:r>
            <a:endParaRPr sz="1800">
              <a:latin typeface="Microsoft New Tai Lue"/>
              <a:cs typeface="Microsoft New Tai Lue"/>
            </a:endParaRPr>
          </a:p>
          <a:p>
            <a:pPr marL="262890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}</a:t>
            </a:r>
            <a:endParaRPr sz="1800">
              <a:latin typeface="Microsoft New Tai Lue"/>
              <a:cs typeface="Microsoft New Tai Lu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400" y="1752600"/>
            <a:ext cx="3352800" cy="3352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380"/>
              </a:spcBef>
            </a:pPr>
            <a:r>
              <a:rPr sz="1600" b="1" u="sng" spc="-10" dirty="0">
                <a:solidFill>
                  <a:srgbClr val="F79546"/>
                </a:solidFill>
                <a:latin typeface="Microsoft New Tai Lue"/>
                <a:cs typeface="Microsoft New Tai Lue"/>
              </a:rPr>
              <a:t>Example:</a:t>
            </a:r>
            <a:endParaRPr sz="1600">
              <a:latin typeface="Microsoft New Tai Lue"/>
              <a:cs typeface="Microsoft New Tai Lue"/>
            </a:endParaRPr>
          </a:p>
          <a:p>
            <a:pPr marL="993775" marR="1303020">
              <a:lnSpc>
                <a:spcPct val="200000"/>
              </a:lnSpc>
            </a:pPr>
            <a:r>
              <a:rPr sz="1600" spc="-5" dirty="0">
                <a:latin typeface="Microsoft New Tai Lue"/>
                <a:cs typeface="Microsoft New Tai Lue"/>
              </a:rPr>
              <a:t>int i=1;  while(i&lt;=2)</a:t>
            </a:r>
            <a:endParaRPr sz="1600">
              <a:latin typeface="Microsoft New Tai Lue"/>
              <a:cs typeface="Microsoft New Tai Lue"/>
            </a:endParaRPr>
          </a:p>
          <a:p>
            <a:pPr marL="993775">
              <a:lnSpc>
                <a:spcPct val="100000"/>
              </a:lnSpc>
            </a:pPr>
            <a:r>
              <a:rPr sz="1600" spc="-5" dirty="0">
                <a:latin typeface="Microsoft New Tai Lue"/>
                <a:cs typeface="Microsoft New Tai Lue"/>
              </a:rPr>
              <a:t>{</a:t>
            </a:r>
            <a:endParaRPr sz="1600">
              <a:latin typeface="Microsoft New Tai Lue"/>
              <a:cs typeface="Microsoft New Tai Lue"/>
            </a:endParaRPr>
          </a:p>
          <a:p>
            <a:pPr marL="993775">
              <a:lnSpc>
                <a:spcPct val="100000"/>
              </a:lnSpc>
            </a:pPr>
            <a:r>
              <a:rPr sz="1600" spc="-10" dirty="0">
                <a:solidFill>
                  <a:srgbClr val="8063A1"/>
                </a:solidFill>
                <a:latin typeface="Microsoft New Tai Lue"/>
                <a:cs typeface="Microsoft New Tai Lue"/>
              </a:rPr>
              <a:t>printf(“\nHello</a:t>
            </a:r>
            <a:r>
              <a:rPr sz="1600" spc="5" dirty="0">
                <a:solidFill>
                  <a:srgbClr val="8063A1"/>
                </a:solidFill>
                <a:latin typeface="Microsoft New Tai Lue"/>
                <a:cs typeface="Microsoft New Tai Lue"/>
              </a:rPr>
              <a:t> </a:t>
            </a:r>
            <a:r>
              <a:rPr sz="1600" spc="-5" dirty="0">
                <a:solidFill>
                  <a:srgbClr val="8063A1"/>
                </a:solidFill>
                <a:latin typeface="Microsoft New Tai Lue"/>
                <a:cs typeface="Microsoft New Tai Lue"/>
              </a:rPr>
              <a:t>World”);</a:t>
            </a:r>
            <a:endParaRPr sz="1600">
              <a:latin typeface="Microsoft New Tai Lue"/>
              <a:cs typeface="Microsoft New Tai Lue"/>
            </a:endParaRPr>
          </a:p>
          <a:p>
            <a:pPr marL="993775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Microsoft New Tai Lue"/>
                <a:cs typeface="Microsoft New Tai Lue"/>
              </a:rPr>
              <a:t>i++;</a:t>
            </a:r>
            <a:endParaRPr sz="1600">
              <a:latin typeface="Microsoft New Tai Lue"/>
              <a:cs typeface="Microsoft New Tai Lue"/>
            </a:endParaRPr>
          </a:p>
          <a:p>
            <a:pPr marL="993775">
              <a:lnSpc>
                <a:spcPct val="100000"/>
              </a:lnSpc>
            </a:pPr>
            <a:r>
              <a:rPr sz="1600" spc="-5" dirty="0">
                <a:latin typeface="Microsoft New Tai Lue"/>
                <a:cs typeface="Microsoft New Tai Lue"/>
              </a:rPr>
              <a:t>}</a:t>
            </a:r>
            <a:endParaRPr sz="1600">
              <a:latin typeface="Microsoft New Tai Lue"/>
              <a:cs typeface="Microsoft New Tai Lu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79375" marR="2170430">
              <a:lnSpc>
                <a:spcPct val="100000"/>
              </a:lnSpc>
            </a:pPr>
            <a:r>
              <a:rPr sz="1600" u="sng" spc="-5" dirty="0">
                <a:latin typeface="Microsoft New Tai Lue"/>
                <a:cs typeface="Microsoft New Tai Lue"/>
              </a:rPr>
              <a:t>Output:  </a:t>
            </a:r>
            <a:r>
              <a:rPr sz="1600" spc="-5" dirty="0">
                <a:latin typeface="Microsoft New Tai Lue"/>
                <a:cs typeface="Microsoft New Tai Lue"/>
              </a:rPr>
              <a:t>Hello </a:t>
            </a:r>
            <a:r>
              <a:rPr sz="1600" spc="-10" dirty="0">
                <a:latin typeface="Microsoft New Tai Lue"/>
                <a:cs typeface="Microsoft New Tai Lue"/>
              </a:rPr>
              <a:t>World  </a:t>
            </a:r>
            <a:r>
              <a:rPr sz="1600" spc="-5" dirty="0">
                <a:latin typeface="Microsoft New Tai Lue"/>
                <a:cs typeface="Microsoft New Tai Lue"/>
              </a:rPr>
              <a:t>Hello</a:t>
            </a:r>
            <a:r>
              <a:rPr sz="1600" spc="-65" dirty="0">
                <a:latin typeface="Microsoft New Tai Lue"/>
                <a:cs typeface="Microsoft New Tai Lue"/>
              </a:rPr>
              <a:t> </a:t>
            </a:r>
            <a:r>
              <a:rPr sz="1600" spc="-10" dirty="0">
                <a:latin typeface="Microsoft New Tai Lue"/>
                <a:cs typeface="Microsoft New Tai Lue"/>
              </a:rPr>
              <a:t>World</a:t>
            </a:r>
            <a:endParaRPr sz="1600">
              <a:latin typeface="Microsoft New Tai Lue"/>
              <a:cs typeface="Microsoft New Tai L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9914" y="291972"/>
            <a:ext cx="1609725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35355" algn="l"/>
              </a:tabLst>
            </a:pPr>
            <a:r>
              <a:rPr b="1" spc="-5" dirty="0">
                <a:latin typeface="DaunPenh"/>
                <a:cs typeface="DaunPenh"/>
              </a:rPr>
              <a:t>‘</a:t>
            </a:r>
            <a:r>
              <a:rPr b="1" spc="-10" dirty="0">
                <a:latin typeface="DaunPenh"/>
                <a:cs typeface="DaunPenh"/>
              </a:rPr>
              <a:t> </a:t>
            </a:r>
            <a:r>
              <a:rPr b="1" spc="0" dirty="0">
                <a:latin typeface="DaunPenh"/>
                <a:cs typeface="DaunPenh"/>
              </a:rPr>
              <a:t>F</a:t>
            </a:r>
            <a:r>
              <a:rPr b="1" dirty="0">
                <a:latin typeface="DaunPenh"/>
                <a:cs typeface="DaunPenh"/>
              </a:rPr>
              <a:t>or</a:t>
            </a:r>
            <a:r>
              <a:rPr b="1" spc="-5" dirty="0">
                <a:latin typeface="DaunPenh"/>
                <a:cs typeface="DaunPenh"/>
              </a:rPr>
              <a:t>’</a:t>
            </a:r>
            <a:r>
              <a:rPr b="1" dirty="0">
                <a:latin typeface="DaunPenh"/>
                <a:cs typeface="DaunPenh"/>
              </a:rPr>
              <a:t>	</a:t>
            </a:r>
            <a:r>
              <a:rPr b="1" spc="0" dirty="0">
                <a:latin typeface="DaunPenh"/>
                <a:cs typeface="DaunPenh"/>
              </a:rPr>
              <a:t>L</a:t>
            </a:r>
            <a:r>
              <a:rPr b="1" dirty="0">
                <a:latin typeface="DaunPenh"/>
                <a:cs typeface="DaunPenh"/>
              </a:rPr>
              <a:t>oo</a:t>
            </a:r>
            <a:r>
              <a:rPr b="1" spc="-5" dirty="0">
                <a:latin typeface="DaunPenh"/>
                <a:cs typeface="DaunPenh"/>
              </a:rPr>
              <a:t>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32682" y="6429628"/>
            <a:ext cx="39465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00AFEF"/>
                </a:solidFill>
                <a:latin typeface="Calibri"/>
                <a:cs typeface="Calibri"/>
              </a:rPr>
              <a:t>Buy book Online 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- </a:t>
            </a:r>
            <a:r>
              <a:rPr sz="1400" spc="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www.</a:t>
            </a:r>
            <a:r>
              <a:rPr sz="1400" b="1" spc="-10" dirty="0">
                <a:solidFill>
                  <a:srgbClr val="E36C09"/>
                </a:solidFill>
                <a:latin typeface="Calibri"/>
                <a:cs typeface="Calibri"/>
                <a:hlinkClick r:id="rId2"/>
              </a:rPr>
              <a:t>icebreakers</a:t>
            </a:r>
            <a:r>
              <a:rPr sz="1400" b="1" i="1" spc="-10" dirty="0">
                <a:solidFill>
                  <a:srgbClr val="FF0000"/>
                </a:solidFill>
                <a:latin typeface="Calibri"/>
                <a:cs typeface="Calibri"/>
                <a:hlinkClick r:id="rId2"/>
              </a:rPr>
              <a:t>publications</a:t>
            </a:r>
            <a:r>
              <a:rPr sz="1400" b="1" i="1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com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048" y="1260602"/>
            <a:ext cx="7918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79546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F79546"/>
                </a:solidFill>
                <a:latin typeface="Calibri"/>
                <a:cs typeface="Calibri"/>
              </a:rPr>
              <a:t>y</a:t>
            </a:r>
            <a:r>
              <a:rPr sz="2000" b="1" spc="-25" dirty="0">
                <a:solidFill>
                  <a:srgbClr val="F79546"/>
                </a:solidFill>
                <a:latin typeface="Calibri"/>
                <a:cs typeface="Calibri"/>
              </a:rPr>
              <a:t>nt</a:t>
            </a:r>
            <a:r>
              <a:rPr sz="2000" b="1" spc="-30" dirty="0">
                <a:solidFill>
                  <a:srgbClr val="F79546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1828800"/>
            <a:ext cx="3352800" cy="32004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</a:pPr>
            <a:r>
              <a:rPr sz="1800" dirty="0">
                <a:latin typeface="Microsoft Tai Le"/>
                <a:cs typeface="Microsoft Tai Le"/>
              </a:rPr>
              <a:t>for ( </a:t>
            </a:r>
            <a:r>
              <a:rPr sz="1800" spc="-5" dirty="0">
                <a:solidFill>
                  <a:srgbClr val="006FC0"/>
                </a:solidFill>
                <a:latin typeface="Microsoft Tai Le"/>
                <a:cs typeface="Microsoft Tai Le"/>
              </a:rPr>
              <a:t>init</a:t>
            </a:r>
            <a:r>
              <a:rPr sz="1800" spc="-5" dirty="0">
                <a:latin typeface="Microsoft Tai Le"/>
                <a:cs typeface="Microsoft Tai Le"/>
              </a:rPr>
              <a:t>; </a:t>
            </a:r>
            <a:r>
              <a:rPr sz="1800" spc="-5" dirty="0">
                <a:solidFill>
                  <a:srgbClr val="00AF50"/>
                </a:solidFill>
                <a:latin typeface="Microsoft Tai Le"/>
                <a:cs typeface="Microsoft Tai Le"/>
              </a:rPr>
              <a:t>condition</a:t>
            </a:r>
            <a:r>
              <a:rPr sz="1800" spc="-5" dirty="0">
                <a:latin typeface="Microsoft Tai Le"/>
                <a:cs typeface="Microsoft Tai Le"/>
              </a:rPr>
              <a:t>; </a:t>
            </a:r>
            <a:r>
              <a:rPr sz="1800" spc="-5" dirty="0">
                <a:solidFill>
                  <a:srgbClr val="FF0000"/>
                </a:solidFill>
                <a:latin typeface="Microsoft Tai Le"/>
                <a:cs typeface="Microsoft Tai Le"/>
              </a:rPr>
              <a:t>increment</a:t>
            </a:r>
            <a:r>
              <a:rPr sz="1800" spc="-110" dirty="0">
                <a:solidFill>
                  <a:srgbClr val="FF0000"/>
                </a:solidFill>
                <a:latin typeface="Microsoft Tai Le"/>
                <a:cs typeface="Microsoft Tai Le"/>
              </a:rPr>
              <a:t> </a:t>
            </a:r>
            <a:r>
              <a:rPr sz="1800" dirty="0">
                <a:latin typeface="Microsoft Tai Le"/>
                <a:cs typeface="Microsoft Tai Le"/>
              </a:rPr>
              <a:t>)</a:t>
            </a:r>
            <a:endParaRPr sz="1800">
              <a:latin typeface="Microsoft Tai Le"/>
              <a:cs typeface="Microsoft Tai Le"/>
            </a:endParaRPr>
          </a:p>
          <a:p>
            <a:pPr marL="139700">
              <a:lnSpc>
                <a:spcPct val="100000"/>
              </a:lnSpc>
            </a:pPr>
            <a:r>
              <a:rPr sz="1800" dirty="0">
                <a:latin typeface="Microsoft Tai Le"/>
                <a:cs typeface="Microsoft Tai Le"/>
              </a:rPr>
              <a:t>{</a:t>
            </a:r>
            <a:endParaRPr sz="1800">
              <a:latin typeface="Microsoft Tai Le"/>
              <a:cs typeface="Microsoft Tai Le"/>
            </a:endParaRPr>
          </a:p>
          <a:p>
            <a:pPr marL="78740">
              <a:lnSpc>
                <a:spcPct val="100000"/>
              </a:lnSpc>
            </a:pPr>
            <a:r>
              <a:rPr sz="1800" spc="-5" dirty="0">
                <a:solidFill>
                  <a:srgbClr val="8063A1"/>
                </a:solidFill>
                <a:latin typeface="Microsoft Tai Le"/>
                <a:cs typeface="Microsoft Tai Le"/>
              </a:rPr>
              <a:t>statement(s);</a:t>
            </a:r>
            <a:endParaRPr sz="1800">
              <a:latin typeface="Microsoft Tai Le"/>
              <a:cs typeface="Microsoft Tai Le"/>
            </a:endParaRPr>
          </a:p>
          <a:p>
            <a:pPr marL="78740">
              <a:lnSpc>
                <a:spcPct val="100000"/>
              </a:lnSpc>
            </a:pPr>
            <a:r>
              <a:rPr sz="1800" dirty="0">
                <a:latin typeface="Microsoft Tai Le"/>
                <a:cs typeface="Microsoft Tai Le"/>
              </a:rPr>
              <a:t>}</a:t>
            </a:r>
            <a:endParaRPr sz="1800">
              <a:latin typeface="Microsoft Tai Le"/>
              <a:cs typeface="Microsoft Tai 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6800" y="1828800"/>
            <a:ext cx="3352800" cy="32004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</a:pPr>
            <a:r>
              <a:rPr sz="1600" b="1" u="sng" spc="-10" dirty="0">
                <a:solidFill>
                  <a:srgbClr val="F79546"/>
                </a:solidFill>
                <a:latin typeface="Microsoft New Tai Lue"/>
                <a:cs typeface="Microsoft New Tai Lue"/>
              </a:rPr>
              <a:t>Example:</a:t>
            </a:r>
            <a:endParaRPr sz="1600">
              <a:latin typeface="Microsoft New Tai Lue"/>
              <a:cs typeface="Microsoft New Tai Lue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993775">
              <a:lnSpc>
                <a:spcPct val="100000"/>
              </a:lnSpc>
            </a:pPr>
            <a:r>
              <a:rPr sz="1600" spc="-5" dirty="0">
                <a:latin typeface="Microsoft New Tai Lue"/>
                <a:cs typeface="Microsoft New Tai Lue"/>
              </a:rPr>
              <a:t>for </a:t>
            </a:r>
            <a:r>
              <a:rPr sz="1600" spc="-10" dirty="0">
                <a:latin typeface="Microsoft New Tai Lue"/>
                <a:cs typeface="Microsoft New Tai Lue"/>
              </a:rPr>
              <a:t>(</a:t>
            </a:r>
            <a:r>
              <a:rPr sz="1600" spc="-10" dirty="0">
                <a:solidFill>
                  <a:srgbClr val="006FC0"/>
                </a:solidFill>
                <a:latin typeface="Microsoft New Tai Lue"/>
                <a:cs typeface="Microsoft New Tai Lue"/>
              </a:rPr>
              <a:t>int i=1 </a:t>
            </a:r>
            <a:r>
              <a:rPr sz="1600" spc="-5" dirty="0">
                <a:latin typeface="Microsoft New Tai Lue"/>
                <a:cs typeface="Microsoft New Tai Lue"/>
              </a:rPr>
              <a:t>; </a:t>
            </a:r>
            <a:r>
              <a:rPr sz="1600" spc="-10" dirty="0">
                <a:solidFill>
                  <a:srgbClr val="00AF50"/>
                </a:solidFill>
                <a:latin typeface="Microsoft New Tai Lue"/>
                <a:cs typeface="Microsoft New Tai Lue"/>
              </a:rPr>
              <a:t>i&lt;=2 </a:t>
            </a:r>
            <a:r>
              <a:rPr sz="1600" spc="-5" dirty="0">
                <a:latin typeface="Microsoft New Tai Lue"/>
                <a:cs typeface="Microsoft New Tai Lue"/>
              </a:rPr>
              <a:t>;</a:t>
            </a:r>
            <a:r>
              <a:rPr sz="1600" spc="45" dirty="0">
                <a:latin typeface="Microsoft New Tai Lue"/>
                <a:cs typeface="Microsoft New Tai Lue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Microsoft New Tai Lue"/>
                <a:cs typeface="Microsoft New Tai Lue"/>
              </a:rPr>
              <a:t>i++)</a:t>
            </a:r>
            <a:endParaRPr sz="1600">
              <a:latin typeface="Microsoft New Tai Lue"/>
              <a:cs typeface="Microsoft New Tai Lue"/>
            </a:endParaRPr>
          </a:p>
          <a:p>
            <a:pPr marL="993775">
              <a:lnSpc>
                <a:spcPct val="100000"/>
              </a:lnSpc>
            </a:pPr>
            <a:r>
              <a:rPr sz="1600" spc="-5" dirty="0">
                <a:latin typeface="Microsoft New Tai Lue"/>
                <a:cs typeface="Microsoft New Tai Lue"/>
              </a:rPr>
              <a:t>{</a:t>
            </a:r>
            <a:endParaRPr sz="1600">
              <a:latin typeface="Microsoft New Tai Lue"/>
              <a:cs typeface="Microsoft New Tai Lue"/>
            </a:endParaRPr>
          </a:p>
          <a:p>
            <a:pPr marL="993775">
              <a:lnSpc>
                <a:spcPct val="100000"/>
              </a:lnSpc>
            </a:pPr>
            <a:r>
              <a:rPr sz="1600" spc="-10" dirty="0">
                <a:solidFill>
                  <a:srgbClr val="6F2F9F"/>
                </a:solidFill>
                <a:latin typeface="Microsoft New Tai Lue"/>
                <a:cs typeface="Microsoft New Tai Lue"/>
              </a:rPr>
              <a:t>printf(“\nHello</a:t>
            </a:r>
            <a:r>
              <a:rPr sz="1600" spc="10" dirty="0">
                <a:solidFill>
                  <a:srgbClr val="6F2F9F"/>
                </a:solidFill>
                <a:latin typeface="Microsoft New Tai Lue"/>
                <a:cs typeface="Microsoft New Tai Lue"/>
              </a:rPr>
              <a:t> </a:t>
            </a:r>
            <a:r>
              <a:rPr sz="1600" spc="-5" dirty="0">
                <a:solidFill>
                  <a:srgbClr val="6F2F9F"/>
                </a:solidFill>
                <a:latin typeface="Microsoft New Tai Lue"/>
                <a:cs typeface="Microsoft New Tai Lue"/>
              </a:rPr>
              <a:t>World”);</a:t>
            </a:r>
            <a:endParaRPr sz="1600">
              <a:latin typeface="Microsoft New Tai Lue"/>
              <a:cs typeface="Microsoft New Tai Lue"/>
            </a:endParaRPr>
          </a:p>
          <a:p>
            <a:pPr marL="993775">
              <a:lnSpc>
                <a:spcPct val="100000"/>
              </a:lnSpc>
            </a:pPr>
            <a:r>
              <a:rPr sz="1600" spc="-5" dirty="0">
                <a:latin typeface="Microsoft New Tai Lue"/>
                <a:cs typeface="Microsoft New Tai Lue"/>
              </a:rPr>
              <a:t>}</a:t>
            </a:r>
            <a:endParaRPr sz="1600">
              <a:latin typeface="Microsoft New Tai Lue"/>
              <a:cs typeface="Microsoft New Tai Lu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79375" marR="2170430">
              <a:lnSpc>
                <a:spcPct val="100000"/>
              </a:lnSpc>
            </a:pPr>
            <a:r>
              <a:rPr sz="1600" u="sng" spc="-5" dirty="0">
                <a:latin typeface="Microsoft New Tai Lue"/>
                <a:cs typeface="Microsoft New Tai Lue"/>
              </a:rPr>
              <a:t>Output:  </a:t>
            </a:r>
            <a:r>
              <a:rPr sz="1600" spc="-5" dirty="0">
                <a:latin typeface="Microsoft New Tai Lue"/>
                <a:cs typeface="Microsoft New Tai Lue"/>
              </a:rPr>
              <a:t>Hello </a:t>
            </a:r>
            <a:r>
              <a:rPr sz="1600" spc="-10" dirty="0">
                <a:latin typeface="Microsoft New Tai Lue"/>
                <a:cs typeface="Microsoft New Tai Lue"/>
              </a:rPr>
              <a:t>World  </a:t>
            </a:r>
            <a:r>
              <a:rPr sz="1600" spc="-5" dirty="0">
                <a:latin typeface="Microsoft New Tai Lue"/>
                <a:cs typeface="Microsoft New Tai Lue"/>
              </a:rPr>
              <a:t>Hello</a:t>
            </a:r>
            <a:r>
              <a:rPr sz="1600" spc="-80" dirty="0">
                <a:latin typeface="Microsoft New Tai Lue"/>
                <a:cs typeface="Microsoft New Tai Lue"/>
              </a:rPr>
              <a:t> </a:t>
            </a:r>
            <a:r>
              <a:rPr sz="1600" spc="-10" dirty="0">
                <a:latin typeface="Microsoft New Tai Lue"/>
                <a:cs typeface="Microsoft New Tai Lue"/>
              </a:rPr>
              <a:t>World</a:t>
            </a:r>
            <a:endParaRPr sz="1600">
              <a:latin typeface="Microsoft New Tai Lue"/>
              <a:cs typeface="Microsoft New Tai L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805" y="291972"/>
            <a:ext cx="2573655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99920" algn="l"/>
              </a:tabLst>
            </a:pPr>
            <a:r>
              <a:rPr b="1" spc="-5" dirty="0">
                <a:latin typeface="DaunPenh"/>
                <a:cs typeface="DaunPenh"/>
              </a:rPr>
              <a:t>‘</a:t>
            </a:r>
            <a:r>
              <a:rPr b="1" spc="-10" dirty="0">
                <a:latin typeface="DaunPenh"/>
                <a:cs typeface="DaunPenh"/>
              </a:rPr>
              <a:t> </a:t>
            </a:r>
            <a:r>
              <a:rPr b="1" spc="-5" dirty="0">
                <a:latin typeface="DaunPenh"/>
                <a:cs typeface="DaunPenh"/>
              </a:rPr>
              <a:t>Do</a:t>
            </a:r>
            <a:r>
              <a:rPr b="1" spc="-10" dirty="0">
                <a:latin typeface="DaunPenh"/>
                <a:cs typeface="DaunPenh"/>
              </a:rPr>
              <a:t> </a:t>
            </a:r>
            <a:r>
              <a:rPr b="1" spc="-5" dirty="0">
                <a:latin typeface="DaunPenh"/>
                <a:cs typeface="DaunPenh"/>
              </a:rPr>
              <a:t>W</a:t>
            </a:r>
            <a:r>
              <a:rPr b="1" spc="10" dirty="0">
                <a:latin typeface="DaunPenh"/>
                <a:cs typeface="DaunPenh"/>
              </a:rPr>
              <a:t>h</a:t>
            </a:r>
            <a:r>
              <a:rPr b="1" spc="0" dirty="0">
                <a:latin typeface="DaunPenh"/>
                <a:cs typeface="DaunPenh"/>
              </a:rPr>
              <a:t>il</a:t>
            </a:r>
            <a:r>
              <a:rPr b="1" spc="-5" dirty="0">
                <a:latin typeface="DaunPenh"/>
                <a:cs typeface="DaunPenh"/>
              </a:rPr>
              <a:t>e</a:t>
            </a:r>
            <a:r>
              <a:rPr b="1" spc="-35" dirty="0">
                <a:latin typeface="DaunPenh"/>
                <a:cs typeface="DaunPenh"/>
              </a:rPr>
              <a:t> </a:t>
            </a:r>
            <a:r>
              <a:rPr b="1" spc="-5" dirty="0">
                <a:latin typeface="DaunPenh"/>
                <a:cs typeface="DaunPenh"/>
              </a:rPr>
              <a:t>’</a:t>
            </a:r>
            <a:r>
              <a:rPr b="1" dirty="0">
                <a:latin typeface="DaunPenh"/>
                <a:cs typeface="DaunPenh"/>
              </a:rPr>
              <a:t>	</a:t>
            </a:r>
            <a:r>
              <a:rPr b="1" spc="0" dirty="0">
                <a:latin typeface="DaunPenh"/>
                <a:cs typeface="DaunPenh"/>
              </a:rPr>
              <a:t>L</a:t>
            </a:r>
            <a:r>
              <a:rPr b="1" dirty="0">
                <a:latin typeface="DaunPenh"/>
                <a:cs typeface="DaunPenh"/>
              </a:rPr>
              <a:t>oo</a:t>
            </a:r>
            <a:r>
              <a:rPr b="1" spc="-5" dirty="0">
                <a:latin typeface="DaunPenh"/>
                <a:cs typeface="DaunPenh"/>
              </a:rPr>
              <a:t>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32682" y="6429628"/>
            <a:ext cx="39465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00AFEF"/>
                </a:solidFill>
                <a:latin typeface="Calibri"/>
                <a:cs typeface="Calibri"/>
              </a:rPr>
              <a:t>Buy book Online 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- </a:t>
            </a:r>
            <a:r>
              <a:rPr sz="1400" spc="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www.</a:t>
            </a:r>
            <a:r>
              <a:rPr sz="1400" b="1" spc="-10" dirty="0">
                <a:solidFill>
                  <a:srgbClr val="E36C09"/>
                </a:solidFill>
                <a:latin typeface="Calibri"/>
                <a:cs typeface="Calibri"/>
                <a:hlinkClick r:id="rId2"/>
              </a:rPr>
              <a:t>icebreakers</a:t>
            </a:r>
            <a:r>
              <a:rPr sz="1400" b="1" i="1" spc="-10" dirty="0">
                <a:solidFill>
                  <a:srgbClr val="FF0000"/>
                </a:solidFill>
                <a:latin typeface="Calibri"/>
                <a:cs typeface="Calibri"/>
                <a:hlinkClick r:id="rId2"/>
              </a:rPr>
              <a:t>publications</a:t>
            </a:r>
            <a:r>
              <a:rPr sz="1400" b="1" i="1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com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048" y="1260602"/>
            <a:ext cx="7918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79546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F79546"/>
                </a:solidFill>
                <a:latin typeface="Calibri"/>
                <a:cs typeface="Calibri"/>
              </a:rPr>
              <a:t>y</a:t>
            </a:r>
            <a:r>
              <a:rPr sz="2000" b="1" spc="-25" dirty="0">
                <a:solidFill>
                  <a:srgbClr val="F79546"/>
                </a:solidFill>
                <a:latin typeface="Calibri"/>
                <a:cs typeface="Calibri"/>
              </a:rPr>
              <a:t>nt</a:t>
            </a:r>
            <a:r>
              <a:rPr sz="2000" b="1" spc="-30" dirty="0">
                <a:solidFill>
                  <a:srgbClr val="F79546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6800" y="1828800"/>
            <a:ext cx="3352800" cy="3505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446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980"/>
              </a:spcBef>
            </a:pPr>
            <a:r>
              <a:rPr sz="1600" b="1" u="sng" spc="-10" dirty="0">
                <a:solidFill>
                  <a:srgbClr val="F79546"/>
                </a:solidFill>
                <a:latin typeface="Microsoft New Tai Lue"/>
                <a:cs typeface="Microsoft New Tai Lue"/>
              </a:rPr>
              <a:t>Example:</a:t>
            </a:r>
            <a:endParaRPr sz="1600">
              <a:latin typeface="Microsoft New Tai Lue"/>
              <a:cs typeface="Microsoft New Tai Lue"/>
            </a:endParaRPr>
          </a:p>
          <a:p>
            <a:pPr marL="993775" marR="1698625">
              <a:lnSpc>
                <a:spcPct val="200000"/>
              </a:lnSpc>
            </a:pPr>
            <a:r>
              <a:rPr sz="1600" spc="-5" dirty="0">
                <a:latin typeface="Microsoft New Tai Lue"/>
                <a:cs typeface="Microsoft New Tai Lue"/>
              </a:rPr>
              <a:t>int </a:t>
            </a:r>
            <a:r>
              <a:rPr sz="1600" spc="-10" dirty="0">
                <a:latin typeface="Microsoft New Tai Lue"/>
                <a:cs typeface="Microsoft New Tai Lue"/>
              </a:rPr>
              <a:t>i=1;  do</a:t>
            </a:r>
            <a:endParaRPr sz="1600">
              <a:latin typeface="Microsoft New Tai Lue"/>
              <a:cs typeface="Microsoft New Tai Lue"/>
            </a:endParaRPr>
          </a:p>
          <a:p>
            <a:pPr marL="993775">
              <a:lnSpc>
                <a:spcPct val="100000"/>
              </a:lnSpc>
            </a:pPr>
            <a:r>
              <a:rPr sz="1600" spc="-5" dirty="0">
                <a:latin typeface="Microsoft New Tai Lue"/>
                <a:cs typeface="Microsoft New Tai Lue"/>
              </a:rPr>
              <a:t>{</a:t>
            </a:r>
            <a:endParaRPr sz="1600">
              <a:latin typeface="Microsoft New Tai Lue"/>
              <a:cs typeface="Microsoft New Tai Lue"/>
            </a:endParaRPr>
          </a:p>
          <a:p>
            <a:pPr marL="993775" marR="259715">
              <a:lnSpc>
                <a:spcPct val="100000"/>
              </a:lnSpc>
            </a:pPr>
            <a:r>
              <a:rPr sz="1600" spc="-10" dirty="0">
                <a:solidFill>
                  <a:srgbClr val="8063A1"/>
                </a:solidFill>
                <a:latin typeface="Microsoft New Tai Lue"/>
                <a:cs typeface="Microsoft New Tai Lue"/>
              </a:rPr>
              <a:t>printf(“\nHello </a:t>
            </a:r>
            <a:r>
              <a:rPr sz="1600" spc="-5" dirty="0">
                <a:solidFill>
                  <a:srgbClr val="8063A1"/>
                </a:solidFill>
                <a:latin typeface="Microsoft New Tai Lue"/>
                <a:cs typeface="Microsoft New Tai Lue"/>
              </a:rPr>
              <a:t>World”);  </a:t>
            </a:r>
            <a:r>
              <a:rPr sz="1600" spc="-5" dirty="0">
                <a:solidFill>
                  <a:srgbClr val="FF0000"/>
                </a:solidFill>
                <a:latin typeface="Microsoft New Tai Lue"/>
                <a:cs typeface="Microsoft New Tai Lue"/>
              </a:rPr>
              <a:t>i++;</a:t>
            </a:r>
            <a:endParaRPr sz="1600">
              <a:latin typeface="Microsoft New Tai Lue"/>
              <a:cs typeface="Microsoft New Tai Lue"/>
            </a:endParaRPr>
          </a:p>
          <a:p>
            <a:pPr marL="993775">
              <a:lnSpc>
                <a:spcPct val="100000"/>
              </a:lnSpc>
            </a:pPr>
            <a:r>
              <a:rPr sz="1600" spc="-5" dirty="0">
                <a:latin typeface="Microsoft New Tai Lue"/>
                <a:cs typeface="Microsoft New Tai Lue"/>
              </a:rPr>
              <a:t>}</a:t>
            </a:r>
            <a:r>
              <a:rPr sz="1600" spc="-105" dirty="0">
                <a:latin typeface="Microsoft New Tai Lue"/>
                <a:cs typeface="Microsoft New Tai Lue"/>
              </a:rPr>
              <a:t> </a:t>
            </a:r>
            <a:r>
              <a:rPr sz="1600" spc="-5" dirty="0">
                <a:latin typeface="Microsoft New Tai Lue"/>
                <a:cs typeface="Microsoft New Tai Lue"/>
              </a:rPr>
              <a:t>while(</a:t>
            </a:r>
            <a:r>
              <a:rPr sz="1600" b="1" spc="-5" dirty="0">
                <a:solidFill>
                  <a:srgbClr val="00AF50"/>
                </a:solidFill>
                <a:latin typeface="Microsoft New Tai Lue"/>
                <a:cs typeface="Microsoft New Tai Lue"/>
              </a:rPr>
              <a:t>i&lt;=2</a:t>
            </a:r>
            <a:r>
              <a:rPr sz="1600" spc="-5" dirty="0">
                <a:latin typeface="Microsoft New Tai Lue"/>
                <a:cs typeface="Microsoft New Tai Lue"/>
              </a:rPr>
              <a:t>)</a:t>
            </a:r>
            <a:endParaRPr sz="1600">
              <a:latin typeface="Microsoft New Tai Lue"/>
              <a:cs typeface="Microsoft New Tai Lu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79375" marR="2171065">
              <a:lnSpc>
                <a:spcPct val="100000"/>
              </a:lnSpc>
            </a:pPr>
            <a:r>
              <a:rPr sz="1600" u="sng" spc="-5" dirty="0">
                <a:latin typeface="Microsoft New Tai Lue"/>
                <a:cs typeface="Microsoft New Tai Lue"/>
              </a:rPr>
              <a:t>Output:  </a:t>
            </a:r>
            <a:r>
              <a:rPr sz="1600" spc="-5" dirty="0">
                <a:latin typeface="Microsoft New Tai Lue"/>
                <a:cs typeface="Microsoft New Tai Lue"/>
              </a:rPr>
              <a:t>Hello </a:t>
            </a:r>
            <a:r>
              <a:rPr sz="1600" spc="-10" dirty="0">
                <a:latin typeface="Microsoft New Tai Lue"/>
                <a:cs typeface="Microsoft New Tai Lue"/>
              </a:rPr>
              <a:t>World  </a:t>
            </a:r>
            <a:r>
              <a:rPr sz="1600" spc="-5" dirty="0">
                <a:latin typeface="Microsoft New Tai Lue"/>
                <a:cs typeface="Microsoft New Tai Lue"/>
              </a:rPr>
              <a:t>Hello</a:t>
            </a:r>
            <a:r>
              <a:rPr sz="1600" spc="-90" dirty="0">
                <a:latin typeface="Microsoft New Tai Lue"/>
                <a:cs typeface="Microsoft New Tai Lue"/>
              </a:rPr>
              <a:t> </a:t>
            </a:r>
            <a:r>
              <a:rPr sz="1600" spc="-10" dirty="0">
                <a:latin typeface="Microsoft New Tai Lue"/>
                <a:cs typeface="Microsoft New Tai Lue"/>
              </a:rPr>
              <a:t>World</a:t>
            </a:r>
            <a:endParaRPr sz="1600">
              <a:latin typeface="Microsoft New Tai Lue"/>
              <a:cs typeface="Microsoft New Tai Lu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1828800"/>
            <a:ext cx="3352800" cy="3505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R="2893695" algn="ctr">
              <a:lnSpc>
                <a:spcPct val="100000"/>
              </a:lnSpc>
            </a:pPr>
            <a:r>
              <a:rPr sz="1800" spc="-5" dirty="0">
                <a:latin typeface="Microsoft New Tai Lue"/>
                <a:cs typeface="Microsoft New Tai Lue"/>
              </a:rPr>
              <a:t>do</a:t>
            </a:r>
            <a:endParaRPr sz="1800">
              <a:latin typeface="Microsoft New Tai Lue"/>
              <a:cs typeface="Microsoft New Tai Lue"/>
            </a:endParaRPr>
          </a:p>
          <a:p>
            <a:pPr marL="201930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{</a:t>
            </a:r>
            <a:endParaRPr sz="1800">
              <a:latin typeface="Microsoft New Tai Lue"/>
              <a:cs typeface="Microsoft New Tai Lue"/>
            </a:endParaRPr>
          </a:p>
          <a:p>
            <a:pPr marL="201930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--</a:t>
            </a:r>
            <a:endParaRPr sz="1800">
              <a:latin typeface="Microsoft New Tai Lue"/>
              <a:cs typeface="Microsoft New Tai Lue"/>
            </a:endParaRPr>
          </a:p>
          <a:p>
            <a:pPr marL="201930">
              <a:lnSpc>
                <a:spcPct val="100000"/>
              </a:lnSpc>
              <a:tabLst>
                <a:tab pos="570865" algn="l"/>
              </a:tabLst>
            </a:pPr>
            <a:r>
              <a:rPr sz="1800" spc="-5" dirty="0">
                <a:solidFill>
                  <a:srgbClr val="6F2F9F"/>
                </a:solidFill>
                <a:latin typeface="Microsoft New Tai Lue"/>
                <a:cs typeface="Microsoft New Tai Lue"/>
              </a:rPr>
              <a:t>--	body </a:t>
            </a:r>
            <a:r>
              <a:rPr sz="1800" dirty="0">
                <a:solidFill>
                  <a:srgbClr val="6F2F9F"/>
                </a:solidFill>
                <a:latin typeface="Microsoft New Tai Lue"/>
                <a:cs typeface="Microsoft New Tai Lue"/>
              </a:rPr>
              <a:t>of</a:t>
            </a:r>
            <a:r>
              <a:rPr sz="1800" spc="-90" dirty="0">
                <a:solidFill>
                  <a:srgbClr val="6F2F9F"/>
                </a:solidFill>
                <a:latin typeface="Microsoft New Tai Lue"/>
                <a:cs typeface="Microsoft New Tai Lue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Microsoft New Tai Lue"/>
                <a:cs typeface="Microsoft New Tai Lue"/>
              </a:rPr>
              <a:t>loop</a:t>
            </a:r>
            <a:endParaRPr sz="1800">
              <a:latin typeface="Microsoft New Tai Lue"/>
              <a:cs typeface="Microsoft New Tai Lue"/>
            </a:endParaRPr>
          </a:p>
          <a:p>
            <a:pPr marL="201930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--</a:t>
            </a:r>
            <a:endParaRPr sz="1800">
              <a:latin typeface="Microsoft New Tai Lue"/>
              <a:cs typeface="Microsoft New Tai Lue"/>
            </a:endParaRPr>
          </a:p>
          <a:p>
            <a:pPr marL="26289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Microsoft New Tai Lue"/>
                <a:cs typeface="Microsoft New Tai Lue"/>
              </a:rPr>
              <a:t>Increment/Decrement</a:t>
            </a:r>
            <a:endParaRPr sz="1800">
              <a:latin typeface="Microsoft New Tai Lue"/>
              <a:cs typeface="Microsoft New Tai Lue"/>
            </a:endParaRPr>
          </a:p>
          <a:p>
            <a:pPr marL="262890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}</a:t>
            </a:r>
            <a:endParaRPr sz="1800">
              <a:latin typeface="Microsoft New Tai Lue"/>
              <a:cs typeface="Microsoft New Tai Lue"/>
            </a:endParaRPr>
          </a:p>
          <a:p>
            <a:pPr marL="262890">
              <a:lnSpc>
                <a:spcPct val="100000"/>
              </a:lnSpc>
            </a:pPr>
            <a:r>
              <a:rPr sz="1800" spc="-5" dirty="0">
                <a:latin typeface="Microsoft New Tai Lue"/>
                <a:cs typeface="Microsoft New Tai Lue"/>
              </a:rPr>
              <a:t>while(</a:t>
            </a:r>
            <a:r>
              <a:rPr sz="1800" spc="-5" dirty="0">
                <a:solidFill>
                  <a:srgbClr val="00AF50"/>
                </a:solidFill>
                <a:latin typeface="Microsoft New Tai Lue"/>
                <a:cs typeface="Microsoft New Tai Lue"/>
              </a:rPr>
              <a:t>condition</a:t>
            </a:r>
            <a:r>
              <a:rPr sz="1800" spc="-5" dirty="0">
                <a:latin typeface="Microsoft New Tai Lue"/>
                <a:cs typeface="Microsoft New Tai Lue"/>
              </a:rPr>
              <a:t>);</a:t>
            </a:r>
            <a:endParaRPr sz="1800">
              <a:latin typeface="Microsoft New Tai Lue"/>
              <a:cs typeface="Microsoft New Tai L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3500" y="1371600"/>
            <a:ext cx="3695700" cy="535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513205" marR="154940" indent="-91440">
              <a:lnSpc>
                <a:spcPct val="100000"/>
              </a:lnSpc>
            </a:pP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</a:rPr>
              <a:t>Icebreakers-Publications.com  </a:t>
            </a:r>
            <a:r>
              <a:rPr sz="1400" spc="-5" dirty="0">
                <a:solidFill>
                  <a:srgbClr val="00AFEF"/>
                </a:solidFill>
                <a:latin typeface="Calibri"/>
                <a:cs typeface="Calibri"/>
              </a:rPr>
              <a:t>9975105542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,</a:t>
            </a:r>
            <a:r>
              <a:rPr sz="1400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Calibri"/>
                <a:cs typeface="Calibri"/>
              </a:rPr>
              <a:t>9028747228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0260" y="274320"/>
            <a:ext cx="4599432" cy="941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>
              <a:lnSpc>
                <a:spcPct val="100000"/>
              </a:lnSpc>
            </a:pPr>
            <a:r>
              <a:rPr b="1" spc="5" dirty="0">
                <a:latin typeface="DaunPenh"/>
                <a:cs typeface="DaunPenh"/>
              </a:rPr>
              <a:t>The </a:t>
            </a:r>
            <a:r>
              <a:rPr b="1" dirty="0">
                <a:latin typeface="DaunPenh"/>
                <a:cs typeface="DaunPenh"/>
              </a:rPr>
              <a:t>goto</a:t>
            </a:r>
            <a:r>
              <a:rPr b="1" spc="-140" dirty="0">
                <a:latin typeface="DaunPenh"/>
                <a:cs typeface="DaunPenh"/>
              </a:rPr>
              <a:t> </a:t>
            </a:r>
            <a:r>
              <a:rPr b="1" dirty="0">
                <a:latin typeface="DaunPenh"/>
                <a:cs typeface="DaunPenh"/>
              </a:rPr>
              <a:t>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8048" y="1260602"/>
            <a:ext cx="7918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79546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F79546"/>
                </a:solidFill>
                <a:latin typeface="Calibri"/>
                <a:cs typeface="Calibri"/>
              </a:rPr>
              <a:t>y</a:t>
            </a:r>
            <a:r>
              <a:rPr sz="2000" b="1" spc="-25" dirty="0">
                <a:solidFill>
                  <a:srgbClr val="F79546"/>
                </a:solidFill>
                <a:latin typeface="Calibri"/>
                <a:cs typeface="Calibri"/>
              </a:rPr>
              <a:t>nt</a:t>
            </a:r>
            <a:r>
              <a:rPr sz="2000" b="1" spc="-30" dirty="0">
                <a:solidFill>
                  <a:srgbClr val="F79546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43500" y="1371600"/>
            <a:ext cx="3695700" cy="5334000"/>
          </a:xfrm>
          <a:custGeom>
            <a:avLst/>
            <a:gdLst/>
            <a:ahLst/>
            <a:cxnLst/>
            <a:rect l="l" t="t" r="r" b="b"/>
            <a:pathLst>
              <a:path w="3695700" h="5334000">
                <a:moveTo>
                  <a:pt x="0" y="5334000"/>
                </a:moveTo>
                <a:lnTo>
                  <a:pt x="3695700" y="5334000"/>
                </a:lnTo>
                <a:lnTo>
                  <a:pt x="3695700" y="0"/>
                </a:lnTo>
                <a:lnTo>
                  <a:pt x="0" y="0"/>
                </a:lnTo>
                <a:lnTo>
                  <a:pt x="0" y="5334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43500" y="1371600"/>
            <a:ext cx="3695700" cy="5334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505"/>
              </a:lnSpc>
            </a:pPr>
            <a:r>
              <a:rPr sz="1600" spc="-5" dirty="0">
                <a:latin typeface="Microsoft Tai Le"/>
                <a:cs typeface="Microsoft Tai Le"/>
              </a:rPr>
              <a:t>main(</a:t>
            </a:r>
            <a:r>
              <a:rPr sz="1600" spc="-100" dirty="0">
                <a:latin typeface="Microsoft Tai Le"/>
                <a:cs typeface="Microsoft Tai Le"/>
              </a:rPr>
              <a:t> </a:t>
            </a:r>
            <a:r>
              <a:rPr sz="1600" spc="-5" dirty="0">
                <a:latin typeface="Microsoft Tai Le"/>
                <a:cs typeface="Microsoft Tai Le"/>
              </a:rPr>
              <a:t>)</a:t>
            </a:r>
            <a:endParaRPr sz="1600">
              <a:latin typeface="Microsoft Tai Le"/>
              <a:cs typeface="Microsoft Tai Le"/>
            </a:endParaRPr>
          </a:p>
          <a:p>
            <a:pPr marL="79375">
              <a:lnSpc>
                <a:spcPct val="100000"/>
              </a:lnSpc>
            </a:pPr>
            <a:r>
              <a:rPr sz="1600" spc="-5" dirty="0">
                <a:latin typeface="Microsoft Tai Le"/>
                <a:cs typeface="Microsoft Tai Le"/>
              </a:rPr>
              <a:t>{</a:t>
            </a:r>
            <a:endParaRPr sz="1600">
              <a:latin typeface="Microsoft Tai Le"/>
              <a:cs typeface="Microsoft Tai Le"/>
            </a:endParaRPr>
          </a:p>
          <a:p>
            <a:pPr marL="993775">
              <a:lnSpc>
                <a:spcPct val="100000"/>
              </a:lnSpc>
            </a:pPr>
            <a:r>
              <a:rPr sz="1600" spc="-10" dirty="0">
                <a:latin typeface="Microsoft Tai Le"/>
                <a:cs typeface="Microsoft Tai Le"/>
              </a:rPr>
              <a:t>int </a:t>
            </a:r>
            <a:r>
              <a:rPr sz="1600" spc="-5" dirty="0">
                <a:latin typeface="Microsoft Tai Le"/>
                <a:cs typeface="Microsoft Tai Le"/>
              </a:rPr>
              <a:t>i</a:t>
            </a:r>
            <a:r>
              <a:rPr sz="1600" spc="-90" dirty="0">
                <a:latin typeface="Microsoft Tai Le"/>
                <a:cs typeface="Microsoft Tai Le"/>
              </a:rPr>
              <a:t> </a:t>
            </a:r>
            <a:r>
              <a:rPr sz="1600" spc="-5" dirty="0">
                <a:latin typeface="Microsoft Tai Le"/>
                <a:cs typeface="Microsoft Tai Le"/>
              </a:rPr>
              <a:t>;</a:t>
            </a:r>
            <a:endParaRPr sz="1600">
              <a:latin typeface="Microsoft Tai Le"/>
              <a:cs typeface="Microsoft Tai 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022985">
              <a:lnSpc>
                <a:spcPct val="100000"/>
              </a:lnSpc>
            </a:pPr>
            <a:r>
              <a:rPr sz="1600" spc="-5" dirty="0">
                <a:latin typeface="Microsoft Tai Le"/>
                <a:cs typeface="Microsoft Tai Le"/>
              </a:rPr>
              <a:t>for ( i = 1 ; i &lt;= 100 ; </a:t>
            </a:r>
            <a:r>
              <a:rPr sz="1600" spc="-10" dirty="0">
                <a:latin typeface="Microsoft Tai Le"/>
                <a:cs typeface="Microsoft Tai Le"/>
              </a:rPr>
              <a:t>i++</a:t>
            </a:r>
            <a:r>
              <a:rPr sz="1600" spc="20" dirty="0">
                <a:latin typeface="Microsoft Tai Le"/>
                <a:cs typeface="Microsoft Tai Le"/>
              </a:rPr>
              <a:t> </a:t>
            </a:r>
            <a:r>
              <a:rPr sz="1600" spc="-5" dirty="0">
                <a:latin typeface="Microsoft Tai Le"/>
                <a:cs typeface="Microsoft Tai Le"/>
              </a:rPr>
              <a:t>)</a:t>
            </a:r>
            <a:endParaRPr sz="1600">
              <a:latin typeface="Microsoft Tai Le"/>
              <a:cs typeface="Microsoft Tai Le"/>
            </a:endParaRPr>
          </a:p>
          <a:p>
            <a:pPr marL="993775">
              <a:lnSpc>
                <a:spcPct val="100000"/>
              </a:lnSpc>
            </a:pPr>
            <a:r>
              <a:rPr sz="1600" spc="-5" dirty="0">
                <a:latin typeface="Microsoft Tai Le"/>
                <a:cs typeface="Microsoft Tai Le"/>
              </a:rPr>
              <a:t>{</a:t>
            </a:r>
            <a:endParaRPr sz="1600">
              <a:latin typeface="Microsoft Tai Le"/>
              <a:cs typeface="Microsoft Tai Le"/>
            </a:endParaRPr>
          </a:p>
          <a:p>
            <a:pPr marL="1245235" marR="1496060" indent="-30480">
              <a:lnSpc>
                <a:spcPct val="100000"/>
              </a:lnSpc>
            </a:pPr>
            <a:r>
              <a:rPr sz="1600" spc="-5" dirty="0">
                <a:latin typeface="Microsoft Tai Le"/>
                <a:cs typeface="Microsoft Tai Le"/>
              </a:rPr>
              <a:t>if ( i </a:t>
            </a:r>
            <a:r>
              <a:rPr sz="1600" spc="-10" dirty="0">
                <a:latin typeface="Microsoft Tai Le"/>
                <a:cs typeface="Microsoft Tai Le"/>
              </a:rPr>
              <a:t>== </a:t>
            </a:r>
            <a:r>
              <a:rPr sz="1600" spc="-5" dirty="0">
                <a:latin typeface="Microsoft Tai Le"/>
                <a:cs typeface="Microsoft Tai Le"/>
              </a:rPr>
              <a:t>5 )  </a:t>
            </a:r>
            <a:r>
              <a:rPr sz="1600" spc="-5" dirty="0">
                <a:solidFill>
                  <a:srgbClr val="006FC0"/>
                </a:solidFill>
                <a:latin typeface="Microsoft Tai Le"/>
                <a:cs typeface="Microsoft Tai Le"/>
              </a:rPr>
              <a:t>goto out</a:t>
            </a:r>
            <a:r>
              <a:rPr sz="1600" spc="-90" dirty="0">
                <a:solidFill>
                  <a:srgbClr val="006FC0"/>
                </a:solidFill>
                <a:latin typeface="Microsoft Tai Le"/>
                <a:cs typeface="Microsoft Tai Le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Microsoft Tai Le"/>
                <a:cs typeface="Microsoft Tai Le"/>
              </a:rPr>
              <a:t>;</a:t>
            </a:r>
            <a:endParaRPr sz="1600">
              <a:latin typeface="Microsoft Tai Le"/>
              <a:cs typeface="Microsoft Tai 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R="775970"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Tai Le"/>
                <a:cs typeface="Microsoft Tai Le"/>
              </a:rPr>
              <a:t>else</a:t>
            </a:r>
            <a:endParaRPr sz="1600">
              <a:latin typeface="Microsoft Tai Le"/>
              <a:cs typeface="Microsoft Tai Le"/>
            </a:endParaRPr>
          </a:p>
          <a:p>
            <a:pPr marL="1245235">
              <a:lnSpc>
                <a:spcPct val="100000"/>
              </a:lnSpc>
            </a:pPr>
            <a:r>
              <a:rPr sz="1600" spc="-5" dirty="0">
                <a:latin typeface="Microsoft Tai Le"/>
                <a:cs typeface="Microsoft Tai Le"/>
              </a:rPr>
              <a:t>printf ( “\n </a:t>
            </a:r>
            <a:r>
              <a:rPr sz="1600" spc="-10" dirty="0">
                <a:latin typeface="Microsoft Tai Le"/>
                <a:cs typeface="Microsoft Tai Le"/>
              </a:rPr>
              <a:t>%d </a:t>
            </a:r>
            <a:r>
              <a:rPr sz="1600" spc="-5" dirty="0">
                <a:latin typeface="Microsoft Tai Le"/>
                <a:cs typeface="Microsoft Tai Le"/>
              </a:rPr>
              <a:t>", i)</a:t>
            </a:r>
            <a:r>
              <a:rPr sz="1600" spc="-25" dirty="0">
                <a:latin typeface="Microsoft Tai Le"/>
                <a:cs typeface="Microsoft Tai Le"/>
              </a:rPr>
              <a:t> </a:t>
            </a:r>
            <a:r>
              <a:rPr sz="1600" spc="-5" dirty="0">
                <a:latin typeface="Microsoft Tai Le"/>
                <a:cs typeface="Microsoft Tai Le"/>
              </a:rPr>
              <a:t>;</a:t>
            </a:r>
            <a:endParaRPr sz="1600">
              <a:latin typeface="Microsoft Tai Le"/>
              <a:cs typeface="Microsoft Tai 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993775">
              <a:lnSpc>
                <a:spcPct val="100000"/>
              </a:lnSpc>
            </a:pPr>
            <a:r>
              <a:rPr sz="1600" spc="-5" dirty="0">
                <a:latin typeface="Microsoft Tai Le"/>
                <a:cs typeface="Microsoft Tai Le"/>
              </a:rPr>
              <a:t>}</a:t>
            </a:r>
            <a:endParaRPr sz="1600">
              <a:latin typeface="Microsoft Tai Le"/>
              <a:cs typeface="Microsoft Tai Le"/>
            </a:endParaRPr>
          </a:p>
          <a:p>
            <a:pPr marL="132715">
              <a:lnSpc>
                <a:spcPct val="100000"/>
              </a:lnSpc>
            </a:pPr>
            <a:r>
              <a:rPr sz="1600" spc="-5" dirty="0">
                <a:solidFill>
                  <a:srgbClr val="006FC0"/>
                </a:solidFill>
                <a:latin typeface="Microsoft Tai Le"/>
                <a:cs typeface="Microsoft Tai Le"/>
              </a:rPr>
              <a:t>out</a:t>
            </a:r>
            <a:r>
              <a:rPr sz="1600" spc="-95" dirty="0">
                <a:solidFill>
                  <a:srgbClr val="006FC0"/>
                </a:solidFill>
                <a:latin typeface="Microsoft Tai Le"/>
                <a:cs typeface="Microsoft Tai Le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Microsoft Tai Le"/>
                <a:cs typeface="Microsoft Tai Le"/>
              </a:rPr>
              <a:t>:</a:t>
            </a:r>
            <a:endParaRPr sz="1600">
              <a:latin typeface="Microsoft Tai Le"/>
              <a:cs typeface="Microsoft Tai Le"/>
            </a:endParaRPr>
          </a:p>
          <a:p>
            <a:pPr marL="522605">
              <a:lnSpc>
                <a:spcPct val="100000"/>
              </a:lnSpc>
            </a:pPr>
            <a:r>
              <a:rPr sz="1600" spc="-5" dirty="0">
                <a:latin typeface="Microsoft Tai Le"/>
                <a:cs typeface="Microsoft Tai Le"/>
              </a:rPr>
              <a:t>printf ( </a:t>
            </a:r>
            <a:r>
              <a:rPr sz="1600" spc="-10" dirty="0">
                <a:latin typeface="Microsoft Tai Le"/>
                <a:cs typeface="Microsoft Tai Le"/>
              </a:rPr>
              <a:t>"Out </a:t>
            </a:r>
            <a:r>
              <a:rPr sz="1600" spc="-5" dirty="0">
                <a:latin typeface="Microsoft Tai Le"/>
                <a:cs typeface="Microsoft Tai Le"/>
              </a:rPr>
              <a:t>of the loop at last!" )</a:t>
            </a:r>
            <a:r>
              <a:rPr sz="1600" spc="-10" dirty="0">
                <a:latin typeface="Microsoft Tai Le"/>
                <a:cs typeface="Microsoft Tai Le"/>
              </a:rPr>
              <a:t> </a:t>
            </a:r>
            <a:r>
              <a:rPr sz="1600" spc="-5" dirty="0">
                <a:latin typeface="Microsoft Tai Le"/>
                <a:cs typeface="Microsoft Tai Le"/>
              </a:rPr>
              <a:t>;</a:t>
            </a:r>
            <a:endParaRPr sz="1600">
              <a:latin typeface="Microsoft Tai Le"/>
              <a:cs typeface="Microsoft Tai Le"/>
            </a:endParaRPr>
          </a:p>
          <a:p>
            <a:pPr marL="79375">
              <a:lnSpc>
                <a:spcPct val="100000"/>
              </a:lnSpc>
            </a:pPr>
            <a:r>
              <a:rPr sz="1600" spc="-5" dirty="0">
                <a:latin typeface="Microsoft Tai Le"/>
                <a:cs typeface="Microsoft Tai Le"/>
              </a:rPr>
              <a:t>}</a:t>
            </a:r>
            <a:endParaRPr sz="1600">
              <a:latin typeface="Microsoft Tai Le"/>
              <a:cs typeface="Microsoft Tai L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79375" marR="2901315">
              <a:lnSpc>
                <a:spcPct val="100000"/>
              </a:lnSpc>
            </a:pPr>
            <a:r>
              <a:rPr sz="1600" u="sng" spc="-5" dirty="0">
                <a:latin typeface="Microsoft New Tai Lue"/>
                <a:cs typeface="Microsoft New Tai Lue"/>
              </a:rPr>
              <a:t>Output:  </a:t>
            </a:r>
            <a:r>
              <a:rPr sz="1600" spc="-5" dirty="0">
                <a:latin typeface="Microsoft New Tai Lue"/>
                <a:cs typeface="Microsoft New Tai Lue"/>
              </a:rPr>
              <a:t>1</a:t>
            </a:r>
            <a:endParaRPr sz="1600">
              <a:latin typeface="Microsoft New Tai Lue"/>
              <a:cs typeface="Microsoft New Tai Lue"/>
            </a:endParaRPr>
          </a:p>
          <a:p>
            <a:pPr marL="79375">
              <a:lnSpc>
                <a:spcPct val="100000"/>
              </a:lnSpc>
            </a:pPr>
            <a:r>
              <a:rPr sz="1600" spc="-5" dirty="0">
                <a:latin typeface="Microsoft New Tai Lue"/>
                <a:cs typeface="Microsoft New Tai Lue"/>
              </a:rPr>
              <a:t>2</a:t>
            </a:r>
            <a:endParaRPr sz="1600">
              <a:latin typeface="Microsoft New Tai Lue"/>
              <a:cs typeface="Microsoft New Tai Lue"/>
            </a:endParaRPr>
          </a:p>
          <a:p>
            <a:pPr marL="79375">
              <a:lnSpc>
                <a:spcPct val="100000"/>
              </a:lnSpc>
            </a:pPr>
            <a:r>
              <a:rPr sz="1600" spc="-5" dirty="0">
                <a:latin typeface="Microsoft New Tai Lue"/>
                <a:cs typeface="Microsoft New Tai Lue"/>
              </a:rPr>
              <a:t>3</a:t>
            </a:r>
            <a:endParaRPr sz="1600">
              <a:latin typeface="Microsoft New Tai Lue"/>
              <a:cs typeface="Microsoft New Tai Lue"/>
            </a:endParaRPr>
          </a:p>
          <a:p>
            <a:pPr marL="79375">
              <a:lnSpc>
                <a:spcPct val="100000"/>
              </a:lnSpc>
            </a:pPr>
            <a:r>
              <a:rPr sz="1600" spc="-5" dirty="0">
                <a:latin typeface="Microsoft New Tai Lue"/>
                <a:cs typeface="Microsoft New Tai Lue"/>
              </a:rPr>
              <a:t>4  </a:t>
            </a:r>
            <a:r>
              <a:rPr sz="1600" spc="-10" dirty="0">
                <a:latin typeface="Microsoft New Tai Lue"/>
                <a:cs typeface="Microsoft New Tai Lue"/>
              </a:rPr>
              <a:t>Out </a:t>
            </a:r>
            <a:r>
              <a:rPr sz="1600" spc="-5" dirty="0">
                <a:latin typeface="Microsoft New Tai Lue"/>
                <a:cs typeface="Microsoft New Tai Lue"/>
              </a:rPr>
              <a:t>of </a:t>
            </a:r>
            <a:r>
              <a:rPr sz="1600" spc="-10" dirty="0">
                <a:latin typeface="Microsoft New Tai Lue"/>
                <a:cs typeface="Microsoft New Tai Lue"/>
              </a:rPr>
              <a:t>loop </a:t>
            </a:r>
            <a:r>
              <a:rPr sz="1600" dirty="0">
                <a:latin typeface="Microsoft New Tai Lue"/>
                <a:cs typeface="Microsoft New Tai Lue"/>
              </a:rPr>
              <a:t>at</a:t>
            </a:r>
            <a:r>
              <a:rPr sz="1600" spc="-35" dirty="0">
                <a:latin typeface="Microsoft New Tai Lue"/>
                <a:cs typeface="Microsoft New Tai Lue"/>
              </a:rPr>
              <a:t> </a:t>
            </a:r>
            <a:r>
              <a:rPr sz="1600" spc="-10" dirty="0">
                <a:latin typeface="Microsoft New Tai Lue"/>
                <a:cs typeface="Microsoft New Tai Lue"/>
              </a:rPr>
              <a:t>last</a:t>
            </a:r>
            <a:endParaRPr sz="1600">
              <a:latin typeface="Microsoft New Tai Lue"/>
              <a:cs typeface="Microsoft New Tai Lu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1371600"/>
            <a:ext cx="3352800" cy="533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2349" y="1370012"/>
            <a:ext cx="3355975" cy="5337175"/>
          </a:xfrm>
          <a:custGeom>
            <a:avLst/>
            <a:gdLst/>
            <a:ahLst/>
            <a:cxnLst/>
            <a:rect l="l" t="t" r="r" b="b"/>
            <a:pathLst>
              <a:path w="3355975" h="5337175">
                <a:moveTo>
                  <a:pt x="0" y="5337175"/>
                </a:moveTo>
                <a:lnTo>
                  <a:pt x="3355975" y="5337175"/>
                </a:lnTo>
                <a:lnTo>
                  <a:pt x="3355975" y="0"/>
                </a:lnTo>
                <a:lnTo>
                  <a:pt x="0" y="0"/>
                </a:lnTo>
                <a:lnTo>
                  <a:pt x="0" y="53371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The Continue</a:t>
            </a:r>
            <a:r>
              <a:rPr spc="-165" dirty="0"/>
              <a:t> </a:t>
            </a:r>
            <a:r>
              <a:rPr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934" y="1260602"/>
            <a:ext cx="7918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79546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F79546"/>
                </a:solidFill>
                <a:latin typeface="Calibri"/>
                <a:cs typeface="Calibri"/>
              </a:rPr>
              <a:t>y</a:t>
            </a:r>
            <a:r>
              <a:rPr sz="2000" b="1" spc="-25" dirty="0">
                <a:solidFill>
                  <a:srgbClr val="F79546"/>
                </a:solidFill>
                <a:latin typeface="Calibri"/>
                <a:cs typeface="Calibri"/>
              </a:rPr>
              <a:t>nt</a:t>
            </a:r>
            <a:r>
              <a:rPr sz="2000" b="1" spc="-30" dirty="0">
                <a:solidFill>
                  <a:srgbClr val="F79546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676400"/>
            <a:ext cx="3733800" cy="4419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Microsoft New Tai Lue"/>
                <a:cs typeface="Microsoft New Tai Lue"/>
              </a:rPr>
              <a:t>Syntax:</a:t>
            </a:r>
            <a:endParaRPr sz="1800">
              <a:latin typeface="Microsoft New Tai Lue"/>
              <a:cs typeface="Microsoft New Tai Lue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944244">
              <a:lnSpc>
                <a:spcPct val="100000"/>
              </a:lnSpc>
            </a:pPr>
            <a:r>
              <a:rPr sz="1800" spc="-5" dirty="0">
                <a:latin typeface="Microsoft Tai Le"/>
                <a:cs typeface="Microsoft Tai Le"/>
              </a:rPr>
              <a:t>continue;</a:t>
            </a:r>
            <a:endParaRPr sz="1800">
              <a:latin typeface="Microsoft Tai Le"/>
              <a:cs typeface="Microsoft Tai 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7700" y="1676400"/>
            <a:ext cx="4381500" cy="4419600"/>
          </a:xfrm>
          <a:custGeom>
            <a:avLst/>
            <a:gdLst/>
            <a:ahLst/>
            <a:cxnLst/>
            <a:rect l="l" t="t" r="r" b="b"/>
            <a:pathLst>
              <a:path w="4381500" h="4419600">
                <a:moveTo>
                  <a:pt x="0" y="4419600"/>
                </a:moveTo>
                <a:lnTo>
                  <a:pt x="4381500" y="4419600"/>
                </a:lnTo>
                <a:lnTo>
                  <a:pt x="4381500" y="0"/>
                </a:lnTo>
                <a:lnTo>
                  <a:pt x="0" y="0"/>
                </a:lnTo>
                <a:lnTo>
                  <a:pt x="0" y="441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49775" y="1660905"/>
            <a:ext cx="862330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b="1" u="sng" spc="-10" dirty="0">
                <a:solidFill>
                  <a:srgbClr val="E36C09"/>
                </a:solidFill>
                <a:latin typeface="Microsoft New Tai Lue"/>
                <a:cs typeface="Microsoft New Tai Lue"/>
              </a:rPr>
              <a:t>Exa</a:t>
            </a:r>
            <a:r>
              <a:rPr sz="1600" b="1" u="sng" spc="-5" dirty="0">
                <a:solidFill>
                  <a:srgbClr val="E36C09"/>
                </a:solidFill>
                <a:latin typeface="Microsoft New Tai Lue"/>
                <a:cs typeface="Microsoft New Tai Lue"/>
              </a:rPr>
              <a:t>m</a:t>
            </a:r>
            <a:r>
              <a:rPr sz="1600" b="1" u="sng" spc="-10" dirty="0">
                <a:solidFill>
                  <a:srgbClr val="E36C09"/>
                </a:solidFill>
                <a:latin typeface="Microsoft New Tai Lue"/>
                <a:cs typeface="Microsoft New Tai Lue"/>
              </a:rPr>
              <a:t>ple:</a:t>
            </a:r>
            <a:endParaRPr sz="1600">
              <a:latin typeface="Microsoft New Tai Lue"/>
              <a:cs typeface="Microsoft New Tai Lu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36398" y="3142869"/>
            <a:ext cx="5873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//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ner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9775" y="2167254"/>
            <a:ext cx="3103880" cy="244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int </a:t>
            </a:r>
            <a:r>
              <a:rPr sz="1600" dirty="0">
                <a:latin typeface="Calibri"/>
                <a:cs typeface="Calibri"/>
              </a:rPr>
              <a:t>i, </a:t>
            </a:r>
            <a:r>
              <a:rPr sz="1600" spc="-5" dirty="0">
                <a:latin typeface="Calibri"/>
                <a:cs typeface="Calibri"/>
              </a:rPr>
              <a:t>j</a:t>
            </a:r>
            <a:r>
              <a:rPr sz="1600" spc="-1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  <a:tabLst>
                <a:tab pos="2285365" algn="l"/>
              </a:tabLst>
            </a:pPr>
            <a:r>
              <a:rPr sz="1600" spc="-15" dirty="0">
                <a:solidFill>
                  <a:srgbClr val="00AF50"/>
                </a:solidFill>
                <a:latin typeface="Calibri"/>
                <a:cs typeface="Calibri"/>
              </a:rPr>
              <a:t>for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( i = 1 ; i &lt;= 2 ;</a:t>
            </a:r>
            <a:r>
              <a:rPr sz="1600" spc="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AF50"/>
                </a:solidFill>
                <a:latin typeface="Calibri"/>
                <a:cs typeface="Calibri"/>
              </a:rPr>
              <a:t>i++</a:t>
            </a:r>
            <a:r>
              <a:rPr sz="16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)	</a:t>
            </a:r>
            <a:r>
              <a:rPr sz="1600" spc="-15" dirty="0">
                <a:solidFill>
                  <a:srgbClr val="00AF50"/>
                </a:solidFill>
                <a:latin typeface="Calibri"/>
                <a:cs typeface="Calibri"/>
              </a:rPr>
              <a:t>//outer</a:t>
            </a:r>
            <a:endParaRPr sz="1600">
              <a:latin typeface="Calibri"/>
              <a:cs typeface="Calibri"/>
            </a:endParaRPr>
          </a:p>
          <a:p>
            <a:pPr marL="319405">
              <a:lnSpc>
                <a:spcPct val="100000"/>
              </a:lnSpc>
            </a:pP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</a:pP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for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( j = 1 ; j &lt;= 2 ; j++</a:t>
            </a:r>
            <a:r>
              <a:rPr sz="16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</a:pP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828800" marR="443230">
              <a:lnSpc>
                <a:spcPct val="100000"/>
              </a:lnSpc>
            </a:pP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if ( i == j ) 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continue</a:t>
            </a:r>
            <a:r>
              <a:rPr sz="160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</a:pP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printf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( "\n%d %d\n", i, j )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</a:pP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3033" y="4606290"/>
            <a:ext cx="64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solidFill>
                  <a:srgbClr val="00AF50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9775" y="4850129"/>
            <a:ext cx="64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49775" y="5319521"/>
            <a:ext cx="681355" cy="750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u="sng" spc="-5" dirty="0">
                <a:latin typeface="Microsoft New Tai Lue"/>
                <a:cs typeface="Microsoft New Tai Lue"/>
              </a:rPr>
              <a:t>O</a:t>
            </a:r>
            <a:r>
              <a:rPr sz="1600" u="sng" spc="-15" dirty="0">
                <a:latin typeface="Microsoft New Tai Lue"/>
                <a:cs typeface="Microsoft New Tai Lue"/>
              </a:rPr>
              <a:t>u</a:t>
            </a:r>
            <a:r>
              <a:rPr sz="1600" u="sng" spc="-5" dirty="0">
                <a:latin typeface="Microsoft New Tai Lue"/>
                <a:cs typeface="Microsoft New Tai Lue"/>
              </a:rPr>
              <a:t>tp</a:t>
            </a:r>
            <a:r>
              <a:rPr sz="1600" u="sng" spc="-15" dirty="0">
                <a:latin typeface="Microsoft New Tai Lue"/>
                <a:cs typeface="Microsoft New Tai Lue"/>
              </a:rPr>
              <a:t>u</a:t>
            </a:r>
            <a:r>
              <a:rPr sz="1600" u="sng" spc="-5" dirty="0">
                <a:latin typeface="Microsoft New Tai Lue"/>
                <a:cs typeface="Microsoft New Tai Lue"/>
              </a:rPr>
              <a:t>t: </a:t>
            </a:r>
            <a:r>
              <a:rPr sz="1600" spc="-5" dirty="0">
                <a:latin typeface="Microsoft New Tai Lue"/>
                <a:cs typeface="Microsoft New Tai Lue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Microsoft New Tai Lue"/>
                <a:cs typeface="Microsoft New Tai Lue"/>
              </a:rPr>
              <a:t>12</a:t>
            </a:r>
            <a:endParaRPr sz="1600">
              <a:latin typeface="Microsoft New Tai Lue"/>
              <a:cs typeface="Microsoft New Tai Lue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solidFill>
                  <a:srgbClr val="006FC0"/>
                </a:solidFill>
                <a:latin typeface="Microsoft New Tai Lue"/>
                <a:cs typeface="Microsoft New Tai Lue"/>
              </a:rPr>
              <a:t>21</a:t>
            </a:r>
            <a:endParaRPr sz="1600">
              <a:latin typeface="Microsoft New Tai Lue"/>
              <a:cs typeface="Microsoft New Tai Lu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91400" y="3200400"/>
            <a:ext cx="457200" cy="836294"/>
          </a:xfrm>
          <a:custGeom>
            <a:avLst/>
            <a:gdLst/>
            <a:ahLst/>
            <a:cxnLst/>
            <a:rect l="l" t="t" r="r" b="b"/>
            <a:pathLst>
              <a:path w="457200" h="836295">
                <a:moveTo>
                  <a:pt x="437676" y="171450"/>
                </a:moveTo>
                <a:lnTo>
                  <a:pt x="257175" y="171450"/>
                </a:lnTo>
                <a:lnTo>
                  <a:pt x="290554" y="178182"/>
                </a:lnTo>
                <a:lnTo>
                  <a:pt x="317801" y="196548"/>
                </a:lnTo>
                <a:lnTo>
                  <a:pt x="336167" y="223795"/>
                </a:lnTo>
                <a:lnTo>
                  <a:pt x="342900" y="257175"/>
                </a:lnTo>
                <a:lnTo>
                  <a:pt x="342900" y="836294"/>
                </a:lnTo>
                <a:lnTo>
                  <a:pt x="457200" y="836294"/>
                </a:lnTo>
                <a:lnTo>
                  <a:pt x="457200" y="257175"/>
                </a:lnTo>
                <a:lnTo>
                  <a:pt x="451918" y="211305"/>
                </a:lnTo>
                <a:lnTo>
                  <a:pt x="437676" y="171450"/>
                </a:lnTo>
                <a:close/>
              </a:path>
              <a:path w="457200" h="836295">
                <a:moveTo>
                  <a:pt x="114300" y="0"/>
                </a:moveTo>
                <a:lnTo>
                  <a:pt x="0" y="114300"/>
                </a:lnTo>
                <a:lnTo>
                  <a:pt x="114300" y="228600"/>
                </a:lnTo>
                <a:lnTo>
                  <a:pt x="114300" y="171450"/>
                </a:lnTo>
                <a:lnTo>
                  <a:pt x="437676" y="171450"/>
                </a:lnTo>
                <a:lnTo>
                  <a:pt x="413262" y="132061"/>
                </a:lnTo>
                <a:lnTo>
                  <a:pt x="382288" y="101087"/>
                </a:lnTo>
                <a:lnTo>
                  <a:pt x="345149" y="77477"/>
                </a:lnTo>
                <a:lnTo>
                  <a:pt x="303044" y="62431"/>
                </a:lnTo>
                <a:lnTo>
                  <a:pt x="257175" y="57150"/>
                </a:lnTo>
                <a:lnTo>
                  <a:pt x="114300" y="57150"/>
                </a:lnTo>
                <a:lnTo>
                  <a:pt x="1143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91400" y="3200400"/>
            <a:ext cx="457200" cy="836294"/>
          </a:xfrm>
          <a:custGeom>
            <a:avLst/>
            <a:gdLst/>
            <a:ahLst/>
            <a:cxnLst/>
            <a:rect l="l" t="t" r="r" b="b"/>
            <a:pathLst>
              <a:path w="457200" h="836295">
                <a:moveTo>
                  <a:pt x="457200" y="836294"/>
                </a:moveTo>
                <a:lnTo>
                  <a:pt x="457200" y="257175"/>
                </a:lnTo>
                <a:lnTo>
                  <a:pt x="451918" y="211305"/>
                </a:lnTo>
                <a:lnTo>
                  <a:pt x="436872" y="169200"/>
                </a:lnTo>
                <a:lnTo>
                  <a:pt x="413262" y="132061"/>
                </a:lnTo>
                <a:lnTo>
                  <a:pt x="382288" y="101087"/>
                </a:lnTo>
                <a:lnTo>
                  <a:pt x="345149" y="77477"/>
                </a:lnTo>
                <a:lnTo>
                  <a:pt x="303044" y="62431"/>
                </a:lnTo>
                <a:lnTo>
                  <a:pt x="257175" y="57150"/>
                </a:lnTo>
                <a:lnTo>
                  <a:pt x="114300" y="57150"/>
                </a:lnTo>
                <a:lnTo>
                  <a:pt x="114300" y="0"/>
                </a:lnTo>
                <a:lnTo>
                  <a:pt x="0" y="114300"/>
                </a:lnTo>
                <a:lnTo>
                  <a:pt x="114300" y="228600"/>
                </a:lnTo>
                <a:lnTo>
                  <a:pt x="114300" y="171450"/>
                </a:lnTo>
                <a:lnTo>
                  <a:pt x="257175" y="171450"/>
                </a:lnTo>
                <a:lnTo>
                  <a:pt x="290554" y="178182"/>
                </a:lnTo>
                <a:lnTo>
                  <a:pt x="317801" y="196548"/>
                </a:lnTo>
                <a:lnTo>
                  <a:pt x="336167" y="223795"/>
                </a:lnTo>
                <a:lnTo>
                  <a:pt x="342900" y="257175"/>
                </a:lnTo>
                <a:lnTo>
                  <a:pt x="342900" y="836294"/>
                </a:lnTo>
                <a:lnTo>
                  <a:pt x="457200" y="83629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39000" y="3987927"/>
            <a:ext cx="457200" cy="103505"/>
          </a:xfrm>
          <a:custGeom>
            <a:avLst/>
            <a:gdLst/>
            <a:ahLst/>
            <a:cxnLst/>
            <a:rect l="l" t="t" r="r" b="b"/>
            <a:pathLst>
              <a:path w="457200" h="103504">
                <a:moveTo>
                  <a:pt x="368680" y="0"/>
                </a:moveTo>
                <a:lnTo>
                  <a:pt x="364871" y="1016"/>
                </a:lnTo>
                <a:lnTo>
                  <a:pt x="363093" y="3937"/>
                </a:lnTo>
                <a:lnTo>
                  <a:pt x="361315" y="6985"/>
                </a:lnTo>
                <a:lnTo>
                  <a:pt x="362330" y="10922"/>
                </a:lnTo>
                <a:lnTo>
                  <a:pt x="421189" y="45405"/>
                </a:lnTo>
                <a:lnTo>
                  <a:pt x="444626" y="45466"/>
                </a:lnTo>
                <a:lnTo>
                  <a:pt x="444626" y="58166"/>
                </a:lnTo>
                <a:lnTo>
                  <a:pt x="421060" y="58166"/>
                </a:lnTo>
                <a:lnTo>
                  <a:pt x="362076" y="92329"/>
                </a:lnTo>
                <a:lnTo>
                  <a:pt x="361060" y="96266"/>
                </a:lnTo>
                <a:lnTo>
                  <a:pt x="364617" y="102362"/>
                </a:lnTo>
                <a:lnTo>
                  <a:pt x="368426" y="103378"/>
                </a:lnTo>
                <a:lnTo>
                  <a:pt x="446459" y="58166"/>
                </a:lnTo>
                <a:lnTo>
                  <a:pt x="444626" y="58166"/>
                </a:lnTo>
                <a:lnTo>
                  <a:pt x="446563" y="58105"/>
                </a:lnTo>
                <a:lnTo>
                  <a:pt x="457200" y="51943"/>
                </a:lnTo>
                <a:lnTo>
                  <a:pt x="368680" y="0"/>
                </a:lnTo>
                <a:close/>
              </a:path>
              <a:path w="457200" h="103504">
                <a:moveTo>
                  <a:pt x="432077" y="51784"/>
                </a:moveTo>
                <a:lnTo>
                  <a:pt x="421164" y="58105"/>
                </a:lnTo>
                <a:lnTo>
                  <a:pt x="444626" y="58166"/>
                </a:lnTo>
                <a:lnTo>
                  <a:pt x="444626" y="57277"/>
                </a:lnTo>
                <a:lnTo>
                  <a:pt x="441451" y="57277"/>
                </a:lnTo>
                <a:lnTo>
                  <a:pt x="432077" y="51784"/>
                </a:lnTo>
                <a:close/>
              </a:path>
              <a:path w="457200" h="103504">
                <a:moveTo>
                  <a:pt x="0" y="44323"/>
                </a:moveTo>
                <a:lnTo>
                  <a:pt x="0" y="57023"/>
                </a:lnTo>
                <a:lnTo>
                  <a:pt x="421164" y="58105"/>
                </a:lnTo>
                <a:lnTo>
                  <a:pt x="432077" y="51784"/>
                </a:lnTo>
                <a:lnTo>
                  <a:pt x="421189" y="45405"/>
                </a:lnTo>
                <a:lnTo>
                  <a:pt x="0" y="44323"/>
                </a:lnTo>
                <a:close/>
              </a:path>
              <a:path w="457200" h="103504">
                <a:moveTo>
                  <a:pt x="441451" y="46355"/>
                </a:moveTo>
                <a:lnTo>
                  <a:pt x="432077" y="51784"/>
                </a:lnTo>
                <a:lnTo>
                  <a:pt x="441451" y="57277"/>
                </a:lnTo>
                <a:lnTo>
                  <a:pt x="441451" y="46355"/>
                </a:lnTo>
                <a:close/>
              </a:path>
              <a:path w="457200" h="103504">
                <a:moveTo>
                  <a:pt x="444626" y="46355"/>
                </a:moveTo>
                <a:lnTo>
                  <a:pt x="441451" y="46355"/>
                </a:lnTo>
                <a:lnTo>
                  <a:pt x="441451" y="57277"/>
                </a:lnTo>
                <a:lnTo>
                  <a:pt x="444626" y="57277"/>
                </a:lnTo>
                <a:lnTo>
                  <a:pt x="444626" y="46355"/>
                </a:lnTo>
                <a:close/>
              </a:path>
              <a:path w="457200" h="103504">
                <a:moveTo>
                  <a:pt x="421189" y="45405"/>
                </a:moveTo>
                <a:lnTo>
                  <a:pt x="432077" y="51784"/>
                </a:lnTo>
                <a:lnTo>
                  <a:pt x="441451" y="46355"/>
                </a:lnTo>
                <a:lnTo>
                  <a:pt x="444626" y="46355"/>
                </a:lnTo>
                <a:lnTo>
                  <a:pt x="444626" y="45466"/>
                </a:lnTo>
                <a:lnTo>
                  <a:pt x="421189" y="4540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32682" y="6398259"/>
            <a:ext cx="39465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AFEF"/>
                </a:solidFill>
                <a:latin typeface="Calibri"/>
                <a:cs typeface="Calibri"/>
              </a:rPr>
              <a:t>Buy book Online 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- </a:t>
            </a:r>
            <a:r>
              <a:rPr sz="1400" spc="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www.</a:t>
            </a:r>
            <a:r>
              <a:rPr sz="1400" b="1" spc="-10" dirty="0">
                <a:solidFill>
                  <a:srgbClr val="E36C09"/>
                </a:solidFill>
                <a:latin typeface="Calibri"/>
                <a:cs typeface="Calibri"/>
                <a:hlinkClick r:id="rId2"/>
              </a:rPr>
              <a:t>icebreakers</a:t>
            </a:r>
            <a:r>
              <a:rPr sz="1400" b="1" i="1" spc="-10" dirty="0">
                <a:solidFill>
                  <a:srgbClr val="FF0000"/>
                </a:solidFill>
                <a:latin typeface="Calibri"/>
                <a:cs typeface="Calibri"/>
                <a:hlinkClick r:id="rId2"/>
              </a:rPr>
              <a:t>publications</a:t>
            </a:r>
            <a:r>
              <a:rPr sz="1400" b="1" i="1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com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7983" y="274320"/>
            <a:ext cx="4594860" cy="941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7185">
              <a:lnSpc>
                <a:spcPct val="100000"/>
              </a:lnSpc>
            </a:pPr>
            <a:r>
              <a:rPr b="1" dirty="0">
                <a:latin typeface="DaunPenh"/>
                <a:cs typeface="DaunPenh"/>
              </a:rPr>
              <a:t>‘C’ Decision</a:t>
            </a:r>
            <a:r>
              <a:rPr b="1" spc="-140" dirty="0">
                <a:latin typeface="DaunPenh"/>
                <a:cs typeface="DaunPenh"/>
              </a:rPr>
              <a:t> </a:t>
            </a:r>
            <a:r>
              <a:rPr b="1" dirty="0">
                <a:latin typeface="DaunPenh"/>
                <a:cs typeface="DaunPenh"/>
              </a:rPr>
              <a:t>Making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0" y="1542922"/>
            <a:ext cx="7543800" cy="2062480"/>
          </a:xfrm>
          <a:prstGeom prst="rect">
            <a:avLst/>
          </a:prstGeom>
          <a:solidFill>
            <a:srgbClr val="EDEBE0"/>
          </a:solidFill>
          <a:ln w="952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6360" algn="just">
              <a:lnSpc>
                <a:spcPct val="100000"/>
              </a:lnSpc>
              <a:spcBef>
                <a:spcPts val="204"/>
              </a:spcBef>
            </a:pPr>
            <a:r>
              <a:rPr sz="1600" b="1" u="heavy" spc="-5" dirty="0">
                <a:solidFill>
                  <a:srgbClr val="1E1E1E"/>
                </a:solidFill>
                <a:latin typeface="Microsoft Tai Le"/>
                <a:cs typeface="Microsoft Tai Le"/>
              </a:rPr>
              <a:t>Definition</a:t>
            </a:r>
            <a:r>
              <a:rPr sz="1600" b="1" u="heavy" spc="-125" dirty="0">
                <a:solidFill>
                  <a:srgbClr val="1E1E1E"/>
                </a:solidFill>
                <a:latin typeface="Microsoft Tai Le"/>
                <a:cs typeface="Microsoft Tai Le"/>
              </a:rPr>
              <a:t> </a:t>
            </a:r>
            <a:r>
              <a:rPr sz="1600" b="1" u="heavy" spc="-5" dirty="0">
                <a:solidFill>
                  <a:srgbClr val="1E1E1E"/>
                </a:solidFill>
                <a:latin typeface="Microsoft Tai Le"/>
                <a:cs typeface="Microsoft Tai Le"/>
              </a:rPr>
              <a:t>:</a:t>
            </a:r>
            <a:endParaRPr sz="1600">
              <a:latin typeface="Microsoft Tai Le"/>
              <a:cs typeface="Microsoft Tai 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86360" marR="685800" indent="53340" algn="just">
              <a:lnSpc>
                <a:spcPct val="100000"/>
              </a:lnSpc>
            </a:pPr>
            <a:r>
              <a:rPr sz="1600" spc="-5" dirty="0">
                <a:latin typeface="Microsoft Tai Le"/>
                <a:cs typeface="Microsoft Tai Le"/>
              </a:rPr>
              <a:t>C program executes program sequentially. Sometimes, a program requires  checking of certain </a:t>
            </a:r>
            <a:r>
              <a:rPr sz="1600" spc="-10" dirty="0">
                <a:latin typeface="Microsoft Tai Le"/>
                <a:cs typeface="Microsoft Tai Le"/>
              </a:rPr>
              <a:t>conditions </a:t>
            </a:r>
            <a:r>
              <a:rPr sz="1600" spc="-5" dirty="0">
                <a:latin typeface="Microsoft Tai Le"/>
                <a:cs typeface="Microsoft Tai Le"/>
              </a:rPr>
              <a:t>in program execution. C provides various </a:t>
            </a:r>
            <a:r>
              <a:rPr sz="1600" spc="-10" dirty="0">
                <a:latin typeface="Microsoft Tai Le"/>
                <a:cs typeface="Microsoft Tai Le"/>
              </a:rPr>
              <a:t>key  condition </a:t>
            </a:r>
            <a:r>
              <a:rPr sz="1600" spc="-5" dirty="0">
                <a:latin typeface="Microsoft Tai Le"/>
                <a:cs typeface="Microsoft Tai Le"/>
              </a:rPr>
              <a:t>statements to check </a:t>
            </a:r>
            <a:r>
              <a:rPr sz="1600" spc="-10" dirty="0">
                <a:latin typeface="Microsoft Tai Le"/>
                <a:cs typeface="Microsoft Tai Le"/>
              </a:rPr>
              <a:t>condition </a:t>
            </a:r>
            <a:r>
              <a:rPr sz="1600" spc="-5" dirty="0">
                <a:latin typeface="Microsoft Tai Le"/>
                <a:cs typeface="Microsoft Tai Le"/>
              </a:rPr>
              <a:t>and execute statements </a:t>
            </a:r>
            <a:r>
              <a:rPr sz="1600" spc="-10" dirty="0">
                <a:latin typeface="Microsoft Tai Le"/>
                <a:cs typeface="Microsoft Tai Le"/>
              </a:rPr>
              <a:t>according  </a:t>
            </a:r>
            <a:r>
              <a:rPr sz="1600" spc="-5" dirty="0">
                <a:latin typeface="Microsoft Tai Le"/>
                <a:cs typeface="Microsoft Tai Le"/>
              </a:rPr>
              <a:t>conditional</a:t>
            </a:r>
            <a:r>
              <a:rPr sz="1600" spc="-80" dirty="0">
                <a:latin typeface="Microsoft Tai Le"/>
                <a:cs typeface="Microsoft Tai Le"/>
              </a:rPr>
              <a:t> </a:t>
            </a:r>
            <a:r>
              <a:rPr sz="1600" spc="-5" dirty="0">
                <a:latin typeface="Microsoft Tai Le"/>
                <a:cs typeface="Microsoft Tai Le"/>
              </a:rPr>
              <a:t>criteria.</a:t>
            </a:r>
            <a:endParaRPr sz="1600">
              <a:latin typeface="Microsoft Tai Le"/>
              <a:cs typeface="Microsoft Tai Le"/>
            </a:endParaRPr>
          </a:p>
          <a:p>
            <a:pPr marL="86360" marR="408305">
              <a:lnSpc>
                <a:spcPct val="100000"/>
              </a:lnSpc>
            </a:pPr>
            <a:r>
              <a:rPr sz="1600" spc="-5" dirty="0">
                <a:latin typeface="Microsoft Tai Le"/>
                <a:cs typeface="Microsoft Tai Le"/>
              </a:rPr>
              <a:t>These statements are called as '</a:t>
            </a:r>
            <a:r>
              <a:rPr sz="1600" b="1" spc="-5" dirty="0">
                <a:latin typeface="Microsoft Tai Le"/>
                <a:cs typeface="Microsoft Tai Le"/>
              </a:rPr>
              <a:t>Decision Making Statements</a:t>
            </a:r>
            <a:r>
              <a:rPr sz="1600" spc="-5" dirty="0">
                <a:latin typeface="Microsoft Tai Le"/>
                <a:cs typeface="Microsoft Tai Le"/>
              </a:rPr>
              <a:t>' or '</a:t>
            </a:r>
            <a:r>
              <a:rPr sz="1600" b="1" spc="-5" dirty="0">
                <a:latin typeface="Microsoft Tai Le"/>
                <a:cs typeface="Microsoft Tai Le"/>
              </a:rPr>
              <a:t>Conditional  Statements</a:t>
            </a:r>
            <a:r>
              <a:rPr sz="1600" spc="-5" dirty="0">
                <a:latin typeface="Microsoft Tai Le"/>
                <a:cs typeface="Microsoft Tai Le"/>
              </a:rPr>
              <a:t>'.</a:t>
            </a:r>
            <a:endParaRPr sz="1600">
              <a:latin typeface="Microsoft Tai Le"/>
              <a:cs typeface="Microsoft Tai 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52955" y="3934967"/>
            <a:ext cx="5885688" cy="1911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0952" y="4108703"/>
            <a:ext cx="5855208" cy="1668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0200" y="3962437"/>
            <a:ext cx="5791200" cy="18158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00200" y="3962437"/>
            <a:ext cx="5791200" cy="181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</a:pPr>
            <a:r>
              <a:rPr sz="1600" spc="-10" dirty="0">
                <a:latin typeface="Microsoft Tai Le"/>
                <a:cs typeface="Microsoft Tai Le"/>
              </a:rPr>
              <a:t>Followings </a:t>
            </a:r>
            <a:r>
              <a:rPr sz="1600" spc="-5" dirty="0">
                <a:latin typeface="Microsoft Tai Le"/>
                <a:cs typeface="Microsoft Tai Le"/>
              </a:rPr>
              <a:t>are the different conditional statements used in</a:t>
            </a:r>
            <a:r>
              <a:rPr sz="1600" spc="15" dirty="0">
                <a:latin typeface="Microsoft Tai Le"/>
                <a:cs typeface="Microsoft Tai Le"/>
              </a:rPr>
              <a:t> </a:t>
            </a:r>
            <a:r>
              <a:rPr sz="1600" spc="-10" dirty="0">
                <a:latin typeface="Microsoft Tai Le"/>
                <a:cs typeface="Microsoft Tai Le"/>
              </a:rPr>
              <a:t>C:</a:t>
            </a:r>
            <a:endParaRPr sz="1600">
              <a:latin typeface="Microsoft Tai Le"/>
              <a:cs typeface="Microsoft Tai Le"/>
            </a:endParaRPr>
          </a:p>
          <a:p>
            <a:pPr marL="429259" indent="-3429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600" spc="-5" dirty="0">
                <a:latin typeface="Microsoft Tai Le"/>
                <a:cs typeface="Microsoft Tai Le"/>
              </a:rPr>
              <a:t>If</a:t>
            </a:r>
            <a:r>
              <a:rPr sz="1600" spc="-85" dirty="0">
                <a:latin typeface="Microsoft Tai Le"/>
                <a:cs typeface="Microsoft Tai Le"/>
              </a:rPr>
              <a:t> </a:t>
            </a:r>
            <a:r>
              <a:rPr sz="1600" spc="-5" dirty="0">
                <a:latin typeface="Microsoft Tai Le"/>
                <a:cs typeface="Microsoft Tai Le"/>
              </a:rPr>
              <a:t>Statement</a:t>
            </a:r>
            <a:endParaRPr sz="1600">
              <a:latin typeface="Microsoft Tai Le"/>
              <a:cs typeface="Microsoft Tai Le"/>
            </a:endParaRPr>
          </a:p>
          <a:p>
            <a:pPr marL="429259" indent="-342900">
              <a:lnSpc>
                <a:spcPct val="100000"/>
              </a:lnSpc>
              <a:buAutoNum type="arabicPeriod"/>
              <a:tabLst>
                <a:tab pos="429259" algn="l"/>
                <a:tab pos="429895" algn="l"/>
              </a:tabLst>
            </a:pPr>
            <a:r>
              <a:rPr sz="1600" spc="-10" dirty="0">
                <a:latin typeface="Microsoft Tai Le"/>
                <a:cs typeface="Microsoft Tai Le"/>
              </a:rPr>
              <a:t>If-Else</a:t>
            </a:r>
            <a:r>
              <a:rPr sz="1600" spc="-35" dirty="0">
                <a:latin typeface="Microsoft Tai Le"/>
                <a:cs typeface="Microsoft Tai Le"/>
              </a:rPr>
              <a:t> </a:t>
            </a:r>
            <a:r>
              <a:rPr sz="1600" spc="-5" dirty="0">
                <a:latin typeface="Microsoft Tai Le"/>
                <a:cs typeface="Microsoft Tai Le"/>
              </a:rPr>
              <a:t>Statement</a:t>
            </a:r>
            <a:endParaRPr sz="1600">
              <a:latin typeface="Microsoft Tai Le"/>
              <a:cs typeface="Microsoft Tai Le"/>
            </a:endParaRPr>
          </a:p>
          <a:p>
            <a:pPr marL="429259" indent="-342900">
              <a:lnSpc>
                <a:spcPct val="100000"/>
              </a:lnSpc>
              <a:buAutoNum type="arabicPeriod"/>
              <a:tabLst>
                <a:tab pos="429259" algn="l"/>
                <a:tab pos="429895" algn="l"/>
              </a:tabLst>
            </a:pPr>
            <a:r>
              <a:rPr sz="1600" spc="-5">
                <a:latin typeface="Microsoft Tai Le"/>
                <a:cs typeface="Microsoft Tai Le"/>
              </a:rPr>
              <a:t>If-Else-if</a:t>
            </a:r>
            <a:r>
              <a:rPr sz="1600" spc="-85">
                <a:latin typeface="Microsoft Tai Le"/>
                <a:cs typeface="Microsoft Tai Le"/>
              </a:rPr>
              <a:t> </a:t>
            </a:r>
            <a:r>
              <a:rPr sz="1600" spc="-5" smtClean="0">
                <a:latin typeface="Microsoft Tai Le"/>
                <a:cs typeface="Microsoft Tai Le"/>
              </a:rPr>
              <a:t>Ladder</a:t>
            </a:r>
            <a:r>
              <a:rPr lang="en-US" sz="1600" spc="-5" dirty="0" smtClean="0">
                <a:latin typeface="Microsoft Tai Le"/>
                <a:cs typeface="Microsoft Tai Le"/>
              </a:rPr>
              <a:t>/ladder if else</a:t>
            </a:r>
            <a:endParaRPr sz="1600">
              <a:latin typeface="Microsoft Tai Le"/>
              <a:cs typeface="Microsoft Tai Le"/>
            </a:endParaRPr>
          </a:p>
          <a:p>
            <a:pPr marL="429259" indent="-342900">
              <a:lnSpc>
                <a:spcPct val="100000"/>
              </a:lnSpc>
              <a:buAutoNum type="arabicPeriod"/>
              <a:tabLst>
                <a:tab pos="429259" algn="l"/>
                <a:tab pos="429895" algn="l"/>
              </a:tabLst>
            </a:pPr>
            <a:r>
              <a:rPr sz="1600" spc="-10" dirty="0">
                <a:latin typeface="Microsoft Tai Le"/>
                <a:cs typeface="Microsoft Tai Le"/>
              </a:rPr>
              <a:t>Nested </a:t>
            </a:r>
            <a:r>
              <a:rPr sz="1600" spc="-5" dirty="0">
                <a:latin typeface="Microsoft Tai Le"/>
                <a:cs typeface="Microsoft Tai Le"/>
              </a:rPr>
              <a:t>If-Else</a:t>
            </a:r>
            <a:r>
              <a:rPr sz="1600" spc="-35" dirty="0">
                <a:latin typeface="Microsoft Tai Le"/>
                <a:cs typeface="Microsoft Tai Le"/>
              </a:rPr>
              <a:t> </a:t>
            </a:r>
            <a:r>
              <a:rPr sz="1600" spc="-5" dirty="0">
                <a:latin typeface="Microsoft Tai Le"/>
                <a:cs typeface="Microsoft Tai Le"/>
              </a:rPr>
              <a:t>Statement</a:t>
            </a:r>
            <a:endParaRPr sz="1600">
              <a:latin typeface="Microsoft Tai Le"/>
              <a:cs typeface="Microsoft Tai Le"/>
            </a:endParaRPr>
          </a:p>
          <a:p>
            <a:pPr marL="429259" indent="-342900">
              <a:lnSpc>
                <a:spcPct val="100000"/>
              </a:lnSpc>
              <a:buAutoNum type="arabicPeriod"/>
              <a:tabLst>
                <a:tab pos="429259" algn="l"/>
                <a:tab pos="429895" algn="l"/>
              </a:tabLst>
            </a:pPr>
            <a:r>
              <a:rPr sz="1600" spc="-10" dirty="0">
                <a:latin typeface="Microsoft Tai Le"/>
                <a:cs typeface="Microsoft Tai Le"/>
              </a:rPr>
              <a:t>Switch</a:t>
            </a:r>
            <a:r>
              <a:rPr sz="1600" spc="-70" dirty="0">
                <a:latin typeface="Microsoft Tai Le"/>
                <a:cs typeface="Microsoft Tai Le"/>
              </a:rPr>
              <a:t> </a:t>
            </a:r>
            <a:r>
              <a:rPr sz="1600" spc="-10" dirty="0">
                <a:latin typeface="Microsoft Tai Le"/>
                <a:cs typeface="Microsoft Tai Le"/>
              </a:rPr>
              <a:t>Case</a:t>
            </a:r>
            <a:endParaRPr sz="1600">
              <a:latin typeface="Microsoft Tai Le"/>
              <a:cs typeface="Microsoft Tai 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2682" y="6429628"/>
            <a:ext cx="39465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" dirty="0">
                <a:solidFill>
                  <a:srgbClr val="00AFEF"/>
                </a:solidFill>
                <a:latin typeface="Calibri"/>
                <a:cs typeface="Calibri"/>
              </a:rPr>
              <a:t>Buy book Online 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- </a:t>
            </a:r>
            <a:r>
              <a:rPr sz="1400" spc="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  <a:hlinkClick r:id="rId6"/>
              </a:rPr>
              <a:t>www.</a:t>
            </a:r>
            <a:r>
              <a:rPr sz="1400" b="1" spc="-10" dirty="0">
                <a:solidFill>
                  <a:srgbClr val="E36C09"/>
                </a:solidFill>
                <a:latin typeface="Calibri"/>
                <a:cs typeface="Calibri"/>
                <a:hlinkClick r:id="rId6"/>
              </a:rPr>
              <a:t>icebreakers</a:t>
            </a:r>
            <a:r>
              <a:rPr sz="1400" b="1" i="1" spc="-10" dirty="0">
                <a:solidFill>
                  <a:srgbClr val="FF0000"/>
                </a:solidFill>
                <a:latin typeface="Calibri"/>
                <a:cs typeface="Calibri"/>
                <a:hlinkClick r:id="rId6"/>
              </a:rPr>
              <a:t>publications</a:t>
            </a:r>
            <a:r>
              <a:rPr sz="1400" b="1" i="1" spc="-10" dirty="0">
                <a:solidFill>
                  <a:srgbClr val="00AFEF"/>
                </a:solidFill>
                <a:latin typeface="Calibri"/>
                <a:cs typeface="Calibri"/>
                <a:hlinkClick r:id="rId6"/>
              </a:rPr>
              <a:t>.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  <a:hlinkClick r:id="rId6"/>
              </a:rPr>
              <a:t>com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829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9770">
              <a:lnSpc>
                <a:spcPct val="100000"/>
              </a:lnSpc>
            </a:pPr>
            <a:r>
              <a:rPr b="1" spc="-5" dirty="0">
                <a:latin typeface="DaunPenh"/>
                <a:cs typeface="DaunPenh"/>
              </a:rPr>
              <a:t>‘ </a:t>
            </a:r>
            <a:r>
              <a:rPr b="1" dirty="0">
                <a:latin typeface="DaunPenh"/>
                <a:cs typeface="DaunPenh"/>
              </a:rPr>
              <a:t>if </a:t>
            </a:r>
            <a:r>
              <a:rPr b="1" spc="-5" dirty="0">
                <a:latin typeface="DaunPenh"/>
                <a:cs typeface="DaunPenh"/>
              </a:rPr>
              <a:t>‘</a:t>
            </a:r>
            <a:r>
              <a:rPr b="1" spc="-105" dirty="0">
                <a:latin typeface="DaunPenh"/>
                <a:cs typeface="DaunPenh"/>
              </a:rPr>
              <a:t> </a:t>
            </a:r>
            <a:r>
              <a:rPr b="1" dirty="0">
                <a:latin typeface="DaunPenh"/>
                <a:cs typeface="DaunPenh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600200"/>
            <a:ext cx="3352800" cy="1669047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5"/>
              </a:spcBef>
            </a:pPr>
            <a:r>
              <a:rPr lang="en-US" spc="-5" dirty="0" smtClean="0">
                <a:latin typeface="Microsoft New Tai Lue"/>
                <a:cs typeface="Microsoft New Tai Lue"/>
              </a:rPr>
              <a:t>i</a:t>
            </a:r>
            <a:r>
              <a:rPr sz="1800" spc="-5" smtClean="0">
                <a:latin typeface="Microsoft New Tai Lue"/>
                <a:cs typeface="Microsoft New Tai Lue"/>
              </a:rPr>
              <a:t>f(condition</a:t>
            </a:r>
            <a:r>
              <a:rPr sz="1800" spc="-5" dirty="0">
                <a:latin typeface="Microsoft New Tai Lue"/>
                <a:cs typeface="Microsoft New Tai Lue"/>
              </a:rPr>
              <a:t>)</a:t>
            </a:r>
            <a:endParaRPr sz="1800">
              <a:latin typeface="Microsoft New Tai Lue"/>
              <a:cs typeface="Microsoft New Tai Lue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{</a:t>
            </a:r>
            <a:endParaRPr sz="1800">
              <a:latin typeface="Microsoft New Tai Lue"/>
              <a:cs typeface="Microsoft New Tai Lue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--</a:t>
            </a:r>
            <a:endParaRPr sz="1800">
              <a:latin typeface="Microsoft New Tai Lue"/>
              <a:cs typeface="Microsoft New Tai Lue"/>
            </a:endParaRPr>
          </a:p>
          <a:p>
            <a:pPr marL="1574165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--</a:t>
            </a:r>
            <a:r>
              <a:rPr sz="1800" spc="-80" dirty="0">
                <a:latin typeface="Microsoft New Tai Lue"/>
                <a:cs typeface="Microsoft New Tai Lue"/>
              </a:rPr>
              <a:t> </a:t>
            </a:r>
            <a:r>
              <a:rPr sz="1800" spc="-5" dirty="0">
                <a:latin typeface="Microsoft New Tai Lue"/>
                <a:cs typeface="Microsoft New Tai Lue"/>
              </a:rPr>
              <a:t>statements</a:t>
            </a:r>
            <a:endParaRPr sz="1800">
              <a:latin typeface="Microsoft New Tai Lue"/>
              <a:cs typeface="Microsoft New Tai Lue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--</a:t>
            </a:r>
            <a:endParaRPr sz="1800">
              <a:latin typeface="Microsoft New Tai Lue"/>
              <a:cs typeface="Microsoft New Tai Lue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}</a:t>
            </a:r>
            <a:endParaRPr sz="180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9200" y="1600200"/>
            <a:ext cx="3352800" cy="139204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217930">
              <a:lnSpc>
                <a:spcPct val="100000"/>
              </a:lnSpc>
              <a:spcBef>
                <a:spcPts val="55"/>
              </a:spcBef>
            </a:pPr>
            <a:r>
              <a:rPr sz="1800" spc="-5" dirty="0">
                <a:solidFill>
                  <a:srgbClr val="F79546"/>
                </a:solidFill>
                <a:latin typeface="Microsoft New Tai Lue"/>
                <a:cs typeface="Microsoft New Tai Lue"/>
              </a:rPr>
              <a:t>Example:</a:t>
            </a:r>
            <a:endParaRPr sz="1800">
              <a:latin typeface="Microsoft New Tai Lue"/>
              <a:cs typeface="Microsoft New Tai Lue"/>
            </a:endParaRPr>
          </a:p>
          <a:p>
            <a:pPr marL="993775">
              <a:lnSpc>
                <a:spcPct val="100000"/>
              </a:lnSpc>
            </a:pPr>
            <a:r>
              <a:rPr lang="en-US" sz="1800" spc="-5" dirty="0" err="1" smtClean="0">
                <a:latin typeface="Microsoft New Tai Lue"/>
                <a:cs typeface="Microsoft New Tai Lue"/>
              </a:rPr>
              <a:t>i</a:t>
            </a:r>
            <a:r>
              <a:rPr sz="1800" spc="-5" smtClean="0">
                <a:latin typeface="Microsoft New Tai Lue"/>
                <a:cs typeface="Microsoft New Tai Lue"/>
              </a:rPr>
              <a:t>f(</a:t>
            </a:r>
            <a:r>
              <a:rPr lang="en-US" spc="-5" dirty="0" smtClean="0">
                <a:latin typeface="Microsoft New Tai Lue"/>
                <a:cs typeface="Microsoft New Tai Lue"/>
              </a:rPr>
              <a:t>x</a:t>
            </a:r>
            <a:r>
              <a:rPr sz="1800" spc="-5" smtClean="0">
                <a:latin typeface="Microsoft New Tai Lue"/>
                <a:cs typeface="Microsoft New Tai Lue"/>
              </a:rPr>
              <a:t>==</a:t>
            </a:r>
            <a:r>
              <a:rPr sz="1800" spc="-5" dirty="0">
                <a:latin typeface="Microsoft New Tai Lue"/>
                <a:cs typeface="Microsoft New Tai Lue"/>
              </a:rPr>
              <a:t>10)</a:t>
            </a:r>
            <a:endParaRPr sz="1800">
              <a:latin typeface="Microsoft New Tai Lue"/>
              <a:cs typeface="Microsoft New Tai Lue"/>
            </a:endParaRPr>
          </a:p>
          <a:p>
            <a:pPr marL="993775">
              <a:lnSpc>
                <a:spcPct val="100000"/>
              </a:lnSpc>
            </a:pPr>
            <a:r>
              <a:rPr sz="1800" smtClean="0">
                <a:latin typeface="Microsoft New Tai Lue"/>
                <a:cs typeface="Microsoft New Tai Lue"/>
              </a:rPr>
              <a:t>{</a:t>
            </a:r>
            <a:r>
              <a:rPr lang="en-US" sz="1800" dirty="0" smtClean="0">
                <a:latin typeface="Microsoft New Tai Lue"/>
                <a:cs typeface="Microsoft New Tai Lue"/>
              </a:rPr>
              <a:t> </a:t>
            </a:r>
            <a:endParaRPr sz="1800">
              <a:latin typeface="Microsoft New Tai Lue"/>
              <a:cs typeface="Microsoft New Tai Lue"/>
            </a:endParaRPr>
          </a:p>
          <a:p>
            <a:pPr marL="1301750">
              <a:lnSpc>
                <a:spcPct val="100000"/>
              </a:lnSpc>
            </a:pPr>
            <a:r>
              <a:rPr lang="en-US" sz="1800" spc="-5" dirty="0" smtClean="0">
                <a:latin typeface="Microsoft New Tai Lue"/>
                <a:cs typeface="Microsoft New Tai Lue"/>
              </a:rPr>
              <a:t>p</a:t>
            </a:r>
            <a:r>
              <a:rPr sz="1800" spc="-5" smtClean="0">
                <a:latin typeface="Microsoft New Tai Lue"/>
                <a:cs typeface="Microsoft New Tai Lue"/>
              </a:rPr>
              <a:t>rintf</a:t>
            </a:r>
            <a:r>
              <a:rPr sz="1800" spc="-5" dirty="0">
                <a:latin typeface="Microsoft New Tai Lue"/>
                <a:cs typeface="Microsoft New Tai Lue"/>
              </a:rPr>
              <a:t>(“Hello</a:t>
            </a:r>
            <a:r>
              <a:rPr sz="1800" spc="-65" dirty="0">
                <a:latin typeface="Microsoft New Tai Lue"/>
                <a:cs typeface="Microsoft New Tai Lue"/>
              </a:rPr>
              <a:t> </a:t>
            </a:r>
            <a:r>
              <a:rPr sz="1800" dirty="0">
                <a:latin typeface="Microsoft New Tai Lue"/>
                <a:cs typeface="Microsoft New Tai Lue"/>
              </a:rPr>
              <a:t>”);</a:t>
            </a:r>
            <a:endParaRPr sz="1800">
              <a:latin typeface="Microsoft New Tai Lue"/>
              <a:cs typeface="Microsoft New Tai Lue"/>
            </a:endParaRPr>
          </a:p>
          <a:p>
            <a:pPr marL="993775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}</a:t>
            </a:r>
            <a:endParaRPr sz="1800">
              <a:latin typeface="Microsoft New Tai Lue"/>
              <a:cs typeface="Microsoft New Tai L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4094" y="3581365"/>
            <a:ext cx="3575684" cy="3207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82570" y="3579776"/>
            <a:ext cx="3578860" cy="3210560"/>
          </a:xfrm>
          <a:custGeom>
            <a:avLst/>
            <a:gdLst/>
            <a:ahLst/>
            <a:cxnLst/>
            <a:rect l="l" t="t" r="r" b="b"/>
            <a:pathLst>
              <a:path w="3578860" h="3210559">
                <a:moveTo>
                  <a:pt x="0" y="3210433"/>
                </a:moveTo>
                <a:lnTo>
                  <a:pt x="3578859" y="3210433"/>
                </a:lnTo>
                <a:lnTo>
                  <a:pt x="3578859" y="0"/>
                </a:lnTo>
                <a:lnTo>
                  <a:pt x="0" y="0"/>
                </a:lnTo>
                <a:lnTo>
                  <a:pt x="0" y="32104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8048" y="1260602"/>
            <a:ext cx="7918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79546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F79546"/>
                </a:solidFill>
                <a:latin typeface="Calibri"/>
                <a:cs typeface="Calibri"/>
              </a:rPr>
              <a:t>y</a:t>
            </a:r>
            <a:r>
              <a:rPr sz="2000" b="1" spc="-25" dirty="0">
                <a:solidFill>
                  <a:srgbClr val="F79546"/>
                </a:solidFill>
                <a:latin typeface="Calibri"/>
                <a:cs typeface="Calibri"/>
              </a:rPr>
              <a:t>nt</a:t>
            </a:r>
            <a:r>
              <a:rPr sz="2000" b="1" spc="-30" dirty="0">
                <a:solidFill>
                  <a:srgbClr val="F79546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4507229"/>
            <a:ext cx="128651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79546"/>
                </a:solidFill>
                <a:latin typeface="Calibri"/>
                <a:cs typeface="Calibri"/>
              </a:rPr>
              <a:t>Flow </a:t>
            </a: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Chart</a:t>
            </a:r>
            <a:r>
              <a:rPr sz="2000" b="1" spc="-12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79546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66800" y="1828800"/>
            <a:ext cx="3352800" cy="1384995"/>
          </a:xfrm>
        </p:spPr>
        <p:txBody>
          <a:bodyPr/>
          <a:lstStyle/>
          <a:p>
            <a:pPr marL="993775">
              <a:lnSpc>
                <a:spcPct val="100000"/>
              </a:lnSpc>
            </a:pPr>
            <a:r>
              <a:rPr lang="en-US" spc="-5" dirty="0" smtClean="0">
                <a:latin typeface="Microsoft New Tai Lue"/>
                <a:cs typeface="Microsoft New Tai Lue"/>
              </a:rPr>
              <a:t>if(x==10)</a:t>
            </a:r>
            <a:endParaRPr lang="en-US" dirty="0" smtClean="0">
              <a:latin typeface="Microsoft New Tai Lue"/>
              <a:cs typeface="Microsoft New Tai Lue"/>
            </a:endParaRPr>
          </a:p>
          <a:p>
            <a:pPr marL="993775">
              <a:lnSpc>
                <a:spcPct val="100000"/>
              </a:lnSpc>
            </a:pPr>
            <a:r>
              <a:rPr lang="en-US" dirty="0" smtClean="0">
                <a:latin typeface="Microsoft New Tai Lue"/>
                <a:cs typeface="Microsoft New Tai Lue"/>
              </a:rPr>
              <a:t>{ </a:t>
            </a:r>
          </a:p>
          <a:p>
            <a:pPr marL="1301750">
              <a:lnSpc>
                <a:spcPct val="100000"/>
              </a:lnSpc>
            </a:pPr>
            <a:r>
              <a:rPr lang="en-US" spc="-5" dirty="0" err="1" smtClean="0">
                <a:latin typeface="Microsoft New Tai Lue"/>
                <a:cs typeface="Microsoft New Tai Lue"/>
              </a:rPr>
              <a:t>printf</a:t>
            </a:r>
            <a:r>
              <a:rPr lang="en-US" spc="-5" dirty="0" smtClean="0">
                <a:latin typeface="Microsoft New Tai Lue"/>
                <a:cs typeface="Microsoft New Tai Lue"/>
              </a:rPr>
              <a:t>(“Hello</a:t>
            </a:r>
            <a:r>
              <a:rPr lang="en-US" spc="-65" dirty="0" smtClean="0">
                <a:latin typeface="Microsoft New Tai Lue"/>
                <a:cs typeface="Microsoft New Tai Lue"/>
              </a:rPr>
              <a:t> </a:t>
            </a:r>
            <a:r>
              <a:rPr lang="en-US" dirty="0" smtClean="0">
                <a:latin typeface="Microsoft New Tai Lue"/>
                <a:cs typeface="Microsoft New Tai Lue"/>
              </a:rPr>
              <a:t>”);</a:t>
            </a:r>
          </a:p>
          <a:p>
            <a:pPr marL="993775">
              <a:lnSpc>
                <a:spcPct val="100000"/>
              </a:lnSpc>
            </a:pPr>
            <a:r>
              <a:rPr lang="en-US" dirty="0" smtClean="0">
                <a:latin typeface="Microsoft New Tai Lue"/>
                <a:cs typeface="Microsoft New Tai Lue"/>
              </a:rPr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4267200" y="1828800"/>
            <a:ext cx="3962400" cy="3323987"/>
          </a:xfrm>
        </p:spPr>
        <p:txBody>
          <a:bodyPr/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void main()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x=11;</a:t>
            </a:r>
            <a:endParaRPr lang="en-US" dirty="0" smtClean="0"/>
          </a:p>
          <a:p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 marL="993775">
              <a:lnSpc>
                <a:spcPct val="100000"/>
              </a:lnSpc>
            </a:pPr>
            <a:r>
              <a:rPr lang="en-US" spc="-5" dirty="0" smtClean="0">
                <a:latin typeface="Microsoft New Tai Lue"/>
                <a:cs typeface="Microsoft New Tai Lue"/>
              </a:rPr>
              <a:t>if(x </a:t>
            </a:r>
            <a:r>
              <a:rPr lang="en-US" spc="-5" dirty="0" smtClean="0">
                <a:latin typeface="Microsoft New Tai Lue"/>
                <a:cs typeface="Microsoft New Tai Lue"/>
              </a:rPr>
              <a:t>==</a:t>
            </a:r>
            <a:r>
              <a:rPr lang="en-US" spc="-5" dirty="0" smtClean="0">
                <a:latin typeface="Microsoft New Tai Lue"/>
                <a:cs typeface="Microsoft New Tai Lue"/>
              </a:rPr>
              <a:t>10)</a:t>
            </a:r>
            <a:endParaRPr lang="en-US" dirty="0" smtClean="0">
              <a:latin typeface="Microsoft New Tai Lue"/>
              <a:cs typeface="Microsoft New Tai Lue"/>
            </a:endParaRPr>
          </a:p>
          <a:p>
            <a:pPr marL="993775">
              <a:lnSpc>
                <a:spcPct val="100000"/>
              </a:lnSpc>
            </a:pPr>
            <a:r>
              <a:rPr lang="en-US" dirty="0" smtClean="0">
                <a:latin typeface="Microsoft New Tai Lue"/>
                <a:cs typeface="Microsoft New Tai Lue"/>
              </a:rPr>
              <a:t>{ </a:t>
            </a:r>
          </a:p>
          <a:p>
            <a:pPr marL="1301750">
              <a:lnSpc>
                <a:spcPct val="100000"/>
              </a:lnSpc>
            </a:pPr>
            <a:r>
              <a:rPr lang="en-US" spc="-5" dirty="0" err="1" smtClean="0">
                <a:latin typeface="Microsoft New Tai Lue"/>
                <a:cs typeface="Microsoft New Tai Lue"/>
              </a:rPr>
              <a:t>printf</a:t>
            </a:r>
            <a:r>
              <a:rPr lang="en-US" spc="-5" dirty="0" smtClean="0">
                <a:latin typeface="Microsoft New Tai Lue"/>
                <a:cs typeface="Microsoft New Tai Lue"/>
              </a:rPr>
              <a:t>(“Hello</a:t>
            </a:r>
            <a:r>
              <a:rPr lang="en-US" spc="-65" dirty="0" smtClean="0">
                <a:latin typeface="Microsoft New Tai Lue"/>
                <a:cs typeface="Microsoft New Tai Lue"/>
              </a:rPr>
              <a:t> </a:t>
            </a:r>
            <a:r>
              <a:rPr lang="en-US" dirty="0" smtClean="0">
                <a:latin typeface="Microsoft New Tai Lue"/>
                <a:cs typeface="Microsoft New Tai Lue"/>
              </a:rPr>
              <a:t>”);</a:t>
            </a:r>
          </a:p>
          <a:p>
            <a:pPr marL="993775">
              <a:lnSpc>
                <a:spcPct val="100000"/>
              </a:lnSpc>
            </a:pPr>
            <a:r>
              <a:rPr lang="en-US" dirty="0" smtClean="0">
                <a:latin typeface="Microsoft New Tai Lue"/>
                <a:cs typeface="Microsoft New Tai Lue"/>
              </a:rPr>
              <a:t>}</a:t>
            </a:r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o/p</a:t>
            </a:r>
            <a:r>
              <a:rPr lang="en-US" smtClean="0"/>
              <a:t>:-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b="1" spc="-5" dirty="0">
                <a:latin typeface="DaunPenh"/>
                <a:cs typeface="DaunPenh"/>
              </a:rPr>
              <a:t>‘ </a:t>
            </a:r>
            <a:r>
              <a:rPr b="1" dirty="0">
                <a:latin typeface="DaunPenh"/>
                <a:cs typeface="DaunPenh"/>
              </a:rPr>
              <a:t>if else </a:t>
            </a:r>
            <a:r>
              <a:rPr b="1" spc="-5" dirty="0">
                <a:latin typeface="DaunPenh"/>
                <a:cs typeface="DaunPenh"/>
              </a:rPr>
              <a:t>‘</a:t>
            </a:r>
            <a:r>
              <a:rPr b="1" spc="-114" dirty="0">
                <a:latin typeface="DaunPenh"/>
                <a:cs typeface="DaunPenh"/>
              </a:rPr>
              <a:t> </a:t>
            </a:r>
            <a:r>
              <a:rPr b="1" dirty="0">
                <a:latin typeface="DaunPenh"/>
                <a:cs typeface="DaunPenh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8048" y="1260602"/>
            <a:ext cx="7918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79546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F79546"/>
                </a:solidFill>
                <a:latin typeface="Calibri"/>
                <a:cs typeface="Calibri"/>
              </a:rPr>
              <a:t>y</a:t>
            </a:r>
            <a:r>
              <a:rPr sz="2000" b="1" spc="-25" dirty="0">
                <a:solidFill>
                  <a:srgbClr val="F79546"/>
                </a:solidFill>
                <a:latin typeface="Calibri"/>
                <a:cs typeface="Calibri"/>
              </a:rPr>
              <a:t>nt</a:t>
            </a:r>
            <a:r>
              <a:rPr sz="2000" b="1" spc="-30" dirty="0">
                <a:solidFill>
                  <a:srgbClr val="F79546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676400"/>
            <a:ext cx="3352800" cy="396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590"/>
              </a:spcBef>
            </a:pPr>
            <a:r>
              <a:rPr sz="2000" b="1" dirty="0">
                <a:solidFill>
                  <a:srgbClr val="F79546"/>
                </a:solidFill>
                <a:latin typeface="Calibri"/>
                <a:cs typeface="Calibri"/>
              </a:rPr>
              <a:t>Flow </a:t>
            </a: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Chart</a:t>
            </a:r>
            <a:r>
              <a:rPr sz="2000" b="1" spc="-12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79546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676400"/>
            <a:ext cx="3352800" cy="3962400"/>
          </a:xfrm>
          <a:custGeom>
            <a:avLst/>
            <a:gdLst/>
            <a:ahLst/>
            <a:cxnLst/>
            <a:rect l="l" t="t" r="r" b="b"/>
            <a:pathLst>
              <a:path w="3352800" h="3962400">
                <a:moveTo>
                  <a:pt x="0" y="3962400"/>
                </a:moveTo>
                <a:lnTo>
                  <a:pt x="3352800" y="3962400"/>
                </a:lnTo>
                <a:lnTo>
                  <a:pt x="335280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800" y="1676400"/>
            <a:ext cx="3352800" cy="39624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Microsoft New Tai Lue"/>
                <a:cs typeface="Microsoft New Tai Lue"/>
              </a:rPr>
              <a:t>if(condition)</a:t>
            </a:r>
            <a:endParaRPr sz="1800">
              <a:latin typeface="Microsoft New Tai Lue"/>
              <a:cs typeface="Microsoft New Tai Lue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{</a:t>
            </a:r>
            <a:endParaRPr sz="1800">
              <a:latin typeface="Microsoft New Tai Lue"/>
              <a:cs typeface="Microsoft New Tai Lue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--</a:t>
            </a:r>
            <a:endParaRPr sz="1800">
              <a:latin typeface="Microsoft New Tai Lue"/>
              <a:cs typeface="Microsoft New Tai Lue"/>
            </a:endParaRPr>
          </a:p>
          <a:p>
            <a:pPr marL="1574165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--</a:t>
            </a:r>
            <a:r>
              <a:rPr sz="1800" spc="-80" dirty="0">
                <a:latin typeface="Microsoft New Tai Lue"/>
                <a:cs typeface="Microsoft New Tai Lue"/>
              </a:rPr>
              <a:t> </a:t>
            </a:r>
            <a:r>
              <a:rPr sz="1800" spc="-5" dirty="0">
                <a:latin typeface="Microsoft New Tai Lue"/>
                <a:cs typeface="Microsoft New Tai Lue"/>
              </a:rPr>
              <a:t>statements</a:t>
            </a:r>
            <a:endParaRPr sz="1800">
              <a:latin typeface="Microsoft New Tai Lue"/>
              <a:cs typeface="Microsoft New Tai Lue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--</a:t>
            </a:r>
            <a:endParaRPr sz="1800">
              <a:latin typeface="Microsoft New Tai Lue"/>
              <a:cs typeface="Microsoft New Tai Lue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}</a:t>
            </a:r>
            <a:endParaRPr sz="1800">
              <a:latin typeface="Microsoft New Tai Lue"/>
              <a:cs typeface="Microsoft New Tai Lue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Microsoft New Tai Lue"/>
                <a:cs typeface="Microsoft New Tai Lue"/>
              </a:rPr>
              <a:t>else</a:t>
            </a:r>
            <a:endParaRPr sz="1800">
              <a:latin typeface="Microsoft New Tai Lue"/>
              <a:cs typeface="Microsoft New Tai Lue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{</a:t>
            </a:r>
            <a:endParaRPr sz="1800">
              <a:latin typeface="Microsoft New Tai Lue"/>
              <a:cs typeface="Microsoft New Tai Lue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--</a:t>
            </a:r>
            <a:endParaRPr sz="1800">
              <a:latin typeface="Microsoft New Tai Lue"/>
              <a:cs typeface="Microsoft New Tai Lue"/>
            </a:endParaRPr>
          </a:p>
          <a:p>
            <a:pPr marL="1574165">
              <a:lnSpc>
                <a:spcPct val="100000"/>
              </a:lnSpc>
            </a:pPr>
            <a:r>
              <a:rPr sz="1800" spc="-5" dirty="0">
                <a:latin typeface="Microsoft New Tai Lue"/>
                <a:cs typeface="Microsoft New Tai Lue"/>
              </a:rPr>
              <a:t>--</a:t>
            </a:r>
            <a:r>
              <a:rPr sz="1800" spc="-85" dirty="0">
                <a:latin typeface="Microsoft New Tai Lue"/>
                <a:cs typeface="Microsoft New Tai Lue"/>
              </a:rPr>
              <a:t> </a:t>
            </a:r>
            <a:r>
              <a:rPr sz="1800" spc="-5" dirty="0">
                <a:latin typeface="Microsoft New Tai Lue"/>
                <a:cs typeface="Microsoft New Tai Lue"/>
              </a:rPr>
              <a:t>statements</a:t>
            </a:r>
            <a:endParaRPr sz="1800">
              <a:latin typeface="Microsoft New Tai Lue"/>
              <a:cs typeface="Microsoft New Tai Lue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--</a:t>
            </a:r>
            <a:endParaRPr sz="1800">
              <a:latin typeface="Microsoft New Tai Lue"/>
              <a:cs typeface="Microsoft New Tai Lue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}</a:t>
            </a:r>
            <a:endParaRPr sz="1800">
              <a:latin typeface="Microsoft New Tai Lue"/>
              <a:cs typeface="Microsoft New Tai Lu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1600" y="1600200"/>
            <a:ext cx="3352800" cy="3370153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79546"/>
                </a:solidFill>
                <a:latin typeface="Microsoft New Tai Lue"/>
                <a:cs typeface="Microsoft New Tai Lue"/>
              </a:rPr>
              <a:t>Example:</a:t>
            </a:r>
            <a:endParaRPr sz="1800">
              <a:latin typeface="Microsoft New Tai Lue"/>
              <a:cs typeface="Microsoft New Tai Lu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450975">
              <a:lnSpc>
                <a:spcPct val="100000"/>
              </a:lnSpc>
            </a:pPr>
            <a:r>
              <a:rPr lang="en-US" sz="1800" spc="-5" dirty="0" err="1" smtClean="0">
                <a:latin typeface="Microsoft New Tai Lue"/>
                <a:cs typeface="Microsoft New Tai Lue"/>
              </a:rPr>
              <a:t>i</a:t>
            </a:r>
            <a:r>
              <a:rPr sz="1800" spc="-5" smtClean="0">
                <a:latin typeface="Microsoft New Tai Lue"/>
                <a:cs typeface="Microsoft New Tai Lue"/>
              </a:rPr>
              <a:t>f</a:t>
            </a:r>
            <a:r>
              <a:rPr sz="1800" spc="-100" smtClean="0">
                <a:latin typeface="Microsoft New Tai Lue"/>
                <a:cs typeface="Microsoft New Tai Lue"/>
              </a:rPr>
              <a:t> </a:t>
            </a:r>
            <a:r>
              <a:rPr sz="1800" spc="-5" dirty="0">
                <a:latin typeface="Microsoft New Tai Lue"/>
                <a:cs typeface="Microsoft New Tai Lue"/>
              </a:rPr>
              <a:t>(x==10)</a:t>
            </a:r>
            <a:endParaRPr sz="1800">
              <a:latin typeface="Microsoft New Tai Lue"/>
              <a:cs typeface="Microsoft New Tai Lue"/>
            </a:endParaRPr>
          </a:p>
          <a:p>
            <a:pPr marR="347980"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{</a:t>
            </a:r>
            <a:endParaRPr sz="1800">
              <a:latin typeface="Microsoft New Tai Lue"/>
              <a:cs typeface="Microsoft New Tai Lue"/>
            </a:endParaRPr>
          </a:p>
          <a:p>
            <a:pPr marL="1882775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y=x;</a:t>
            </a:r>
            <a:endParaRPr sz="1800">
              <a:latin typeface="Microsoft New Tai Lue"/>
              <a:cs typeface="Microsoft New Tai Lue"/>
            </a:endParaRPr>
          </a:p>
          <a:p>
            <a:pPr marR="347980"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}</a:t>
            </a:r>
            <a:endParaRPr sz="1800">
              <a:latin typeface="Microsoft New Tai Lue"/>
              <a:cs typeface="Microsoft New Tai Lue"/>
            </a:endParaRPr>
          </a:p>
          <a:p>
            <a:pPr marR="27305" algn="ctr">
              <a:lnSpc>
                <a:spcPct val="100000"/>
              </a:lnSpc>
            </a:pPr>
            <a:r>
              <a:rPr sz="1800" spc="-10" dirty="0">
                <a:latin typeface="Microsoft New Tai Lue"/>
                <a:cs typeface="Microsoft New Tai Lue"/>
              </a:rPr>
              <a:t>else</a:t>
            </a:r>
            <a:endParaRPr sz="1800">
              <a:latin typeface="Microsoft New Tai Lue"/>
              <a:cs typeface="Microsoft New Tai Lue"/>
            </a:endParaRPr>
          </a:p>
          <a:p>
            <a:pPr marR="347980"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{</a:t>
            </a:r>
            <a:endParaRPr sz="1800">
              <a:latin typeface="Microsoft New Tai Lue"/>
              <a:cs typeface="Microsoft New Tai Lue"/>
            </a:endParaRPr>
          </a:p>
          <a:p>
            <a:pPr marL="1882775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z=x;</a:t>
            </a:r>
            <a:endParaRPr sz="1800">
              <a:latin typeface="Microsoft New Tai Lue"/>
              <a:cs typeface="Microsoft New Tai Lue"/>
            </a:endParaRPr>
          </a:p>
          <a:p>
            <a:pPr marR="347980"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}</a:t>
            </a:r>
            <a:endParaRPr sz="1800">
              <a:latin typeface="Microsoft New Tai Lue"/>
              <a:cs typeface="Microsoft New Tai Lu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2682" y="6398259"/>
            <a:ext cx="3946525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AFEF"/>
                </a:solidFill>
                <a:latin typeface="Calibri"/>
                <a:cs typeface="Calibri"/>
              </a:rPr>
              <a:t>Buy book Online 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- </a:t>
            </a:r>
            <a:r>
              <a:rPr sz="1400" spc="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www.</a:t>
            </a:r>
            <a:r>
              <a:rPr sz="1400" b="1" spc="-10" dirty="0">
                <a:solidFill>
                  <a:srgbClr val="E36C09"/>
                </a:solidFill>
                <a:latin typeface="Calibri"/>
                <a:cs typeface="Calibri"/>
                <a:hlinkClick r:id="rId2"/>
              </a:rPr>
              <a:t>icebreakers</a:t>
            </a:r>
            <a:r>
              <a:rPr sz="1400" b="1" i="1" spc="-10" dirty="0">
                <a:solidFill>
                  <a:srgbClr val="FF0000"/>
                </a:solidFill>
                <a:latin typeface="Calibri"/>
                <a:cs typeface="Calibri"/>
                <a:hlinkClick r:id="rId2"/>
              </a:rPr>
              <a:t>publications</a:t>
            </a:r>
            <a:r>
              <a:rPr sz="1400" b="1" i="1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  <a:hlinkClick r:id="rId2"/>
              </a:rPr>
              <a:t>com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41023"/>
            <a:ext cx="8229600" cy="5539978"/>
          </a:xfrm>
        </p:spPr>
        <p:txBody>
          <a:bodyPr/>
          <a:lstStyle/>
          <a:p>
            <a:r>
              <a:rPr lang="en-US" b="1" dirty="0" smtClean="0"/>
              <a:t>WAP to check entered number is even or odd.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number;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(“\n enter the number:”);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scanf</a:t>
            </a:r>
            <a:r>
              <a:rPr lang="en-US" dirty="0" smtClean="0"/>
              <a:t>(%</a:t>
            </a:r>
            <a:r>
              <a:rPr lang="en-US" dirty="0" err="1" smtClean="0"/>
              <a:t>d”,&amp;number</a:t>
            </a:r>
            <a:r>
              <a:rPr lang="en-US" dirty="0" smtClean="0"/>
              <a:t>);   </a:t>
            </a:r>
          </a:p>
          <a:p>
            <a:r>
              <a:rPr lang="en-US" dirty="0" smtClean="0"/>
              <a:t>    if(no%2==0)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(“\n %d is even”);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else</a:t>
            </a:r>
          </a:p>
          <a:p>
            <a:r>
              <a:rPr lang="en-US" dirty="0" smtClean="0"/>
              <a:t>      {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printf</a:t>
            </a:r>
            <a:r>
              <a:rPr lang="en-US" dirty="0" smtClean="0"/>
              <a:t>(“\n %d is odd”);</a:t>
            </a:r>
          </a:p>
          <a:p>
            <a:r>
              <a:rPr lang="en-US" smtClean="0"/>
              <a:t>       }</a:t>
            </a:r>
            <a:endParaRPr lang="en-US" dirty="0" smtClean="0"/>
          </a:p>
          <a:p>
            <a:r>
              <a:rPr lang="en-US" dirty="0" err="1" smtClean="0"/>
              <a:t>getch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5262979"/>
          </a:xfrm>
        </p:spPr>
        <p:txBody>
          <a:bodyPr/>
          <a:lstStyle/>
          <a:p>
            <a:r>
              <a:rPr lang="en-US" b="1" dirty="0" smtClean="0"/>
              <a:t>WAP to check entered number is positive or negative</a:t>
            </a:r>
            <a:endParaRPr lang="en-US" dirty="0" smtClean="0"/>
          </a:p>
          <a:p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number;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(“\n enter the number:”);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scanf</a:t>
            </a:r>
            <a:r>
              <a:rPr lang="en-US" dirty="0" smtClean="0"/>
              <a:t>(%</a:t>
            </a:r>
            <a:r>
              <a:rPr lang="en-US" dirty="0" err="1" smtClean="0"/>
              <a:t>d”,&amp;number</a:t>
            </a:r>
            <a:r>
              <a:rPr lang="en-US" dirty="0" smtClean="0"/>
              <a:t>);   </a:t>
            </a:r>
          </a:p>
          <a:p>
            <a:r>
              <a:rPr lang="en-US" dirty="0" smtClean="0"/>
              <a:t>   if(no&gt;0)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printf</a:t>
            </a:r>
            <a:r>
              <a:rPr lang="en-US" dirty="0" smtClean="0"/>
              <a:t>(“\n %d is positive”);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(“\n %d is negative”);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52400"/>
            <a:ext cx="3630676" cy="553998"/>
          </a:xfrm>
        </p:spPr>
        <p:txBody>
          <a:bodyPr/>
          <a:lstStyle/>
          <a:p>
            <a:r>
              <a:rPr lang="en-US" dirty="0" smtClean="0"/>
              <a:t>Ladder If else </a:t>
            </a:r>
            <a:r>
              <a:rPr lang="en-US" dirty="0" err="1" smtClean="0"/>
              <a:t>statment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458200" cy="5447645"/>
          </a:xfrm>
        </p:spPr>
        <p:txBody>
          <a:bodyPr/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used when there are multiple conditions to be checked.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multiway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decision making statement.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used to test set of conditions in a sequence.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any of the given condition is satisfied then the related statements are executed and the control exists from the else if ladder.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means further conditions are not going to be checked.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if the condition does not satisfy then the compiler goes to next condition to check the condition.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8048" y="1260602"/>
            <a:ext cx="7918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79546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F79546"/>
                </a:solidFill>
                <a:latin typeface="Calibri"/>
                <a:cs typeface="Calibri"/>
              </a:rPr>
              <a:t>y</a:t>
            </a:r>
            <a:r>
              <a:rPr sz="2000" b="1" spc="-25" dirty="0">
                <a:solidFill>
                  <a:srgbClr val="F79546"/>
                </a:solidFill>
                <a:latin typeface="Calibri"/>
                <a:cs typeface="Calibri"/>
              </a:rPr>
              <a:t>nt</a:t>
            </a:r>
            <a:r>
              <a:rPr sz="2000" b="1" spc="-30" dirty="0">
                <a:solidFill>
                  <a:srgbClr val="F79546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1371600"/>
            <a:ext cx="3352800" cy="5334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1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5"/>
              </a:spcBef>
            </a:pPr>
            <a:r>
              <a:rPr sz="1800" spc="-5" dirty="0">
                <a:latin typeface="Microsoft New Tai Lue"/>
                <a:cs typeface="Microsoft New Tai Lue"/>
              </a:rPr>
              <a:t>if(condition</a:t>
            </a:r>
            <a:r>
              <a:rPr sz="1800" spc="-105" dirty="0">
                <a:latin typeface="Microsoft New Tai Lue"/>
                <a:cs typeface="Microsoft New Tai Lue"/>
              </a:rPr>
              <a:t> </a:t>
            </a:r>
            <a:r>
              <a:rPr sz="1800" spc="-5" dirty="0">
                <a:latin typeface="Microsoft New Tai Lue"/>
                <a:cs typeface="Microsoft New Tai Lue"/>
              </a:rPr>
              <a:t>1)</a:t>
            </a:r>
            <a:endParaRPr sz="1800">
              <a:latin typeface="Microsoft New Tai Lue"/>
              <a:cs typeface="Microsoft New Tai Lue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{</a:t>
            </a:r>
            <a:endParaRPr sz="1800">
              <a:latin typeface="Microsoft New Tai Lue"/>
              <a:cs typeface="Microsoft New Tai Lue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--</a:t>
            </a:r>
            <a:endParaRPr sz="1800">
              <a:latin typeface="Microsoft New Tai Lue"/>
              <a:cs typeface="Microsoft New Tai Lue"/>
            </a:endParaRPr>
          </a:p>
          <a:p>
            <a:pPr marL="1574800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--</a:t>
            </a:r>
            <a:r>
              <a:rPr sz="1800" spc="-80" dirty="0">
                <a:latin typeface="Microsoft New Tai Lue"/>
                <a:cs typeface="Microsoft New Tai Lue"/>
              </a:rPr>
              <a:t> </a:t>
            </a:r>
            <a:r>
              <a:rPr sz="1800" spc="-5" dirty="0">
                <a:latin typeface="Microsoft New Tai Lue"/>
                <a:cs typeface="Microsoft New Tai Lue"/>
              </a:rPr>
              <a:t>statements</a:t>
            </a:r>
            <a:endParaRPr sz="1800">
              <a:latin typeface="Microsoft New Tai Lue"/>
              <a:cs typeface="Microsoft New Tai Lue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--</a:t>
            </a:r>
            <a:endParaRPr sz="1800">
              <a:latin typeface="Microsoft New Tai Lue"/>
              <a:cs typeface="Microsoft New Tai Lue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}</a:t>
            </a:r>
            <a:endParaRPr sz="1800">
              <a:latin typeface="Microsoft New Tai Lue"/>
              <a:cs typeface="Microsoft New Tai Lue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Microsoft New Tai Lue"/>
                <a:cs typeface="Microsoft New Tai Lue"/>
              </a:rPr>
              <a:t>else if(condition</a:t>
            </a:r>
            <a:r>
              <a:rPr sz="1800" spc="-100" dirty="0">
                <a:latin typeface="Microsoft New Tai Lue"/>
                <a:cs typeface="Microsoft New Tai Lue"/>
              </a:rPr>
              <a:t> </a:t>
            </a:r>
            <a:r>
              <a:rPr sz="1800" spc="-5" dirty="0">
                <a:latin typeface="Microsoft New Tai Lue"/>
                <a:cs typeface="Microsoft New Tai Lue"/>
              </a:rPr>
              <a:t>2)</a:t>
            </a:r>
            <a:endParaRPr sz="1800">
              <a:latin typeface="Microsoft New Tai Lue"/>
              <a:cs typeface="Microsoft New Tai Lue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{</a:t>
            </a:r>
            <a:endParaRPr sz="1800">
              <a:latin typeface="Microsoft New Tai Lue"/>
              <a:cs typeface="Microsoft New Tai Lue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--</a:t>
            </a:r>
            <a:endParaRPr sz="1800">
              <a:latin typeface="Microsoft New Tai Lue"/>
              <a:cs typeface="Microsoft New Tai Lue"/>
            </a:endParaRPr>
          </a:p>
          <a:p>
            <a:pPr marL="1574800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--</a:t>
            </a:r>
            <a:r>
              <a:rPr sz="1800" spc="-80" dirty="0">
                <a:latin typeface="Microsoft New Tai Lue"/>
                <a:cs typeface="Microsoft New Tai Lue"/>
              </a:rPr>
              <a:t> </a:t>
            </a:r>
            <a:r>
              <a:rPr sz="1800" spc="-5" dirty="0">
                <a:latin typeface="Microsoft New Tai Lue"/>
                <a:cs typeface="Microsoft New Tai Lue"/>
              </a:rPr>
              <a:t>statements</a:t>
            </a:r>
            <a:endParaRPr sz="1800">
              <a:latin typeface="Microsoft New Tai Lue"/>
              <a:cs typeface="Microsoft New Tai Lue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--</a:t>
            </a:r>
            <a:endParaRPr sz="1800">
              <a:latin typeface="Microsoft New Tai Lue"/>
              <a:cs typeface="Microsoft New Tai Lue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}</a:t>
            </a:r>
            <a:endParaRPr sz="1800">
              <a:latin typeface="Microsoft New Tai Lue"/>
              <a:cs typeface="Microsoft New Tai Lue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Else</a:t>
            </a:r>
            <a:endParaRPr sz="1800">
              <a:latin typeface="Microsoft New Tai Lue"/>
              <a:cs typeface="Microsoft New Tai Lue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{</a:t>
            </a:r>
            <a:endParaRPr sz="1800">
              <a:latin typeface="Microsoft New Tai Lue"/>
              <a:cs typeface="Microsoft New Tai Lue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--</a:t>
            </a:r>
            <a:endParaRPr sz="1800">
              <a:latin typeface="Microsoft New Tai Lue"/>
              <a:cs typeface="Microsoft New Tai Lue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--</a:t>
            </a:r>
            <a:endParaRPr sz="1800">
              <a:latin typeface="Microsoft New Tai Lue"/>
              <a:cs typeface="Microsoft New Tai Lue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}</a:t>
            </a:r>
            <a:endParaRPr sz="1800">
              <a:latin typeface="Microsoft New Tai Lue"/>
              <a:cs typeface="Microsoft New Tai Lue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Microsoft New Tai Lue"/>
                <a:cs typeface="Microsoft New Tai Lue"/>
              </a:rPr>
              <a:t>Other</a:t>
            </a:r>
            <a:r>
              <a:rPr sz="1800" spc="-95" dirty="0">
                <a:latin typeface="Microsoft New Tai Lue"/>
                <a:cs typeface="Microsoft New Tai Lue"/>
              </a:rPr>
              <a:t> </a:t>
            </a:r>
            <a:r>
              <a:rPr sz="1800" spc="-5" dirty="0">
                <a:latin typeface="Microsoft New Tai Lue"/>
                <a:cs typeface="Microsoft New Tai Lue"/>
              </a:rPr>
              <a:t>statements</a:t>
            </a:r>
            <a:endParaRPr sz="1800">
              <a:latin typeface="Microsoft New Tai Lue"/>
              <a:cs typeface="Microsoft New Tai Lu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0" y="1371600"/>
            <a:ext cx="4038600" cy="47750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</a:pPr>
            <a:r>
              <a:rPr sz="1800" b="1" u="heavy" spc="-5" dirty="0">
                <a:solidFill>
                  <a:srgbClr val="F79546"/>
                </a:solidFill>
                <a:latin typeface="Microsoft New Tai Lue"/>
                <a:cs typeface="Microsoft New Tai Lue"/>
              </a:rPr>
              <a:t>Example:</a:t>
            </a:r>
            <a:endParaRPr sz="1800">
              <a:latin typeface="Microsoft New Tai Lue"/>
              <a:cs typeface="Microsoft New Tai Lu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</a:pPr>
            <a:r>
              <a:rPr sz="1800" spc="-5" dirty="0">
                <a:latin typeface="Microsoft New Tai Lue"/>
                <a:cs typeface="Microsoft New Tai Lue"/>
              </a:rPr>
              <a:t>if (marks </a:t>
            </a:r>
            <a:r>
              <a:rPr sz="1800" dirty="0">
                <a:latin typeface="Microsoft New Tai Lue"/>
                <a:cs typeface="Microsoft New Tai Lue"/>
              </a:rPr>
              <a:t>&gt;</a:t>
            </a:r>
            <a:r>
              <a:rPr sz="1800" spc="-100" dirty="0">
                <a:latin typeface="Microsoft New Tai Lue"/>
                <a:cs typeface="Microsoft New Tai Lue"/>
              </a:rPr>
              <a:t> </a:t>
            </a:r>
            <a:r>
              <a:rPr sz="1800" spc="-5" dirty="0">
                <a:latin typeface="Microsoft New Tai Lue"/>
                <a:cs typeface="Microsoft New Tai Lue"/>
              </a:rPr>
              <a:t>79)</a:t>
            </a:r>
            <a:endParaRPr sz="1800">
              <a:latin typeface="Microsoft New Tai Lue"/>
              <a:cs typeface="Microsoft New Tai Lue"/>
            </a:endParaRPr>
          </a:p>
          <a:p>
            <a:pPr marL="449580">
              <a:lnSpc>
                <a:spcPct val="100000"/>
              </a:lnSpc>
            </a:pPr>
            <a:r>
              <a:rPr sz="1800" spc="-5" dirty="0">
                <a:latin typeface="Microsoft New Tai Lue"/>
                <a:cs typeface="Microsoft New Tai Lue"/>
              </a:rPr>
              <a:t>grade </a:t>
            </a:r>
            <a:r>
              <a:rPr sz="1800" dirty="0">
                <a:latin typeface="Microsoft New Tai Lue"/>
                <a:cs typeface="Microsoft New Tai Lue"/>
              </a:rPr>
              <a:t>=</a:t>
            </a:r>
            <a:r>
              <a:rPr sz="1800" spc="-85" dirty="0">
                <a:latin typeface="Microsoft New Tai Lue"/>
                <a:cs typeface="Microsoft New Tai Lue"/>
              </a:rPr>
              <a:t> </a:t>
            </a:r>
            <a:r>
              <a:rPr sz="1800" spc="-5" dirty="0">
                <a:latin typeface="Microsoft New Tai Lue"/>
                <a:cs typeface="Microsoft New Tai Lue"/>
              </a:rPr>
              <a:t>"Honours";</a:t>
            </a:r>
            <a:endParaRPr sz="1800">
              <a:latin typeface="Microsoft New Tai Lue"/>
              <a:cs typeface="Microsoft New Tai Lu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</a:pPr>
            <a:r>
              <a:rPr sz="1800" spc="-5" dirty="0">
                <a:latin typeface="Microsoft New Tai Lue"/>
                <a:cs typeface="Microsoft New Tai Lue"/>
              </a:rPr>
              <a:t>else if (marks</a:t>
            </a:r>
            <a:r>
              <a:rPr sz="1800" spc="-90" dirty="0">
                <a:latin typeface="Microsoft New Tai Lue"/>
                <a:cs typeface="Microsoft New Tai Lue"/>
              </a:rPr>
              <a:t> </a:t>
            </a:r>
            <a:r>
              <a:rPr sz="1800" spc="-5" dirty="0">
                <a:latin typeface="Microsoft New Tai Lue"/>
                <a:cs typeface="Microsoft New Tai Lue"/>
              </a:rPr>
              <a:t>&gt;59)</a:t>
            </a:r>
            <a:endParaRPr sz="1800">
              <a:latin typeface="Microsoft New Tai Lue"/>
              <a:cs typeface="Microsoft New Tai Lue"/>
            </a:endParaRPr>
          </a:p>
          <a:p>
            <a:pPr marL="449580">
              <a:lnSpc>
                <a:spcPct val="100000"/>
              </a:lnSpc>
            </a:pPr>
            <a:r>
              <a:rPr sz="1800" spc="-5" dirty="0">
                <a:latin typeface="Microsoft New Tai Lue"/>
                <a:cs typeface="Microsoft New Tai Lue"/>
              </a:rPr>
              <a:t>grade </a:t>
            </a:r>
            <a:r>
              <a:rPr sz="1800" dirty="0">
                <a:latin typeface="Microsoft New Tai Lue"/>
                <a:cs typeface="Microsoft New Tai Lue"/>
              </a:rPr>
              <a:t>= </a:t>
            </a:r>
            <a:r>
              <a:rPr sz="1800" spc="-5" dirty="0">
                <a:latin typeface="Microsoft New Tai Lue"/>
                <a:cs typeface="Microsoft New Tai Lue"/>
              </a:rPr>
              <a:t>"First</a:t>
            </a:r>
            <a:r>
              <a:rPr sz="1800" spc="-70" dirty="0">
                <a:latin typeface="Microsoft New Tai Lue"/>
                <a:cs typeface="Microsoft New Tai Lue"/>
              </a:rPr>
              <a:t> </a:t>
            </a:r>
            <a:r>
              <a:rPr sz="1800" spc="-5" dirty="0">
                <a:latin typeface="Microsoft New Tai Lue"/>
                <a:cs typeface="Microsoft New Tai Lue"/>
              </a:rPr>
              <a:t>division";</a:t>
            </a:r>
            <a:endParaRPr sz="1800">
              <a:latin typeface="Microsoft New Tai Lue"/>
              <a:cs typeface="Microsoft New Tai Lu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</a:pPr>
            <a:r>
              <a:rPr sz="1800" spc="-5" dirty="0">
                <a:latin typeface="Microsoft New Tai Lue"/>
                <a:cs typeface="Microsoft New Tai Lue"/>
              </a:rPr>
              <a:t>else if (marks</a:t>
            </a:r>
            <a:r>
              <a:rPr sz="1800" spc="-90" dirty="0">
                <a:latin typeface="Microsoft New Tai Lue"/>
                <a:cs typeface="Microsoft New Tai Lue"/>
              </a:rPr>
              <a:t> </a:t>
            </a:r>
            <a:r>
              <a:rPr sz="1800" spc="-5" dirty="0">
                <a:latin typeface="Microsoft New Tai Lue"/>
                <a:cs typeface="Microsoft New Tai Lue"/>
              </a:rPr>
              <a:t>&gt;49)</a:t>
            </a:r>
            <a:endParaRPr sz="1800">
              <a:latin typeface="Microsoft New Tai Lue"/>
              <a:cs typeface="Microsoft New Tai Lue"/>
            </a:endParaRPr>
          </a:p>
          <a:p>
            <a:pPr marL="449580">
              <a:lnSpc>
                <a:spcPct val="100000"/>
              </a:lnSpc>
            </a:pPr>
            <a:r>
              <a:rPr sz="1800" spc="-5" dirty="0">
                <a:latin typeface="Microsoft New Tai Lue"/>
                <a:cs typeface="Microsoft New Tai Lue"/>
              </a:rPr>
              <a:t>grade </a:t>
            </a:r>
            <a:r>
              <a:rPr sz="1800" dirty="0">
                <a:latin typeface="Microsoft New Tai Lue"/>
                <a:cs typeface="Microsoft New Tai Lue"/>
              </a:rPr>
              <a:t>= </a:t>
            </a:r>
            <a:r>
              <a:rPr sz="1800" spc="-5" dirty="0">
                <a:latin typeface="Microsoft New Tai Lue"/>
                <a:cs typeface="Microsoft New Tai Lue"/>
              </a:rPr>
              <a:t>"Second</a:t>
            </a:r>
            <a:r>
              <a:rPr sz="1800" spc="-40" dirty="0">
                <a:latin typeface="Microsoft New Tai Lue"/>
                <a:cs typeface="Microsoft New Tai Lue"/>
              </a:rPr>
              <a:t> </a:t>
            </a:r>
            <a:r>
              <a:rPr sz="1800" spc="-5" dirty="0">
                <a:latin typeface="Microsoft New Tai Lue"/>
                <a:cs typeface="Microsoft New Tai Lue"/>
              </a:rPr>
              <a:t>division";</a:t>
            </a:r>
            <a:endParaRPr sz="1800">
              <a:latin typeface="Microsoft New Tai Lue"/>
              <a:cs typeface="Microsoft New Tai Lu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</a:pPr>
            <a:r>
              <a:rPr sz="1800" spc="-5" dirty="0">
                <a:latin typeface="Microsoft New Tai Lue"/>
                <a:cs typeface="Microsoft New Tai Lue"/>
              </a:rPr>
              <a:t>else if (marks </a:t>
            </a:r>
            <a:r>
              <a:rPr sz="1800" dirty="0">
                <a:latin typeface="Microsoft New Tai Lue"/>
                <a:cs typeface="Microsoft New Tai Lue"/>
              </a:rPr>
              <a:t>&gt;</a:t>
            </a:r>
            <a:r>
              <a:rPr sz="1800" spc="-100" dirty="0">
                <a:latin typeface="Microsoft New Tai Lue"/>
                <a:cs typeface="Microsoft New Tai Lue"/>
              </a:rPr>
              <a:t> </a:t>
            </a:r>
            <a:r>
              <a:rPr sz="1800" spc="-5" dirty="0">
                <a:latin typeface="Microsoft New Tai Lue"/>
                <a:cs typeface="Microsoft New Tai Lue"/>
              </a:rPr>
              <a:t>39)</a:t>
            </a:r>
            <a:endParaRPr sz="1800">
              <a:latin typeface="Microsoft New Tai Lue"/>
              <a:cs typeface="Microsoft New Tai Lue"/>
            </a:endParaRPr>
          </a:p>
          <a:p>
            <a:pPr marL="140335" marR="366395" indent="370205">
              <a:lnSpc>
                <a:spcPct val="100000"/>
              </a:lnSpc>
            </a:pPr>
            <a:r>
              <a:rPr sz="1800" spc="-5" dirty="0">
                <a:latin typeface="Microsoft New Tai Lue"/>
                <a:cs typeface="Microsoft New Tai Lue"/>
              </a:rPr>
              <a:t>grade </a:t>
            </a:r>
            <a:r>
              <a:rPr sz="1800" dirty="0">
                <a:latin typeface="Microsoft New Tai Lue"/>
                <a:cs typeface="Microsoft New Tai Lue"/>
              </a:rPr>
              <a:t>= </a:t>
            </a:r>
            <a:r>
              <a:rPr sz="1800" spc="-5" dirty="0">
                <a:latin typeface="Microsoft New Tai Lue"/>
                <a:cs typeface="Microsoft New Tai Lue"/>
              </a:rPr>
              <a:t>"Third division";  </a:t>
            </a:r>
            <a:r>
              <a:rPr sz="1800" spc="-10" dirty="0">
                <a:latin typeface="Microsoft New Tai Lue"/>
                <a:cs typeface="Microsoft New Tai Lue"/>
              </a:rPr>
              <a:t>else</a:t>
            </a:r>
            <a:endParaRPr sz="1800">
              <a:latin typeface="Microsoft New Tai Lue"/>
              <a:cs typeface="Microsoft New Tai Lue"/>
            </a:endParaRPr>
          </a:p>
          <a:p>
            <a:pPr marL="510540">
              <a:lnSpc>
                <a:spcPct val="100000"/>
              </a:lnSpc>
            </a:pPr>
            <a:r>
              <a:rPr sz="1800" spc="-5" dirty="0">
                <a:latin typeface="Microsoft New Tai Lue"/>
                <a:cs typeface="Microsoft New Tai Lue"/>
              </a:rPr>
              <a:t>grade </a:t>
            </a:r>
            <a:r>
              <a:rPr sz="1800" dirty="0">
                <a:latin typeface="Microsoft New Tai Lue"/>
                <a:cs typeface="Microsoft New Tai Lue"/>
              </a:rPr>
              <a:t>=</a:t>
            </a:r>
            <a:r>
              <a:rPr sz="1800" spc="-60" dirty="0">
                <a:latin typeface="Microsoft New Tai Lue"/>
                <a:cs typeface="Microsoft New Tai Lue"/>
              </a:rPr>
              <a:t> </a:t>
            </a:r>
            <a:r>
              <a:rPr sz="1800" spc="-10" dirty="0">
                <a:latin typeface="Microsoft New Tai Lue"/>
                <a:cs typeface="Microsoft New Tai Lue"/>
              </a:rPr>
              <a:t>"Fail";</a:t>
            </a:r>
            <a:endParaRPr sz="1800">
              <a:latin typeface="Microsoft New Tai Lue"/>
              <a:cs typeface="Microsoft New Tai Lu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</a:pPr>
            <a:r>
              <a:rPr sz="1800" spc="-5" dirty="0">
                <a:latin typeface="Microsoft New Tai Lue"/>
                <a:cs typeface="Microsoft New Tai Lue"/>
              </a:rPr>
              <a:t>printf("%s\n",</a:t>
            </a:r>
            <a:r>
              <a:rPr sz="1800" spc="-75" dirty="0">
                <a:latin typeface="Microsoft New Tai Lue"/>
                <a:cs typeface="Microsoft New Tai Lue"/>
              </a:rPr>
              <a:t> </a:t>
            </a:r>
            <a:r>
              <a:rPr sz="1800" spc="-5" dirty="0">
                <a:latin typeface="Microsoft New Tai Lue"/>
                <a:cs typeface="Microsoft New Tai Lue"/>
              </a:rPr>
              <a:t>grade);</a:t>
            </a:r>
            <a:endParaRPr sz="1800">
              <a:latin typeface="Microsoft New Tai Lue"/>
              <a:cs typeface="Microsoft New Tai Lue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33600" y="291972"/>
            <a:ext cx="4495800" cy="553998"/>
          </a:xfrm>
        </p:spPr>
        <p:txBody>
          <a:bodyPr/>
          <a:lstStyle/>
          <a:p>
            <a:r>
              <a:rPr lang="en-US" b="1" dirty="0" smtClean="0"/>
              <a:t>Ladder if else statement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978</Words>
  <Application>Microsoft Office PowerPoint</Application>
  <PresentationFormat>On-screen Show (4:3)</PresentationFormat>
  <Paragraphs>368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UNIT 3</vt:lpstr>
      <vt:lpstr>‘C’ Decision Making</vt:lpstr>
      <vt:lpstr>‘ if ‘ Statement</vt:lpstr>
      <vt:lpstr>Slide 4</vt:lpstr>
      <vt:lpstr>‘ if else ‘ Statement</vt:lpstr>
      <vt:lpstr>Slide 6</vt:lpstr>
      <vt:lpstr>Slide 7</vt:lpstr>
      <vt:lpstr>Ladder If else statment</vt:lpstr>
      <vt:lpstr>Ladder if else statement</vt:lpstr>
      <vt:lpstr>Slide 10</vt:lpstr>
      <vt:lpstr>Nested ‘ if ‘ Statement</vt:lpstr>
      <vt:lpstr>Switch case statement</vt:lpstr>
      <vt:lpstr>Looping</vt:lpstr>
      <vt:lpstr>‘ While ’ Loop</vt:lpstr>
      <vt:lpstr>Slide 15</vt:lpstr>
      <vt:lpstr>‘ For’ Loop</vt:lpstr>
      <vt:lpstr>‘ Do While ’ Loop</vt:lpstr>
      <vt:lpstr>The goto Statement</vt:lpstr>
      <vt:lpstr>The Continue Statement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rohit kanade</dc:creator>
  <cp:lastModifiedBy>MMM</cp:lastModifiedBy>
  <cp:revision>20</cp:revision>
  <dcterms:created xsi:type="dcterms:W3CDTF">2017-01-07T04:02:43Z</dcterms:created>
  <dcterms:modified xsi:type="dcterms:W3CDTF">2021-05-31T04:54:02Z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2017-01-07T00:00:00Z</vt:filetime>
  </property>
</Properties>
</file>