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20" r:id="rId55"/>
    <p:sldId id="321" r:id="rId56"/>
    <p:sldId id="322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D3CA-94AF-44D0-9A42-B6FD492B8815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6173-F59A-4374-86E4-F45FDA8DC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715000"/>
          </a:xfrm>
        </p:spPr>
        <p:txBody>
          <a:bodyPr>
            <a:normAutofit/>
          </a:bodyPr>
          <a:lstStyle/>
          <a:p>
            <a:pPr algn="l"/>
            <a:r>
              <a:rPr lang="en-CA" sz="2800" dirty="0">
                <a:solidFill>
                  <a:srgbClr val="000000"/>
                </a:solidFill>
                <a:cs typeface="Calibri"/>
              </a:rPr>
              <a:t>The function is sub program or </a:t>
            </a:r>
            <a:r>
              <a:rPr lang="en-CA" sz="2800" b="1" dirty="0" smtClean="0">
                <a:solidFill>
                  <a:srgbClr val="000000"/>
                </a:solidFill>
                <a:latin typeface="Calibri Bold"/>
                <a:cs typeface="Calibri Bold"/>
              </a:rPr>
              <a:t>set of instructions </a:t>
            </a:r>
            <a:r>
              <a:rPr lang="en-CA" sz="2800" dirty="0" smtClean="0">
                <a:solidFill>
                  <a:srgbClr val="000000"/>
                </a:solidFill>
                <a:cs typeface="Calibri"/>
              </a:rPr>
              <a:t>written 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to do a particular task. </a:t>
            </a:r>
            <a:endParaRPr lang="en-CA" sz="2800" dirty="0" smtClean="0">
              <a:solidFill>
                <a:srgbClr val="000000"/>
              </a:solidFill>
              <a:cs typeface="Calibri"/>
            </a:endParaRPr>
          </a:p>
          <a:p>
            <a:pPr algn="l"/>
            <a:endParaRPr lang="en-CA" sz="2800" dirty="0" smtClean="0">
              <a:solidFill>
                <a:srgbClr val="000000"/>
              </a:solidFill>
              <a:cs typeface="Calibri"/>
            </a:endParaRPr>
          </a:p>
          <a:p>
            <a:pPr algn="l"/>
            <a:r>
              <a:rPr lang="en-CA" sz="2800" dirty="0" smtClean="0">
                <a:solidFill>
                  <a:srgbClr val="000000"/>
                </a:solidFill>
                <a:cs typeface="Calibri"/>
              </a:rPr>
              <a:t>We have 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already used functions like </a:t>
            </a:r>
            <a:r>
              <a:rPr lang="en-CA" sz="2800" dirty="0" err="1">
                <a:solidFill>
                  <a:srgbClr val="000000"/>
                </a:solidFill>
                <a:cs typeface="Calibri"/>
              </a:rPr>
              <a:t>printf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() , </a:t>
            </a:r>
            <a:r>
              <a:rPr lang="en-CA" sz="2800" dirty="0" err="1">
                <a:solidFill>
                  <a:srgbClr val="000000"/>
                </a:solidFill>
                <a:cs typeface="Calibri"/>
              </a:rPr>
              <a:t>scanf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() , </a:t>
            </a:r>
            <a:r>
              <a:rPr lang="en-CA" sz="2800" dirty="0" err="1">
                <a:solidFill>
                  <a:srgbClr val="000000"/>
                </a:solidFill>
                <a:cs typeface="Calibri"/>
              </a:rPr>
              <a:t>strlen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() etc</a:t>
            </a:r>
            <a:r>
              <a:rPr lang="en-CA" sz="2800" dirty="0" smtClean="0">
                <a:solidFill>
                  <a:srgbClr val="000000"/>
                </a:solidFill>
                <a:cs typeface="Calibri"/>
              </a:rPr>
              <a:t>.</a:t>
            </a:r>
          </a:p>
          <a:p>
            <a:pPr algn="l"/>
            <a:endParaRPr lang="en-CA" sz="2800" dirty="0" smtClean="0">
              <a:solidFill>
                <a:srgbClr val="000000"/>
              </a:solidFill>
              <a:cs typeface="Calibri"/>
            </a:endParaRPr>
          </a:p>
          <a:p>
            <a:pPr algn="l"/>
            <a:r>
              <a:rPr lang="en-CA" sz="28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Every C </a:t>
            </a:r>
            <a:r>
              <a:rPr lang="en-CA" sz="2800" dirty="0" smtClean="0">
                <a:solidFill>
                  <a:srgbClr val="000000"/>
                </a:solidFill>
                <a:cs typeface="Calibri"/>
              </a:rPr>
              <a:t>program 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can </a:t>
            </a:r>
            <a:r>
              <a:rPr lang="en-CA" sz="2800" dirty="0" smtClean="0">
                <a:solidFill>
                  <a:srgbClr val="000000"/>
                </a:solidFill>
                <a:cs typeface="Calibri"/>
              </a:rPr>
              <a:t>be thought 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of as a collection of these functions.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Function call is of 2 types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sz="3000" dirty="0" smtClean="0"/>
              <a:t>Call by value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Call by reference</a:t>
            </a:r>
          </a:p>
          <a:p>
            <a:pPr marL="514350" indent="-514350">
              <a:buAutoNum type="arabicPeriod"/>
            </a:pPr>
            <a:endParaRPr lang="en-US" sz="3000" dirty="0"/>
          </a:p>
          <a:p>
            <a:pPr marL="514350" indent="-514350">
              <a:buNone/>
            </a:pPr>
            <a:r>
              <a:rPr lang="en-US" sz="3000" b="1" dirty="0" smtClean="0"/>
              <a:t>1.Call by value:- </a:t>
            </a:r>
            <a:r>
              <a:rPr lang="en-US" sz="3000" dirty="0" smtClean="0"/>
              <a:t>When we call function by passing normal values or variables ,then it is called as call by value.</a:t>
            </a:r>
          </a:p>
          <a:p>
            <a:pPr marL="514350" indent="-514350">
              <a:buNone/>
            </a:pPr>
            <a:endParaRPr lang="en-US" sz="3000" dirty="0"/>
          </a:p>
          <a:p>
            <a:pPr>
              <a:buNone/>
            </a:pPr>
            <a:r>
              <a:rPr lang="en-US" sz="3000" dirty="0" smtClean="0"/>
              <a:t>Example:-   add(5,12);</a:t>
            </a:r>
          </a:p>
          <a:p>
            <a:pPr>
              <a:buNone/>
            </a:pPr>
            <a:r>
              <a:rPr lang="en-US" sz="3000" dirty="0" smtClean="0"/>
              <a:t>                      add(</a:t>
            </a:r>
            <a:r>
              <a:rPr lang="en-US" sz="3000" dirty="0" err="1" smtClean="0"/>
              <a:t>a,b</a:t>
            </a:r>
            <a:r>
              <a:rPr lang="en-US" sz="3000" dirty="0" smtClean="0"/>
              <a:t>);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2.Call by reference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If function is called by passing the reference of variable or values then it is called as Call  by reference.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Example:-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add(&amp;a, &amp;b);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3.Function Definition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actual statements to be execute are included in the function definition.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datatype functionname(formal arguments)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Formal argument and actual argument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r>
              <a:rPr lang="en-US" dirty="0" smtClean="0"/>
              <a:t>When we pass the values to the function at the time of function call then these values or variables  are called as actual parameters.</a:t>
            </a:r>
          </a:p>
          <a:p>
            <a:endParaRPr lang="en-US" dirty="0"/>
          </a:p>
          <a:p>
            <a:r>
              <a:rPr lang="en-US" dirty="0" smtClean="0"/>
              <a:t>When we receive these values at the time of function definition then these values or variables are called as formal parameters.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Function categories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1.Function with no argument and no return values</a:t>
            </a:r>
          </a:p>
          <a:p>
            <a:pPr>
              <a:buNone/>
            </a:pPr>
            <a:r>
              <a:rPr lang="en-US" sz="2800" dirty="0" smtClean="0"/>
              <a:t>2.Function with argument and no return values.</a:t>
            </a:r>
          </a:p>
          <a:p>
            <a:pPr>
              <a:buNone/>
            </a:pPr>
            <a:r>
              <a:rPr lang="en-US" sz="2800" dirty="0" smtClean="0"/>
              <a:t>3.Function with no argument but return a value</a:t>
            </a:r>
          </a:p>
          <a:p>
            <a:pPr>
              <a:buNone/>
            </a:pPr>
            <a:r>
              <a:rPr lang="en-US" sz="2800" dirty="0" smtClean="0"/>
              <a:t>4.Function with argument and return a value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1.Function with no argument and no return values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function which does not return any value and to which we do not pass any arguments is called as function with no argument and no return values.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Syntax:-</a:t>
            </a:r>
          </a:p>
          <a:p>
            <a:pPr>
              <a:buNone/>
            </a:pPr>
            <a:r>
              <a:rPr lang="en-US" sz="2400" dirty="0" smtClean="0"/>
              <a:t>                 void </a:t>
            </a:r>
            <a:r>
              <a:rPr lang="en-US" sz="2400" dirty="0" err="1" smtClean="0"/>
              <a:t>functionname</a:t>
            </a:r>
            <a:r>
              <a:rPr lang="en-US" sz="2400" dirty="0" smtClean="0"/>
              <a:t>(void);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WAP to add 2 numbers using user defined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main( 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void add(void);                //function declaration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clrscr</a:t>
            </a:r>
            <a:r>
              <a:rPr lang="en-US" sz="2800" dirty="0" smtClean="0"/>
              <a:t>( );</a:t>
            </a:r>
          </a:p>
          <a:p>
            <a:pPr>
              <a:buNone/>
            </a:pPr>
            <a:r>
              <a:rPr lang="en-US" sz="2800" dirty="0" smtClean="0"/>
              <a:t>  add( </a:t>
            </a:r>
            <a:r>
              <a:rPr lang="en-US" sz="2800" dirty="0" smtClean="0"/>
              <a:t>);           </a:t>
            </a:r>
            <a:r>
              <a:rPr lang="en-US" sz="2800" dirty="0" smtClean="0"/>
              <a:t>//function call without passing arguments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add( </a:t>
            </a:r>
            <a:r>
              <a:rPr lang="en-US" sz="2800" dirty="0" smtClean="0"/>
              <a:t>)     //function </a:t>
            </a:r>
            <a:r>
              <a:rPr lang="en-US" sz="2800" dirty="0" err="1" smtClean="0"/>
              <a:t>defination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a , b 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Enter value of a and b:”);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(“%d  %</a:t>
            </a:r>
            <a:r>
              <a:rPr lang="en-US" sz="2800" dirty="0" err="1" smtClean="0"/>
              <a:t>d”,&amp;a,&amp;b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The addition of %d + %d =%</a:t>
            </a:r>
            <a:r>
              <a:rPr lang="en-US" sz="2800" dirty="0" err="1" smtClean="0"/>
              <a:t>d”,a,b,a+b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Output:-  Enter value of a and b: 47 40</a:t>
            </a:r>
          </a:p>
          <a:p>
            <a:pPr>
              <a:buNone/>
            </a:pPr>
            <a:r>
              <a:rPr lang="en-US" sz="2800" dirty="0" smtClean="0"/>
              <a:t>The addition of 47 + 40 = 87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WAP to calculate area of circle using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const  float pi=3.14;     //global variable declaration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void area(void);   //global function declaration</a:t>
            </a:r>
          </a:p>
          <a:p>
            <a:pPr>
              <a:buNone/>
            </a:pPr>
            <a:r>
              <a:rPr lang="en-US" sz="2800" dirty="0" smtClean="0"/>
              <a:t>void main( 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clrscr</a:t>
            </a:r>
            <a:r>
              <a:rPr lang="en-US" sz="2800" dirty="0" smtClean="0"/>
              <a:t>( );</a:t>
            </a:r>
          </a:p>
          <a:p>
            <a:pPr>
              <a:buNone/>
            </a:pPr>
            <a:r>
              <a:rPr lang="en-US" sz="2800" dirty="0" smtClean="0"/>
              <a:t>  area( );      //function call                 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getch</a:t>
            </a:r>
            <a:r>
              <a:rPr lang="en-US" sz="2800" dirty="0" smtClean="0"/>
              <a:t>( 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763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void area( )                   //function definition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float radius;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radius of circle:”);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f”,&amp;radius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Area of circle is %</a:t>
            </a:r>
            <a:r>
              <a:rPr lang="en-US" sz="2400" dirty="0" err="1" smtClean="0"/>
              <a:t>f”,pi</a:t>
            </a:r>
            <a:r>
              <a:rPr lang="en-US" sz="2400" dirty="0" smtClean="0"/>
              <a:t>*radius*radius);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lnSpc>
                <a:spcPts val="1840"/>
              </a:lnSpc>
            </a:pPr>
            <a:r>
              <a:rPr lang="en-CA" sz="3100" dirty="0" smtClean="0">
                <a:solidFill>
                  <a:srgbClr val="000000"/>
                </a:solidFill>
                <a:cs typeface="Calibri"/>
              </a:rPr>
              <a:t/>
            </a:r>
            <a:br>
              <a:rPr lang="en-CA" sz="3100" dirty="0" smtClean="0">
                <a:solidFill>
                  <a:srgbClr val="000000"/>
                </a:solidFill>
                <a:cs typeface="Calibri"/>
              </a:rPr>
            </a:br>
            <a:r>
              <a:rPr lang="en-CA" sz="3100" dirty="0" smtClean="0">
                <a:solidFill>
                  <a:srgbClr val="000000"/>
                </a:solidFill>
                <a:cs typeface="Calibri"/>
              </a:rPr>
              <a:t/>
            </a:r>
            <a:br>
              <a:rPr lang="en-CA" sz="3100" dirty="0" smtClean="0">
                <a:solidFill>
                  <a:srgbClr val="000000"/>
                </a:solidFill>
                <a:cs typeface="Calibri"/>
              </a:rPr>
            </a:br>
            <a:r>
              <a:rPr lang="en-CA" sz="3100" dirty="0" smtClean="0">
                <a:solidFill>
                  <a:srgbClr val="000000"/>
                </a:solidFill>
                <a:cs typeface="Calibri"/>
              </a:rPr>
              <a:t>There </a:t>
            </a:r>
            <a:r>
              <a:rPr lang="en-CA" sz="3100" dirty="0">
                <a:solidFill>
                  <a:srgbClr val="000000"/>
                </a:solidFill>
                <a:cs typeface="Calibri"/>
              </a:rPr>
              <a:t>are basically two needs of function:</a:t>
            </a:r>
            <a:br>
              <a:rPr lang="en-CA" sz="3100" dirty="0">
                <a:solidFill>
                  <a:srgbClr val="000000"/>
                </a:solidFill>
                <a:cs typeface="Calibri"/>
              </a:rPr>
            </a:br>
            <a:r>
              <a:rPr lang="en-CA" dirty="0" smtClean="0">
                <a:solidFill>
                  <a:srgbClr val="000000"/>
                </a:solidFill>
              </a:rPr>
              <a:t/>
            </a:r>
            <a:br>
              <a:rPr lang="en-CA" dirty="0" smtClean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CA" sz="2800" dirty="0" smtClean="0">
                <a:solidFill>
                  <a:srgbClr val="000000"/>
                </a:solidFill>
                <a:cs typeface="Calibri"/>
              </a:rPr>
              <a:t>Writing 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functions </a:t>
            </a:r>
            <a:r>
              <a:rPr lang="en-CA" sz="2800" b="1" dirty="0" smtClean="0">
                <a:solidFill>
                  <a:srgbClr val="000000"/>
                </a:solidFill>
                <a:latin typeface="Calibri Bold"/>
                <a:cs typeface="Calibri Bold"/>
              </a:rPr>
              <a:t>avoids rewriting the same code 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again and again</a:t>
            </a:r>
            <a:r>
              <a:rPr lang="en-CA" sz="2800" dirty="0" smtClean="0">
                <a:solidFill>
                  <a:srgbClr val="000000"/>
                </a:solidFill>
                <a:cs typeface="Calibri"/>
              </a:rPr>
              <a:t>.</a:t>
            </a:r>
          </a:p>
          <a:p>
            <a:pPr marL="514350" indent="-514350">
              <a:buNone/>
            </a:pPr>
            <a:endParaRPr lang="en-CA" sz="2800" dirty="0">
              <a:solidFill>
                <a:srgbClr val="00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rgbClr val="000000"/>
                </a:solidFill>
                <a:cs typeface="Calibri"/>
              </a:rPr>
              <a:t>Using function it becomes </a:t>
            </a:r>
            <a:r>
              <a:rPr lang="en-CA" sz="2800" b="1" dirty="0" smtClean="0">
                <a:solidFill>
                  <a:srgbClr val="000000"/>
                </a:solidFill>
                <a:latin typeface="Calibri Bold"/>
                <a:cs typeface="Calibri Bold"/>
              </a:rPr>
              <a:t>easier to write a program</a:t>
            </a:r>
            <a:r>
              <a:rPr lang="en-CA" sz="2800" dirty="0">
                <a:solidFill>
                  <a:srgbClr val="000000"/>
                </a:solidFill>
                <a:cs typeface="Calibri"/>
              </a:rPr>
              <a:t>.</a:t>
            </a:r>
            <a:endParaRPr lang="en-CA" sz="2800" dirty="0" smtClean="0"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WAP to find whether number is even or odd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main( 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void </a:t>
            </a:r>
            <a:r>
              <a:rPr lang="en-US" sz="2800" dirty="0" err="1" smtClean="0"/>
              <a:t>evenodd</a:t>
            </a:r>
            <a:r>
              <a:rPr lang="en-US" sz="2800" dirty="0" smtClean="0"/>
              <a:t>(void);       //function  declaration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evenodd</a:t>
            </a:r>
            <a:r>
              <a:rPr lang="en-US" sz="2800" dirty="0" smtClean="0"/>
              <a:t>();          //function call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evenodd</a:t>
            </a:r>
            <a:r>
              <a:rPr lang="en-US" sz="2800" dirty="0" smtClean="0"/>
              <a:t>( )              //function definition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no;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(“\n enter the number:”);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d”,&amp;no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 if(no%2==0)</a:t>
            </a:r>
          </a:p>
          <a:p>
            <a:pPr>
              <a:buNone/>
            </a:pPr>
            <a:r>
              <a:rPr lang="en-US" sz="2800" dirty="0" smtClean="0"/>
              <a:t>     {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 is </a:t>
            </a:r>
            <a:r>
              <a:rPr lang="en-US" sz="2800" dirty="0" err="1" smtClean="0"/>
              <a:t>even”,no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    }</a:t>
            </a:r>
          </a:p>
          <a:p>
            <a:pPr>
              <a:buNone/>
            </a:pPr>
            <a:r>
              <a:rPr lang="en-US" sz="2800" dirty="0" smtClean="0"/>
              <a:t>   else</a:t>
            </a:r>
          </a:p>
          <a:p>
            <a:pPr>
              <a:buNone/>
            </a:pPr>
            <a:r>
              <a:rPr lang="en-US" sz="2800" dirty="0" smtClean="0"/>
              <a:t>      {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 is </a:t>
            </a:r>
            <a:r>
              <a:rPr lang="en-US" sz="2800" dirty="0" err="1" smtClean="0"/>
              <a:t>odd”,no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     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WAP to print only odd numbers from 11 to 50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oddprint</a:t>
            </a:r>
            <a:r>
              <a:rPr lang="en-US" sz="2800" dirty="0" smtClean="0"/>
              <a:t>(void);  //function declaration</a:t>
            </a:r>
          </a:p>
          <a:p>
            <a:pPr>
              <a:buNone/>
            </a:pPr>
            <a:r>
              <a:rPr lang="en-US" sz="2800" dirty="0" smtClean="0"/>
              <a:t>void main( 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oddprint</a:t>
            </a:r>
            <a:r>
              <a:rPr lang="en-US" sz="2800" dirty="0" smtClean="0"/>
              <a:t>( );              //function call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getch</a:t>
            </a:r>
            <a:r>
              <a:rPr lang="en-US" sz="2800" dirty="0" smtClean="0"/>
              <a:t>( );</a:t>
            </a:r>
          </a:p>
          <a:p>
            <a:pPr>
              <a:buNone/>
            </a:pPr>
            <a:r>
              <a:rPr lang="en-US" sz="2800" dirty="0" smtClean="0"/>
              <a:t>} 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oddprint</a:t>
            </a:r>
            <a:r>
              <a:rPr lang="en-US" sz="2800" dirty="0" smtClean="0"/>
              <a:t>( 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=1;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Odd numbers from 1 to 50:”);</a:t>
            </a:r>
          </a:p>
          <a:p>
            <a:pPr>
              <a:buNone/>
            </a:pPr>
            <a:r>
              <a:rPr lang="en-US" sz="2800" dirty="0" smtClean="0"/>
              <a:t>for( </a:t>
            </a:r>
            <a:r>
              <a:rPr lang="en-US" sz="2800" dirty="0" err="1" smtClean="0"/>
              <a:t>i</a:t>
            </a:r>
            <a:r>
              <a:rPr lang="en-US" sz="2800" dirty="0" smtClean="0"/>
              <a:t>=1; </a:t>
            </a:r>
            <a:r>
              <a:rPr lang="en-US" sz="2800" dirty="0" err="1" smtClean="0"/>
              <a:t>i</a:t>
            </a:r>
            <a:r>
              <a:rPr lang="en-US" sz="2800" dirty="0" smtClean="0"/>
              <a:t>&lt;=50; </a:t>
            </a:r>
            <a:r>
              <a:rPr lang="en-US" sz="2800" dirty="0" err="1" smtClean="0"/>
              <a:t>i</a:t>
            </a:r>
            <a:r>
              <a:rPr lang="en-US" sz="2800" dirty="0" smtClean="0"/>
              <a:t>=i+2)</a:t>
            </a:r>
          </a:p>
          <a:p>
            <a:pPr>
              <a:buNone/>
            </a:pPr>
            <a:r>
              <a:rPr lang="en-US" sz="2800" dirty="0" smtClean="0"/>
              <a:t>    {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(“%d\</a:t>
            </a:r>
            <a:r>
              <a:rPr lang="en-US" sz="2800" dirty="0" err="1" smtClean="0"/>
              <a:t>t”,i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    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Function with Argument and no return Value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The function which does not return any value and to which we  pass any arguments is called as function with argument and no return values.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Syntax:     void </a:t>
            </a:r>
            <a:r>
              <a:rPr lang="en-US" sz="2800" b="1" dirty="0" err="1" smtClean="0"/>
              <a:t>functionname</a:t>
            </a:r>
            <a:r>
              <a:rPr lang="en-US" sz="2800" b="1" dirty="0" smtClean="0"/>
              <a:t>(argument list);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WAP to print the square of number till the position entered by the user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void  square (</a:t>
            </a:r>
            <a:r>
              <a:rPr lang="en-US" sz="2400" dirty="0" err="1" smtClean="0"/>
              <a:t>int</a:t>
            </a:r>
            <a:r>
              <a:rPr lang="en-US" sz="2400" dirty="0" smtClean="0"/>
              <a:t>);    //function declaration with one integer argument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position=0;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the last position:”);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d”,&amp;position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square(position);      //function call with actual argument position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square( </a:t>
            </a:r>
            <a:r>
              <a:rPr lang="en-US" sz="2800" dirty="0" err="1" smtClean="0"/>
              <a:t>int</a:t>
            </a:r>
            <a:r>
              <a:rPr lang="en-US" sz="2800" dirty="0" smtClean="0"/>
              <a:t>  x)  </a:t>
            </a:r>
            <a:r>
              <a:rPr lang="en-US" sz="2400" dirty="0" smtClean="0"/>
              <a:t>//receiving position as x in function definition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 </a:t>
            </a:r>
            <a:r>
              <a:rPr lang="en-US" sz="2800" dirty="0" err="1" smtClean="0"/>
              <a:t>i</a:t>
            </a:r>
            <a:r>
              <a:rPr lang="en-US" sz="2800" dirty="0" smtClean="0"/>
              <a:t>=1;</a:t>
            </a:r>
          </a:p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=1;i&lt;=x;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pPr>
              <a:buNone/>
            </a:pPr>
            <a:r>
              <a:rPr lang="en-US" sz="2800" dirty="0" smtClean="0"/>
              <a:t>    {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(“%d\t “, </a:t>
            </a:r>
            <a:r>
              <a:rPr lang="en-US" sz="2800" dirty="0" err="1" smtClean="0"/>
              <a:t>i</a:t>
            </a:r>
            <a:r>
              <a:rPr lang="en-US" sz="2800" dirty="0" smtClean="0"/>
              <a:t> * </a:t>
            </a:r>
            <a:r>
              <a:rPr lang="en-US" sz="2800" dirty="0" err="1" smtClean="0"/>
              <a:t>i</a:t>
            </a:r>
            <a:r>
              <a:rPr lang="en-US" sz="2800" dirty="0" smtClean="0"/>
              <a:t> );</a:t>
            </a:r>
          </a:p>
          <a:p>
            <a:pPr>
              <a:buNone/>
            </a:pPr>
            <a:r>
              <a:rPr lang="en-US" sz="2800" dirty="0" smtClean="0"/>
              <a:t>    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   o/p: Enter the last position : 10</a:t>
            </a:r>
          </a:p>
          <a:p>
            <a:pPr>
              <a:buNone/>
            </a:pPr>
            <a:r>
              <a:rPr lang="en-US" sz="2800" dirty="0" smtClean="0"/>
              <a:t>1    4   9  16  25  36  49   64   81  90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WAP to accept a number from the user and declare whether it is prime or not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void prime(</a:t>
            </a:r>
            <a:r>
              <a:rPr lang="en-US" sz="2800" dirty="0" err="1" smtClean="0"/>
              <a:t>int</a:t>
            </a:r>
            <a:r>
              <a:rPr lang="en-US" sz="2800" dirty="0" smtClean="0"/>
              <a:t>);     //function declaration with argument </a:t>
            </a:r>
          </a:p>
          <a:p>
            <a:pPr>
              <a:buNone/>
            </a:pPr>
            <a:r>
              <a:rPr lang="en-US" sz="2800" dirty="0" smtClean="0"/>
              <a:t>void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no;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Enter the number:”);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d”,&amp;no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prime(no);       //function call with actual argument no</a:t>
            </a:r>
          </a:p>
          <a:p>
            <a:pPr>
              <a:buNone/>
            </a:pP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void prime(</a:t>
            </a:r>
            <a:r>
              <a:rPr lang="en-US" sz="2000" dirty="0" err="1" smtClean="0"/>
              <a:t>int</a:t>
            </a:r>
            <a:r>
              <a:rPr lang="en-US" sz="2000" dirty="0" smtClean="0"/>
              <a:t> n)  //receiving number as n in function definition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if(n==3 || n==5  || n==7)</a:t>
            </a:r>
          </a:p>
          <a:p>
            <a:pPr>
              <a:buNone/>
            </a:pPr>
            <a:r>
              <a:rPr lang="en-US" sz="2000" dirty="0" smtClean="0"/>
              <a:t>     {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(“\n %d is prime”,n);</a:t>
            </a:r>
          </a:p>
          <a:p>
            <a:pPr>
              <a:buNone/>
            </a:pPr>
            <a:r>
              <a:rPr lang="en-US" sz="2000" dirty="0" smtClean="0"/>
              <a:t>      }</a:t>
            </a:r>
          </a:p>
          <a:p>
            <a:pPr>
              <a:buNone/>
            </a:pPr>
            <a:r>
              <a:rPr lang="en-US" sz="2000" dirty="0" smtClean="0"/>
              <a:t>    else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if(n % 2 &gt; 0 &amp;&amp; n % 3 &gt;0 &amp;&amp; n % 5 &gt;0 &amp;&amp; n%7 &gt; 0)</a:t>
            </a:r>
          </a:p>
          <a:p>
            <a:pPr>
              <a:buNone/>
            </a:pPr>
            <a:r>
              <a:rPr lang="en-US" sz="2000" dirty="0" smtClean="0"/>
              <a:t>           {</a:t>
            </a:r>
          </a:p>
          <a:p>
            <a:pPr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(“\n %d is prime”,n);</a:t>
            </a:r>
          </a:p>
          <a:p>
            <a:pPr>
              <a:buNone/>
            </a:pPr>
            <a:r>
              <a:rPr lang="en-US" sz="2000" dirty="0" smtClean="0"/>
              <a:t>           }</a:t>
            </a:r>
          </a:p>
          <a:p>
            <a:pPr>
              <a:buNone/>
            </a:pPr>
            <a:r>
              <a:rPr lang="en-US" sz="2000" dirty="0" smtClean="0"/>
              <a:t>       else</a:t>
            </a:r>
          </a:p>
          <a:p>
            <a:pPr>
              <a:buNone/>
            </a:pPr>
            <a:r>
              <a:rPr lang="en-US" sz="2000" dirty="0" smtClean="0"/>
              <a:t>         {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(“\n %d is  not prime”,n);</a:t>
            </a:r>
          </a:p>
          <a:p>
            <a:pPr>
              <a:buNone/>
            </a:pPr>
            <a:r>
              <a:rPr lang="en-US" sz="2000" dirty="0" smtClean="0"/>
              <a:t>          }</a:t>
            </a:r>
          </a:p>
          <a:p>
            <a:pPr>
              <a:buNone/>
            </a:pPr>
            <a:r>
              <a:rPr lang="en-US" sz="2000" dirty="0" smtClean="0"/>
              <a:t>    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WAP to accept a character from user and display its case in words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charcase</a:t>
            </a:r>
            <a:r>
              <a:rPr lang="en-US" sz="2400" dirty="0" smtClean="0"/>
              <a:t>(char); //function declaration with argument 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void main()</a:t>
            </a:r>
          </a:p>
          <a:p>
            <a:pPr>
              <a:buNone/>
            </a:pPr>
            <a:r>
              <a:rPr lang="en-US" sz="2400" dirty="0" smtClean="0"/>
              <a:t>   {</a:t>
            </a:r>
          </a:p>
          <a:p>
            <a:pPr>
              <a:buNone/>
            </a:pPr>
            <a:r>
              <a:rPr lang="en-US" sz="2400" dirty="0" smtClean="0"/>
              <a:t>      char code;</a:t>
            </a:r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Enter the character:”);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c”,&amp;code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charcase</a:t>
            </a:r>
            <a:r>
              <a:rPr lang="en-US" sz="2400" dirty="0" smtClean="0"/>
              <a:t>(code);         //function call with actual argument no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Types of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1.Library functions(readymade functions:-</a:t>
            </a:r>
            <a:r>
              <a:rPr lang="en-US" sz="2800" dirty="0" err="1" smtClean="0"/>
              <a:t>printf</a:t>
            </a:r>
            <a:r>
              <a:rPr lang="en-US" sz="2800" dirty="0" smtClean="0"/>
              <a:t>() ,</a:t>
            </a:r>
            <a:r>
              <a:rPr lang="en-US" sz="2800" dirty="0" err="1" smtClean="0"/>
              <a:t>scanf</a:t>
            </a:r>
            <a:r>
              <a:rPr lang="en-US" sz="2800" dirty="0" smtClean="0"/>
              <a:t>() ,etc.)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2.User defined function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991600" cy="6705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charcase</a:t>
            </a:r>
            <a:r>
              <a:rPr lang="en-US" sz="2400" dirty="0" smtClean="0"/>
              <a:t>(char x)  //receiving number as n in function definition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if ( x &gt;=65 &amp;&amp; x&lt;=91)</a:t>
            </a:r>
          </a:p>
          <a:p>
            <a:pPr>
              <a:buNone/>
            </a:pPr>
            <a:r>
              <a:rPr lang="en-US" sz="2400" dirty="0" smtClean="0"/>
              <a:t>   {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%c is in upper </a:t>
            </a:r>
            <a:r>
              <a:rPr lang="en-US" sz="2400" dirty="0" err="1" smtClean="0"/>
              <a:t>case”,x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 smtClean="0"/>
              <a:t>  else if(x&gt; =97 &amp;&amp; x&lt;=122)</a:t>
            </a:r>
          </a:p>
          <a:p>
            <a:pPr>
              <a:buNone/>
            </a:pPr>
            <a:r>
              <a:rPr lang="en-US" sz="2400" dirty="0" smtClean="0"/>
              <a:t> 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%c is in upper </a:t>
            </a:r>
            <a:r>
              <a:rPr lang="en-US" sz="2400" dirty="0" err="1" smtClean="0"/>
              <a:t>case”,x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else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entered value is not character”);</a:t>
            </a:r>
          </a:p>
          <a:p>
            <a:pPr>
              <a:buNone/>
            </a:pPr>
            <a:r>
              <a:rPr lang="en-US" sz="2400" dirty="0" smtClean="0"/>
              <a:t>   } 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3.Functions with no argument and return value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The function which does not accept arguments but returns the value is called as Function with no argument but return a value.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b="1" dirty="0" smtClean="0"/>
              <a:t>Syntax:</a:t>
            </a:r>
            <a:r>
              <a:rPr lang="en-US" sz="3000" dirty="0" smtClean="0"/>
              <a:t>- </a:t>
            </a:r>
            <a:r>
              <a:rPr lang="en-US" sz="3000" dirty="0" err="1" smtClean="0"/>
              <a:t>returntype</a:t>
            </a:r>
            <a:r>
              <a:rPr lang="en-US" sz="3000" dirty="0" smtClean="0"/>
              <a:t> </a:t>
            </a:r>
            <a:r>
              <a:rPr lang="en-US" sz="3000" dirty="0" err="1" smtClean="0"/>
              <a:t>functionname</a:t>
            </a:r>
            <a:r>
              <a:rPr lang="en-US" sz="3000" dirty="0" smtClean="0"/>
              <a:t>(void);</a:t>
            </a:r>
          </a:p>
          <a:p>
            <a:pPr>
              <a:buNone/>
            </a:pPr>
            <a:r>
              <a:rPr lang="en-US" sz="3000" dirty="0" err="1" smtClean="0"/>
              <a:t>Eg</a:t>
            </a:r>
            <a:r>
              <a:rPr lang="en-US" sz="3000" dirty="0" smtClean="0"/>
              <a:t>:             </a:t>
            </a:r>
            <a:r>
              <a:rPr lang="en-US" sz="3000" dirty="0" err="1" smtClean="0"/>
              <a:t>int</a:t>
            </a:r>
            <a:r>
              <a:rPr lang="en-US" sz="3000" dirty="0" smtClean="0"/>
              <a:t>   add(void);</a:t>
            </a:r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WAP to calculate the sum of only prime numbers  from 1 to 50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primeadd</a:t>
            </a:r>
            <a:r>
              <a:rPr lang="en-US" sz="2400" dirty="0" smtClean="0"/>
              <a:t>(void);   //function declaration</a:t>
            </a:r>
          </a:p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ans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ans</a:t>
            </a:r>
            <a:r>
              <a:rPr lang="en-US" sz="2400" dirty="0" smtClean="0"/>
              <a:t>=</a:t>
            </a:r>
            <a:r>
              <a:rPr lang="en-US" sz="2400" dirty="0" err="1" smtClean="0"/>
              <a:t>primeadd</a:t>
            </a:r>
            <a:r>
              <a:rPr lang="en-US" sz="2400" dirty="0" smtClean="0"/>
              <a:t>( );  //function call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Addition of prime numbers from 1 to 50 = %</a:t>
            </a:r>
            <a:r>
              <a:rPr lang="en-US" sz="2400" dirty="0" err="1" smtClean="0"/>
              <a:t>d”,ans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91600" cy="5897563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primeadd</a:t>
            </a:r>
            <a:r>
              <a:rPr lang="en-US" sz="2400" dirty="0" smtClean="0"/>
              <a:t>( )                //function definition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=1,sum=0;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Prime numbers are:\n”);</a:t>
            </a:r>
          </a:p>
          <a:p>
            <a:pPr>
              <a:buNone/>
            </a:pPr>
            <a:r>
              <a:rPr lang="en-US" sz="2400" dirty="0" smtClean="0"/>
              <a:t>for( </a:t>
            </a:r>
            <a:r>
              <a:rPr lang="en-US" sz="2400" dirty="0" err="1" smtClean="0"/>
              <a:t>i</a:t>
            </a:r>
            <a:r>
              <a:rPr lang="en-US" sz="2400" dirty="0" smtClean="0"/>
              <a:t>= 1 ;</a:t>
            </a:r>
            <a:r>
              <a:rPr lang="en-US" sz="2400" dirty="0" err="1" smtClean="0"/>
              <a:t>i</a:t>
            </a:r>
            <a:r>
              <a:rPr lang="en-US" sz="2400" dirty="0" smtClean="0"/>
              <a:t>&lt;= 50; </a:t>
            </a:r>
            <a:r>
              <a:rPr lang="en-US" sz="2400" dirty="0" err="1" smtClean="0"/>
              <a:t>i</a:t>
            </a:r>
            <a:r>
              <a:rPr lang="en-US" sz="2400" dirty="0" smtClean="0"/>
              <a:t>++ 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if ( </a:t>
            </a:r>
            <a:r>
              <a:rPr lang="en-US" sz="2400" dirty="0" err="1" smtClean="0"/>
              <a:t>i</a:t>
            </a:r>
            <a:r>
              <a:rPr lang="en-US" sz="2400" dirty="0" smtClean="0"/>
              <a:t>  == 3 || </a:t>
            </a:r>
            <a:r>
              <a:rPr lang="en-US" sz="2400" dirty="0" err="1" smtClean="0"/>
              <a:t>i</a:t>
            </a:r>
            <a:r>
              <a:rPr lang="en-US" sz="2400" dirty="0" smtClean="0"/>
              <a:t> == 5 || </a:t>
            </a:r>
            <a:r>
              <a:rPr lang="en-US" sz="2400" dirty="0" err="1" smtClean="0"/>
              <a:t>i</a:t>
            </a:r>
            <a:r>
              <a:rPr lang="en-US" sz="2400" dirty="0" smtClean="0"/>
              <a:t> == 7) //checking numbers in between 3 , 5 ,7</a:t>
            </a:r>
          </a:p>
          <a:p>
            <a:pPr>
              <a:buNone/>
            </a:pPr>
            <a:r>
              <a:rPr lang="en-US" sz="2400" dirty="0" smtClean="0"/>
              <a:t>   {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(“%d\t “, </a:t>
            </a:r>
            <a:r>
              <a:rPr lang="en-US" sz="2400" dirty="0" err="1" smtClean="0"/>
              <a:t>i</a:t>
            </a:r>
            <a:r>
              <a:rPr lang="en-US" sz="2400" dirty="0" smtClean="0"/>
              <a:t> );</a:t>
            </a:r>
          </a:p>
          <a:p>
            <a:pPr>
              <a:buNone/>
            </a:pPr>
            <a:r>
              <a:rPr lang="en-US" sz="2400" dirty="0" smtClean="0"/>
              <a:t>       sum = sum + </a:t>
            </a:r>
            <a:r>
              <a:rPr lang="en-US" sz="2400" dirty="0" err="1" smtClean="0"/>
              <a:t>i</a:t>
            </a:r>
            <a:r>
              <a:rPr lang="en-US" sz="2400" dirty="0" smtClean="0"/>
              <a:t>  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91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i</a:t>
            </a:r>
            <a:r>
              <a:rPr lang="en-US" sz="2800" dirty="0" smtClean="0"/>
              <a:t> % 2 &gt; 0 &amp;&amp; </a:t>
            </a:r>
            <a:r>
              <a:rPr lang="en-US" sz="2800" dirty="0" err="1" smtClean="0"/>
              <a:t>i</a:t>
            </a:r>
            <a:r>
              <a:rPr lang="en-US" sz="2800" dirty="0" smtClean="0"/>
              <a:t> % 3 &gt;0 &amp;&amp; </a:t>
            </a:r>
            <a:r>
              <a:rPr lang="en-US" sz="2800" dirty="0" err="1" smtClean="0"/>
              <a:t>i</a:t>
            </a:r>
            <a:r>
              <a:rPr lang="en-US" sz="2800" dirty="0" smtClean="0"/>
              <a:t> % 5 &gt;0 &amp;&amp; i%7 &gt; 0)</a:t>
            </a:r>
          </a:p>
          <a:p>
            <a:pPr>
              <a:buNone/>
            </a:pPr>
            <a:r>
              <a:rPr lang="en-US" sz="2800" dirty="0" smtClean="0"/>
              <a:t>     {</a:t>
            </a:r>
          </a:p>
          <a:p>
            <a:pPr>
              <a:buNone/>
            </a:pPr>
            <a:r>
              <a:rPr lang="en-US" sz="2800" dirty="0" smtClean="0"/>
              <a:t>      sum = sum + </a:t>
            </a:r>
            <a:r>
              <a:rPr lang="en-US" sz="2800" dirty="0" err="1" smtClean="0"/>
              <a:t>i</a:t>
            </a:r>
            <a:r>
              <a:rPr lang="en-US" sz="2800" dirty="0" smtClean="0"/>
              <a:t>  ;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(“%d\t “, </a:t>
            </a:r>
            <a:r>
              <a:rPr lang="en-US" sz="2800" dirty="0" err="1" smtClean="0"/>
              <a:t>i</a:t>
            </a:r>
            <a:r>
              <a:rPr lang="en-US" sz="2800" dirty="0" smtClean="0"/>
              <a:t> );</a:t>
            </a:r>
          </a:p>
          <a:p>
            <a:pPr>
              <a:buNone/>
            </a:pPr>
            <a:r>
              <a:rPr lang="en-US" sz="2800" dirty="0" smtClean="0"/>
              <a:t>     }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return sum;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o/p:</a:t>
            </a:r>
          </a:p>
          <a:p>
            <a:pPr>
              <a:buNone/>
            </a:pPr>
            <a:r>
              <a:rPr lang="en-US" sz="2800" dirty="0" smtClean="0"/>
              <a:t>   1    3   5   7   11   13   17   19   23   29   31   37   41   43   47</a:t>
            </a:r>
          </a:p>
          <a:p>
            <a:pPr>
              <a:buNone/>
            </a:pPr>
            <a:r>
              <a:rPr lang="en-US" sz="2800" dirty="0" smtClean="0"/>
              <a:t>Addition of prime numbers from 1 to 50 is :327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Write a function to calculate the string length using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  </a:t>
            </a:r>
            <a:r>
              <a:rPr lang="en-US" sz="2800" dirty="0" err="1" smtClean="0"/>
              <a:t>strlength</a:t>
            </a:r>
            <a:r>
              <a:rPr lang="en-US" sz="2800" dirty="0" smtClean="0"/>
              <a:t>( );     //function declaration</a:t>
            </a:r>
          </a:p>
          <a:p>
            <a:pPr>
              <a:buNone/>
            </a:pPr>
            <a:r>
              <a:rPr lang="en-US" sz="2800" dirty="0" smtClean="0"/>
              <a:t>void main( 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len</a:t>
            </a:r>
            <a:r>
              <a:rPr lang="en-US" sz="2800" dirty="0" smtClean="0"/>
              <a:t> = 0;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len</a:t>
            </a:r>
            <a:r>
              <a:rPr lang="en-US" sz="2800" dirty="0" smtClean="0"/>
              <a:t>= </a:t>
            </a:r>
            <a:r>
              <a:rPr lang="en-US" sz="2800" dirty="0" err="1" smtClean="0"/>
              <a:t>strlength</a:t>
            </a:r>
            <a:r>
              <a:rPr lang="en-US" sz="2800" dirty="0" smtClean="0"/>
              <a:t>( );     // function call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String length = %d “,</a:t>
            </a:r>
            <a:r>
              <a:rPr lang="en-US" sz="2800" dirty="0" err="1" smtClean="0"/>
              <a:t>len</a:t>
            </a:r>
            <a:r>
              <a:rPr lang="en-US" sz="2800" dirty="0" smtClean="0"/>
              <a:t> );</a:t>
            </a:r>
          </a:p>
          <a:p>
            <a:pPr>
              <a:buNone/>
            </a:pP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  </a:t>
            </a:r>
            <a:r>
              <a:rPr lang="en-US" sz="2800" dirty="0" err="1" smtClean="0"/>
              <a:t>strlength</a:t>
            </a:r>
            <a:r>
              <a:rPr lang="en-US" sz="2800" dirty="0" smtClean="0"/>
              <a:t>( )    // function definition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=0;</a:t>
            </a:r>
          </a:p>
          <a:p>
            <a:pPr>
              <a:buNone/>
            </a:pPr>
            <a:r>
              <a:rPr lang="en-US" sz="2800" dirty="0" smtClean="0"/>
              <a:t>char </a:t>
            </a:r>
            <a:r>
              <a:rPr lang="en-US" sz="2800" dirty="0" err="1" smtClean="0"/>
              <a:t>str</a:t>
            </a:r>
            <a:r>
              <a:rPr lang="en-US" sz="2800" dirty="0" smtClean="0"/>
              <a:t>[10];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Enter the string:”);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(“%</a:t>
            </a:r>
            <a:r>
              <a:rPr lang="en-US" sz="2800" dirty="0" err="1" smtClean="0"/>
              <a:t>s”,str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while( </a:t>
            </a:r>
            <a:r>
              <a:rPr lang="en-US" sz="2800" dirty="0" err="1" smtClean="0"/>
              <a:t>str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 !=NULL)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i</a:t>
            </a:r>
            <a:r>
              <a:rPr lang="en-US" sz="2800" dirty="0" smtClean="0"/>
              <a:t>++ 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return 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Enter the string: software</a:t>
            </a:r>
          </a:p>
          <a:p>
            <a:pPr>
              <a:buNone/>
            </a:pPr>
            <a:r>
              <a:rPr lang="en-US" dirty="0" smtClean="0"/>
              <a:t>String length = 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WAP to calculate factorial  of number using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943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void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long </a:t>
            </a:r>
            <a:r>
              <a:rPr lang="en-US" sz="2800" dirty="0" err="1" smtClean="0"/>
              <a:t>int</a:t>
            </a:r>
            <a:r>
              <a:rPr lang="en-US" sz="2800" dirty="0" smtClean="0"/>
              <a:t> fact(void);      //function declaration</a:t>
            </a:r>
          </a:p>
          <a:p>
            <a:pPr>
              <a:buNone/>
            </a:pPr>
            <a:r>
              <a:rPr lang="en-US" sz="2800" dirty="0" err="1" smtClean="0"/>
              <a:t>clrscr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(“\n The factorial of number %ld “,fact( ) ); //function call</a:t>
            </a:r>
          </a:p>
          <a:p>
            <a:pPr>
              <a:buNone/>
            </a:pP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 smtClean="0"/>
              <a:t>long </a:t>
            </a:r>
            <a:r>
              <a:rPr lang="en-US" sz="3000" dirty="0" err="1" smtClean="0"/>
              <a:t>int</a:t>
            </a:r>
            <a:r>
              <a:rPr lang="en-US" sz="3000" dirty="0" smtClean="0"/>
              <a:t> fact(void)     //function definition</a:t>
            </a:r>
          </a:p>
          <a:p>
            <a:pPr>
              <a:buNone/>
            </a:pP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int</a:t>
            </a:r>
            <a:r>
              <a:rPr lang="en-US" sz="3000" dirty="0" smtClean="0"/>
              <a:t> no;</a:t>
            </a:r>
          </a:p>
          <a:p>
            <a:pPr>
              <a:buNone/>
            </a:pPr>
            <a:r>
              <a:rPr lang="en-US" sz="3000" dirty="0" smtClean="0"/>
              <a:t>   long </a:t>
            </a:r>
            <a:r>
              <a:rPr lang="en-US" sz="3000" dirty="0" err="1" smtClean="0"/>
              <a:t>int</a:t>
            </a:r>
            <a:r>
              <a:rPr lang="en-US" sz="3000" dirty="0" smtClean="0"/>
              <a:t> fact=1,i=1;</a:t>
            </a:r>
          </a:p>
          <a:p>
            <a:pPr>
              <a:buNone/>
            </a:pPr>
            <a:r>
              <a:rPr lang="en-US" sz="3000" dirty="0" smtClean="0"/>
              <a:t>  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(“\n Enter the number:”);</a:t>
            </a:r>
          </a:p>
          <a:p>
            <a:pPr>
              <a:buNone/>
            </a:pPr>
            <a:r>
              <a:rPr lang="en-US" sz="3000" dirty="0" smtClean="0"/>
              <a:t>   </a:t>
            </a:r>
            <a:r>
              <a:rPr lang="en-US" sz="3000" dirty="0" err="1" smtClean="0"/>
              <a:t>scanf</a:t>
            </a:r>
            <a:r>
              <a:rPr lang="en-US" sz="3000" dirty="0" smtClean="0"/>
              <a:t>(“%</a:t>
            </a:r>
            <a:r>
              <a:rPr lang="en-US" sz="3000" dirty="0" err="1" smtClean="0"/>
              <a:t>ld”,&amp;no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smtClean="0"/>
              <a:t>   for(  </a:t>
            </a:r>
            <a:r>
              <a:rPr lang="en-US" sz="3000" dirty="0" err="1" smtClean="0"/>
              <a:t>i</a:t>
            </a:r>
            <a:r>
              <a:rPr lang="en-US" sz="3000" dirty="0" smtClean="0"/>
              <a:t>  =1 ; </a:t>
            </a:r>
            <a:r>
              <a:rPr lang="en-US" sz="3000" dirty="0" err="1" smtClean="0"/>
              <a:t>i</a:t>
            </a:r>
            <a:r>
              <a:rPr lang="en-US" sz="3000" dirty="0" smtClean="0"/>
              <a:t>&lt;=no; </a:t>
            </a:r>
            <a:r>
              <a:rPr lang="en-US" sz="3000" dirty="0" err="1" smtClean="0"/>
              <a:t>i</a:t>
            </a:r>
            <a:r>
              <a:rPr lang="en-US" sz="3000" dirty="0" smtClean="0"/>
              <a:t>++ )</a:t>
            </a:r>
          </a:p>
          <a:p>
            <a:pPr>
              <a:buNone/>
            </a:pP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  fact = fact * </a:t>
            </a:r>
            <a:r>
              <a:rPr lang="en-US" sz="3000" dirty="0" err="1" smtClean="0"/>
              <a:t>i</a:t>
            </a:r>
            <a:r>
              <a:rPr lang="en-US" sz="3000" dirty="0" smtClean="0"/>
              <a:t> ;</a:t>
            </a:r>
          </a:p>
          <a:p>
            <a:pPr>
              <a:buNone/>
            </a:pPr>
            <a:r>
              <a:rPr lang="en-US" sz="3000" dirty="0" smtClean="0"/>
              <a:t>}  </a:t>
            </a:r>
          </a:p>
          <a:p>
            <a:pPr>
              <a:buNone/>
            </a:pPr>
            <a:r>
              <a:rPr lang="en-US" sz="3000" dirty="0" smtClean="0"/>
              <a:t>return fact;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Advantages of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1.Due to function ,program approach becomes top to down modular. It helps solving complex logical problems in the program.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2.The length of the program gets reduce because functions are called whenever they are required only.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3.While debugging errors, it becomes easy to find out any type of errors.</a:t>
            </a:r>
            <a:endParaRPr 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4. Function with Arguments and Return Value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Functions may have one or more than one arguments  with it which can be of different data types.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Also this function returns a value of required data type.</a:t>
            </a:r>
            <a:endParaRPr 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WAP to find out the sum of digits using function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   </a:t>
            </a:r>
            <a:r>
              <a:rPr lang="en-US" sz="2400" dirty="0" err="1" smtClean="0"/>
              <a:t>digitsum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);   //declaration of function with return value and with argument</a:t>
            </a:r>
          </a:p>
          <a:p>
            <a:pPr>
              <a:buNone/>
            </a:pPr>
            <a:r>
              <a:rPr lang="en-US" sz="2400" dirty="0" smtClean="0"/>
              <a:t>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no;</a:t>
            </a:r>
          </a:p>
          <a:p>
            <a:pPr>
              <a:buNone/>
            </a:pP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the number:”);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d”,&amp;no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Sum of digits of %</a:t>
            </a:r>
            <a:r>
              <a:rPr lang="en-US" sz="2400" dirty="0" err="1" smtClean="0"/>
              <a:t>d”,digitsum</a:t>
            </a:r>
            <a:r>
              <a:rPr lang="en-US" sz="2400" dirty="0" smtClean="0"/>
              <a:t>(no));   //function call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digitsum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num)   //function </a:t>
            </a:r>
            <a:r>
              <a:rPr lang="en-US" sz="2400" dirty="0" err="1" smtClean="0"/>
              <a:t>defination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rem</a:t>
            </a:r>
            <a:r>
              <a:rPr lang="en-US" sz="2400" dirty="0" smtClean="0"/>
              <a:t>=0,sum =0;</a:t>
            </a:r>
          </a:p>
          <a:p>
            <a:pPr>
              <a:buNone/>
            </a:pPr>
            <a:r>
              <a:rPr lang="en-US" sz="2400" dirty="0" smtClean="0"/>
              <a:t>  while (num !=0)</a:t>
            </a:r>
          </a:p>
          <a:p>
            <a:pPr>
              <a:buNone/>
            </a:pPr>
            <a:r>
              <a:rPr lang="en-US" sz="2400" dirty="0" smtClean="0"/>
              <a:t>   {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rem</a:t>
            </a:r>
            <a:r>
              <a:rPr lang="en-US" sz="2400" dirty="0" smtClean="0"/>
              <a:t>=num % 10;</a:t>
            </a:r>
          </a:p>
          <a:p>
            <a:pPr>
              <a:buNone/>
            </a:pPr>
            <a:r>
              <a:rPr lang="en-US" sz="2400" dirty="0" smtClean="0"/>
              <a:t>      sum = sum + </a:t>
            </a:r>
            <a:r>
              <a:rPr lang="en-US" sz="2400" dirty="0" err="1" smtClean="0"/>
              <a:t>rem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 no=  no/10;</a:t>
            </a:r>
          </a:p>
          <a:p>
            <a:pPr>
              <a:buNone/>
            </a:pPr>
            <a:r>
              <a:rPr lang="en-US" sz="2400" dirty="0" smtClean="0"/>
              <a:t>    }</a:t>
            </a:r>
          </a:p>
          <a:p>
            <a:pPr>
              <a:buNone/>
            </a:pPr>
            <a:r>
              <a:rPr lang="en-US" sz="2400" dirty="0" smtClean="0"/>
              <a:t>return  sum;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WAP to accept values of 3 angles of triangle from the user and check whether it is triangle or not.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 triangle(</a:t>
            </a:r>
            <a:r>
              <a:rPr lang="en-US" sz="2800" dirty="0" err="1" smtClean="0"/>
              <a:t>int,int,int</a:t>
            </a:r>
            <a:r>
              <a:rPr lang="en-US" sz="2800" dirty="0" smtClean="0"/>
              <a:t>);     //declaration of function</a:t>
            </a:r>
          </a:p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a1,a2,a3,total;</a:t>
            </a:r>
          </a:p>
          <a:p>
            <a:pPr>
              <a:buNone/>
            </a:pP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values of 3 triangles:”);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(“%d %d %d”,&amp;a1,&amp;a2,&amp;a3);</a:t>
            </a:r>
          </a:p>
          <a:p>
            <a:pPr>
              <a:buNone/>
            </a:pPr>
            <a:r>
              <a:rPr lang="en-US" sz="2400" dirty="0" smtClean="0"/>
              <a:t>total = triangle(a1,a2,a3);   // function call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5897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   if( total == 180)</a:t>
            </a:r>
          </a:p>
          <a:p>
            <a:pPr>
              <a:buNone/>
            </a:pPr>
            <a:r>
              <a:rPr lang="en-US" sz="2400" dirty="0" smtClean="0"/>
              <a:t>        {</a:t>
            </a:r>
          </a:p>
          <a:p>
            <a:pPr>
              <a:buNone/>
            </a:pPr>
            <a:r>
              <a:rPr lang="en-US" sz="2400" dirty="0" smtClean="0"/>
              <a:t>    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this is a triangle”);</a:t>
            </a:r>
          </a:p>
          <a:p>
            <a:pPr>
              <a:buNone/>
            </a:pPr>
            <a:r>
              <a:rPr lang="en-US" sz="2400" dirty="0" smtClean="0"/>
              <a:t>         }</a:t>
            </a:r>
          </a:p>
          <a:p>
            <a:pPr>
              <a:buNone/>
            </a:pPr>
            <a:r>
              <a:rPr lang="en-US" sz="2400" dirty="0" smtClean="0"/>
              <a:t>     else</a:t>
            </a:r>
          </a:p>
          <a:p>
            <a:pPr>
              <a:buNone/>
            </a:pPr>
            <a:r>
              <a:rPr lang="en-US" sz="2400" dirty="0" smtClean="0"/>
              <a:t>         {</a:t>
            </a:r>
          </a:p>
          <a:p>
            <a:pPr>
              <a:buNone/>
            </a:pPr>
            <a:r>
              <a:rPr lang="en-US" sz="2400" dirty="0" smtClean="0"/>
              <a:t>    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(“\n this is not a triangle”);</a:t>
            </a:r>
          </a:p>
          <a:p>
            <a:pPr>
              <a:buNone/>
            </a:pPr>
            <a:r>
              <a:rPr lang="en-US" sz="2400" dirty="0" smtClean="0"/>
              <a:t>         }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triangle(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x,int</a:t>
            </a:r>
            <a:r>
              <a:rPr lang="en-US" sz="2600" dirty="0" smtClean="0"/>
              <a:t> </a:t>
            </a:r>
            <a:r>
              <a:rPr lang="en-US" sz="2600" dirty="0" err="1" smtClean="0"/>
              <a:t>y,int</a:t>
            </a:r>
            <a:r>
              <a:rPr lang="en-US" sz="2600" dirty="0" smtClean="0"/>
              <a:t> z)</a:t>
            </a:r>
          </a:p>
          <a:p>
            <a:pPr>
              <a:buNone/>
            </a:pPr>
            <a:r>
              <a:rPr lang="en-US" sz="2600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return (</a:t>
            </a:r>
            <a:r>
              <a:rPr lang="en-US" sz="2600" dirty="0" err="1" smtClean="0"/>
              <a:t>x+y+z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Recursion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r>
              <a:rPr lang="en-US" sz="2800" dirty="0" smtClean="0"/>
              <a:t>When function calls itself in its own body then it is called as Recursive Function.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void main()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(“\n Hello ,You are in the world of C”);</a:t>
            </a:r>
          </a:p>
          <a:p>
            <a:pPr>
              <a:buNone/>
            </a:pPr>
            <a:r>
              <a:rPr lang="en-US" sz="2800" dirty="0" smtClean="0"/>
              <a:t>  main();   //main() is called again in its own body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getch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WAP to find out factorial of number using recursion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long </a:t>
            </a:r>
            <a:r>
              <a:rPr lang="en-US" sz="2400" dirty="0" err="1" smtClean="0"/>
              <a:t>int</a:t>
            </a:r>
            <a:r>
              <a:rPr lang="en-US" sz="2400" dirty="0" smtClean="0"/>
              <a:t> fact(void);      //function declaration</a:t>
            </a:r>
          </a:p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no;</a:t>
            </a:r>
          </a:p>
          <a:p>
            <a:pPr>
              <a:buNone/>
            </a:pP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the number:”);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d”,&amp;no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The factorial of number %ld “,fact(no)); //function call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long  </a:t>
            </a:r>
            <a:r>
              <a:rPr lang="en-US" sz="2400" dirty="0" err="1" smtClean="0"/>
              <a:t>int</a:t>
            </a:r>
            <a:r>
              <a:rPr lang="en-US" sz="2400" dirty="0" smtClean="0"/>
              <a:t>  fact( 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long  </a:t>
            </a:r>
            <a:r>
              <a:rPr lang="en-US" sz="2400" dirty="0" err="1" smtClean="0"/>
              <a:t>int</a:t>
            </a:r>
            <a:r>
              <a:rPr lang="en-US" sz="2400" dirty="0" smtClean="0"/>
              <a:t>  f;</a:t>
            </a:r>
          </a:p>
          <a:p>
            <a:pPr>
              <a:buNone/>
            </a:pPr>
            <a:r>
              <a:rPr lang="en-US" sz="2400" dirty="0" smtClean="0"/>
              <a:t>    if( n==1)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return 1;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 else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f=n*fact(n-1);</a:t>
            </a:r>
          </a:p>
          <a:p>
            <a:pPr>
              <a:buNone/>
            </a:pPr>
            <a:r>
              <a:rPr lang="en-US" sz="2400" dirty="0" smtClean="0"/>
              <a:t>return (f);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Call by Value and Call by Reference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endParaRPr lang="en-US" sz="2800" u="sng" dirty="0" smtClean="0"/>
          </a:p>
          <a:p>
            <a:r>
              <a:rPr lang="en-US" sz="2800" u="sng" dirty="0" smtClean="0"/>
              <a:t>Call by Value:-</a:t>
            </a:r>
          </a:p>
          <a:p>
            <a:pPr>
              <a:buNone/>
            </a:pPr>
            <a:r>
              <a:rPr lang="en-US" sz="2800" dirty="0" smtClean="0"/>
              <a:t>If function is called by passing the reference of variable or values then it is called as Call  by reference.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Example:-</a:t>
            </a:r>
          </a:p>
          <a:p>
            <a:pPr>
              <a:buNone/>
            </a:pPr>
            <a:r>
              <a:rPr lang="en-US" sz="2800" dirty="0" smtClean="0"/>
              <a:t>                   add(&amp;a, &amp;b);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swap(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("Enter the value of x and y\n");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d%d",&amp;x,&amp;y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("Before Swapping\</a:t>
            </a:r>
            <a:r>
              <a:rPr lang="en-US" dirty="0" err="1" smtClean="0"/>
              <a:t>nx</a:t>
            </a:r>
            <a:r>
              <a:rPr lang="en-US" dirty="0" smtClean="0"/>
              <a:t> = %d\</a:t>
            </a:r>
            <a:r>
              <a:rPr lang="en-US" dirty="0" err="1" smtClean="0"/>
              <a:t>ny</a:t>
            </a:r>
            <a:r>
              <a:rPr lang="en-US" dirty="0" smtClean="0"/>
              <a:t> = %d\n", x, y);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swap(x, y);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("After Swapping\</a:t>
            </a:r>
            <a:r>
              <a:rPr lang="en-US" dirty="0" err="1" smtClean="0"/>
              <a:t>nx</a:t>
            </a:r>
            <a:r>
              <a:rPr lang="en-US" dirty="0" smtClean="0"/>
              <a:t> = %d\</a:t>
            </a:r>
            <a:r>
              <a:rPr lang="en-US" dirty="0" err="1" smtClean="0"/>
              <a:t>ny</a:t>
            </a:r>
            <a:r>
              <a:rPr lang="en-US" dirty="0" smtClean="0"/>
              <a:t> = %d\n", x, y);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Advantages of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4.The function written once can be used many times.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5</a:t>
            </a:r>
            <a:r>
              <a:rPr lang="en-US" sz="2800" dirty="0" smtClean="0"/>
              <a:t>.Functional approach saves time and memory space.</a:t>
            </a:r>
            <a:endParaRPr 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swap(</a:t>
            </a:r>
            <a:r>
              <a:rPr lang="en-US" sz="2800" dirty="0" err="1" smtClean="0"/>
              <a:t>int</a:t>
            </a:r>
            <a:r>
              <a:rPr lang="en-US" sz="2800" dirty="0" smtClean="0"/>
              <a:t>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b)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temp;</a:t>
            </a:r>
          </a:p>
          <a:p>
            <a:pPr>
              <a:buNone/>
            </a:pPr>
            <a:r>
              <a:rPr lang="en-US" sz="2800" dirty="0" smtClean="0"/>
              <a:t>   temp = b;</a:t>
            </a:r>
          </a:p>
          <a:p>
            <a:pPr>
              <a:buNone/>
            </a:pPr>
            <a:r>
              <a:rPr lang="en-US" sz="2800" dirty="0" smtClean="0"/>
              <a:t>   b = a;</a:t>
            </a:r>
          </a:p>
          <a:p>
            <a:pPr>
              <a:buNone/>
            </a:pPr>
            <a:r>
              <a:rPr lang="en-US" sz="2800" dirty="0" smtClean="0"/>
              <a:t>   a = temp;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("Values of a and b is %d  %d\n", </a:t>
            </a:r>
            <a:r>
              <a:rPr lang="en-US" sz="2800" dirty="0" err="1" smtClean="0"/>
              <a:t>a,b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Call By 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If function is called by passing the reference/addresses  of variable  then it is called as Call  by reference.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Example:-</a:t>
            </a:r>
          </a:p>
          <a:p>
            <a:pPr>
              <a:buNone/>
            </a:pPr>
            <a:r>
              <a:rPr lang="en-US" sz="2800" dirty="0" smtClean="0"/>
              <a:t>                   add(&amp;a, &amp;b);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59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WAP to calculate addition of two numbers using call by reference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add(</a:t>
            </a:r>
            <a:r>
              <a:rPr lang="en-US" sz="2400" dirty="0" err="1" smtClean="0"/>
              <a:t>int</a:t>
            </a:r>
            <a:r>
              <a:rPr lang="en-US" sz="2400" dirty="0" smtClean="0"/>
              <a:t> *, </a:t>
            </a:r>
            <a:r>
              <a:rPr lang="en-US" sz="2400" dirty="0" err="1" smtClean="0"/>
              <a:t>int</a:t>
            </a:r>
            <a:r>
              <a:rPr lang="en-US" sz="2400" dirty="0" smtClean="0"/>
              <a:t> *);     //declaring function</a:t>
            </a:r>
          </a:p>
          <a:p>
            <a:pPr>
              <a:buNone/>
            </a:pPr>
            <a:r>
              <a:rPr lang="en-US" sz="2400" dirty="0" smtClean="0"/>
              <a:t>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a,b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value for a and b:”);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(“%d %d “,&amp;</a:t>
            </a:r>
            <a:r>
              <a:rPr lang="en-US" sz="2400" dirty="0" err="1" smtClean="0"/>
              <a:t>a,&amp;b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Addition = %</a:t>
            </a:r>
            <a:r>
              <a:rPr lang="en-US" sz="2400" dirty="0" err="1" smtClean="0"/>
              <a:t>d”,add</a:t>
            </a:r>
            <a:r>
              <a:rPr lang="en-US" sz="2400" dirty="0" smtClean="0"/>
              <a:t>(&amp;</a:t>
            </a:r>
            <a:r>
              <a:rPr lang="en-US" sz="2400" dirty="0" err="1" smtClean="0"/>
              <a:t>a,&amp;b</a:t>
            </a:r>
            <a:r>
              <a:rPr lang="en-US" sz="2400" dirty="0" smtClean="0"/>
              <a:t>))  //call by reference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add(</a:t>
            </a:r>
            <a:r>
              <a:rPr lang="en-US" sz="3000" dirty="0" err="1" smtClean="0"/>
              <a:t>int</a:t>
            </a:r>
            <a:r>
              <a:rPr lang="en-US" sz="3000" dirty="0" smtClean="0"/>
              <a:t> *x, </a:t>
            </a:r>
            <a:r>
              <a:rPr lang="en-US" sz="3000" dirty="0" err="1" smtClean="0"/>
              <a:t>int</a:t>
            </a:r>
            <a:r>
              <a:rPr lang="en-US" sz="3000" dirty="0" smtClean="0"/>
              <a:t> *y)  //function </a:t>
            </a:r>
            <a:r>
              <a:rPr lang="en-US" sz="3000" dirty="0" err="1" smtClean="0"/>
              <a:t>defination</a:t>
            </a: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  return *x +  *y;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5635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WAP to swap the value of variables  using call by reference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  swap(</a:t>
            </a:r>
            <a:r>
              <a:rPr lang="en-US" dirty="0" err="1" smtClean="0"/>
              <a:t>int</a:t>
            </a:r>
            <a:r>
              <a:rPr lang="en-US" dirty="0" smtClean="0"/>
              <a:t> *, </a:t>
            </a:r>
            <a:r>
              <a:rPr lang="en-US" dirty="0" err="1" smtClean="0"/>
              <a:t>int</a:t>
            </a:r>
            <a:r>
              <a:rPr lang="en-US" dirty="0" smtClean="0"/>
              <a:t> *);     //declaring function</a:t>
            </a:r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(“\n enter value for a and b:”);</a:t>
            </a:r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(“%d %d “,&amp;</a:t>
            </a:r>
            <a:r>
              <a:rPr lang="en-US" dirty="0" err="1" smtClean="0"/>
              <a:t>a,&amp;b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nBefore</a:t>
            </a:r>
            <a:r>
              <a:rPr lang="en-US" dirty="0" smtClean="0"/>
              <a:t> swapping  a: %d \t  b: %</a:t>
            </a:r>
            <a:r>
              <a:rPr lang="en-US" dirty="0" err="1" smtClean="0"/>
              <a:t>d”,a,b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swap(&amp;</a:t>
            </a:r>
            <a:r>
              <a:rPr lang="en-US" dirty="0" err="1" smtClean="0"/>
              <a:t>a,&amp;b</a:t>
            </a:r>
            <a:r>
              <a:rPr lang="en-US" dirty="0" smtClean="0"/>
              <a:t>); //function call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(“\n After swapping   a: %d \t  b:%</a:t>
            </a:r>
            <a:r>
              <a:rPr lang="en-US" dirty="0" err="1" smtClean="0"/>
              <a:t>d”,a,b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dirty="0" err="1" smtClean="0"/>
              <a:t>void</a:t>
            </a:r>
            <a:r>
              <a:rPr lang="fr-FR" sz="2800" dirty="0" smtClean="0"/>
              <a:t> swap(</a:t>
            </a:r>
            <a:r>
              <a:rPr lang="fr-FR" sz="2800" dirty="0" err="1" smtClean="0"/>
              <a:t>int</a:t>
            </a:r>
            <a:r>
              <a:rPr lang="fr-FR" sz="2800" dirty="0" smtClean="0"/>
              <a:t>  *x, </a:t>
            </a:r>
            <a:r>
              <a:rPr lang="fr-FR" sz="2800" dirty="0" err="1" smtClean="0"/>
              <a:t>int</a:t>
            </a:r>
            <a:r>
              <a:rPr lang="fr-FR" sz="2800" dirty="0" smtClean="0"/>
              <a:t> *y)</a:t>
            </a:r>
          </a:p>
          <a:p>
            <a:pPr>
              <a:buNone/>
            </a:pPr>
            <a:r>
              <a:rPr lang="fr-FR" sz="2800" dirty="0" smtClean="0"/>
              <a:t>{</a:t>
            </a:r>
          </a:p>
          <a:p>
            <a:pPr>
              <a:buNone/>
            </a:pPr>
            <a:r>
              <a:rPr lang="fr-FR" sz="2800" dirty="0" smtClean="0"/>
              <a:t>   </a:t>
            </a:r>
            <a:r>
              <a:rPr lang="fr-FR" sz="2800" dirty="0" err="1" smtClean="0"/>
              <a:t>int</a:t>
            </a:r>
            <a:r>
              <a:rPr lang="fr-FR" sz="2800" dirty="0" smtClean="0"/>
              <a:t> </a:t>
            </a:r>
            <a:r>
              <a:rPr lang="fr-FR" sz="2800" dirty="0" err="1" smtClean="0"/>
              <a:t>temp</a:t>
            </a:r>
            <a:r>
              <a:rPr lang="fr-FR" sz="2800" dirty="0" smtClean="0"/>
              <a:t>;</a:t>
            </a:r>
          </a:p>
          <a:p>
            <a:pPr>
              <a:buNone/>
            </a:pPr>
            <a:r>
              <a:rPr lang="fr-FR" sz="2800" dirty="0" smtClean="0"/>
              <a:t>   </a:t>
            </a:r>
            <a:r>
              <a:rPr lang="fr-FR" sz="2800" dirty="0" err="1" smtClean="0"/>
              <a:t>temp</a:t>
            </a:r>
            <a:r>
              <a:rPr lang="fr-FR" sz="2800" dirty="0" smtClean="0"/>
              <a:t> = *x;</a:t>
            </a:r>
          </a:p>
          <a:p>
            <a:pPr>
              <a:buNone/>
            </a:pPr>
            <a:r>
              <a:rPr lang="fr-FR" sz="2800" dirty="0" smtClean="0"/>
              <a:t>   *x = *y;</a:t>
            </a:r>
          </a:p>
          <a:p>
            <a:pPr>
              <a:buNone/>
            </a:pPr>
            <a:r>
              <a:rPr lang="fr-FR" sz="2800" dirty="0" smtClean="0"/>
              <a:t>   *y = </a:t>
            </a:r>
            <a:r>
              <a:rPr lang="fr-FR" sz="2800" dirty="0" err="1" smtClean="0"/>
              <a:t>temp</a:t>
            </a:r>
            <a:r>
              <a:rPr lang="fr-FR" sz="2800" dirty="0" smtClean="0"/>
              <a:t>;</a:t>
            </a:r>
          </a:p>
          <a:p>
            <a:pPr>
              <a:buNone/>
            </a:pPr>
            <a:r>
              <a:rPr lang="fr-FR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304801"/>
          <a:ext cx="8610600" cy="607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67881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getch</a:t>
                      </a:r>
                      <a:r>
                        <a:rPr lang="en-US" sz="2000" b="1" dirty="0" smtClean="0"/>
                        <a:t>(  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getche</a:t>
                      </a:r>
                      <a:r>
                        <a:rPr lang="en-US" sz="2000" b="1" dirty="0" smtClean="0"/>
                        <a:t>( )</a:t>
                      </a:r>
                      <a:endParaRPr lang="en-US" sz="2000" b="1" dirty="0"/>
                    </a:p>
                  </a:txBody>
                  <a:tcPr/>
                </a:tc>
              </a:tr>
              <a:tr h="933852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getch</a:t>
                      </a:r>
                      <a:r>
                        <a:rPr lang="en-US" sz="2000" b="1" baseline="0" dirty="0" smtClean="0"/>
                        <a:t> ( ) accepts the entered character but </a:t>
                      </a:r>
                      <a:r>
                        <a:rPr lang="en-US" sz="2000" b="1" baseline="0" dirty="0" err="1" smtClean="0"/>
                        <a:t>doesnot</a:t>
                      </a:r>
                      <a:r>
                        <a:rPr lang="en-US" sz="2000" b="1" baseline="0" dirty="0" smtClean="0"/>
                        <a:t> echo it on the screen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getche</a:t>
                      </a:r>
                      <a:r>
                        <a:rPr lang="en-US" sz="2000" b="1" baseline="0" dirty="0" smtClean="0"/>
                        <a:t> ( ) accepts the entered character and  also </a:t>
                      </a:r>
                      <a:r>
                        <a:rPr lang="en-US" sz="2000" b="1" baseline="0" dirty="0" err="1" smtClean="0"/>
                        <a:t>echos</a:t>
                      </a:r>
                      <a:r>
                        <a:rPr lang="en-US" sz="2000" b="1" baseline="0" dirty="0" smtClean="0"/>
                        <a:t> it on the screen</a:t>
                      </a:r>
                      <a:endParaRPr lang="en-US" sz="2000" b="1" dirty="0" smtClean="0"/>
                    </a:p>
                  </a:txBody>
                  <a:tcPr/>
                </a:tc>
              </a:tr>
              <a:tr h="3550919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int</a:t>
                      </a:r>
                      <a:r>
                        <a:rPr lang="en-US" sz="2000" b="1" dirty="0" smtClean="0"/>
                        <a:t>  main( )</a:t>
                      </a:r>
                    </a:p>
                    <a:p>
                      <a:r>
                        <a:rPr lang="en-US" sz="2000" b="1" dirty="0" smtClean="0"/>
                        <a:t>{</a:t>
                      </a:r>
                    </a:p>
                    <a:p>
                      <a:r>
                        <a:rPr lang="en-US" sz="2000" b="1" dirty="0" smtClean="0"/>
                        <a:t>  char </a:t>
                      </a:r>
                      <a:r>
                        <a:rPr lang="en-US" sz="2000" b="1" dirty="0" err="1" smtClean="0"/>
                        <a:t>ch</a:t>
                      </a:r>
                      <a:r>
                        <a:rPr lang="en-US" sz="2000" b="1" dirty="0" smtClean="0"/>
                        <a:t>;</a:t>
                      </a:r>
                    </a:p>
                    <a:p>
                      <a:r>
                        <a:rPr lang="en-US" sz="2000" b="1" dirty="0" smtClean="0"/>
                        <a:t>  </a:t>
                      </a:r>
                      <a:r>
                        <a:rPr lang="en-US" sz="2000" b="1" dirty="0" err="1" smtClean="0"/>
                        <a:t>clrscr</a:t>
                      </a:r>
                      <a:r>
                        <a:rPr lang="en-US" sz="2000" b="1" dirty="0" smtClean="0"/>
                        <a:t>();</a:t>
                      </a:r>
                    </a:p>
                    <a:p>
                      <a:r>
                        <a:rPr lang="en-US" sz="2000" b="1" dirty="0" err="1" smtClean="0"/>
                        <a:t>printf</a:t>
                      </a:r>
                      <a:r>
                        <a:rPr lang="en-US" sz="2000" b="1" dirty="0" smtClean="0"/>
                        <a:t>(“\n Enter character:”);</a:t>
                      </a:r>
                    </a:p>
                    <a:p>
                      <a:r>
                        <a:rPr lang="en-US" sz="2000" b="1" dirty="0" err="1" smtClean="0"/>
                        <a:t>ch</a:t>
                      </a:r>
                      <a:r>
                        <a:rPr lang="en-US" sz="2000" b="1" dirty="0" smtClean="0"/>
                        <a:t>=</a:t>
                      </a:r>
                      <a:r>
                        <a:rPr lang="en-US" sz="2000" b="1" dirty="0" err="1" smtClean="0"/>
                        <a:t>getch</a:t>
                      </a:r>
                      <a:r>
                        <a:rPr lang="en-US" sz="2000" b="1" dirty="0" smtClean="0"/>
                        <a:t>();</a:t>
                      </a:r>
                    </a:p>
                    <a:p>
                      <a:r>
                        <a:rPr lang="en-US" sz="2000" b="1" dirty="0" err="1" smtClean="0"/>
                        <a:t>printf</a:t>
                      </a:r>
                      <a:r>
                        <a:rPr lang="en-US" sz="2000" b="1" dirty="0" smtClean="0"/>
                        <a:t>(“\n entered character is %c “,</a:t>
                      </a:r>
                      <a:r>
                        <a:rPr lang="en-US" sz="2000" b="1" dirty="0" err="1" smtClean="0"/>
                        <a:t>ch</a:t>
                      </a:r>
                      <a:r>
                        <a:rPr lang="en-US" sz="2000" b="1" dirty="0" smtClean="0"/>
                        <a:t>);</a:t>
                      </a:r>
                    </a:p>
                    <a:p>
                      <a:r>
                        <a:rPr lang="en-US" sz="2000" b="1" dirty="0" smtClean="0"/>
                        <a:t>return  0;</a:t>
                      </a:r>
                    </a:p>
                    <a:p>
                      <a:r>
                        <a:rPr lang="en-US" sz="2000" b="1" dirty="0" smtClean="0"/>
                        <a:t>}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int</a:t>
                      </a:r>
                      <a:r>
                        <a:rPr lang="en-US" sz="2000" b="1" dirty="0" smtClean="0"/>
                        <a:t>  main( )</a:t>
                      </a:r>
                    </a:p>
                    <a:p>
                      <a:r>
                        <a:rPr lang="en-US" sz="2000" b="1" dirty="0" smtClean="0"/>
                        <a:t>{</a:t>
                      </a:r>
                    </a:p>
                    <a:p>
                      <a:r>
                        <a:rPr lang="en-US" sz="2000" b="1" dirty="0" smtClean="0"/>
                        <a:t>  char </a:t>
                      </a:r>
                      <a:r>
                        <a:rPr lang="en-US" sz="2000" b="1" dirty="0" err="1" smtClean="0"/>
                        <a:t>ch</a:t>
                      </a:r>
                      <a:r>
                        <a:rPr lang="en-US" sz="2000" b="1" dirty="0" smtClean="0"/>
                        <a:t>;</a:t>
                      </a:r>
                    </a:p>
                    <a:p>
                      <a:r>
                        <a:rPr lang="en-US" sz="2000" b="1" dirty="0" smtClean="0"/>
                        <a:t>  </a:t>
                      </a:r>
                      <a:r>
                        <a:rPr lang="en-US" sz="2000" b="1" dirty="0" err="1" smtClean="0"/>
                        <a:t>clrscr</a:t>
                      </a:r>
                      <a:r>
                        <a:rPr lang="en-US" sz="2000" b="1" dirty="0" smtClean="0"/>
                        <a:t>();</a:t>
                      </a:r>
                    </a:p>
                    <a:p>
                      <a:r>
                        <a:rPr lang="en-US" sz="2000" b="1" dirty="0" err="1" smtClean="0"/>
                        <a:t>printf</a:t>
                      </a:r>
                      <a:r>
                        <a:rPr lang="en-US" sz="2000" b="1" dirty="0" smtClean="0"/>
                        <a:t>(“\n Enter character:”);</a:t>
                      </a:r>
                    </a:p>
                    <a:p>
                      <a:r>
                        <a:rPr lang="en-US" sz="2000" b="1" dirty="0" err="1" smtClean="0"/>
                        <a:t>ch</a:t>
                      </a:r>
                      <a:r>
                        <a:rPr lang="en-US" sz="2000" b="1" dirty="0" smtClean="0"/>
                        <a:t>=</a:t>
                      </a:r>
                      <a:r>
                        <a:rPr lang="en-US" sz="2000" b="1" dirty="0" err="1" smtClean="0"/>
                        <a:t>getche</a:t>
                      </a:r>
                      <a:r>
                        <a:rPr lang="en-US" sz="2000" b="1" dirty="0" smtClean="0"/>
                        <a:t>();</a:t>
                      </a:r>
                    </a:p>
                    <a:p>
                      <a:r>
                        <a:rPr lang="en-US" sz="2000" b="1" dirty="0" err="1" smtClean="0"/>
                        <a:t>printf</a:t>
                      </a:r>
                      <a:r>
                        <a:rPr lang="en-US" sz="2000" b="1" dirty="0" smtClean="0"/>
                        <a:t>(“\n entered character is %c “,</a:t>
                      </a:r>
                      <a:r>
                        <a:rPr lang="en-US" sz="2000" b="1" dirty="0" err="1" smtClean="0"/>
                        <a:t>ch</a:t>
                      </a:r>
                      <a:r>
                        <a:rPr lang="en-US" sz="2000" b="1" dirty="0" smtClean="0"/>
                        <a:t>);</a:t>
                      </a:r>
                    </a:p>
                    <a:p>
                      <a:r>
                        <a:rPr lang="en-US" sz="2000" b="1" dirty="0" smtClean="0"/>
                        <a:t>return    0 ;</a:t>
                      </a:r>
                    </a:p>
                    <a:p>
                      <a:r>
                        <a:rPr lang="en-US" sz="2000" b="1" dirty="0" smtClean="0"/>
                        <a:t>}</a:t>
                      </a:r>
                      <a:endParaRPr lang="en-US" sz="2000" b="1" dirty="0"/>
                    </a:p>
                  </a:txBody>
                  <a:tcPr/>
                </a:tc>
              </a:tr>
              <a:tr h="111751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o/p: Enter character: </a:t>
                      </a:r>
                    </a:p>
                    <a:p>
                      <a:r>
                        <a:rPr lang="en-US" sz="2000" b="1" dirty="0" smtClean="0"/>
                        <a:t>Entered character is C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o/p: Enter character: C</a:t>
                      </a:r>
                    </a:p>
                    <a:p>
                      <a:r>
                        <a:rPr lang="en-US" sz="2000" b="1" dirty="0" smtClean="0"/>
                        <a:t>Entered character is C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Passing String to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WAP to exchange the two strings using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void  exchange(char [ ] ,char [  ] );   //function declaration</a:t>
            </a:r>
          </a:p>
          <a:p>
            <a:pPr>
              <a:buNone/>
            </a:pPr>
            <a:r>
              <a:rPr lang="en-US" sz="2400" dirty="0" smtClean="0"/>
              <a:t>void main()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char str1[10],str2[10];</a:t>
            </a:r>
          </a:p>
          <a:p>
            <a:pPr>
              <a:buNone/>
            </a:pPr>
            <a:r>
              <a:rPr lang="en-US" sz="2400" dirty="0" err="1" smtClean="0"/>
              <a:t>clrscr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Enter first string: \n Enter Second string:”);</a:t>
            </a:r>
          </a:p>
          <a:p>
            <a:pPr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(“%s %s”,str1,str2);</a:t>
            </a:r>
          </a:p>
          <a:p>
            <a:pPr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 Before exchange first string = %s second string =%s”,str1,str2);</a:t>
            </a:r>
          </a:p>
          <a:p>
            <a:pPr>
              <a:buNone/>
            </a:pPr>
            <a:r>
              <a:rPr lang="en-US" sz="2400" dirty="0" smtClean="0"/>
              <a:t>exchange(str1,str2);</a:t>
            </a:r>
          </a:p>
          <a:p>
            <a:pPr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59737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void exchange(char s1[ ] ,char s2[ ])  //function </a:t>
            </a:r>
            <a:r>
              <a:rPr lang="en-US" sz="2800" dirty="0" err="1" smtClean="0"/>
              <a:t>defination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char temp[10];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=0;</a:t>
            </a:r>
          </a:p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=1;i&lt;=9;i++)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temp[</a:t>
            </a:r>
            <a:r>
              <a:rPr lang="en-US" sz="2800" dirty="0" err="1" smtClean="0"/>
              <a:t>i</a:t>
            </a:r>
            <a:r>
              <a:rPr lang="en-US" sz="2800" dirty="0" smtClean="0"/>
              <a:t>]=s1[</a:t>
            </a:r>
            <a:r>
              <a:rPr lang="en-US" sz="2800" dirty="0" err="1" smtClean="0"/>
              <a:t>i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058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 smtClean="0"/>
              <a:t>for(</a:t>
            </a:r>
            <a:r>
              <a:rPr lang="en-US" sz="3000" dirty="0" err="1" smtClean="0"/>
              <a:t>i</a:t>
            </a:r>
            <a:r>
              <a:rPr lang="en-US" sz="3000" dirty="0" smtClean="0"/>
              <a:t>=1;i&lt;=9;i++)</a:t>
            </a:r>
          </a:p>
          <a:p>
            <a:pPr>
              <a:buNone/>
            </a:pP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  s1[</a:t>
            </a:r>
            <a:r>
              <a:rPr lang="en-US" sz="3000" dirty="0" err="1" smtClean="0"/>
              <a:t>i</a:t>
            </a:r>
            <a:r>
              <a:rPr lang="en-US" sz="3000" dirty="0" smtClean="0"/>
              <a:t>]=s2[</a:t>
            </a:r>
            <a:r>
              <a:rPr lang="en-US" sz="3000" dirty="0" err="1" smtClean="0"/>
              <a:t>i</a:t>
            </a:r>
            <a:r>
              <a:rPr lang="en-US" sz="3000" dirty="0" smtClean="0"/>
              <a:t>];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pPr>
              <a:buNone/>
            </a:pPr>
            <a:r>
              <a:rPr lang="en-US" sz="3000" dirty="0" smtClean="0"/>
              <a:t>for(</a:t>
            </a:r>
            <a:r>
              <a:rPr lang="en-US" sz="3000" dirty="0" err="1" smtClean="0"/>
              <a:t>i</a:t>
            </a:r>
            <a:r>
              <a:rPr lang="en-US" sz="3000" dirty="0" smtClean="0"/>
              <a:t>=1;i&lt;=9;i++)</a:t>
            </a:r>
          </a:p>
          <a:p>
            <a:pPr>
              <a:buNone/>
            </a:pP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  s2[</a:t>
            </a:r>
            <a:r>
              <a:rPr lang="en-US" sz="3000" dirty="0" err="1" smtClean="0"/>
              <a:t>i</a:t>
            </a:r>
            <a:r>
              <a:rPr lang="en-US" sz="3000" dirty="0" smtClean="0"/>
              <a:t>]=temp[</a:t>
            </a:r>
            <a:r>
              <a:rPr lang="en-US" sz="3000" dirty="0" err="1" smtClean="0"/>
              <a:t>i</a:t>
            </a:r>
            <a:r>
              <a:rPr lang="en-US" sz="3000" dirty="0" smtClean="0"/>
              <a:t>];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pPr>
              <a:buNone/>
            </a:pPr>
            <a:r>
              <a:rPr lang="en-US" sz="3000" dirty="0" err="1" smtClean="0"/>
              <a:t>printf</a:t>
            </a:r>
            <a:r>
              <a:rPr lang="en-US" sz="3000" dirty="0" smtClean="0"/>
              <a:t>(“\n After exchange first string =%s and second string=%s”,s1,s2);</a:t>
            </a:r>
          </a:p>
          <a:p>
            <a:pPr>
              <a:buNone/>
            </a:pPr>
            <a:r>
              <a:rPr lang="en-US" sz="30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Elements of user defined functions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There are 3 main sections which are used while including the function in the program.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1.Function declaration</a:t>
            </a:r>
          </a:p>
          <a:p>
            <a:pPr>
              <a:buNone/>
            </a:pPr>
            <a:r>
              <a:rPr lang="en-US" sz="2800" dirty="0" smtClean="0"/>
              <a:t>2.Function call</a:t>
            </a:r>
          </a:p>
          <a:p>
            <a:pPr>
              <a:buNone/>
            </a:pPr>
            <a:r>
              <a:rPr lang="en-US" sz="2800" dirty="0" smtClean="0"/>
              <a:t>3.Function definition</a:t>
            </a:r>
            <a:endParaRPr lang="en-US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Scope and lifetime of Variables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Scope of Variable defines in which part of the program the variable is actually available for use.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Lifetime of variables is a period in which variable holds the given value at the time of program execution.</a:t>
            </a:r>
            <a:endParaRPr lang="en-US" sz="2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Functions under </a:t>
            </a:r>
            <a:r>
              <a:rPr lang="en-US" sz="2800" b="1" dirty="0" err="1" smtClean="0"/>
              <a:t>math.h</a:t>
            </a:r>
            <a:r>
              <a:rPr lang="en-US" sz="2800" b="1" dirty="0" smtClean="0"/>
              <a:t> header file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1.sqrt( ) :- It is used to find out square root of an integer.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2.abs( ) :- It is used to find out absolute value of an integer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3.sin ( ):- It is used to compute the sine value of an input value.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4.cos ( ):- It is used to compute the cosine value of an input value.</a:t>
            </a:r>
            <a:endParaRPr lang="en-US" sz="2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Functions under </a:t>
            </a:r>
            <a:r>
              <a:rPr lang="en-US" b="1" dirty="0" err="1" smtClean="0"/>
              <a:t>math.h</a:t>
            </a:r>
            <a:r>
              <a:rPr lang="en-US" b="1" dirty="0" smtClean="0"/>
              <a:t> 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5. </a:t>
            </a:r>
            <a:r>
              <a:rPr lang="en-US" sz="2800" dirty="0" err="1" smtClean="0"/>
              <a:t>pow</a:t>
            </a:r>
            <a:r>
              <a:rPr lang="en-US" sz="2800" dirty="0" smtClean="0"/>
              <a:t> ( ):- it is used to compute the power of a input value.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6.floor ( ) :- it is used to round down the input value.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7.ceil ( ) :- it is used to round up the input value.</a:t>
            </a:r>
            <a:endParaRPr lang="en-US" sz="2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1.Function declaration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 smtClean="0"/>
              <a:t>Function declaration is similar to the variable declaration.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dirty="0" smtClean="0"/>
              <a:t>Function can be declared above main( ) or after main( ).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dirty="0" smtClean="0"/>
              <a:t>If function is declared above main ( ) function then it is called global function declaration .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000" dirty="0" smtClean="0"/>
              <a:t>If function is declared after main ( ) function then it is called local function declaration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/>
              <a:t>Syntax for function declaration or write how function is declared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datatype functionname (datatypes of arguments);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/>
              <a:t>add(</a:t>
            </a:r>
            <a:r>
              <a:rPr lang="en-US" sz="2800" dirty="0" err="1" smtClean="0"/>
              <a:t>int,int</a:t>
            </a:r>
            <a:r>
              <a:rPr lang="en-US" sz="2800" dirty="0" smtClean="0"/>
              <a:t>);</a:t>
            </a:r>
            <a:endParaRPr lang="en-US" sz="2800" dirty="0" smtClean="0"/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void add(void);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float add(float, float);    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2.Function call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Function call is calling a function in the program by writing the function name and by passing the arguments if necessary.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Syntax:</a:t>
            </a:r>
          </a:p>
          <a:p>
            <a:pPr>
              <a:buNone/>
            </a:pPr>
            <a:r>
              <a:rPr lang="en-US" sz="2800" dirty="0"/>
              <a:t>  </a:t>
            </a:r>
            <a:r>
              <a:rPr lang="en-US" sz="2800" dirty="0" smtClean="0"/>
              <a:t>            functionname(list of actual arguments);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Example:-   add(5,12);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add(</a:t>
            </a:r>
            <a:r>
              <a:rPr lang="en-US" sz="2800" dirty="0" err="1" smtClean="0"/>
              <a:t>a,b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3115</Words>
  <Application>Microsoft Office PowerPoint</Application>
  <PresentationFormat>On-screen Show (4:3)</PresentationFormat>
  <Paragraphs>571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Function</vt:lpstr>
      <vt:lpstr>  There are basically two needs of function:  </vt:lpstr>
      <vt:lpstr>Types of function</vt:lpstr>
      <vt:lpstr>Advantages of Functions</vt:lpstr>
      <vt:lpstr>Advantages of Functions</vt:lpstr>
      <vt:lpstr>Elements of user defined functions</vt:lpstr>
      <vt:lpstr>1.Function declaration</vt:lpstr>
      <vt:lpstr>Syntax for function declaration or write how function is declared</vt:lpstr>
      <vt:lpstr>2.Function call</vt:lpstr>
      <vt:lpstr>Function call is of 2 types </vt:lpstr>
      <vt:lpstr>2.Call by reference</vt:lpstr>
      <vt:lpstr>3.Function Definition</vt:lpstr>
      <vt:lpstr>Formal argument and actual argument</vt:lpstr>
      <vt:lpstr>Function categories</vt:lpstr>
      <vt:lpstr> 1.Function with no argument and no return values </vt:lpstr>
      <vt:lpstr>WAP to add 2 numbers using user defined function</vt:lpstr>
      <vt:lpstr>Slide 17</vt:lpstr>
      <vt:lpstr>WAP to calculate area of circle using function</vt:lpstr>
      <vt:lpstr>Slide 19</vt:lpstr>
      <vt:lpstr>WAP to find whether number is even or odd</vt:lpstr>
      <vt:lpstr>Slide 21</vt:lpstr>
      <vt:lpstr>WAP to print only odd numbers from 11 to 50</vt:lpstr>
      <vt:lpstr>Slide 23</vt:lpstr>
      <vt:lpstr>Function with Argument and no return Value</vt:lpstr>
      <vt:lpstr>WAP to print the square of number till the position entered by the user</vt:lpstr>
      <vt:lpstr>Slide 26</vt:lpstr>
      <vt:lpstr>WAP to accept a number from the user and declare whether it is prime or not</vt:lpstr>
      <vt:lpstr>Slide 28</vt:lpstr>
      <vt:lpstr>WAP to accept a character from user and display its case in words</vt:lpstr>
      <vt:lpstr>Slide 30</vt:lpstr>
      <vt:lpstr>3.Functions with no argument and return value</vt:lpstr>
      <vt:lpstr>WAP to calculate the sum of only prime numbers  from 1 to 50</vt:lpstr>
      <vt:lpstr>Slide 33</vt:lpstr>
      <vt:lpstr>Slide 34</vt:lpstr>
      <vt:lpstr>Write a function to calculate the string length using function</vt:lpstr>
      <vt:lpstr>Slide 36</vt:lpstr>
      <vt:lpstr>Slide 37</vt:lpstr>
      <vt:lpstr>WAP to calculate factorial  of number using function</vt:lpstr>
      <vt:lpstr>Slide 39</vt:lpstr>
      <vt:lpstr>4. Function with Arguments and Return Value</vt:lpstr>
      <vt:lpstr>WAP to find out the sum of digits using function</vt:lpstr>
      <vt:lpstr>Slide 42</vt:lpstr>
      <vt:lpstr>WAP to accept values of 3 angles of triangle from the user and check whether it is triangle or not.</vt:lpstr>
      <vt:lpstr>Slide 44</vt:lpstr>
      <vt:lpstr>Recursion</vt:lpstr>
      <vt:lpstr>WAP to find out factorial of number using recursion</vt:lpstr>
      <vt:lpstr>Slide 47</vt:lpstr>
      <vt:lpstr>Call by Value and Call by Reference</vt:lpstr>
      <vt:lpstr>Slide 49</vt:lpstr>
      <vt:lpstr>Slide 50</vt:lpstr>
      <vt:lpstr>Call By Reference</vt:lpstr>
      <vt:lpstr>WAP to calculate addition of two numbers using call by reference</vt:lpstr>
      <vt:lpstr>Slide 53</vt:lpstr>
      <vt:lpstr>WAP to swap the value of variables  using call by reference</vt:lpstr>
      <vt:lpstr>Slide 55</vt:lpstr>
      <vt:lpstr>Slide 56</vt:lpstr>
      <vt:lpstr>Passing String to Function</vt:lpstr>
      <vt:lpstr>Slide 58</vt:lpstr>
      <vt:lpstr>Slide 59</vt:lpstr>
      <vt:lpstr>Scope and lifetime of Variables</vt:lpstr>
      <vt:lpstr>Functions under math.h header file</vt:lpstr>
      <vt:lpstr>Functions under math.h header file</vt:lpstr>
      <vt:lpstr>Slide 63</vt:lpstr>
      <vt:lpstr>Slide 64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MMM</dc:creator>
  <cp:lastModifiedBy>MMM</cp:lastModifiedBy>
  <cp:revision>211</cp:revision>
  <dcterms:created xsi:type="dcterms:W3CDTF">2019-02-06T05:27:04Z</dcterms:created>
  <dcterms:modified xsi:type="dcterms:W3CDTF">2021-01-25T09:53:25Z</dcterms:modified>
</cp:coreProperties>
</file>