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  <p:sldId id="379" r:id="rId127"/>
    <p:sldId id="380" r:id="rId12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slide" Target="slides/slide12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slide" Target="slides/slide121.xml"/><Relationship Id="rId12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theme" Target="theme/theme1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29/01/20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659D08B-5049-4079-BF17-49EE73982E73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29/01/20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DBDE15A-CC75-4BF1-A1A6-6AA3DE3740EC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29/01/20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67D644-79DD-483F-9562-5005B1123A93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33520" y="304920"/>
            <a:ext cx="7772040" cy="6854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b="1" dirty="0">
                <a:solidFill>
                  <a:srgbClr val="000000"/>
                </a:solidFill>
                <a:latin typeface="Calibri"/>
              </a:rPr>
              <a:t>Array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228600" y="914400"/>
            <a:ext cx="8229240" cy="60814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ts val="706"/>
              </a:lnSpc>
            </a:pPr>
            <a:endParaRPr lang="en-US" dirty="0" smtClean="0"/>
          </a:p>
          <a:p>
            <a:pPr>
              <a:lnSpc>
                <a:spcPts val="706"/>
              </a:lnSpc>
            </a:pPr>
            <a:endParaRPr lang="en-US" dirty="0"/>
          </a:p>
          <a:p>
            <a:pPr>
              <a:lnSpc>
                <a:spcPts val="706"/>
              </a:lnSpc>
            </a:pPr>
            <a:endParaRPr lang="en-US" dirty="0" smtClean="0"/>
          </a:p>
          <a:p>
            <a:pPr>
              <a:lnSpc>
                <a:spcPts val="706"/>
              </a:lnSpc>
            </a:pPr>
            <a:endParaRPr lang="en-US" dirty="0"/>
          </a:p>
          <a:p>
            <a:pPr>
              <a:lnSpc>
                <a:spcPts val="706"/>
              </a:lnSpc>
            </a:pPr>
            <a:endParaRPr/>
          </a:p>
          <a:p>
            <a:pPr>
              <a:lnSpc>
                <a:spcPts val="706"/>
              </a:lnSpc>
            </a:pPr>
            <a:r>
              <a:rPr lang="en-IN" sz="2800" dirty="0">
                <a:solidFill>
                  <a:srgbClr val="000000"/>
                </a:solidFill>
                <a:latin typeface="Times New Roman"/>
              </a:rPr>
              <a:t>Array is a collection of similar/same  </a:t>
            </a:r>
            <a:r>
              <a:rPr lang="en-IN" sz="2800" b="1" dirty="0">
                <a:solidFill>
                  <a:srgbClr val="0000FF"/>
                </a:solidFill>
                <a:latin typeface="Times New Roman"/>
              </a:rPr>
              <a:t>data-type</a:t>
            </a:r>
            <a:r>
              <a:rPr lang="en-IN" sz="2800" b="1" dirty="0">
                <a:solidFill>
                  <a:srgbClr val="000000"/>
                </a:solidFill>
                <a:latin typeface="Times New Roman"/>
              </a:rPr>
              <a:t>. </a:t>
            </a:r>
            <a:endParaRPr/>
          </a:p>
          <a:p>
            <a:pPr>
              <a:lnSpc>
                <a:spcPts val="706"/>
              </a:lnSpc>
            </a:pPr>
            <a:endParaRPr lang="en-US" dirty="0" smtClean="0"/>
          </a:p>
          <a:p>
            <a:pPr>
              <a:lnSpc>
                <a:spcPts val="706"/>
              </a:lnSpc>
            </a:pPr>
            <a:endParaRPr lang="en-US" dirty="0"/>
          </a:p>
          <a:p>
            <a:pPr>
              <a:lnSpc>
                <a:spcPts val="706"/>
              </a:lnSpc>
            </a:pPr>
            <a:endParaRPr lang="en-US" dirty="0" smtClean="0"/>
          </a:p>
          <a:p>
            <a:pPr>
              <a:lnSpc>
                <a:spcPts val="706"/>
              </a:lnSpc>
            </a:pPr>
            <a:endParaRPr lang="en-US" dirty="0" smtClean="0"/>
          </a:p>
          <a:p>
            <a:pPr>
              <a:lnSpc>
                <a:spcPts val="706"/>
              </a:lnSpc>
            </a:pPr>
            <a:endParaRPr/>
          </a:p>
          <a:p>
            <a:pPr>
              <a:lnSpc>
                <a:spcPts val="706"/>
              </a:lnSpc>
            </a:pPr>
            <a:r>
              <a:rPr lang="en-IN" sz="2800" dirty="0">
                <a:solidFill>
                  <a:srgbClr val="000000"/>
                </a:solidFill>
                <a:latin typeface="Times New Roman"/>
              </a:rPr>
              <a:t>Arrays can be created from any of the C data-types </a:t>
            </a:r>
            <a:endParaRPr/>
          </a:p>
          <a:p>
            <a:pPr>
              <a:lnSpc>
                <a:spcPts val="706"/>
              </a:lnSpc>
            </a:pPr>
            <a:endParaRPr/>
          </a:p>
          <a:p>
            <a:pPr>
              <a:lnSpc>
                <a:spcPts val="706"/>
              </a:lnSpc>
            </a:pPr>
            <a:r>
              <a:rPr lang="en-IN" sz="2800" dirty="0">
                <a:solidFill>
                  <a:srgbClr val="000000"/>
                </a:solidFill>
                <a:latin typeface="Times New Roman"/>
              </a:rPr>
              <a:t>      </a:t>
            </a:r>
            <a:endParaRPr lang="en-IN" sz="2800" dirty="0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706"/>
              </a:lnSpc>
            </a:pPr>
            <a:endParaRPr lang="en-IN" sz="28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706"/>
              </a:lnSpc>
            </a:pPr>
            <a:endParaRPr lang="en-IN" sz="2800" dirty="0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706"/>
              </a:lnSpc>
            </a:pPr>
            <a:endParaRPr lang="en-IN" sz="28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706"/>
              </a:lnSpc>
            </a:pPr>
            <a:endParaRPr lang="en-IN" sz="2800" dirty="0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706"/>
              </a:lnSpc>
            </a:pPr>
            <a:r>
              <a:rPr lang="en-IN" sz="2800" dirty="0" smtClean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IN" sz="2800" dirty="0" err="1">
                <a:solidFill>
                  <a:srgbClr val="000000"/>
                </a:solidFill>
                <a:latin typeface="Times New Roman"/>
              </a:rPr>
              <a:t>int</a:t>
            </a:r>
            <a:r>
              <a:rPr lang="en-IN" sz="2800" dirty="0">
                <a:solidFill>
                  <a:srgbClr val="000000"/>
                </a:solidFill>
                <a:latin typeface="Times New Roman"/>
              </a:rPr>
              <a:t>, float, and char. </a:t>
            </a:r>
            <a:endParaRPr/>
          </a:p>
          <a:p>
            <a:pPr>
              <a:lnSpc>
                <a:spcPts val="706"/>
              </a:lnSpc>
            </a:pPr>
            <a:endParaRPr lang="en-US" dirty="0" smtClean="0"/>
          </a:p>
          <a:p>
            <a:pPr>
              <a:lnSpc>
                <a:spcPts val="706"/>
              </a:lnSpc>
            </a:pPr>
            <a:endParaRPr lang="en-US" dirty="0"/>
          </a:p>
          <a:p>
            <a:pPr>
              <a:lnSpc>
                <a:spcPts val="706"/>
              </a:lnSpc>
            </a:pPr>
            <a:endParaRPr lang="en-US" dirty="0" smtClean="0"/>
          </a:p>
          <a:p>
            <a:pPr>
              <a:lnSpc>
                <a:spcPts val="706"/>
              </a:lnSpc>
            </a:pPr>
            <a:endParaRPr lang="en-US" dirty="0"/>
          </a:p>
          <a:p>
            <a:pPr>
              <a:lnSpc>
                <a:spcPts val="706"/>
              </a:lnSpc>
            </a:pPr>
            <a:endParaRPr/>
          </a:p>
          <a:p>
            <a:pPr>
              <a:lnSpc>
                <a:spcPts val="706"/>
              </a:lnSpc>
            </a:pPr>
            <a:r>
              <a:rPr lang="en-IN" sz="2800" dirty="0">
                <a:solidFill>
                  <a:srgbClr val="000000"/>
                </a:solidFill>
                <a:latin typeface="Times New Roman"/>
              </a:rPr>
              <a:t>So an integer array can only hold integer values and </a:t>
            </a:r>
            <a:endParaRPr/>
          </a:p>
          <a:p>
            <a:pPr>
              <a:lnSpc>
                <a:spcPts val="706"/>
              </a:lnSpc>
            </a:pPr>
            <a:endParaRPr lang="en-US" dirty="0" smtClean="0"/>
          </a:p>
          <a:p>
            <a:pPr>
              <a:lnSpc>
                <a:spcPts val="706"/>
              </a:lnSpc>
            </a:pPr>
            <a:endParaRPr lang="en-US" dirty="0"/>
          </a:p>
          <a:p>
            <a:pPr>
              <a:lnSpc>
                <a:spcPts val="706"/>
              </a:lnSpc>
            </a:pPr>
            <a:endParaRPr lang="en-US" dirty="0" smtClean="0"/>
          </a:p>
          <a:p>
            <a:pPr>
              <a:lnSpc>
                <a:spcPts val="706"/>
              </a:lnSpc>
            </a:pPr>
            <a:endParaRPr lang="en-US" dirty="0"/>
          </a:p>
          <a:p>
            <a:pPr>
              <a:lnSpc>
                <a:spcPts val="706"/>
              </a:lnSpc>
            </a:pPr>
            <a:endParaRPr lang="en-US" dirty="0" smtClean="0"/>
          </a:p>
          <a:p>
            <a:pPr>
              <a:lnSpc>
                <a:spcPts val="706"/>
              </a:lnSpc>
            </a:pPr>
            <a:endParaRPr lang="en-US" dirty="0"/>
          </a:p>
          <a:p>
            <a:pPr>
              <a:lnSpc>
                <a:spcPts val="706"/>
              </a:lnSpc>
            </a:pPr>
            <a:endParaRPr/>
          </a:p>
          <a:p>
            <a:pPr>
              <a:lnSpc>
                <a:spcPts val="706"/>
              </a:lnSpc>
            </a:pPr>
            <a:r>
              <a:rPr lang="en-IN" sz="2800" dirty="0">
                <a:solidFill>
                  <a:srgbClr val="000000"/>
                </a:solidFill>
                <a:latin typeface="Times New Roman"/>
              </a:rPr>
              <a:t>cannot hold </a:t>
            </a:r>
            <a:r>
              <a:rPr lang="en-IN" sz="2800" dirty="0">
                <a:solidFill>
                  <a:srgbClr val="000000"/>
                </a:solidFill>
                <a:latin typeface="Calibri"/>
              </a:rPr>
              <a:t>values other than integer</a:t>
            </a:r>
            <a:r>
              <a:rPr lang="en-IN" sz="2800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ts val="706"/>
              </a:lnSpc>
            </a:pPr>
            <a:endParaRPr lang="en-IN" sz="28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706"/>
              </a:lnSpc>
            </a:pPr>
            <a:endParaRPr/>
          </a:p>
          <a:p>
            <a:pPr>
              <a:lnSpc>
                <a:spcPts val="706"/>
              </a:lnSpc>
            </a:pPr>
            <a:endParaRPr/>
          </a:p>
          <a:p>
            <a:pPr>
              <a:lnSpc>
                <a:spcPts val="706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04920" y="457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for (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=0;i&lt;=4;i++)  // it is used to  display the 5 numbers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(“\n %d is stored at %d location of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array”,no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],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getch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228600" y="30492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// accept details from the user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printf(“\n Enter bookid : 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scanf(“%d”, &amp;b.bookid);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printf(“\n Enter bookname : 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scanf(“%s”, b.bookname);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printf(“\n  Enter book price : “);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scanf(“%f”, &amp;b.price);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380880" y="2286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//display the book details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printf(“\n  Book id is : %d”, b.bookid);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printf(“\n Book name is : %s”, b.bookname);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printf(“\n Book price is : %f”, b.price);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228600" y="152280"/>
            <a:ext cx="8229240" cy="761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WAP  to define a structure employee with members empname,empid and salary. Accept data for one employee and display it</a:t>
            </a:r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457200" y="9144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void main( 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struct employee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int empid;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char empname[10];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float salary;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}e;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clrscr( 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838200"/>
            <a:ext cx="8229240" cy="5287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// accept details from the user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(“\n Enter Employee id : 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(“%d”, &amp;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e.empid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(“\n Enter Employee name : 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(“%s”,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e.empname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(“\n  Enter Employee salary : “);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(“%f”, &amp;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e.salary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380880" y="685800"/>
            <a:ext cx="8229240" cy="4068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//display the employee details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(“\n  Employee id is : %d”,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e.empid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(“\n Employee name is : %s”,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e.empname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(“\n Employee salary is : %f”,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e.salary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getch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152280"/>
            <a:ext cx="8229240" cy="9601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WAP to accept structure student having members as name,rollno and percentage. Accept this data and display it.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0" y="152280"/>
            <a:ext cx="8915040" cy="761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WAP  to define a structure employee with members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empname,empid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and salary. Accept data for two  employee and display it</a:t>
            </a:r>
            <a:endParaRPr/>
          </a:p>
        </p:txBody>
      </p:sp>
      <p:sp>
        <p:nvSpPr>
          <p:cNvPr id="294" name="TextShape 2"/>
          <p:cNvSpPr txBox="1"/>
          <p:nvPr/>
        </p:nvSpPr>
        <p:spPr>
          <a:xfrm>
            <a:off x="380880" y="99072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6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600" dirty="0" smtClean="0">
                <a:solidFill>
                  <a:srgbClr val="000000"/>
                </a:solidFill>
                <a:latin typeface="Calibri"/>
              </a:rPr>
              <a:t>void </a:t>
            </a:r>
            <a:r>
              <a:rPr lang="en-US" sz="2600" dirty="0">
                <a:solidFill>
                  <a:srgbClr val="000000"/>
                </a:solidFill>
                <a:latin typeface="Calibri"/>
              </a:rPr>
              <a:t>main( 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600" dirty="0" err="1">
                <a:solidFill>
                  <a:srgbClr val="000000"/>
                </a:solidFill>
                <a:latin typeface="Calibri"/>
              </a:rPr>
              <a:t>struct</a:t>
            </a:r>
            <a:r>
              <a:rPr lang="en-US" sz="2600" dirty="0">
                <a:solidFill>
                  <a:srgbClr val="000000"/>
                </a:solidFill>
                <a:latin typeface="Calibri"/>
              </a:rPr>
              <a:t> employee</a:t>
            </a:r>
            <a:endParaRPr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    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         </a:t>
            </a:r>
            <a:r>
              <a:rPr lang="en-US" sz="260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alibri"/>
              </a:rPr>
              <a:t>empid</a:t>
            </a:r>
            <a:r>
              <a:rPr lang="en-US" sz="2600" dirty="0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         char </a:t>
            </a:r>
            <a:r>
              <a:rPr lang="en-US" sz="2600" dirty="0" err="1">
                <a:solidFill>
                  <a:srgbClr val="000000"/>
                </a:solidFill>
                <a:latin typeface="Calibri"/>
              </a:rPr>
              <a:t>empname</a:t>
            </a:r>
            <a:r>
              <a:rPr lang="en-US" sz="2600" dirty="0">
                <a:solidFill>
                  <a:srgbClr val="000000"/>
                </a:solidFill>
                <a:latin typeface="Calibri"/>
              </a:rPr>
              <a:t>[10];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          float salary;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     }e1,e2;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alibri"/>
              </a:rPr>
              <a:t>clrscr</a:t>
            </a:r>
            <a:r>
              <a:rPr lang="en-US" sz="2600" dirty="0">
                <a:solidFill>
                  <a:srgbClr val="000000"/>
                </a:solidFill>
                <a:latin typeface="Calibri"/>
              </a:rPr>
              <a:t>( 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457200" y="381000"/>
            <a:ext cx="8229240" cy="5744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// accept details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 for one employee from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the user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(“\n Enter Employee id : 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(“%d”, &amp;e1.empid);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(“\n Enter Employee name : 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(“%s”, e1.empname);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(“\n  Enter Employee salary : “);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(“%f”, &amp;e1.salary);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228600" y="685800"/>
            <a:ext cx="8229240" cy="4876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  <a:latin typeface="Calibri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// accept details  for second employee from the user</a:t>
            </a:r>
            <a:endParaRPr lang="en-US" sz="2400" dirty="0" smtClean="0"/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(“\n Enter Employee id : 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(“%d”, &amp;e2.empid);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(“\n Enter Employee name : 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(“%s”, e2.empname);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(“\n  Enter Employee salary : “);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(“%f”, &amp;e2.salary);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304920" y="838200"/>
            <a:ext cx="8457840" cy="4572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//display the employee details</a:t>
            </a:r>
            <a:endParaRPr sz="260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(“\n  Employee id is : %d”, e1.empid);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(“\n Employee name is : %s”, e1.empname);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(“\n Employee salary is : %f”, e1.salary);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(“\n  Employee id is : %d”, e2.empid);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(“\n Employee name is : %s”, e2.empname);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(“\n Employee salary is : %f”, e2.salary);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380880"/>
            <a:ext cx="8229240" cy="5486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Output:-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Enter the number: 10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Enter the number: 20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Enter the number: 30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Enter the number: 40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Enter the number: 50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10 is stored at 0 location of array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20 is stored at 1 location of array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30 is stored at 2 location of array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40 is stored at 3 location of array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50 is stored at 4 location of array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457200" y="152280"/>
            <a:ext cx="8229240" cy="6854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Calibri"/>
              </a:rPr>
              <a:t>Array of Structure</a:t>
            </a:r>
            <a:endParaRPr/>
          </a:p>
        </p:txBody>
      </p:sp>
      <p:sp>
        <p:nvSpPr>
          <p:cNvPr id="299" name="TextShape 2"/>
          <p:cNvSpPr txBox="1"/>
          <p:nvPr/>
        </p:nvSpPr>
        <p:spPr>
          <a:xfrm>
            <a:off x="304920" y="1143000"/>
            <a:ext cx="8229240" cy="2285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Array is collection of same data type.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Structure is collection of dissimilar data type.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Array of structure is required whenever we need to store more records.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57200" y="0"/>
            <a:ext cx="8229240" cy="563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Syntax for array of structure</a:t>
            </a:r>
            <a:endParaRPr/>
          </a:p>
        </p:txBody>
      </p:sp>
      <p:sp>
        <p:nvSpPr>
          <p:cNvPr id="301" name="TextShape 2"/>
          <p:cNvSpPr txBox="1"/>
          <p:nvPr/>
        </p:nvSpPr>
        <p:spPr>
          <a:xfrm>
            <a:off x="304920" y="609480"/>
            <a:ext cx="8686440" cy="6019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structurename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datatype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variablename1;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datatype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variablename2;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   ------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}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variablename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[size];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student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 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rollno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   char name[10];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   float per;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  }s[3];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304920" y="15228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Calibri"/>
              </a:rPr>
              <a:t>Memory representation of array of structure</a:t>
            </a:r>
            <a:endParaRPr/>
          </a:p>
        </p:txBody>
      </p:sp>
      <p:sp>
        <p:nvSpPr>
          <p:cNvPr id="303" name="TextShape 2"/>
          <p:cNvSpPr txBox="1"/>
          <p:nvPr/>
        </p:nvSpPr>
        <p:spPr>
          <a:xfrm>
            <a:off x="457200" y="762120"/>
            <a:ext cx="8686440" cy="6095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Here in above example  s[3] will store records of 3 students.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304" name="Table 3"/>
          <p:cNvGraphicFramePr/>
          <p:nvPr/>
        </p:nvGraphicFramePr>
        <p:xfrm>
          <a:off x="3886200" y="1447920"/>
          <a:ext cx="914400" cy="5181120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575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5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5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5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5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5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5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5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5" name="CustomShape 4"/>
          <p:cNvSpPr/>
          <p:nvPr/>
        </p:nvSpPr>
        <p:spPr>
          <a:xfrm>
            <a:off x="2819520" y="1523880"/>
            <a:ext cx="1447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S[0].rollno</a:t>
            </a:r>
            <a:endParaRPr/>
          </a:p>
        </p:txBody>
      </p:sp>
      <p:sp>
        <p:nvSpPr>
          <p:cNvPr id="306" name="CustomShape 5"/>
          <p:cNvSpPr/>
          <p:nvPr/>
        </p:nvSpPr>
        <p:spPr>
          <a:xfrm>
            <a:off x="2895480" y="2133720"/>
            <a:ext cx="1447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S[0].name</a:t>
            </a:r>
            <a:endParaRPr/>
          </a:p>
        </p:txBody>
      </p:sp>
      <p:sp>
        <p:nvSpPr>
          <p:cNvPr id="307" name="CustomShape 6"/>
          <p:cNvSpPr/>
          <p:nvPr/>
        </p:nvSpPr>
        <p:spPr>
          <a:xfrm>
            <a:off x="3048120" y="2666880"/>
            <a:ext cx="1447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S[0].per</a:t>
            </a:r>
            <a:endParaRPr/>
          </a:p>
        </p:txBody>
      </p:sp>
      <p:sp>
        <p:nvSpPr>
          <p:cNvPr id="308" name="CustomShape 7"/>
          <p:cNvSpPr/>
          <p:nvPr/>
        </p:nvSpPr>
        <p:spPr>
          <a:xfrm>
            <a:off x="2819520" y="3276720"/>
            <a:ext cx="1447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S[1].rollno</a:t>
            </a:r>
            <a:endParaRPr/>
          </a:p>
        </p:txBody>
      </p:sp>
      <p:sp>
        <p:nvSpPr>
          <p:cNvPr id="309" name="CustomShape 8"/>
          <p:cNvSpPr/>
          <p:nvPr/>
        </p:nvSpPr>
        <p:spPr>
          <a:xfrm>
            <a:off x="2743200" y="3886200"/>
            <a:ext cx="1447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S[1].name</a:t>
            </a:r>
            <a:endParaRPr/>
          </a:p>
        </p:txBody>
      </p:sp>
      <p:sp>
        <p:nvSpPr>
          <p:cNvPr id="310" name="CustomShape 9"/>
          <p:cNvSpPr/>
          <p:nvPr/>
        </p:nvSpPr>
        <p:spPr>
          <a:xfrm>
            <a:off x="3048120" y="4419720"/>
            <a:ext cx="1447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S[1].per</a:t>
            </a:r>
            <a:endParaRPr/>
          </a:p>
        </p:txBody>
      </p:sp>
      <p:sp>
        <p:nvSpPr>
          <p:cNvPr id="311" name="CustomShape 10"/>
          <p:cNvSpPr/>
          <p:nvPr/>
        </p:nvSpPr>
        <p:spPr>
          <a:xfrm>
            <a:off x="2819520" y="5029200"/>
            <a:ext cx="1447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S[2].rollno</a:t>
            </a:r>
            <a:endParaRPr/>
          </a:p>
        </p:txBody>
      </p:sp>
      <p:sp>
        <p:nvSpPr>
          <p:cNvPr id="312" name="CustomShape 11"/>
          <p:cNvSpPr/>
          <p:nvPr/>
        </p:nvSpPr>
        <p:spPr>
          <a:xfrm>
            <a:off x="2819520" y="5562720"/>
            <a:ext cx="1447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S[2].name</a:t>
            </a:r>
            <a:endParaRPr/>
          </a:p>
        </p:txBody>
      </p:sp>
      <p:sp>
        <p:nvSpPr>
          <p:cNvPr id="313" name="CustomShape 12"/>
          <p:cNvSpPr/>
          <p:nvPr/>
        </p:nvSpPr>
        <p:spPr>
          <a:xfrm>
            <a:off x="2895480" y="6095880"/>
            <a:ext cx="1447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S[2].per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152280" y="228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WAP to declare structure employee having data member name, </a:t>
            </a:r>
            <a:r>
              <a:rPr lang="en-US" sz="2400" b="1" dirty="0" err="1">
                <a:solidFill>
                  <a:srgbClr val="000000"/>
                </a:solidFill>
                <a:latin typeface="Calibri"/>
              </a:rPr>
              <a:t>street,city.Accept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 data for three employees and display it</a:t>
            </a:r>
            <a:endParaRPr dirty="0"/>
          </a:p>
        </p:txBody>
      </p:sp>
      <p:sp>
        <p:nvSpPr>
          <p:cNvPr id="315" name="TextShape 2"/>
          <p:cNvSpPr txBox="1"/>
          <p:nvPr/>
        </p:nvSpPr>
        <p:spPr>
          <a:xfrm>
            <a:off x="457200" y="99072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void main( 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struct employee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char empname[10];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char street[10];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char city[10];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}e[3];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  i=0;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clrscr( 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457200" y="380880"/>
            <a:ext cx="8229240" cy="5744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printf(“\n Enter the details of employees”);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for(i=0;i&lt;=2;i++)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printf(“\n Enter the employee name:”);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scanf(“%s”,e[i].empname);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printf(“\n Enter the employee street:”);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scanf(“%s”,e[i].street);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printf(“\n Enter the employee city:”);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scanf(“%s”,e[i].city);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228600" y="457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printf(“\n  Details of employees are”);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for(i=0;i&lt;=2;i++)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printf(“\n The employee name: %s”,e[i].empname);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printf(“\n The employee street:%s”,e[i].street);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printf(“\n The employee city:%s”,e[i].city);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228600" y="228600"/>
            <a:ext cx="8229240" cy="6393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WAP to accept structure members from the user and display the details of 5 books. Use book details for the structure</a:t>
            </a:r>
            <a:endParaRPr/>
          </a:p>
        </p:txBody>
      </p:sp>
      <p:sp>
        <p:nvSpPr>
          <p:cNvPr id="319" name="TextShape 2"/>
          <p:cNvSpPr txBox="1"/>
          <p:nvPr/>
        </p:nvSpPr>
        <p:spPr>
          <a:xfrm>
            <a:off x="228600" y="10666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void main( 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struct book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  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       int bookid;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       char bookname[10];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        float price;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   }b[5];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  int i=0;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clrscr( 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457200" y="304920"/>
            <a:ext cx="8229240" cy="5820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for(i=0;i&lt;=4;i++)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printf(“\n Enter bookid : 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scanf(“%d”, &amp;b[i].bookid);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printf(“\n Enter bookname : 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scanf(“%s”, b[i].bookname);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printf(“\n  Enter book price : “);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scanf(“%f”, &amp;b[i].price);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380880" y="2286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for(i=0;i&lt;=4;i++)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printf(“\n  Book id is : %d”, b.bookid);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printf(“\n Book name is : %s”, b.bookname);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printf(“\n Book price is : %f”, b.price);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" name="Table 1"/>
          <p:cNvGraphicFramePr/>
          <p:nvPr/>
        </p:nvGraphicFramePr>
        <p:xfrm>
          <a:off x="228600" y="152280"/>
          <a:ext cx="8534160" cy="6303720"/>
        </p:xfrm>
        <a:graphic>
          <a:graphicData uri="http://schemas.openxmlformats.org/drawingml/2006/table">
            <a:tbl>
              <a:tblPr/>
              <a:tblGrid>
                <a:gridCol w="3710520"/>
                <a:gridCol w="4823640"/>
              </a:tblGrid>
              <a:tr h="42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b="1">
                          <a:solidFill>
                            <a:srgbClr val="FFFFFF"/>
                          </a:solidFill>
                          <a:latin typeface="Calibri"/>
                        </a:rPr>
                        <a:t>Array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b="1">
                          <a:solidFill>
                            <a:srgbClr val="FFFFFF"/>
                          </a:solidFill>
                          <a:latin typeface="Calibri"/>
                        </a:rPr>
                        <a:t>Structure</a:t>
                      </a:r>
                      <a:endParaRPr/>
                    </a:p>
                  </a:txBody>
                  <a:tcPr/>
                </a:tc>
              </a:tr>
              <a:tr h="69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Calibri"/>
                        </a:rPr>
                        <a:t>1.Array is collection of same data 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Calibri"/>
                        </a:rPr>
                        <a:t>Structure is collection of dissimilar data type.</a:t>
                      </a:r>
                      <a:endParaRPr/>
                    </a:p>
                  </a:txBody>
                  <a:tcPr/>
                </a:tc>
              </a:tr>
              <a:tr h="73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Calibri"/>
                        </a:rPr>
                        <a:t>2.Arrays are simple to store values and access elements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Calibri"/>
                        </a:rPr>
                        <a:t>Structures are complicated as compare to array</a:t>
                      </a:r>
                      <a:endParaRPr/>
                    </a:p>
                  </a:txBody>
                  <a:tcPr/>
                </a:tc>
              </a:tr>
              <a:tr h="1055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Calibri"/>
                        </a:rPr>
                        <a:t>3.Array elements are stored continuously in the memory one after another.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Calibri"/>
                        </a:rPr>
                        <a:t>Structure elements are also stored in continuous manner with different bytes required for every element.</a:t>
                      </a:r>
                      <a:endParaRPr/>
                    </a:p>
                  </a:txBody>
                  <a:tcPr/>
                </a:tc>
              </a:tr>
              <a:tr h="73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Calibri"/>
                        </a:rPr>
                        <a:t>4.No need of any keyword except data 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Calibri"/>
                        </a:rPr>
                        <a:t>“struct” keyword is used structure declaration</a:t>
                      </a:r>
                      <a:endParaRPr/>
                    </a:p>
                  </a:txBody>
                  <a:tcPr/>
                </a:tc>
              </a:tr>
              <a:tr h="2640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Calibri"/>
                        </a:rPr>
                        <a:t>5.eg: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Calibri"/>
                        </a:rPr>
                        <a:t>          int no[5];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Calibri"/>
                        </a:rPr>
                        <a:t>Eg: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Calibri"/>
                        </a:rPr>
                        <a:t>         struct  book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Calibri"/>
                        </a:rPr>
                        <a:t>          {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Calibri"/>
                        </a:rPr>
                        <a:t>              int bookid;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Calibri"/>
                        </a:rPr>
                        <a:t>              char bookname[10];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Calibri"/>
                        </a:rPr>
                        <a:t>               float price;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Calibri"/>
                        </a:rPr>
                        <a:t>            }b; 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52280" y="228600"/>
            <a:ext cx="8991360" cy="639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WAP to accept 5 elements in an integer array and find its sum &amp; average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914400"/>
            <a:ext cx="8229240" cy="5211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int no[5], i=0;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clrscr();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for (i=0;i&lt;=4;i++)  // it is used to  accept the 5 numbers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printf(“\n Enter the number:”);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scanf(“%d”,&amp;no[i]);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sum= sum + no[i];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457200" y="0"/>
            <a:ext cx="8229240" cy="563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00"/>
                </a:solidFill>
                <a:latin typeface="Calibri"/>
              </a:rPr>
              <a:t>Nested Structure</a:t>
            </a:r>
            <a:endParaRPr/>
          </a:p>
        </p:txBody>
      </p:sp>
      <p:sp>
        <p:nvSpPr>
          <p:cNvPr id="324" name="TextShape 2"/>
          <p:cNvSpPr txBox="1"/>
          <p:nvPr/>
        </p:nvSpPr>
        <p:spPr>
          <a:xfrm>
            <a:off x="457200" y="609480"/>
            <a:ext cx="8229240" cy="5516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struct date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char day[10];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int month;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int year;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struct account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char name[10];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int accno;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float balance;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}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struct  date   d =    { “Monday”,1,2018};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struct account   a  =  {“abhi”,1055,15000.00};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304800" y="114300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1" dirty="0" err="1">
                <a:solidFill>
                  <a:srgbClr val="000000"/>
                </a:solidFill>
                <a:latin typeface="Calibri"/>
              </a:rPr>
              <a:t>Typedef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 data type in C program</a:t>
            </a:r>
            <a:endParaRPr/>
          </a:p>
        </p:txBody>
      </p:sp>
      <p:sp>
        <p:nvSpPr>
          <p:cNvPr id="326" name="TextShape 2"/>
          <p:cNvSpPr txBox="1"/>
          <p:nvPr/>
        </p:nvSpPr>
        <p:spPr>
          <a:xfrm>
            <a:off x="228600" y="1524000"/>
            <a:ext cx="8229240" cy="251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alibri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is a keyword which is used to give a new symbolic name for the existing name in a c program.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This is same like defining nick name to the commands.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457200" y="228600"/>
            <a:ext cx="8229240" cy="6248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typedef struct employee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{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char name[50];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int salary;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}emp;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void main( )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{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emp e1;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printf("\nEmployee name:\t");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scanf("%s", e1.name);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printf("\nEnter Employee salary: \t");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scanf("%d", &amp;e1.salary);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printf("\n Employee name is %s", e1.name); printf(“\Salary  is %d", e1.salary);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304920" y="22860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Enumerated data type in C</a:t>
            </a:r>
            <a:endParaRPr/>
          </a:p>
        </p:txBody>
      </p:sp>
      <p:sp>
        <p:nvSpPr>
          <p:cNvPr id="329" name="TextShape 2"/>
          <p:cNvSpPr txBox="1"/>
          <p:nvPr/>
        </p:nvSpPr>
        <p:spPr>
          <a:xfrm>
            <a:off x="228600" y="838080"/>
            <a:ext cx="8762760" cy="579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Enum is user defined.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It is used when we already know finite list of values that a data type can take.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Example:-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enum months { jan,feb,mar,apr,may };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enum days { Sunday,Monday,Tuesday,Wednesday};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These elements are stored internally as integer constant.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first name was assigned the integer value 0 ,the second value 1 and so on.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i.E jan=0,feb=1,mar=2 …….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457200" y="304920"/>
            <a:ext cx="8229240" cy="5820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enum months { jan , feb, mar, apr, may};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int main( 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months m1 ,m2;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m1=jan;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m2= apr;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int diff = m2- m1;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printf(“months between %d”,diff);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if(m1 &gt; m2)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printf(“\n m2 comes before m1”);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months  between 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avg= sum/5;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printf(“\n Sum of array numbers=%d”,sum);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printf(“\n Average of array numbers= %f”,avg);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09480" y="0"/>
            <a:ext cx="8229240" cy="410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WAP to find the smallest no from the array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533520"/>
            <a:ext cx="8229240" cy="55922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int no[5], i=0,small;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clrscr();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for (i=0;i&lt;=4;i++)  // it is used to  accept the 5 numbers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printf(“\n Enter the number:”);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scanf(“%d”,&amp;no[i]);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304920"/>
            <a:ext cx="8229240" cy="5820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small = no[0];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for (i=0;i&lt;=4;i++)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if (no[i] &lt;=small)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small= no[i];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printf(“\n %d is the smallest number”,small);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WAP to find the greatest no from the array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304920" y="838080"/>
            <a:ext cx="8610120" cy="5866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int no[5], i=0,great;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clrscr();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for (i=0;i&lt;=4;i++)  //used to  accept the 5 numbers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printf(“\n Enter the number:”);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scanf(“%d”,&amp;no[i]);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457200"/>
            <a:ext cx="8229240" cy="5668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great = no[0];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for (i=0;i&lt;=4;i++)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  if (no[i] &gt;=great)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  great= no[i];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printf(“\n %d is the greatest number”,great);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410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Find smaller and greater no from the array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304920" y="838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  int no[5], i=0,small,great;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clrscr();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for (i=0;i&lt;=4;i++)  // it is used to  accept the 5 numbers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 printf(“\n Enter the number:”);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 scanf(“%d”,&amp;no[i]);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457200"/>
            <a:ext cx="8229240" cy="5668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small = no[0];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great = no[0];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for (i=0;i&lt;=4;i++)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    if (no[i] &lt;=small)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    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       small= no[i];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     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563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Types of Array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990720"/>
            <a:ext cx="8229240" cy="5135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One dimensional array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Two dimensional array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Multi dimensional array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Dimension defines the number of rows and columns of the array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i.e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how many rows and columns are available to store the data.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457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     if (no[i] &gt;=great)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      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         great= no[i];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       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printf(“\n %d is the smallest number”,small);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printf(“\n %d is the greatest number”,great);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80880" y="30492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Enter the number: 5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Enter the number: 2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Enter the number: 20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Enter the number: 11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Enter the number: 77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2 is the smallest number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77 is the greatest number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52280" y="228600"/>
            <a:ext cx="8686440" cy="639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WAP to accept integer values in two array and add them into third array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0" y="838080"/>
            <a:ext cx="8991360" cy="6019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6300">
                <a:solidFill>
                  <a:srgbClr val="000000"/>
                </a:solidFill>
                <a:latin typeface="Times New Roman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63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6300">
                <a:solidFill>
                  <a:srgbClr val="000000"/>
                </a:solidFill>
                <a:latin typeface="Times New Roman"/>
              </a:rPr>
              <a:t>  int  a[3],   b[3] ,  c[3],  i=0;</a:t>
            </a:r>
            <a:endParaRPr/>
          </a:p>
          <a:p>
            <a:pPr>
              <a:lnSpc>
                <a:spcPct val="100000"/>
              </a:lnSpc>
            </a:pPr>
            <a:r>
              <a:rPr lang="en-US" sz="6300">
                <a:solidFill>
                  <a:srgbClr val="000000"/>
                </a:solidFill>
                <a:latin typeface="Times New Roman"/>
              </a:rPr>
              <a:t>clrscr();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6300">
                <a:solidFill>
                  <a:srgbClr val="000000"/>
                </a:solidFill>
                <a:latin typeface="Times New Roman"/>
              </a:rPr>
              <a:t>printf(“\n Enter elements for first array “);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6300">
                <a:solidFill>
                  <a:srgbClr val="000000"/>
                </a:solidFill>
                <a:latin typeface="Times New Roman"/>
              </a:rPr>
              <a:t>for (i=0;i&lt;=2;i++)  // </a:t>
            </a:r>
            <a:r>
              <a:rPr lang="en-US" sz="5100">
                <a:solidFill>
                  <a:srgbClr val="000000"/>
                </a:solidFill>
                <a:latin typeface="Times New Roman"/>
              </a:rPr>
              <a:t>used to accept the numbers  for first array</a:t>
            </a:r>
            <a:endParaRPr/>
          </a:p>
          <a:p>
            <a:pPr>
              <a:lnSpc>
                <a:spcPct val="100000"/>
              </a:lnSpc>
            </a:pPr>
            <a:r>
              <a:rPr lang="en-US" sz="63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6300">
                <a:solidFill>
                  <a:srgbClr val="000000"/>
                </a:solidFill>
                <a:latin typeface="Times New Roman"/>
              </a:rPr>
              <a:t> printf(“\n Enter the number:”);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6300">
                <a:solidFill>
                  <a:srgbClr val="000000"/>
                </a:solidFill>
                <a:latin typeface="Times New Roman"/>
              </a:rPr>
              <a:t> scanf(“%d”,&amp;a[i]);</a:t>
            </a:r>
            <a:endParaRPr/>
          </a:p>
          <a:p>
            <a:pPr>
              <a:lnSpc>
                <a:spcPct val="100000"/>
              </a:lnSpc>
            </a:pPr>
            <a:r>
              <a:rPr lang="en-US" sz="630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52280" y="380880"/>
            <a:ext cx="8686440" cy="5897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printf(“\n </a:t>
            </a:r>
            <a:r>
              <a:rPr lang="en-US" sz="3000">
                <a:solidFill>
                  <a:srgbClr val="000000"/>
                </a:solidFill>
                <a:latin typeface="Times New Roman"/>
              </a:rPr>
              <a:t>Enter elements for second array 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“);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for (i=0;i&lt;=2;i++)  //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used to accept the numbers  for second array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 printf(“\n Enter the number:”);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 scanf(“%d”,&amp;b[i]);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04920" y="457200"/>
            <a:ext cx="8229240" cy="5363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printf(“\n </a:t>
            </a:r>
            <a:r>
              <a:rPr lang="en-US" sz="3000">
                <a:solidFill>
                  <a:srgbClr val="000000"/>
                </a:solidFill>
                <a:latin typeface="Times New Roman"/>
              </a:rPr>
              <a:t>Addition stored in third array 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“);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for (i=0;i&lt;=2;i++)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// used to add elements of array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  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       c[i]= a[i]  +  b[i]  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       printf(“\n  c[%d]=%d”,    i  ,c[i]  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    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28600" y="152280"/>
            <a:ext cx="8229240" cy="563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WAP to accept 10 elements in an array &amp; calculate number of positive,negative ,zeros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304920" y="914400"/>
            <a:ext cx="8838720" cy="5181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  int  no[10],  i=0,cnt1=0, cnt2=0,cnt3=0;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   clrscr();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for (i=0;i&lt;=9;i++)  //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used to accept the numbers  for first array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 printf(“\n Enter the number:”);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 scanf(“%d”,&amp;no[i]);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304920"/>
            <a:ext cx="8076960" cy="6171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if  (no[i] &gt; 0)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 cnt1++;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if  (no[i] &lt; 0)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 cnt2++;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if  (no[i] == 0)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 cnt3++;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80880" y="380880"/>
            <a:ext cx="876276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printf(“\n Number of positive numbers are: %d”,cnt1);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printf(“\n Number of negative numbers are: %d”,cnt2);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printf(“\n Number of zeros are: %d”,cnt3);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28600" y="228600"/>
            <a:ext cx="8686440" cy="563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WAP to accept 5 elements and copy them into another array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990720"/>
            <a:ext cx="8229240" cy="5135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   arr1[5]={10,20,30,40,50};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   arr2[5]= {0,0,0,0,0};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 i = 0;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clrscr();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printf(“\n Before Copy “):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printf(“\n arr1 \t\t\t   arr2 \n”);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304920"/>
            <a:ext cx="8229240" cy="5820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400">
                <a:solidFill>
                  <a:srgbClr val="000000"/>
                </a:solidFill>
                <a:latin typeface="Calibri"/>
              </a:rPr>
              <a:t>for( i = 0;  i &lt;= 4;  i++)</a:t>
            </a:r>
            <a:endParaRPr/>
          </a:p>
          <a:p>
            <a:pPr>
              <a:lnSpc>
                <a:spcPct val="100000"/>
              </a:lnSpc>
            </a:pPr>
            <a:r>
              <a:rPr lang="en-US" sz="3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400">
                <a:solidFill>
                  <a:srgbClr val="000000"/>
                </a:solidFill>
                <a:latin typeface="Calibri"/>
              </a:rPr>
              <a:t>  printf(“\n arr1[%d]=%d  \t    arr2[%d] =%d”, i ,arr1[i],arr2[i]);</a:t>
            </a:r>
            <a:endParaRPr/>
          </a:p>
          <a:p>
            <a:pPr>
              <a:lnSpc>
                <a:spcPct val="100000"/>
              </a:lnSpc>
            </a:pPr>
            <a:r>
              <a:rPr lang="en-US" sz="3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533520"/>
            <a:ext cx="8229240" cy="6091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b="1">
                <a:solidFill>
                  <a:srgbClr val="000000"/>
                </a:solidFill>
                <a:latin typeface="Times New Roman"/>
              </a:rPr>
              <a:t>How array is declared/ Syntax for array declaration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Syntax: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             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datatype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arrayname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[size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Ex:-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             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no[5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];   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              float no[5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]; 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               char name[10];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304920"/>
            <a:ext cx="8229240" cy="59432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printf(“\n After  Copy “):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printf(“\n arr1 \t\t\t   arr2 \n”);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for( i = 0;  i &lt;= 4;  i++)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arr2[i]=arr1[i];  // copy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 printf(“\n arr1[%d]=%d  \t    arr2[%d] =%d”, i ,arr1[i],arr2[i]);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04920" y="228600"/>
            <a:ext cx="8534160" cy="639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WAP to accept a character in lowercase and convert them into uppercase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void  main( 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char alphabet[5];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 i =0;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clrscr();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152280"/>
            <a:ext cx="8381520" cy="6248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for(i=0;  i &lt;=4; i++)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printf(“\n Enter the alphabet:”);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alphabet[i] = getche();  //usedto accept character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alphabet[i]=alphabet[i] – 32;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for(i=0;  i &lt;=4; i++)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printf(“\n The converted character is %c”,alphabet[i]);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33520" y="0"/>
            <a:ext cx="8229240" cy="6393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Two Dimensional Array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609480"/>
            <a:ext cx="8229240" cy="5516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Two dimensional arrays are used to store the tabular data.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When the data is in the form of rows and columns then we need 2 dimensional array.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Syntax:-  </a:t>
            </a:r>
            <a:r>
              <a:rPr lang="en-US" sz="2400" b="1" dirty="0" err="1">
                <a:solidFill>
                  <a:srgbClr val="000000"/>
                </a:solidFill>
                <a:latin typeface="Calibri"/>
              </a:rPr>
              <a:t>datatype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libri"/>
              </a:rPr>
              <a:t>arrayname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[size][size];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Example:-   </a:t>
            </a:r>
            <a:r>
              <a:rPr lang="en-US" sz="2400" b="1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 no[3][3];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                     float no[3][3];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                       char name[3][10];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33520" y="228600"/>
            <a:ext cx="8229240" cy="563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b="1">
                <a:solidFill>
                  <a:srgbClr val="000000"/>
                </a:solidFill>
                <a:latin typeface="Calibri"/>
              </a:rPr>
              <a:t>Initialization of 2 dimensional array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457200" y="914400"/>
            <a:ext cx="8229240" cy="5211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Two dimensional array can be declared as follows: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   arr[2][3]={ {1,2,3}, {4,5,6}  };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above statement means there are two rows and 3 columns.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04920" y="0"/>
            <a:ext cx="8457840" cy="639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0000"/>
                </a:solidFill>
                <a:latin typeface="Calibri"/>
              </a:rPr>
              <a:t>WAP to initialized  2 dimensional array and print its content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457200" y="685800"/>
            <a:ext cx="8229240" cy="5439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int no[2][2]={ {1,2}, {3,4}   };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 i=0 , j = 0;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clrscr();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printf(“\n Array contents are:\n”);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380880"/>
            <a:ext cx="8229240" cy="5744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for( i  = 0 ; i&lt;=1; i++)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for( j=0 ;  j&lt;=1;   j++)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  printf(“no[%d][%d]=%d\t”, i , j , no[i][j] 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printf(“\n”);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52280" y="228600"/>
            <a:ext cx="8991360" cy="715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WAP to accept the elements for 3 by 3 matrix and display the contents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152280" y="1143000"/>
            <a:ext cx="8838720" cy="5714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int no[3][3];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 i=0,  j=0;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clrscr();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28600"/>
            <a:ext cx="8229240" cy="5897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for(i=0;i&lt;=2;i++)            //accept   the  array elements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printf(“\n “);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for(j=0;j&lt;=2; j++)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  printf(“Enter no[%d][%d]:\t”, i , j 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  scanf(“%d”,&amp;no[i][j]);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  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33520" y="457200"/>
            <a:ext cx="8000640" cy="6019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for( i=0;i&lt;=2;i++)      //display the array element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   printf(“\n “);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  for(j=0; j&lt;=2; j++)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    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     printf(“ no[%d][%d]:%d \t”, i , j , no[i][j]);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944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000000"/>
                </a:solidFill>
                <a:latin typeface="Times New Roman"/>
              </a:rPr>
              <a:t>Syntax for 1D/Single dimensional  array declaration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380880" y="1143000"/>
            <a:ext cx="82292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Syntax: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             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datatype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arrayname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[size];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Ex:-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             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no[5];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              float no[5];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               char name[10];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15228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WAP to add two dimensional 3x3 matrix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228600" y="685800"/>
            <a:ext cx="8686440" cy="5866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int a[3][3] , b[3][3] , c[3][3];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int i=0, j=0;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clrscr();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457200"/>
            <a:ext cx="8229240" cy="5668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printf(“\n Enter elements for first array:”);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for( i = 0 ;  i &lt;= 2 ; i++)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printf(“\n “);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for( j = 0 ;  j &lt;= 2 ; j++)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    printf(“Enter a[%d][%d] :\t “, i ,j 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    scanf(“%d”,&amp;a[i][j] ) 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 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28600"/>
            <a:ext cx="8229240" cy="5897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printf(“\n Enter elements for second array:”);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for( i = 0 ;  i &lt;= 2 ; i++)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printf(“\n “);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for( j = 0 ;  j &lt;= 2 ; j++)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    printf(“Enter b[%d][%d] :\t “, i ,j 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    scanf(“%d”,&amp;a[i][j] ) 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 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304920"/>
            <a:ext cx="8229240" cy="5820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for( i = 0 ; i &lt;= 2; i++)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for ( j =  0  ;  j&lt;= 2;  j++)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 c[i][j] = a[i][j] + b[i][j];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80880" y="152280"/>
            <a:ext cx="8229240" cy="5668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printf(“\n Addition of two matrices\n”);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for( i = 0 ; i &lt;= 2; i++)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 for ( j =  0  ;  j&lt;= 2;  j++)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 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    printf(c[%d][%d] = %d \t”, i , j, c[%d][%d]);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printf(“\n”);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304920"/>
            <a:ext cx="8229240" cy="380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String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457200" y="609480"/>
            <a:ext cx="8686440" cy="579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Calibri"/>
              </a:rPr>
              <a:t>String is a collection of characters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When we write a word or sentence ,it is treated as a string.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Example: “welcome to c Programming” is called as string.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Arrays can be used to store character string.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Each location of character array stores each single character from string.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80880" y="380880"/>
            <a:ext cx="8229240" cy="6091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Declaration  of  String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533520" y="12952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Syntax:-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              datatype  arrname[size];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                  char name[20];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305560" cy="867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Initialization of String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457200" y="1600200"/>
            <a:ext cx="8229240" cy="99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600" b="1">
                <a:solidFill>
                  <a:srgbClr val="000000"/>
                </a:solidFill>
                <a:latin typeface="Calibri"/>
              </a:rPr>
              <a:t>char name[20]=“Welcome to C”;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7468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Memory Representation of String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457200" y="990720"/>
            <a:ext cx="8229240" cy="5135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Suppose string is “hello”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is store in name variable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i.e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char name[10]=“hello”;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98" name="Table 3"/>
          <p:cNvGraphicFramePr/>
          <p:nvPr/>
        </p:nvGraphicFramePr>
        <p:xfrm>
          <a:off x="914400" y="3124080"/>
          <a:ext cx="7009920" cy="1210440"/>
        </p:xfrm>
        <a:graphic>
          <a:graphicData uri="http://schemas.openxmlformats.org/drawingml/2006/table">
            <a:tbl>
              <a:tblPr/>
              <a:tblGrid>
                <a:gridCol w="700920"/>
                <a:gridCol w="700920"/>
                <a:gridCol w="700920"/>
                <a:gridCol w="700920"/>
                <a:gridCol w="700920"/>
                <a:gridCol w="700920"/>
                <a:gridCol w="700920"/>
                <a:gridCol w="700920"/>
                <a:gridCol w="700920"/>
                <a:gridCol w="701640"/>
              </a:tblGrid>
              <a:tr h="511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 b="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 b="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 b="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 b="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 b="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 b="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 b="1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 b="1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 b="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 b="1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</a:tr>
              <a:tr h="692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20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20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200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200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200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200">
                          <a:solidFill>
                            <a:srgbClr val="000000"/>
                          </a:solidFill>
                          <a:latin typeface="Calibri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200">
                          <a:solidFill>
                            <a:srgbClr val="000000"/>
                          </a:solidFill>
                          <a:latin typeface="Calibri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200">
                          <a:solidFill>
                            <a:srgbClr val="000000"/>
                          </a:solidFill>
                          <a:latin typeface="Calibri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200">
                          <a:solidFill>
                            <a:srgbClr val="000000"/>
                          </a:solidFill>
                          <a:latin typeface="Calibri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200">
                          <a:solidFill>
                            <a:srgbClr val="000000"/>
                          </a:solidFill>
                          <a:latin typeface="Calibri"/>
                        </a:rPr>
                        <a:t>\0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Times New Roman"/>
              </a:rPr>
              <a:t>WAP to display the string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228600" y="457200"/>
            <a:ext cx="8686440" cy="6171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void main( 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  char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str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[20]=“Hello Students”;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i=0;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(“\n Entered string is %s”,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str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(“\n Values stored at each location are:\n”);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for(i=0 ; i&lt;=19; i++)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(“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str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[%d]=%c \n”,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i,str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[i]);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getch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563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Calibri"/>
              </a:rPr>
              <a:t>Initialization of one dimensional array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228600" y="914400"/>
            <a:ext cx="89150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Syntax:  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Datatype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arrayname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[size]={list of values};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Example:-    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no[5]= { 10,20,30,40,50};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09480" y="0"/>
            <a:ext cx="8229240" cy="6629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0000"/>
                </a:solidFill>
                <a:latin typeface="Calibri"/>
              </a:rPr>
              <a:t>Entered string is Hello Students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0000"/>
                </a:solidFill>
                <a:latin typeface="Calibri"/>
              </a:rPr>
              <a:t>Values stored at each location are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 dirty="0" err="1">
                <a:solidFill>
                  <a:srgbClr val="000000"/>
                </a:solidFill>
                <a:latin typeface="Calibri"/>
              </a:rPr>
              <a:t>str</a:t>
            </a:r>
            <a:r>
              <a:rPr lang="en-US" sz="2200" b="1" dirty="0">
                <a:solidFill>
                  <a:srgbClr val="000000"/>
                </a:solidFill>
                <a:latin typeface="Calibri"/>
              </a:rPr>
              <a:t>[0]=H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 dirty="0" err="1">
                <a:solidFill>
                  <a:srgbClr val="000000"/>
                </a:solidFill>
                <a:latin typeface="Calibri"/>
              </a:rPr>
              <a:t>str</a:t>
            </a:r>
            <a:r>
              <a:rPr lang="en-US" sz="2200" b="1" dirty="0">
                <a:solidFill>
                  <a:srgbClr val="000000"/>
                </a:solidFill>
                <a:latin typeface="Calibri"/>
              </a:rPr>
              <a:t>[1]=e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 dirty="0" err="1">
                <a:solidFill>
                  <a:srgbClr val="000000"/>
                </a:solidFill>
                <a:latin typeface="Calibri"/>
              </a:rPr>
              <a:t>str</a:t>
            </a:r>
            <a:r>
              <a:rPr lang="en-US" sz="2200" b="1" dirty="0">
                <a:solidFill>
                  <a:srgbClr val="000000"/>
                </a:solidFill>
                <a:latin typeface="Calibri"/>
              </a:rPr>
              <a:t>[2]= l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 dirty="0" err="1">
                <a:solidFill>
                  <a:srgbClr val="000000"/>
                </a:solidFill>
                <a:latin typeface="Calibri"/>
              </a:rPr>
              <a:t>str</a:t>
            </a:r>
            <a:r>
              <a:rPr lang="en-US" sz="2200" b="1" dirty="0">
                <a:solidFill>
                  <a:srgbClr val="000000"/>
                </a:solidFill>
                <a:latin typeface="Calibri"/>
              </a:rPr>
              <a:t>[3]=l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 dirty="0" err="1">
                <a:solidFill>
                  <a:srgbClr val="000000"/>
                </a:solidFill>
                <a:latin typeface="Calibri"/>
              </a:rPr>
              <a:t>str</a:t>
            </a:r>
            <a:r>
              <a:rPr lang="en-US" sz="2200" b="1" dirty="0">
                <a:solidFill>
                  <a:srgbClr val="000000"/>
                </a:solidFill>
                <a:latin typeface="Calibri"/>
              </a:rPr>
              <a:t>[4]=o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 dirty="0" err="1">
                <a:solidFill>
                  <a:srgbClr val="000000"/>
                </a:solidFill>
                <a:latin typeface="Calibri"/>
              </a:rPr>
              <a:t>str</a:t>
            </a:r>
            <a:r>
              <a:rPr lang="en-US" sz="2200" b="1" dirty="0">
                <a:solidFill>
                  <a:srgbClr val="000000"/>
                </a:solidFill>
                <a:latin typeface="Calibri"/>
              </a:rPr>
              <a:t>[5]=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 dirty="0" err="1">
                <a:solidFill>
                  <a:srgbClr val="000000"/>
                </a:solidFill>
                <a:latin typeface="Calibri"/>
              </a:rPr>
              <a:t>str</a:t>
            </a:r>
            <a:r>
              <a:rPr lang="en-US" sz="2200" b="1" dirty="0">
                <a:solidFill>
                  <a:srgbClr val="000000"/>
                </a:solidFill>
                <a:latin typeface="Calibri"/>
              </a:rPr>
              <a:t>[6]=S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 dirty="0" err="1">
                <a:solidFill>
                  <a:srgbClr val="000000"/>
                </a:solidFill>
                <a:latin typeface="Calibri"/>
              </a:rPr>
              <a:t>str</a:t>
            </a:r>
            <a:r>
              <a:rPr lang="en-US" sz="2200" b="1" dirty="0">
                <a:solidFill>
                  <a:srgbClr val="000000"/>
                </a:solidFill>
                <a:latin typeface="Calibri"/>
              </a:rPr>
              <a:t>[7]=t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 dirty="0" err="1">
                <a:solidFill>
                  <a:srgbClr val="000000"/>
                </a:solidFill>
                <a:latin typeface="Calibri"/>
              </a:rPr>
              <a:t>str</a:t>
            </a:r>
            <a:r>
              <a:rPr lang="en-US" sz="2200" b="1" dirty="0">
                <a:solidFill>
                  <a:srgbClr val="000000"/>
                </a:solidFill>
                <a:latin typeface="Calibri"/>
              </a:rPr>
              <a:t>[8]= u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 dirty="0" err="1">
                <a:solidFill>
                  <a:srgbClr val="000000"/>
                </a:solidFill>
                <a:latin typeface="Calibri"/>
              </a:rPr>
              <a:t>str</a:t>
            </a:r>
            <a:r>
              <a:rPr lang="en-US" sz="2200" b="1" dirty="0">
                <a:solidFill>
                  <a:srgbClr val="000000"/>
                </a:solidFill>
                <a:latin typeface="Calibri"/>
              </a:rPr>
              <a:t>[9]=d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 dirty="0" err="1">
                <a:solidFill>
                  <a:srgbClr val="000000"/>
                </a:solidFill>
                <a:latin typeface="Calibri"/>
              </a:rPr>
              <a:t>str</a:t>
            </a:r>
            <a:r>
              <a:rPr lang="en-US" sz="2200" b="1" dirty="0">
                <a:solidFill>
                  <a:srgbClr val="000000"/>
                </a:solidFill>
                <a:latin typeface="Calibri"/>
              </a:rPr>
              <a:t>[10]=e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 dirty="0" err="1">
                <a:solidFill>
                  <a:srgbClr val="000000"/>
                </a:solidFill>
                <a:latin typeface="Calibri"/>
              </a:rPr>
              <a:t>str</a:t>
            </a:r>
            <a:r>
              <a:rPr lang="en-US" sz="2200" b="1" dirty="0">
                <a:solidFill>
                  <a:srgbClr val="000000"/>
                </a:solidFill>
                <a:latin typeface="Calibri"/>
              </a:rPr>
              <a:t>[11]=n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 dirty="0" err="1">
                <a:solidFill>
                  <a:srgbClr val="000000"/>
                </a:solidFill>
                <a:latin typeface="Calibri"/>
              </a:rPr>
              <a:t>str</a:t>
            </a:r>
            <a:r>
              <a:rPr lang="en-US" sz="2200" b="1" dirty="0">
                <a:solidFill>
                  <a:srgbClr val="000000"/>
                </a:solidFill>
                <a:latin typeface="Calibri"/>
              </a:rPr>
              <a:t>[12]= t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 dirty="0" err="1">
                <a:solidFill>
                  <a:srgbClr val="000000"/>
                </a:solidFill>
                <a:latin typeface="Calibri"/>
              </a:rPr>
              <a:t>str</a:t>
            </a:r>
            <a:r>
              <a:rPr lang="en-US" sz="2200" b="1" dirty="0">
                <a:solidFill>
                  <a:srgbClr val="000000"/>
                </a:solidFill>
                <a:latin typeface="Calibri"/>
              </a:rPr>
              <a:t>[13]=s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0" y="0"/>
            <a:ext cx="9143640" cy="456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WAP to accept the name from user and display the message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304920" y="380880"/>
            <a:ext cx="8457840" cy="59432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void main( 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char name[10];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clrscr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(“\n Enter the name:”);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scanf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(“%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s”,name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(“Welcome %s you are running c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program”,name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getch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274680"/>
            <a:ext cx="8229240" cy="563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
Output:
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609480" y="10666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Enter the name : sakshi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Welcome sakshi you are running c program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533520" y="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WAP to calculate the length of string 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533520" y="457200"/>
            <a:ext cx="8229240" cy="4906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void main( 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char str[10];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int i=0;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clrscr();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printf(“\n Enter the string:”);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scanf(“%s”,str);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04920" y="2286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while(str[i] != NULL)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  i++;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printf(“\n String length of %s =%d”, str, i );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Output: Enter string: madhavi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String length of madhavi = 7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04920" y="152280"/>
            <a:ext cx="8838720" cy="380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WAP to print reverse of string 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609480" y="76212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void main( 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char str[10];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int i=0,  j=1;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clrscr();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printf(“\n Enter the string:”);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scanf(“%s”,str);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228600" y="304920"/>
            <a:ext cx="8457840" cy="6248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while(str[i] != NULL)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   i++;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printf(“\n Reverse of the string is:” );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for( j = i ;  j &gt;=0 ; j -- )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 printf(“%c”, str[ j ] );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Output: Enter the string  : viraj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Reverse of the string is  : jariv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0" y="0"/>
            <a:ext cx="9143640" cy="79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WAP to count number of vowels and consonants from the string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533520" y="838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void main( 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char str[10];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int i= 0,cnt1 =0 ,cnt2=0;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clrscr();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printf(“\n Enter the string:”);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scanf(“%s”,str);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0" y="304920"/>
            <a:ext cx="9143640" cy="6019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while(str[i] != NULL)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if ( str[i]==‘a’ || str[i]==‘e’ || str[i]== ‘i’ || str[i]==‘o’ ||str[i]==‘u’)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cnt1++;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else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cnt2++’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}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i++;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228600"/>
            <a:ext cx="8229240" cy="5897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printf(“\n The string entered is %s “,str);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printf(“\n Vowels=%d”,cnt1);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printf(“\n Consonants =%d”,cnt2);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Enter the string: madhavi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string entered is madhavi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Vowels = 3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Consonants = 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15228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b="1">
                <a:solidFill>
                  <a:srgbClr val="000000"/>
                </a:solidFill>
                <a:latin typeface="Times New Roman"/>
              </a:rPr>
              <a:t>Pictorial representation of  int array elements</a:t>
            </a:r>
            <a:endParaRPr/>
          </a:p>
        </p:txBody>
      </p:sp>
      <p:graphicFrame>
        <p:nvGraphicFramePr>
          <p:cNvPr id="128" name="Table 2"/>
          <p:cNvGraphicFramePr/>
          <p:nvPr/>
        </p:nvGraphicFramePr>
        <p:xfrm>
          <a:off x="609480" y="1676520"/>
          <a:ext cx="838080" cy="2437920"/>
        </p:xfrm>
        <a:graphic>
          <a:graphicData uri="http://schemas.openxmlformats.org/drawingml/2006/table">
            <a:tbl>
              <a:tblPr/>
              <a:tblGrid>
                <a:gridCol w="838080"/>
              </a:tblGrid>
              <a:tr h="48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/>
                    </a:p>
                  </a:txBody>
                  <a:tcPr/>
                </a:tc>
              </a:tr>
              <a:tr h="48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/>
                </a:tc>
              </a:tr>
              <a:tr h="48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/>
                    </a:p>
                  </a:txBody>
                  <a:tcPr/>
                </a:tc>
              </a:tr>
              <a:tr h="48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/>
                    </a:p>
                  </a:txBody>
                  <a:tcPr/>
                </a:tc>
              </a:tr>
              <a:tr h="48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CustomShape 3"/>
          <p:cNvSpPr/>
          <p:nvPr/>
        </p:nvSpPr>
        <p:spPr>
          <a:xfrm>
            <a:off x="1523880" y="1752480"/>
            <a:ext cx="114264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000000"/>
                </a:solidFill>
                <a:latin typeface="Calibri"/>
              </a:rPr>
              <a:t>no[0]</a:t>
            </a:r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1523880" y="2209680"/>
            <a:ext cx="121896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000000"/>
                </a:solidFill>
                <a:latin typeface="Calibri"/>
              </a:rPr>
              <a:t>no[1]</a:t>
            </a:r>
            <a:endParaRPr/>
          </a:p>
        </p:txBody>
      </p:sp>
      <p:sp>
        <p:nvSpPr>
          <p:cNvPr id="131" name="CustomShape 5"/>
          <p:cNvSpPr/>
          <p:nvPr/>
        </p:nvSpPr>
        <p:spPr>
          <a:xfrm>
            <a:off x="1523880" y="2666880"/>
            <a:ext cx="121896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000000"/>
                </a:solidFill>
                <a:latin typeface="Calibri"/>
              </a:rPr>
              <a:t>no[2]</a:t>
            </a:r>
            <a:endParaRPr/>
          </a:p>
        </p:txBody>
      </p:sp>
      <p:sp>
        <p:nvSpPr>
          <p:cNvPr id="132" name="CustomShape 6"/>
          <p:cNvSpPr/>
          <p:nvPr/>
        </p:nvSpPr>
        <p:spPr>
          <a:xfrm>
            <a:off x="1523880" y="3200400"/>
            <a:ext cx="121896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000000"/>
                </a:solidFill>
                <a:latin typeface="Calibri"/>
              </a:rPr>
              <a:t>no[3]</a:t>
            </a:r>
            <a:endParaRPr/>
          </a:p>
        </p:txBody>
      </p:sp>
      <p:sp>
        <p:nvSpPr>
          <p:cNvPr id="133" name="CustomShape 7"/>
          <p:cNvSpPr/>
          <p:nvPr/>
        </p:nvSpPr>
        <p:spPr>
          <a:xfrm>
            <a:off x="1523880" y="3657600"/>
            <a:ext cx="121896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000000"/>
                </a:solidFill>
                <a:latin typeface="Calibri"/>
              </a:rPr>
              <a:t>no[4]</a:t>
            </a:r>
            <a:endParaRPr/>
          </a:p>
        </p:txBody>
      </p:sp>
      <p:sp>
        <p:nvSpPr>
          <p:cNvPr id="134" name="CustomShape 8"/>
          <p:cNvSpPr/>
          <p:nvPr/>
        </p:nvSpPr>
        <p:spPr>
          <a:xfrm>
            <a:off x="5029200" y="1676520"/>
            <a:ext cx="2742840" cy="255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i.e  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no[0]= 10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no[1]=20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no[2]=30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no[3]=40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no[4]=50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5" name="CustomShape 9"/>
          <p:cNvSpPr/>
          <p:nvPr/>
        </p:nvSpPr>
        <p:spPr>
          <a:xfrm>
            <a:off x="1905120" y="762120"/>
            <a:ext cx="4419360" cy="94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1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IN" sz="2800" b="1" dirty="0">
                <a:solidFill>
                  <a:srgbClr val="000000"/>
                </a:solidFill>
                <a:latin typeface="Calibri"/>
              </a:rPr>
              <a:t> no[5]= { 10,20,30,40,50};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0"/>
            <a:ext cx="8229240" cy="533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WAP to copy one string to another string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457200" y="609480"/>
            <a:ext cx="8229240" cy="5516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void main( 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char str1[10],str2[10];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int i= 0;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clrscr();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printf(“\n Enter the first string:”);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scanf(“%s”,str1);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printf(“\n Enter the second string:”);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scanf(“%s”,str2);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0" y="228600"/>
            <a:ext cx="9143640" cy="5820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printf(“\n Before copying”);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printf(“\n first string =%s second string=%s “,str1,str2);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for(i=0;i&lt;=9;i++)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str2[i]=str1[i];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printf(“\n after copying”);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printf(“\n first string =%s second string=%s “,str1,str2);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0" y="152280"/>
            <a:ext cx="9143640" cy="639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WAP to accept 2 strings &amp; check whether two strings are equal or not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304920" y="762120"/>
            <a:ext cx="8229240" cy="5486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void main( 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char str1[10],str2[10];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int i= 0,flag=0;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clrscr();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printf(“\n Enter the first string:”);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scanf(“%s”,str1);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printf(“\n Enter the second string:”);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scanf(“%s”,str2);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304920"/>
            <a:ext cx="8229240" cy="5820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for(i=0;i&lt;=9;i++)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if(str[ i ] == str2[ i ])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flag=1;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else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flag=2;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break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52280" y="304920"/>
            <a:ext cx="8991360" cy="6324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if(flag==1)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printf(“\n %s and %s are  equal”,str1,str2);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printf(“\n %s and %s are not equal”,str1,str2);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0"/>
            <a:ext cx="8686440" cy="563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WAP to check whether string is palindrome or not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457200" y="685800"/>
            <a:ext cx="8229240" cy="5439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void  main( 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char str[10];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int i=0,  j=0 , flag =0;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clrscr( 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printf(“\n Enter the string:”);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scanf(“%s”,str);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380880"/>
            <a:ext cx="8229240" cy="5744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while(str[i] != NULL)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i++;          //calculate string length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i--;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380880"/>
            <a:ext cx="8381520" cy="6248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while( j ! = i  )      //till value of j doesnot become i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if(str[ i ] == str[ j ])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flag=1;      // if characters are equal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else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flag=2;   //if characters are not equal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break;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j++ ;   i--;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304920"/>
            <a:ext cx="8305560" cy="6324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if( flag == 1)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printf(“%s is palindrome” ,str);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printf(“%s is not palindrome” ,str);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Calibri"/>
              </a:rPr>
              <a:t>Table of String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0" y="609480"/>
            <a:ext cx="8991360" cy="6095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Table of string is collection of strings.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In one table we can accept multiple strings.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Syntax:-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               char name[size][size];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Example: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char city[5][10]=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{                                       “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mumbai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”,”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pune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”,”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nasik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”,”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akurdi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”,”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pune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”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};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80880" y="557640"/>
            <a:ext cx="822924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alibri"/>
              </a:rPr>
              <a:t>float no[5]= { 10.1,20.5,30.4,40.1,50.7};</a:t>
            </a:r>
            <a:endParaRPr/>
          </a:p>
        </p:txBody>
      </p:sp>
      <p:graphicFrame>
        <p:nvGraphicFramePr>
          <p:cNvPr id="137" name="Table 2"/>
          <p:cNvGraphicFramePr/>
          <p:nvPr/>
        </p:nvGraphicFramePr>
        <p:xfrm>
          <a:off x="838200" y="2362200"/>
          <a:ext cx="1600200" cy="243792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70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10.</a:t>
                      </a: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Calibri"/>
                        </a:rPr>
                        <a:t>10.1</a:t>
                      </a:r>
                      <a:r>
                        <a:rPr lang="en-IN" sz="2000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43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Calibri"/>
                        </a:rPr>
                        <a:t>20.5</a:t>
                      </a:r>
                      <a:endParaRPr/>
                    </a:p>
                  </a:txBody>
                  <a:tcPr/>
                </a:tc>
              </a:tr>
              <a:tr h="43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Calibri"/>
                        </a:rPr>
                        <a:t>30.4</a:t>
                      </a:r>
                      <a:endParaRPr/>
                    </a:p>
                  </a:txBody>
                  <a:tcPr/>
                </a:tc>
              </a:tr>
              <a:tr h="43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Calibri"/>
                        </a:rPr>
                        <a:t>40.1</a:t>
                      </a:r>
                      <a:endParaRPr/>
                    </a:p>
                  </a:txBody>
                  <a:tcPr/>
                </a:tc>
              </a:tr>
              <a:tr h="433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latin typeface="Calibri"/>
                        </a:rPr>
                        <a:t>50.7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0" y="152280"/>
            <a:ext cx="9143640" cy="563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WAP to initialize table of string and display the contents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457200" y="838080"/>
            <a:ext cx="8229240" cy="5287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void main( 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char city[5][10]=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                    “mumbai”,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                     “pune”,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                     “nasik”,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                     “satara”,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                     “solapur”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                     }; 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28600"/>
            <a:ext cx="8229240" cy="5897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 i=0;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clrscr( ) 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for( i=0; i&lt;=4 ; i++)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printf(“\n %s “,city[i]);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0" y="0"/>
            <a:ext cx="9143640" cy="639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WAP to accept names of 5 students and display them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457200" y="609480"/>
            <a:ext cx="8229240" cy="5516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void main ( 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char name[5][10];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int i= 0;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clrscr();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for( i=0 ; i&lt;=4; i++)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printf(“\n Enter the string:”);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scanf(“%s”,name[i]);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380880"/>
            <a:ext cx="8229240" cy="5744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Printf(“\n List of students”);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for( i=0 ; i&lt;=4; i++)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printf(“\n %s “,name[i]);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0"/>
            <a:ext cx="8229240" cy="563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b="1">
                <a:solidFill>
                  <a:srgbClr val="000000"/>
                </a:solidFill>
                <a:latin typeface="Calibri"/>
              </a:rPr>
              <a:t>String functions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457200" y="533520"/>
            <a:ext cx="8457840" cy="5714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000" b="1">
                <a:solidFill>
                  <a:srgbClr val="000000"/>
                </a:solidFill>
                <a:latin typeface="Calibri"/>
              </a:rPr>
              <a:t>strlen () :-   It is string length.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     It calculates the length of the string.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000000"/>
                </a:solidFill>
                <a:latin typeface="Calibri"/>
              </a:rPr>
              <a:t>Syntax:-  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int a = 0;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              a=strlen(“welcome”);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              or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              char name[10]=“prathmesh”;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                int len=0;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                  len=strlen(name);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15228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WAP to count length of string using string function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457200" y="685800"/>
            <a:ext cx="8229240" cy="5439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  char name[10];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   int len=0;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    clrscr();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printf(“\n Enter the string:”);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scanf(“%s”,name);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380880"/>
            <a:ext cx="8686440" cy="5744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len=strlen(name);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printf(“\n The string length of %s is %d”,name,len);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Output: Enter the string: prathmesh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The string length is prathmesh is 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274680"/>
            <a:ext cx="8229240" cy="563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String functions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457200" y="914400"/>
            <a:ext cx="8229240" cy="5211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2. strcpy( )  :-  String copy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This function is used to copy one string to another string.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takes 2 arguments.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Syntax:-    strcpy(str1,str2);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Here str2 will get copy on str1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0" y="228600"/>
            <a:ext cx="8915040" cy="639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WAP to copy one string to another string using string function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380880" y="914400"/>
            <a:ext cx="8457840" cy="5714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char str1[10],str2[10];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  clrscr();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printf(“\n Enter the  first string:”);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scanf(“%s”,str1);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printf(“\n Enter the  second string:”);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scanf(“%s”,str2);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04920" y="304920"/>
            <a:ext cx="86864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strcpy(str1,str2);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printf(“\n first string =%s second string=%s “,str1,str2);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28600" y="152280"/>
            <a:ext cx="8915040" cy="410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0000"/>
                </a:solidFill>
                <a:latin typeface="Times New Roman"/>
              </a:rPr>
              <a:t>WAP to print the contents of the array which is initalized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0" y="685800"/>
            <a:ext cx="8915040" cy="5866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void main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( 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number[5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]={10,15,78,90,100}; 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//declaration &amp;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initalization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of array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=0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;  //array location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clrscr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for (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=0; 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&lt;=4;i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++)  // it is used to count the location from 0 to 4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(“\t %d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“,number[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]);   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//printing values of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location of array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getch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o/p:- 10    15    78  90  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b="1">
                <a:solidFill>
                  <a:srgbClr val="000000"/>
                </a:solidFill>
                <a:latin typeface="Calibri"/>
              </a:rPr>
              <a:t>String Function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457200" y="609480"/>
            <a:ext cx="8229240" cy="5516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000000"/>
                </a:solidFill>
                <a:latin typeface="Calibri"/>
              </a:rPr>
              <a:t>3. strcmp( ) :- 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It is string compare function.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String compare function compares two strings with each other.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If two strings are equal then function returns 0 else the difference between two strings.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0" y="274680"/>
            <a:ext cx="9143640" cy="715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WAP to compare one string to another string using string function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533520" y="10666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char str1[10],str2[10];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clrscr();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printf(“\n Enter the  first string:”);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scanf(“%s”,str1);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printf(“\n Enter the  second string:”);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scanf(“%s”,str2);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228600"/>
            <a:ext cx="8229240" cy="5897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if(strcmp(str1,str2)==0)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printf(“\n %s and %s are equal”,str1,str2);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printf(“\n  %s and %s are not equal”,str1,str2);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533520" y="0"/>
            <a:ext cx="8229240" cy="563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b="1">
                <a:solidFill>
                  <a:srgbClr val="000000"/>
                </a:solidFill>
                <a:latin typeface="Calibri"/>
              </a:rPr>
              <a:t>String function</a:t>
            </a:r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457200" y="609480"/>
            <a:ext cx="8229240" cy="5516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4.strcat( ) :- String concatenation.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String concatenation function is used to join the  two strings.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It takes 3 arguments as follows: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000000"/>
                </a:solidFill>
                <a:latin typeface="Calibri"/>
              </a:rPr>
              <a:t>Syntax: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             strcat(str1,str2,n);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This will add contents of n characters of string2 to string1.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380880" y="2286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str1[10]=“tech”;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str2[10]=“max”;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strcat(str1,str2,3);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Will result into str1 =techmax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28600" y="0"/>
            <a:ext cx="8229240" cy="6393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Demonstrations of standard library string functions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152280" y="685800"/>
            <a:ext cx="8991360" cy="5439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#include&lt;string.h&gt;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void main( 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  char str1[20]=“computer”;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  char str2[10]=“world”;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   clrscr();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printf(“\n String length of %s is %d “,str1,strlen(str1));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printf(“\n String length of %s is %d “,str2,strlen(str2));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228600" y="304920"/>
            <a:ext cx="8915040" cy="5820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If(strcmp(str1,str2)!=0)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printf(“\n %s and %s are not equal “,str1,str2);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strcat(str1,str2,5);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printf(”\n After concatenation str1 is %s”,str1);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strcpy(str1,str2);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printf(“\n After copying str1=%s str2=%s”,str1,str2);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457200" y="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output</a:t>
            </a:r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609480" y="838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String length of computer is 8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String length of world is 5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computer and world are not equal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After concatenation str1 is computerworld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After copying str1 = world str2=world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457200" y="152280"/>
            <a:ext cx="8229240" cy="563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b="1">
                <a:solidFill>
                  <a:srgbClr val="000000"/>
                </a:solidFill>
                <a:latin typeface="Calibri"/>
              </a:rPr>
              <a:t>Advantages of Array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457200" y="685800"/>
            <a:ext cx="8229240" cy="5439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 array can store number of values under single name.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memory the array elements are stored contiguously.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is easy to manipulate the values stored in an array 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Array is a flexible data structure. Means we can perform adding or removing of element at any position.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304920" y="152280"/>
            <a:ext cx="8229240" cy="563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00"/>
                </a:solidFill>
                <a:latin typeface="Calibri"/>
              </a:rPr>
              <a:t>Multidimensional Array</a:t>
            </a:r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457200" y="762120"/>
            <a:ext cx="8229240" cy="5363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An array with more than two subscripts is called as multidimensional array.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Syntax: datatype  arrayname[size][size][size];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           int no[2][2][2];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Here array stores 2*2*2= 8 values.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04920" y="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Accepting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the numbers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from user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228600" y="457200"/>
            <a:ext cx="8762760" cy="56685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WAP to accept 5 elements store it in </a:t>
            </a:r>
            <a:r>
              <a:rPr lang="en-US" sz="2400" b="1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 array and display 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no[5],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=0;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clrscr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for (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=0;i&lt;=4;i++)  // it is used to  accept the 5 numbers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(“\n Enter the number:”);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scanf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(“%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d”,&amp;no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[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]);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7200" y="228600"/>
            <a:ext cx="8229240" cy="4568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Calibri"/>
              </a:rPr>
              <a:t>Disadvantages of Array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457200" y="1066680"/>
            <a:ext cx="8229240" cy="5059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1. Array stores only group of similar type of data.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It can not hold set of different types of data.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266" name="CustomShape 1"/>
          <p:cNvSpPr/>
          <p:nvPr/>
        </p:nvSpPr>
        <p:spPr>
          <a:xfrm>
            <a:off x="2895480" y="228600"/>
            <a:ext cx="2463480" cy="83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ts val="1136"/>
              </a:lnSpc>
            </a:pPr>
            <a:r>
              <a:rPr lang="en-IN" sz="2600">
                <a:solidFill>
                  <a:srgbClr val="FFFFFF"/>
                </a:solidFill>
                <a:latin typeface="Arial"/>
              </a:rPr>
              <a:t>St r u c t u re</a:t>
            </a:r>
            <a:endParaRPr/>
          </a:p>
          <a:p>
            <a:pPr>
              <a:lnSpc>
                <a:spcPts val="1136"/>
              </a:lnSpc>
            </a:pPr>
            <a:endParaRPr/>
          </a:p>
        </p:txBody>
      </p:sp>
      <p:sp>
        <p:nvSpPr>
          <p:cNvPr id="267" name="CustomShape 2"/>
          <p:cNvSpPr/>
          <p:nvPr/>
        </p:nvSpPr>
        <p:spPr>
          <a:xfrm>
            <a:off x="3353760" y="1308240"/>
            <a:ext cx="3363120" cy="11044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ts val="1023"/>
              </a:lnSpc>
            </a:pPr>
            <a:r>
              <a:rPr lang="en-IN" sz="1600">
                <a:solidFill>
                  <a:srgbClr val="000000"/>
                </a:solidFill>
                <a:latin typeface="Microsoft New Tai Lue"/>
              </a:rPr>
              <a:t>A  </a:t>
            </a:r>
            <a:r>
              <a:rPr lang="en-IN" sz="1610" b="1">
                <a:solidFill>
                  <a:srgbClr val="E26C09"/>
                </a:solidFill>
                <a:latin typeface="Microsoft New Tai Lue Bold"/>
              </a:rPr>
              <a:t>simple variable </a:t>
            </a:r>
            <a:r>
              <a:rPr lang="en-IN" sz="1600">
                <a:solidFill>
                  <a:srgbClr val="000000"/>
                </a:solidFill>
                <a:latin typeface="Microsoft New Tai Lue"/>
              </a:rPr>
              <a:t>  can hold a</a:t>
            </a:r>
            <a:r>
              <a:rPr lang="en-IN" sz="1600">
                <a:solidFill>
                  <a:srgbClr val="000000"/>
                </a:solidFill>
                <a:latin typeface="Times New Roman"/>
              </a:rPr>
              <a:t>
</a:t>
            </a:r>
            <a:r>
              <a:rPr lang="en-IN" sz="1600">
                <a:solidFill>
                  <a:srgbClr val="000000"/>
                </a:solidFill>
                <a:latin typeface="Microsoft New Tai Lue"/>
              </a:rPr>
              <a:t>single  element of any data type.</a:t>
            </a:r>
            <a:endParaRPr/>
          </a:p>
          <a:p>
            <a:pPr>
              <a:lnSpc>
                <a:spcPts val="1023"/>
              </a:lnSpc>
            </a:pPr>
            <a:endParaRPr/>
          </a:p>
        </p:txBody>
      </p:sp>
      <p:sp>
        <p:nvSpPr>
          <p:cNvPr id="268" name="CustomShape 3"/>
          <p:cNvSpPr/>
          <p:nvPr/>
        </p:nvSpPr>
        <p:spPr>
          <a:xfrm>
            <a:off x="927000" y="3048120"/>
            <a:ext cx="3492000" cy="1397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ts val="970"/>
              </a:lnSpc>
            </a:pPr>
            <a:r>
              <a:rPr lang="en-IN" sz="1610" b="1">
                <a:solidFill>
                  <a:srgbClr val="E26C09"/>
                </a:solidFill>
                <a:latin typeface="Microsoft New Tai Lue Bold"/>
              </a:rPr>
              <a:t>Array  </a:t>
            </a:r>
            <a:r>
              <a:rPr lang="en-IN" sz="1600">
                <a:solidFill>
                  <a:srgbClr val="000000"/>
                </a:solidFill>
                <a:latin typeface="Microsoft New Tai Lue"/>
              </a:rPr>
              <a:t>  allows   user   to   store</a:t>
            </a:r>
            <a:r>
              <a:rPr lang="en-IN" sz="1600">
                <a:solidFill>
                  <a:srgbClr val="000000"/>
                </a:solidFill>
                <a:latin typeface="Times New Roman"/>
              </a:rPr>
              <a:t>
</a:t>
            </a:r>
            <a:r>
              <a:rPr lang="en-IN" sz="1600">
                <a:solidFill>
                  <a:srgbClr val="000000"/>
                </a:solidFill>
                <a:latin typeface="Microsoft New Tai Lue"/>
              </a:rPr>
              <a:t>multiple values  of </a:t>
            </a:r>
            <a:r>
              <a:rPr lang="en-IN" sz="1600">
                <a:solidFill>
                  <a:srgbClr val="6E2E9F"/>
                </a:solidFill>
                <a:latin typeface="Microsoft New Tai Lue"/>
              </a:rPr>
              <a:t> same  </a:t>
            </a:r>
            <a:r>
              <a:rPr lang="en-IN" sz="1600">
                <a:solidFill>
                  <a:srgbClr val="000000"/>
                </a:solidFill>
                <a:latin typeface="Microsoft New Tai Lue"/>
              </a:rPr>
              <a:t>data</a:t>
            </a:r>
            <a:r>
              <a:rPr lang="en-IN" sz="1600">
                <a:solidFill>
                  <a:srgbClr val="000000"/>
                </a:solidFill>
                <a:latin typeface="Times New Roman"/>
              </a:rPr>
              <a:t>
</a:t>
            </a:r>
            <a:r>
              <a:rPr lang="en-IN" sz="1600">
                <a:solidFill>
                  <a:srgbClr val="000000"/>
                </a:solidFill>
                <a:latin typeface="Microsoft New Tai Lue"/>
              </a:rPr>
              <a:t>type.</a:t>
            </a:r>
            <a:endParaRPr/>
          </a:p>
          <a:p>
            <a:pPr>
              <a:lnSpc>
                <a:spcPts val="970"/>
              </a:lnSpc>
            </a:pPr>
            <a:endParaRPr/>
          </a:p>
        </p:txBody>
      </p:sp>
      <p:sp>
        <p:nvSpPr>
          <p:cNvPr id="269" name="CustomShape 4"/>
          <p:cNvSpPr/>
          <p:nvPr/>
        </p:nvSpPr>
        <p:spPr>
          <a:xfrm>
            <a:off x="3333960" y="5054760"/>
            <a:ext cx="3402720" cy="14727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ts val="1023"/>
              </a:lnSpc>
            </a:pPr>
            <a:r>
              <a:rPr lang="en-IN" sz="1610" b="1">
                <a:solidFill>
                  <a:srgbClr val="E26C09"/>
                </a:solidFill>
                <a:latin typeface="Microsoft New Tai Lue Bold"/>
              </a:rPr>
              <a:t>Structure </a:t>
            </a:r>
            <a:r>
              <a:rPr lang="en-IN" sz="1600">
                <a:solidFill>
                  <a:srgbClr val="000000"/>
                </a:solidFill>
                <a:latin typeface="Microsoft New Tai Lue"/>
              </a:rPr>
              <a:t> allows  user  to  store</a:t>
            </a:r>
            <a:r>
              <a:rPr lang="en-IN" sz="1600">
                <a:solidFill>
                  <a:srgbClr val="000000"/>
                </a:solidFill>
                <a:latin typeface="Times New Roman"/>
              </a:rPr>
              <a:t>
</a:t>
            </a:r>
            <a:r>
              <a:rPr lang="en-IN" sz="1600">
                <a:solidFill>
                  <a:srgbClr val="000000"/>
                </a:solidFill>
                <a:latin typeface="Microsoft New Tai Lue"/>
              </a:rPr>
              <a:t>multiple values of </a:t>
            </a:r>
            <a:r>
              <a:rPr lang="en-IN" sz="1600">
                <a:solidFill>
                  <a:srgbClr val="6E2E9F"/>
                </a:solidFill>
                <a:latin typeface="Microsoft New Tai Lue"/>
              </a:rPr>
              <a:t>different </a:t>
            </a:r>
            <a:r>
              <a:rPr lang="en-IN" sz="1600">
                <a:solidFill>
                  <a:srgbClr val="000000"/>
                </a:solidFill>
                <a:latin typeface="Microsoft New Tai Lue"/>
              </a:rPr>
              <a:t>data</a:t>
            </a:r>
            <a:r>
              <a:rPr lang="en-IN" sz="1600">
                <a:solidFill>
                  <a:srgbClr val="000000"/>
                </a:solidFill>
                <a:latin typeface="Times New Roman"/>
              </a:rPr>
              <a:t>
</a:t>
            </a:r>
            <a:r>
              <a:rPr lang="en-IN" sz="1600">
                <a:solidFill>
                  <a:srgbClr val="000000"/>
                </a:solidFill>
                <a:latin typeface="Microsoft New Tai Lue"/>
              </a:rPr>
              <a:t>type.</a:t>
            </a:r>
            <a:endParaRPr/>
          </a:p>
          <a:p>
            <a:pPr>
              <a:lnSpc>
                <a:spcPts val="1023"/>
              </a:lnSpc>
            </a:pP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533520" y="15228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Times New Roman"/>
              </a:rPr>
              <a:t>Structure</a:t>
            </a:r>
            <a:endParaRPr/>
          </a:p>
        </p:txBody>
      </p:sp>
      <p:sp>
        <p:nvSpPr>
          <p:cNvPr id="271" name="TextShape 2"/>
          <p:cNvSpPr txBox="1"/>
          <p:nvPr/>
        </p:nvSpPr>
        <p:spPr>
          <a:xfrm>
            <a:off x="0" y="762000"/>
            <a:ext cx="8838720" cy="5866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8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 is a collection of dissimilar data types.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 the elements in the structure are known as structure members.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program of structure has two main parts: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1.Declaration of structure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2.Accessing members of structure.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533400" y="45720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100" b="1" dirty="0">
                <a:solidFill>
                  <a:srgbClr val="000000"/>
                </a:solidFill>
                <a:latin typeface="Calibri"/>
              </a:rPr>
              <a:t>How structure is declared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:</a:t>
            </a:r>
            <a:endParaRPr/>
          </a:p>
        </p:txBody>
      </p:sp>
      <p:sp>
        <p:nvSpPr>
          <p:cNvPr id="273" name="TextShape 2"/>
          <p:cNvSpPr txBox="1"/>
          <p:nvPr/>
        </p:nvSpPr>
        <p:spPr>
          <a:xfrm>
            <a:off x="457200" y="1295400"/>
            <a:ext cx="8229240" cy="483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alibri"/>
              </a:rPr>
              <a:t>Syntax for declaration of Structure: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structurename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datatype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variablename1;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datatype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variablename2;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 --------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};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457200" y="228600"/>
            <a:ext cx="8229240" cy="5897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0000"/>
                </a:solidFill>
                <a:latin typeface="Calibri"/>
              </a:rPr>
              <a:t>Example of structure: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struct student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int rollno;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char name[20];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float percentage;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};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 flipV="1">
            <a:off x="3962400" y="1676400"/>
            <a:ext cx="1066320" cy="2057040"/>
          </a:xfrm>
          <a:prstGeom prst="righ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</p:sp>
      <p:sp>
        <p:nvSpPr>
          <p:cNvPr id="276" name="CustomShape 3"/>
          <p:cNvSpPr/>
          <p:nvPr/>
        </p:nvSpPr>
        <p:spPr>
          <a:xfrm>
            <a:off x="5181600" y="2590800"/>
            <a:ext cx="28191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b="1" dirty="0">
                <a:solidFill>
                  <a:srgbClr val="000000"/>
                </a:solidFill>
                <a:latin typeface="Calibri"/>
              </a:rPr>
              <a:t>Structure members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457200" y="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00"/>
                </a:solidFill>
                <a:latin typeface="Calibri"/>
              </a:rPr>
              <a:t>Access the structure members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304920" y="457200"/>
            <a:ext cx="8838720" cy="6171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To access these variables we have to declare a variable of this structure type.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 student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rollno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 char name[10];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  float percentage;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}s;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Or  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student s;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 is a structure variable which is used to access structure members.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228600"/>
            <a:ext cx="8229240" cy="5897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 access the structure members we need to use ‘  .  ’(dot) operator.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Syntax:-  structvariable.membername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i.e. s.name,       s.rollno, s.percentage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533520" y="0"/>
            <a:ext cx="8229240" cy="410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WAP to demonstrate the initialization of structures</a:t>
            </a:r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304920" y="380880"/>
            <a:ext cx="8381520" cy="5744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void main()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 student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 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rollno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      char name[10];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       float per;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}s;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    student  s  = { 10,”ashish”,89.90 };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(“\n student roll no is: %d”, 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s.rollno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(“\n student name is: %s” , s.name);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(“\n student percentage are: %f “,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s.per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getch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228600" y="30492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student roll no is: 10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student name is: ashish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student percentage are: 89.90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WAP to accept structure members from the user and display them. Use book details for the structure</a:t>
            </a:r>
            <a:endParaRPr/>
          </a:p>
        </p:txBody>
      </p:sp>
      <p:sp>
        <p:nvSpPr>
          <p:cNvPr id="284" name="TextShape 2"/>
          <p:cNvSpPr txBox="1"/>
          <p:nvPr/>
        </p:nvSpPr>
        <p:spPr>
          <a:xfrm>
            <a:off x="228600" y="838080"/>
            <a:ext cx="8457840" cy="48002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void main( 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struct book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int bookid;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char bookname[10];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float price;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}b;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clrscr( 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5736</Words>
  <Application>Microsoft Office PowerPoint</Application>
  <PresentationFormat>On-screen Show (4:3)</PresentationFormat>
  <Paragraphs>1193</Paragraphs>
  <Slides>125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125</vt:i4>
      </vt:variant>
    </vt:vector>
  </HeadingPairs>
  <TitlesOfParts>
    <vt:vector size="128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MMM</dc:creator>
  <cp:lastModifiedBy>Admin</cp:lastModifiedBy>
  <cp:revision>17</cp:revision>
  <dcterms:modified xsi:type="dcterms:W3CDTF">2022-04-23T04:15:58Z</dcterms:modified>
</cp:coreProperties>
</file>