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2" r:id="rId3"/>
    <p:sldId id="265" r:id="rId4"/>
    <p:sldId id="257" r:id="rId5"/>
    <p:sldId id="312" r:id="rId6"/>
    <p:sldId id="258" r:id="rId7"/>
    <p:sldId id="266" r:id="rId8"/>
    <p:sldId id="259" r:id="rId9"/>
    <p:sldId id="260" r:id="rId10"/>
    <p:sldId id="261" r:id="rId11"/>
    <p:sldId id="262" r:id="rId12"/>
    <p:sldId id="263" r:id="rId13"/>
    <p:sldId id="267" r:id="rId14"/>
    <p:sldId id="268" r:id="rId15"/>
    <p:sldId id="269" r:id="rId16"/>
    <p:sldId id="270" r:id="rId17"/>
    <p:sldId id="271" r:id="rId18"/>
    <p:sldId id="294" r:id="rId19"/>
    <p:sldId id="293" r:id="rId20"/>
    <p:sldId id="272" r:id="rId21"/>
    <p:sldId id="273" r:id="rId22"/>
    <p:sldId id="274" r:id="rId23"/>
    <p:sldId id="279" r:id="rId24"/>
    <p:sldId id="275" r:id="rId25"/>
    <p:sldId id="280" r:id="rId26"/>
    <p:sldId id="276" r:id="rId27"/>
    <p:sldId id="281" r:id="rId28"/>
    <p:sldId id="282" r:id="rId29"/>
    <p:sldId id="277" r:id="rId30"/>
    <p:sldId id="278" r:id="rId31"/>
    <p:sldId id="286" r:id="rId32"/>
    <p:sldId id="287" r:id="rId33"/>
    <p:sldId id="288" r:id="rId34"/>
    <p:sldId id="289" r:id="rId35"/>
    <p:sldId id="290" r:id="rId36"/>
    <p:sldId id="291" r:id="rId37"/>
    <p:sldId id="295" r:id="rId38"/>
    <p:sldId id="296" r:id="rId39"/>
    <p:sldId id="297" r:id="rId40"/>
    <p:sldId id="298" r:id="rId41"/>
    <p:sldId id="299" r:id="rId42"/>
    <p:sldId id="304" r:id="rId43"/>
    <p:sldId id="300" r:id="rId44"/>
    <p:sldId id="301" r:id="rId45"/>
    <p:sldId id="302" r:id="rId46"/>
    <p:sldId id="303" r:id="rId47"/>
    <p:sldId id="305" r:id="rId48"/>
    <p:sldId id="306" r:id="rId49"/>
    <p:sldId id="307" r:id="rId50"/>
    <p:sldId id="308" r:id="rId51"/>
    <p:sldId id="309" r:id="rId52"/>
    <p:sldId id="319" r:id="rId53"/>
    <p:sldId id="321" r:id="rId54"/>
    <p:sldId id="313" r:id="rId55"/>
    <p:sldId id="316" r:id="rId56"/>
    <p:sldId id="314" r:id="rId57"/>
    <p:sldId id="317" r:id="rId58"/>
    <p:sldId id="31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101" d="100"/>
          <a:sy n="101" d="100"/>
        </p:scale>
        <p:origin x="-26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AADFC5-EAA7-471A-BA0B-1DAB54D937A5}"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5024-718D-4255-A00F-9EDBE13E3567}" type="slidenum">
              <a:rPr lang="en-US" smtClean="0"/>
              <a:pPr/>
              <a:t>‹#›</a:t>
            </a:fld>
            <a:endParaRPr lang="en-US"/>
          </a:p>
        </p:txBody>
      </p:sp>
    </p:spTree>
    <p:extLst>
      <p:ext uri="{BB962C8B-B14F-4D97-AF65-F5344CB8AC3E}">
        <p14:creationId xmlns:p14="http://schemas.microsoft.com/office/powerpoint/2010/main" val="39787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AADFC5-EAA7-471A-BA0B-1DAB54D937A5}"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5024-718D-4255-A00F-9EDBE13E3567}" type="slidenum">
              <a:rPr lang="en-US" smtClean="0"/>
              <a:pPr/>
              <a:t>‹#›</a:t>
            </a:fld>
            <a:endParaRPr lang="en-US"/>
          </a:p>
        </p:txBody>
      </p:sp>
    </p:spTree>
    <p:extLst>
      <p:ext uri="{BB962C8B-B14F-4D97-AF65-F5344CB8AC3E}">
        <p14:creationId xmlns:p14="http://schemas.microsoft.com/office/powerpoint/2010/main" val="1044412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AADFC5-EAA7-471A-BA0B-1DAB54D937A5}"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5024-718D-4255-A00F-9EDBE13E3567}" type="slidenum">
              <a:rPr lang="en-US" smtClean="0"/>
              <a:pPr/>
              <a:t>‹#›</a:t>
            </a:fld>
            <a:endParaRPr lang="en-US"/>
          </a:p>
        </p:txBody>
      </p:sp>
    </p:spTree>
    <p:extLst>
      <p:ext uri="{BB962C8B-B14F-4D97-AF65-F5344CB8AC3E}">
        <p14:creationId xmlns:p14="http://schemas.microsoft.com/office/powerpoint/2010/main" val="18173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AADFC5-EAA7-471A-BA0B-1DAB54D937A5}"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5024-718D-4255-A00F-9EDBE13E3567}" type="slidenum">
              <a:rPr lang="en-US" smtClean="0"/>
              <a:pPr/>
              <a:t>‹#›</a:t>
            </a:fld>
            <a:endParaRPr lang="en-US"/>
          </a:p>
        </p:txBody>
      </p:sp>
    </p:spTree>
    <p:extLst>
      <p:ext uri="{BB962C8B-B14F-4D97-AF65-F5344CB8AC3E}">
        <p14:creationId xmlns:p14="http://schemas.microsoft.com/office/powerpoint/2010/main" val="414575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AADFC5-EAA7-471A-BA0B-1DAB54D937A5}"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5024-718D-4255-A00F-9EDBE13E3567}" type="slidenum">
              <a:rPr lang="en-US" smtClean="0"/>
              <a:pPr/>
              <a:t>‹#›</a:t>
            </a:fld>
            <a:endParaRPr lang="en-US"/>
          </a:p>
        </p:txBody>
      </p:sp>
    </p:spTree>
    <p:extLst>
      <p:ext uri="{BB962C8B-B14F-4D97-AF65-F5344CB8AC3E}">
        <p14:creationId xmlns:p14="http://schemas.microsoft.com/office/powerpoint/2010/main" val="55940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AADFC5-EAA7-471A-BA0B-1DAB54D937A5}"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5024-718D-4255-A00F-9EDBE13E3567}" type="slidenum">
              <a:rPr lang="en-US" smtClean="0"/>
              <a:pPr/>
              <a:t>‹#›</a:t>
            </a:fld>
            <a:endParaRPr lang="en-US"/>
          </a:p>
        </p:txBody>
      </p:sp>
    </p:spTree>
    <p:extLst>
      <p:ext uri="{BB962C8B-B14F-4D97-AF65-F5344CB8AC3E}">
        <p14:creationId xmlns:p14="http://schemas.microsoft.com/office/powerpoint/2010/main" val="34938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AADFC5-EAA7-471A-BA0B-1DAB54D937A5}" type="datetimeFigureOut">
              <a:rPr lang="en-US" smtClean="0"/>
              <a:pPr/>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F5024-718D-4255-A00F-9EDBE13E3567}" type="slidenum">
              <a:rPr lang="en-US" smtClean="0"/>
              <a:pPr/>
              <a:t>‹#›</a:t>
            </a:fld>
            <a:endParaRPr lang="en-US"/>
          </a:p>
        </p:txBody>
      </p:sp>
    </p:spTree>
    <p:extLst>
      <p:ext uri="{BB962C8B-B14F-4D97-AF65-F5344CB8AC3E}">
        <p14:creationId xmlns:p14="http://schemas.microsoft.com/office/powerpoint/2010/main" val="945473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AADFC5-EAA7-471A-BA0B-1DAB54D937A5}" type="datetimeFigureOut">
              <a:rPr lang="en-US" smtClean="0"/>
              <a:pPr/>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F5024-718D-4255-A00F-9EDBE13E3567}" type="slidenum">
              <a:rPr lang="en-US" smtClean="0"/>
              <a:pPr/>
              <a:t>‹#›</a:t>
            </a:fld>
            <a:endParaRPr lang="en-US"/>
          </a:p>
        </p:txBody>
      </p:sp>
    </p:spTree>
    <p:extLst>
      <p:ext uri="{BB962C8B-B14F-4D97-AF65-F5344CB8AC3E}">
        <p14:creationId xmlns:p14="http://schemas.microsoft.com/office/powerpoint/2010/main" val="3499928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ADFC5-EAA7-471A-BA0B-1DAB54D937A5}" type="datetimeFigureOut">
              <a:rPr lang="en-US" smtClean="0"/>
              <a:pPr/>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F5024-718D-4255-A00F-9EDBE13E3567}" type="slidenum">
              <a:rPr lang="en-US" smtClean="0"/>
              <a:pPr/>
              <a:t>‹#›</a:t>
            </a:fld>
            <a:endParaRPr lang="en-US"/>
          </a:p>
        </p:txBody>
      </p:sp>
    </p:spTree>
    <p:extLst>
      <p:ext uri="{BB962C8B-B14F-4D97-AF65-F5344CB8AC3E}">
        <p14:creationId xmlns:p14="http://schemas.microsoft.com/office/powerpoint/2010/main" val="274772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AADFC5-EAA7-471A-BA0B-1DAB54D937A5}"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5024-718D-4255-A00F-9EDBE13E3567}" type="slidenum">
              <a:rPr lang="en-US" smtClean="0"/>
              <a:pPr/>
              <a:t>‹#›</a:t>
            </a:fld>
            <a:endParaRPr lang="en-US"/>
          </a:p>
        </p:txBody>
      </p:sp>
    </p:spTree>
    <p:extLst>
      <p:ext uri="{BB962C8B-B14F-4D97-AF65-F5344CB8AC3E}">
        <p14:creationId xmlns:p14="http://schemas.microsoft.com/office/powerpoint/2010/main" val="301242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AADFC5-EAA7-471A-BA0B-1DAB54D937A5}"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5024-718D-4255-A00F-9EDBE13E3567}" type="slidenum">
              <a:rPr lang="en-US" smtClean="0"/>
              <a:pPr/>
              <a:t>‹#›</a:t>
            </a:fld>
            <a:endParaRPr lang="en-US"/>
          </a:p>
        </p:txBody>
      </p:sp>
    </p:spTree>
    <p:extLst>
      <p:ext uri="{BB962C8B-B14F-4D97-AF65-F5344CB8AC3E}">
        <p14:creationId xmlns:p14="http://schemas.microsoft.com/office/powerpoint/2010/main" val="212276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ADFC5-EAA7-471A-BA0B-1DAB54D937A5}" type="datetimeFigureOut">
              <a:rPr lang="en-US" smtClean="0"/>
              <a:pPr/>
              <a:t>8/22/2022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F5024-718D-4255-A00F-9EDBE13E3567}" type="slidenum">
              <a:rPr lang="en-US" smtClean="0"/>
              <a:pPr/>
              <a:t>‹#›</a:t>
            </a:fld>
            <a:endParaRPr lang="en-US"/>
          </a:p>
        </p:txBody>
      </p:sp>
    </p:spTree>
    <p:extLst>
      <p:ext uri="{BB962C8B-B14F-4D97-AF65-F5344CB8AC3E}">
        <p14:creationId xmlns:p14="http://schemas.microsoft.com/office/powerpoint/2010/main" val="2685201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61999"/>
          </a:xfrm>
        </p:spPr>
        <p:txBody>
          <a:bodyPr>
            <a:normAutofit fontScale="90000"/>
          </a:bodyPr>
          <a:lstStyle/>
          <a:p>
            <a:r>
              <a:rPr lang="en-US" dirty="0" smtClean="0"/>
              <a:t>Course Outcome</a:t>
            </a:r>
            <a:endParaRPr lang="en-US" dirty="0"/>
          </a:p>
        </p:txBody>
      </p:sp>
      <p:sp>
        <p:nvSpPr>
          <p:cNvPr id="3" name="Subtitle 2"/>
          <p:cNvSpPr>
            <a:spLocks noGrp="1"/>
          </p:cNvSpPr>
          <p:nvPr>
            <p:ph type="subTitle" idx="1"/>
          </p:nvPr>
        </p:nvSpPr>
        <p:spPr>
          <a:xfrm>
            <a:off x="0" y="609600"/>
            <a:ext cx="9144000" cy="6248400"/>
          </a:xfrm>
        </p:spPr>
        <p:txBody>
          <a:bodyPr/>
          <a:lstStyle/>
          <a:p>
            <a:pPr algn="l"/>
            <a:endParaRPr lang="en-US" dirty="0">
              <a:solidFill>
                <a:schemeClr val="tx1"/>
              </a:solidFill>
              <a:latin typeface="Times New Roman" pitchFamily="18" charset="0"/>
              <a:cs typeface="Times New Roman" pitchFamily="18" charset="0"/>
            </a:endParaRPr>
          </a:p>
          <a:p>
            <a:pPr algn="l"/>
            <a:r>
              <a:rPr lang="en-US" sz="3600" dirty="0" smtClean="0">
                <a:solidFill>
                  <a:schemeClr val="tx1"/>
                </a:solidFill>
                <a:latin typeface="Times New Roman" pitchFamily="18" charset="0"/>
                <a:cs typeface="Times New Roman" pitchFamily="18" charset="0"/>
              </a:rPr>
              <a:t>1.Perform basic operations on arrays </a:t>
            </a:r>
          </a:p>
          <a:p>
            <a:pPr algn="l"/>
            <a:r>
              <a:rPr lang="en-US" sz="3600" dirty="0" smtClean="0">
                <a:solidFill>
                  <a:schemeClr val="tx1"/>
                </a:solidFill>
                <a:latin typeface="Times New Roman" pitchFamily="18" charset="0"/>
                <a:cs typeface="Times New Roman" pitchFamily="18" charset="0"/>
              </a:rPr>
              <a:t>2.Apply different searching and sorting techniques</a:t>
            </a:r>
          </a:p>
          <a:p>
            <a:pPr algn="l"/>
            <a:r>
              <a:rPr lang="en-US" sz="3600" dirty="0" smtClean="0">
                <a:solidFill>
                  <a:schemeClr val="tx1"/>
                </a:solidFill>
                <a:latin typeface="Times New Roman" pitchFamily="18" charset="0"/>
                <a:cs typeface="Times New Roman" pitchFamily="18" charset="0"/>
              </a:rPr>
              <a:t>3.Implement basic operations on stack and queue using array representation</a:t>
            </a:r>
          </a:p>
          <a:p>
            <a:pPr algn="l"/>
            <a:r>
              <a:rPr lang="en-US" sz="3600" dirty="0" smtClean="0">
                <a:solidFill>
                  <a:schemeClr val="tx1"/>
                </a:solidFill>
                <a:latin typeface="Times New Roman" pitchFamily="18" charset="0"/>
                <a:cs typeface="Times New Roman" pitchFamily="18" charset="0"/>
              </a:rPr>
              <a:t>4.Implement basic operations on linked list</a:t>
            </a:r>
          </a:p>
          <a:p>
            <a:pPr algn="l"/>
            <a:r>
              <a:rPr lang="en-US" sz="3600" dirty="0" smtClean="0">
                <a:solidFill>
                  <a:schemeClr val="tx1"/>
                </a:solidFill>
                <a:latin typeface="Times New Roman" pitchFamily="18" charset="0"/>
                <a:cs typeface="Times New Roman" pitchFamily="18" charset="0"/>
              </a:rPr>
              <a:t>5.Implement program to create and traverse tree to solve problems.</a:t>
            </a:r>
            <a:endParaRPr lang="en-US" sz="3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82775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709"/>
            <a:ext cx="8229600" cy="581891"/>
          </a:xfrm>
        </p:spPr>
        <p:txBody>
          <a:bodyPr>
            <a:normAutofit fontScale="90000"/>
          </a:bodyPr>
          <a:lstStyle/>
          <a:p>
            <a:r>
              <a:rPr lang="en-US" dirty="0" smtClean="0"/>
              <a:t>Need for Data Structure</a:t>
            </a: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sz="3000" dirty="0" smtClean="0"/>
              <a:t>Example: Calculate area of circle</a:t>
            </a:r>
          </a:p>
          <a:p>
            <a:pPr marL="0" indent="0">
              <a:buNone/>
            </a:pPr>
            <a:r>
              <a:rPr lang="en-US" sz="3000" dirty="0" smtClean="0"/>
              <a:t>1.The data elements are radius ,pi and area</a:t>
            </a:r>
          </a:p>
          <a:p>
            <a:pPr marL="0" indent="0">
              <a:buNone/>
            </a:pPr>
            <a:r>
              <a:rPr lang="en-US" sz="3000" dirty="0" smtClean="0"/>
              <a:t>2.The operations performed on the above data elements are multiplication and  assignment</a:t>
            </a:r>
          </a:p>
          <a:p>
            <a:pPr marL="0" indent="0">
              <a:buNone/>
            </a:pPr>
            <a:r>
              <a:rPr lang="en-US" sz="3000" dirty="0" smtClean="0"/>
              <a:t>3.They can be stored in memory as bits/bytes and the user can access them in different forms.</a:t>
            </a:r>
          </a:p>
          <a:p>
            <a:pPr marL="0" indent="0">
              <a:buNone/>
            </a:pPr>
            <a:r>
              <a:rPr lang="en-US" sz="3000" dirty="0" smtClean="0"/>
              <a:t>Example-integer, float etc.</a:t>
            </a:r>
          </a:p>
          <a:p>
            <a:pPr marL="0" indent="0">
              <a:buNone/>
            </a:pPr>
            <a:r>
              <a:rPr lang="en-US" sz="3000" dirty="0" smtClean="0"/>
              <a:t>4.Languages like c ,</a:t>
            </a:r>
            <a:r>
              <a:rPr lang="en-US" sz="3000" dirty="0" err="1" smtClean="0"/>
              <a:t>c++</a:t>
            </a:r>
            <a:r>
              <a:rPr lang="en-US" sz="3000" dirty="0" smtClean="0"/>
              <a:t>,</a:t>
            </a:r>
            <a:r>
              <a:rPr lang="en-US" sz="3000" dirty="0" err="1" smtClean="0"/>
              <a:t>pascal</a:t>
            </a:r>
            <a:r>
              <a:rPr lang="en-US" sz="3000" dirty="0" smtClean="0"/>
              <a:t> etc. can be used to solve the above problem.</a:t>
            </a:r>
            <a:endParaRPr lang="en-US" sz="3000" dirty="0"/>
          </a:p>
        </p:txBody>
      </p:sp>
    </p:spTree>
    <p:extLst>
      <p:ext uri="{BB962C8B-B14F-4D97-AF65-F5344CB8AC3E}">
        <p14:creationId xmlns:p14="http://schemas.microsoft.com/office/powerpoint/2010/main" val="2614389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709"/>
            <a:ext cx="8229600" cy="581891"/>
          </a:xfrm>
        </p:spPr>
        <p:txBody>
          <a:bodyPr>
            <a:normAutofit fontScale="90000"/>
          </a:bodyPr>
          <a:lstStyle/>
          <a:p>
            <a:r>
              <a:rPr lang="en-US" dirty="0" smtClean="0"/>
              <a:t>Data Types in 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8675" y="685800"/>
            <a:ext cx="7486650" cy="548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944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User defined Type</a:t>
            </a:r>
            <a:endParaRPr lang="en-US" dirty="0"/>
          </a:p>
        </p:txBody>
      </p:sp>
      <p:sp>
        <p:nvSpPr>
          <p:cNvPr id="3" name="Content Placeholder 2"/>
          <p:cNvSpPr>
            <a:spLocks noGrp="1"/>
          </p:cNvSpPr>
          <p:nvPr>
            <p:ph idx="1"/>
          </p:nvPr>
        </p:nvSpPr>
        <p:spPr>
          <a:xfrm>
            <a:off x="0" y="762001"/>
            <a:ext cx="9144000" cy="6075218"/>
          </a:xfrm>
        </p:spPr>
        <p:txBody>
          <a:bodyPr>
            <a:noAutofit/>
          </a:bodyPr>
          <a:lstStyle/>
          <a:p>
            <a:r>
              <a:rPr lang="en-US" sz="3000" dirty="0" smtClean="0"/>
              <a:t>“Type </a:t>
            </a:r>
            <a:r>
              <a:rPr lang="en-US" sz="3000" dirty="0" err="1" smtClean="0"/>
              <a:t>defination</a:t>
            </a:r>
            <a:r>
              <a:rPr lang="en-US" sz="3000" dirty="0" smtClean="0"/>
              <a:t>” allows user to define an identifier that will represent an existing data type.</a:t>
            </a:r>
          </a:p>
          <a:p>
            <a:pPr marL="0" indent="0">
              <a:buNone/>
            </a:pPr>
            <a:endParaRPr lang="en-US" sz="3000" dirty="0" smtClean="0"/>
          </a:p>
          <a:p>
            <a:r>
              <a:rPr lang="en-US" sz="3000" dirty="0" smtClean="0"/>
              <a:t>Example:- </a:t>
            </a:r>
            <a:r>
              <a:rPr lang="en-US" sz="3000" dirty="0" err="1" smtClean="0"/>
              <a:t>typedef</a:t>
            </a:r>
            <a:r>
              <a:rPr lang="en-US" sz="3000" dirty="0" smtClean="0"/>
              <a:t> float marks</a:t>
            </a:r>
          </a:p>
          <a:p>
            <a:endParaRPr lang="en-US" sz="3000" dirty="0"/>
          </a:p>
          <a:p>
            <a:r>
              <a:rPr lang="en-US" sz="3000" dirty="0" smtClean="0"/>
              <a:t>After above declaration marks can be used for float</a:t>
            </a:r>
          </a:p>
          <a:p>
            <a:pPr marL="0" indent="0">
              <a:buNone/>
            </a:pPr>
            <a:r>
              <a:rPr lang="en-US" sz="3000" dirty="0" err="1" smtClean="0"/>
              <a:t>i.e</a:t>
            </a:r>
            <a:r>
              <a:rPr lang="en-US" sz="3000" dirty="0" smtClean="0"/>
              <a:t>  marks </a:t>
            </a:r>
            <a:r>
              <a:rPr lang="en-US" sz="3000" dirty="0" err="1" smtClean="0"/>
              <a:t>phy,che,math</a:t>
            </a:r>
            <a:endParaRPr lang="en-US" sz="3000" dirty="0" smtClean="0"/>
          </a:p>
          <a:p>
            <a:pPr marL="0" indent="0">
              <a:buNone/>
            </a:pPr>
            <a:r>
              <a:rPr lang="en-US" sz="3000" dirty="0" smtClean="0"/>
              <a:t>Here marks is another name for float.</a:t>
            </a:r>
            <a:endParaRPr lang="en-US" sz="3000" dirty="0"/>
          </a:p>
        </p:txBody>
      </p:sp>
    </p:spTree>
    <p:extLst>
      <p:ext uri="{BB962C8B-B14F-4D97-AF65-F5344CB8AC3E}">
        <p14:creationId xmlns:p14="http://schemas.microsoft.com/office/powerpoint/2010/main" val="416078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563562"/>
          </a:xfrm>
        </p:spPr>
        <p:txBody>
          <a:bodyPr>
            <a:normAutofit fontScale="90000"/>
          </a:bodyPr>
          <a:lstStyle/>
          <a:p>
            <a:r>
              <a:rPr lang="en-US" dirty="0" smtClean="0"/>
              <a:t>Enumerated data type</a:t>
            </a:r>
            <a:endParaRPr lang="en-US" dirty="0"/>
          </a:p>
        </p:txBody>
      </p:sp>
      <p:sp>
        <p:nvSpPr>
          <p:cNvPr id="3" name="Content Placeholder 2"/>
          <p:cNvSpPr>
            <a:spLocks noGrp="1"/>
          </p:cNvSpPr>
          <p:nvPr>
            <p:ph idx="1"/>
          </p:nvPr>
        </p:nvSpPr>
        <p:spPr>
          <a:xfrm>
            <a:off x="0" y="762000"/>
            <a:ext cx="9144000" cy="6096000"/>
          </a:xfrm>
        </p:spPr>
        <p:txBody>
          <a:bodyPr>
            <a:normAutofit/>
          </a:bodyPr>
          <a:lstStyle/>
          <a:p>
            <a:r>
              <a:rPr lang="en-US" sz="3000" dirty="0" smtClean="0"/>
              <a:t>Example:- </a:t>
            </a:r>
          </a:p>
          <a:p>
            <a:r>
              <a:rPr lang="en-US" sz="3000" dirty="0" err="1" smtClean="0"/>
              <a:t>enum</a:t>
            </a:r>
            <a:r>
              <a:rPr lang="en-US" sz="3000" dirty="0" smtClean="0"/>
              <a:t> day(</a:t>
            </a:r>
            <a:r>
              <a:rPr lang="en-US" sz="3000" dirty="0" err="1" smtClean="0"/>
              <a:t>Mon,Tue,Wed,Thu,Fri,Sat,Sun</a:t>
            </a:r>
            <a:r>
              <a:rPr lang="en-US" sz="3000" dirty="0" smtClean="0"/>
              <a:t>);</a:t>
            </a:r>
          </a:p>
          <a:p>
            <a:pPr marL="0" indent="0">
              <a:buNone/>
            </a:pPr>
            <a:r>
              <a:rPr lang="en-US" sz="3000" dirty="0" smtClean="0"/>
              <a:t>    </a:t>
            </a:r>
            <a:r>
              <a:rPr lang="en-US" sz="3000" dirty="0" err="1" smtClean="0"/>
              <a:t>enum</a:t>
            </a:r>
            <a:r>
              <a:rPr lang="en-US" sz="3000" dirty="0" smtClean="0"/>
              <a:t> day today;</a:t>
            </a:r>
          </a:p>
          <a:p>
            <a:pPr marL="0" indent="0">
              <a:buNone/>
            </a:pPr>
            <a:r>
              <a:rPr lang="en-US" sz="3000" dirty="0" smtClean="0"/>
              <a:t>Here variable today which Is declared of </a:t>
            </a:r>
            <a:r>
              <a:rPr lang="en-US" sz="3000" dirty="0" err="1" smtClean="0"/>
              <a:t>enum</a:t>
            </a:r>
            <a:r>
              <a:rPr lang="en-US" sz="3000" dirty="0" smtClean="0"/>
              <a:t> day type can be assigned a value from  the set(</a:t>
            </a:r>
            <a:r>
              <a:rPr lang="en-US" sz="3000" dirty="0" err="1" smtClean="0"/>
              <a:t>Mon,Tue,Wed,Thu,Fri,Sat,Sun</a:t>
            </a:r>
            <a:r>
              <a:rPr lang="en-US" sz="3000" dirty="0" smtClean="0"/>
              <a:t>)</a:t>
            </a:r>
          </a:p>
          <a:p>
            <a:pPr marL="0" indent="0">
              <a:buNone/>
            </a:pPr>
            <a:r>
              <a:rPr lang="en-US" sz="3000" dirty="0" err="1" smtClean="0"/>
              <a:t>i.e</a:t>
            </a:r>
            <a:r>
              <a:rPr lang="en-US" sz="3000" dirty="0" smtClean="0"/>
              <a:t>       today=Thu;</a:t>
            </a:r>
          </a:p>
          <a:p>
            <a:pPr marL="0" indent="0">
              <a:buNone/>
            </a:pPr>
            <a:r>
              <a:rPr lang="en-US" sz="3000" dirty="0" err="1" smtClean="0"/>
              <a:t>i.e</a:t>
            </a:r>
            <a:r>
              <a:rPr lang="en-US" sz="3000" dirty="0" smtClean="0"/>
              <a:t>        if(today==Mon) </a:t>
            </a:r>
          </a:p>
          <a:p>
            <a:pPr marL="0" indent="0">
              <a:buNone/>
            </a:pPr>
            <a:r>
              <a:rPr lang="en-US" sz="3000" dirty="0" err="1" smtClean="0"/>
              <a:t>i.e</a:t>
            </a:r>
            <a:r>
              <a:rPr lang="en-US" sz="3000" dirty="0" smtClean="0"/>
              <a:t>        today=Fri</a:t>
            </a:r>
          </a:p>
          <a:p>
            <a:pPr marL="0" indent="0">
              <a:buNone/>
            </a:pPr>
            <a:r>
              <a:rPr lang="en-US" sz="3000" dirty="0" smtClean="0"/>
              <a:t>All above 3 statements are valid statements</a:t>
            </a:r>
            <a:endParaRPr lang="en-US" sz="3000" dirty="0"/>
          </a:p>
        </p:txBody>
      </p:sp>
    </p:spTree>
    <p:extLst>
      <p:ext uri="{BB962C8B-B14F-4D97-AF65-F5344CB8AC3E}">
        <p14:creationId xmlns:p14="http://schemas.microsoft.com/office/powerpoint/2010/main" val="3106245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Derived Data type</a:t>
            </a:r>
            <a:endParaRPr lang="en-US" dirty="0"/>
          </a:p>
        </p:txBody>
      </p:sp>
      <p:sp>
        <p:nvSpPr>
          <p:cNvPr id="3" name="Content Placeholder 2"/>
          <p:cNvSpPr>
            <a:spLocks noGrp="1"/>
          </p:cNvSpPr>
          <p:nvPr>
            <p:ph idx="1"/>
          </p:nvPr>
        </p:nvSpPr>
        <p:spPr>
          <a:xfrm>
            <a:off x="0" y="685800"/>
            <a:ext cx="9144000" cy="6172200"/>
          </a:xfrm>
        </p:spPr>
        <p:txBody>
          <a:bodyPr>
            <a:normAutofit/>
          </a:bodyPr>
          <a:lstStyle/>
          <a:p>
            <a:endParaRPr lang="en-US" dirty="0" smtClean="0"/>
          </a:p>
          <a:p>
            <a:r>
              <a:rPr lang="en-US" sz="3000" dirty="0" smtClean="0"/>
              <a:t>Array ,Structure ,</a:t>
            </a:r>
            <a:r>
              <a:rPr lang="en-US" sz="3000" dirty="0" err="1" smtClean="0"/>
              <a:t>Union,pointer</a:t>
            </a:r>
            <a:endParaRPr lang="en-US" sz="3000" dirty="0" smtClean="0"/>
          </a:p>
          <a:p>
            <a:endParaRPr lang="en-US" sz="3000" dirty="0"/>
          </a:p>
          <a:p>
            <a:r>
              <a:rPr lang="en-US" sz="3000" dirty="0" smtClean="0"/>
              <a:t>In structure each member has its own storage location, whereas all the members of a union use the same location</a:t>
            </a:r>
          </a:p>
        </p:txBody>
      </p:sp>
    </p:spTree>
    <p:extLst>
      <p:ext uri="{BB962C8B-B14F-4D97-AF65-F5344CB8AC3E}">
        <p14:creationId xmlns:p14="http://schemas.microsoft.com/office/powerpoint/2010/main" val="2695985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fontScale="90000"/>
          </a:bodyPr>
          <a:lstStyle/>
          <a:p>
            <a:r>
              <a:rPr lang="en-US" dirty="0" smtClean="0"/>
              <a:t/>
            </a:r>
            <a:br>
              <a:rPr lang="en-US" dirty="0" smtClean="0"/>
            </a:br>
            <a:r>
              <a:rPr lang="en-US" dirty="0" smtClean="0"/>
              <a:t>ADT</a:t>
            </a:r>
            <a:r>
              <a:rPr lang="en-US" dirty="0"/>
              <a:t>:-Abstract Data Type</a:t>
            </a:r>
            <a:br>
              <a:rPr lang="en-US" dirty="0"/>
            </a:br>
            <a:endParaRPr lang="en-US" dirty="0"/>
          </a:p>
        </p:txBody>
      </p:sp>
      <p:sp>
        <p:nvSpPr>
          <p:cNvPr id="3" name="Content Placeholder 2"/>
          <p:cNvSpPr>
            <a:spLocks noGrp="1"/>
          </p:cNvSpPr>
          <p:nvPr>
            <p:ph idx="1"/>
          </p:nvPr>
        </p:nvSpPr>
        <p:spPr>
          <a:xfrm>
            <a:off x="76200" y="838200"/>
            <a:ext cx="8915400" cy="5943600"/>
          </a:xfrm>
        </p:spPr>
        <p:txBody>
          <a:bodyPr>
            <a:normAutofit/>
          </a:bodyPr>
          <a:lstStyle/>
          <a:p>
            <a:r>
              <a:rPr lang="en-US" sz="3000" dirty="0" smtClean="0"/>
              <a:t>ADT combines the description of data and its associated operations on these values.</a:t>
            </a:r>
          </a:p>
          <a:p>
            <a:endParaRPr lang="en-US" sz="3000" dirty="0"/>
          </a:p>
          <a:p>
            <a:r>
              <a:rPr lang="en-US" sz="3000" dirty="0" smtClean="0"/>
              <a:t>ADT provides 2 characteristics:-</a:t>
            </a:r>
          </a:p>
          <a:p>
            <a:pPr marL="0" indent="0">
              <a:buNone/>
            </a:pPr>
            <a:endParaRPr lang="en-US" sz="3000" dirty="0" smtClean="0"/>
          </a:p>
          <a:p>
            <a:pPr marL="0" indent="0">
              <a:buNone/>
            </a:pPr>
            <a:r>
              <a:rPr lang="en-US" sz="3000" dirty="0" smtClean="0"/>
              <a:t>1.Description of element in term of data types </a:t>
            </a:r>
          </a:p>
          <a:p>
            <a:pPr marL="0" indent="0">
              <a:buNone/>
            </a:pPr>
            <a:r>
              <a:rPr lang="en-US" sz="3000" dirty="0" smtClean="0"/>
              <a:t>2.Defines relationship among individual elements</a:t>
            </a:r>
          </a:p>
        </p:txBody>
      </p:sp>
    </p:spTree>
    <p:extLst>
      <p:ext uri="{BB962C8B-B14F-4D97-AF65-F5344CB8AC3E}">
        <p14:creationId xmlns:p14="http://schemas.microsoft.com/office/powerpoint/2010/main" val="239924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2" y="457200"/>
            <a:ext cx="8229600" cy="639762"/>
          </a:xfrm>
        </p:spPr>
        <p:txBody>
          <a:bodyPr>
            <a:normAutofit fontScale="90000"/>
          </a:bodyPr>
          <a:lstStyle/>
          <a:p>
            <a:r>
              <a:rPr lang="en-US" b="1" dirty="0" smtClean="0"/>
              <a:t>ADT</a:t>
            </a:r>
            <a:endParaRPr lang="en-US" b="1" dirty="0"/>
          </a:p>
        </p:txBody>
      </p:sp>
      <p:sp>
        <p:nvSpPr>
          <p:cNvPr id="3" name="Content Placeholder 2"/>
          <p:cNvSpPr>
            <a:spLocks noGrp="1"/>
          </p:cNvSpPr>
          <p:nvPr>
            <p:ph idx="1"/>
          </p:nvPr>
        </p:nvSpPr>
        <p:spPr>
          <a:xfrm>
            <a:off x="76200" y="990600"/>
            <a:ext cx="9067800" cy="5791200"/>
          </a:xfrm>
        </p:spPr>
        <p:txBody>
          <a:bodyPr/>
          <a:lstStyle/>
          <a:p>
            <a:endParaRPr lang="en-US" dirty="0" smtClean="0"/>
          </a:p>
          <a:p>
            <a:r>
              <a:rPr lang="en-US" sz="3000" dirty="0" smtClean="0"/>
              <a:t>ADT </a:t>
            </a:r>
            <a:r>
              <a:rPr lang="en-US" sz="3000" dirty="0"/>
              <a:t>is a logical description of how we view the data and operations that are allowed without regard to flow they will be implemented.</a:t>
            </a:r>
          </a:p>
          <a:p>
            <a:pPr marL="0" indent="0">
              <a:buNone/>
            </a:pPr>
            <a:endParaRPr lang="en-US" sz="3000" dirty="0" smtClean="0"/>
          </a:p>
          <a:p>
            <a:r>
              <a:rPr lang="en-US" sz="3000" dirty="0" smtClean="0"/>
              <a:t>In short ADT means hiding the information without knowing its implementation</a:t>
            </a:r>
            <a:r>
              <a:rPr lang="en-US" sz="3600" dirty="0" smtClean="0"/>
              <a:t>.</a:t>
            </a:r>
            <a:endParaRPr lang="en-US" sz="3600" dirty="0"/>
          </a:p>
        </p:txBody>
      </p:sp>
    </p:spTree>
    <p:extLst>
      <p:ext uri="{BB962C8B-B14F-4D97-AF65-F5344CB8AC3E}">
        <p14:creationId xmlns:p14="http://schemas.microsoft.com/office/powerpoint/2010/main" val="1098545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b="1" dirty="0" smtClean="0"/>
              <a:t>Types of DS</a:t>
            </a:r>
            <a:endParaRPr lang="en-US" b="1" dirty="0"/>
          </a:p>
        </p:txBody>
      </p:sp>
      <p:sp>
        <p:nvSpPr>
          <p:cNvPr id="3" name="Content Placeholder 2"/>
          <p:cNvSpPr>
            <a:spLocks noGrp="1"/>
          </p:cNvSpPr>
          <p:nvPr>
            <p:ph idx="1"/>
          </p:nvPr>
        </p:nvSpPr>
        <p:spPr>
          <a:xfrm>
            <a:off x="0" y="609600"/>
            <a:ext cx="8991600" cy="6096000"/>
          </a:xfrm>
        </p:spPr>
        <p:txBody>
          <a:bodyPr/>
          <a:lstStyle/>
          <a:p>
            <a:r>
              <a:rPr lang="en-US" sz="3000" dirty="0" smtClean="0"/>
              <a:t>There are 2 types of DS</a:t>
            </a:r>
          </a:p>
          <a:p>
            <a:pPr marL="0" indent="0">
              <a:buNone/>
            </a:pPr>
            <a:r>
              <a:rPr lang="en-US" sz="3000" b="1" dirty="0" smtClean="0"/>
              <a:t>1.Primitive DS</a:t>
            </a:r>
          </a:p>
          <a:p>
            <a:pPr marL="0" indent="0">
              <a:buNone/>
            </a:pPr>
            <a:r>
              <a:rPr lang="en-US" sz="3000" dirty="0"/>
              <a:t> </a:t>
            </a:r>
            <a:r>
              <a:rPr lang="en-US" sz="3000" dirty="0" smtClean="0"/>
              <a:t>    a. Integer </a:t>
            </a:r>
          </a:p>
          <a:p>
            <a:pPr marL="0" indent="0">
              <a:buNone/>
            </a:pPr>
            <a:r>
              <a:rPr lang="en-US" sz="3000" dirty="0" smtClean="0"/>
              <a:t>     b. Char </a:t>
            </a:r>
          </a:p>
          <a:p>
            <a:pPr marL="0" indent="0">
              <a:buNone/>
            </a:pPr>
            <a:r>
              <a:rPr lang="en-US" sz="3000" dirty="0"/>
              <a:t> </a:t>
            </a:r>
            <a:r>
              <a:rPr lang="en-US" sz="3000" dirty="0" smtClean="0"/>
              <a:t>    c. Float </a:t>
            </a:r>
          </a:p>
          <a:p>
            <a:pPr marL="0" indent="0">
              <a:buNone/>
            </a:pPr>
            <a:r>
              <a:rPr lang="en-US" sz="3000" b="1" dirty="0" smtClean="0"/>
              <a:t>2.Non-primitive DS(derived)</a:t>
            </a:r>
          </a:p>
          <a:p>
            <a:pPr marL="0" indent="0">
              <a:buNone/>
            </a:pPr>
            <a:r>
              <a:rPr lang="en-US" sz="3000" dirty="0" smtClean="0"/>
              <a:t>     a. Linear DS</a:t>
            </a:r>
          </a:p>
          <a:p>
            <a:pPr marL="0" indent="0">
              <a:buNone/>
            </a:pPr>
            <a:r>
              <a:rPr lang="en-US" sz="3000" dirty="0"/>
              <a:t> </a:t>
            </a:r>
            <a:r>
              <a:rPr lang="en-US" sz="3000" dirty="0" smtClean="0"/>
              <a:t>    b. Non-Linear DS</a:t>
            </a:r>
          </a:p>
          <a:p>
            <a:pPr marL="0" indent="0">
              <a:buNone/>
            </a:pPr>
            <a:endParaRPr lang="en-US" dirty="0"/>
          </a:p>
        </p:txBody>
      </p:sp>
    </p:spTree>
    <p:extLst>
      <p:ext uri="{BB962C8B-B14F-4D97-AF65-F5344CB8AC3E}">
        <p14:creationId xmlns:p14="http://schemas.microsoft.com/office/powerpoint/2010/main" val="820144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smtClean="0"/>
              <a:t>1.Primitive </a:t>
            </a:r>
            <a:r>
              <a:rPr lang="en-US" b="1" dirty="0"/>
              <a:t>DS:-</a:t>
            </a:r>
            <a:br>
              <a:rPr lang="en-US" b="1" dirty="0"/>
            </a:br>
            <a:endParaRPr lang="en-US" dirty="0"/>
          </a:p>
        </p:txBody>
      </p:sp>
      <p:sp>
        <p:nvSpPr>
          <p:cNvPr id="3" name="Content Placeholder 2"/>
          <p:cNvSpPr>
            <a:spLocks noGrp="1"/>
          </p:cNvSpPr>
          <p:nvPr>
            <p:ph idx="1"/>
          </p:nvPr>
        </p:nvSpPr>
        <p:spPr>
          <a:xfrm>
            <a:off x="0" y="914400"/>
            <a:ext cx="9067800" cy="5791200"/>
          </a:xfrm>
        </p:spPr>
        <p:txBody>
          <a:bodyPr>
            <a:normAutofit/>
          </a:bodyPr>
          <a:lstStyle/>
          <a:p>
            <a:pPr marL="0" indent="0">
              <a:buNone/>
            </a:pPr>
            <a:r>
              <a:rPr lang="en-US" sz="3000" dirty="0" smtClean="0"/>
              <a:t>The </a:t>
            </a:r>
            <a:r>
              <a:rPr lang="en-US" sz="3000" dirty="0" err="1" smtClean="0"/>
              <a:t>int</a:t>
            </a:r>
            <a:r>
              <a:rPr lang="en-US" sz="3000" dirty="0" smtClean="0"/>
              <a:t>, char, float, pointer are primitive ds and these data types are available in most programming languages as built in type.</a:t>
            </a:r>
          </a:p>
          <a:p>
            <a:pPr marL="0" indent="0">
              <a:buNone/>
            </a:pPr>
            <a:endParaRPr lang="en-US" sz="3000" dirty="0" smtClean="0"/>
          </a:p>
          <a:p>
            <a:pPr marL="0" indent="0">
              <a:buNone/>
            </a:pPr>
            <a:r>
              <a:rPr lang="en-US" sz="3000" dirty="0" smtClean="0"/>
              <a:t>    a</a:t>
            </a:r>
            <a:r>
              <a:rPr lang="en-US" sz="3000" dirty="0"/>
              <a:t>. Integer</a:t>
            </a:r>
          </a:p>
          <a:p>
            <a:pPr marL="0" indent="0">
              <a:buNone/>
            </a:pPr>
            <a:r>
              <a:rPr lang="en-US" sz="3000" dirty="0"/>
              <a:t>    b. Character</a:t>
            </a:r>
          </a:p>
          <a:p>
            <a:pPr marL="0" indent="0">
              <a:buNone/>
            </a:pPr>
            <a:r>
              <a:rPr lang="en-US" sz="3000" dirty="0"/>
              <a:t>    c. Float </a:t>
            </a:r>
          </a:p>
          <a:p>
            <a:pPr marL="0" indent="0">
              <a:buNone/>
            </a:pPr>
            <a:r>
              <a:rPr lang="en-US" sz="3000" dirty="0"/>
              <a:t>    d. Pointer</a:t>
            </a:r>
          </a:p>
          <a:p>
            <a:endParaRPr lang="en-US" sz="3000" dirty="0"/>
          </a:p>
        </p:txBody>
      </p:sp>
    </p:spTree>
    <p:extLst>
      <p:ext uri="{BB962C8B-B14F-4D97-AF65-F5344CB8AC3E}">
        <p14:creationId xmlns:p14="http://schemas.microsoft.com/office/powerpoint/2010/main" val="2872495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fontScale="90000"/>
          </a:bodyPr>
          <a:lstStyle/>
          <a:p>
            <a:r>
              <a:rPr lang="en-US" b="1" dirty="0" smtClean="0"/>
              <a:t>2.Non-Primitive DS</a:t>
            </a:r>
            <a:endParaRPr lang="en-US" b="1" dirty="0"/>
          </a:p>
        </p:txBody>
      </p:sp>
      <p:sp>
        <p:nvSpPr>
          <p:cNvPr id="3" name="Content Placeholder 2"/>
          <p:cNvSpPr>
            <a:spLocks noGrp="1"/>
          </p:cNvSpPr>
          <p:nvPr>
            <p:ph idx="1"/>
          </p:nvPr>
        </p:nvSpPr>
        <p:spPr>
          <a:xfrm>
            <a:off x="0" y="685800"/>
            <a:ext cx="9144000" cy="6096000"/>
          </a:xfrm>
        </p:spPr>
        <p:txBody>
          <a:bodyPr>
            <a:normAutofit/>
          </a:bodyPr>
          <a:lstStyle/>
          <a:p>
            <a:r>
              <a:rPr lang="en-US" sz="3000" dirty="0"/>
              <a:t>These DS are derived from primitive DS.</a:t>
            </a:r>
          </a:p>
          <a:p>
            <a:r>
              <a:rPr lang="en-US" sz="3000" dirty="0"/>
              <a:t>It is a set of similar or different data items.</a:t>
            </a:r>
          </a:p>
          <a:p>
            <a:pPr marL="0" indent="0">
              <a:buNone/>
            </a:pPr>
            <a:endParaRPr lang="en-US" sz="3000" dirty="0"/>
          </a:p>
          <a:p>
            <a:pPr marL="0" indent="0">
              <a:buNone/>
            </a:pPr>
            <a:r>
              <a:rPr lang="en-US" sz="3000" dirty="0"/>
              <a:t>2 types of </a:t>
            </a:r>
            <a:r>
              <a:rPr lang="en-US" sz="3000" b="1" dirty="0"/>
              <a:t>Non-Primitive DS</a:t>
            </a:r>
            <a:endParaRPr lang="en-US" sz="3000" dirty="0" smtClean="0"/>
          </a:p>
          <a:p>
            <a:pPr marL="0" indent="0">
              <a:buNone/>
            </a:pPr>
            <a:r>
              <a:rPr lang="en-US" sz="3000" b="1" dirty="0" smtClean="0"/>
              <a:t>     a</a:t>
            </a:r>
            <a:r>
              <a:rPr lang="en-US" sz="3000" b="1" dirty="0"/>
              <a:t>. Linear </a:t>
            </a:r>
            <a:r>
              <a:rPr lang="en-US" sz="3000" b="1" dirty="0" smtClean="0"/>
              <a:t>DS: </a:t>
            </a:r>
          </a:p>
          <a:p>
            <a:pPr marL="0" indent="0">
              <a:buNone/>
            </a:pPr>
            <a:r>
              <a:rPr lang="en-US" sz="3000" dirty="0"/>
              <a:t> </a:t>
            </a:r>
            <a:r>
              <a:rPr lang="en-US" sz="3000" dirty="0" smtClean="0"/>
              <a:t>         1. Array    2.Stack   3.Queue  4.Linked List</a:t>
            </a:r>
          </a:p>
          <a:p>
            <a:pPr marL="0" indent="0">
              <a:buNone/>
            </a:pPr>
            <a:endParaRPr lang="en-US" sz="3000" dirty="0"/>
          </a:p>
          <a:p>
            <a:pPr marL="0" indent="0">
              <a:buNone/>
            </a:pPr>
            <a:r>
              <a:rPr lang="en-US" sz="3000" dirty="0"/>
              <a:t>     </a:t>
            </a:r>
            <a:r>
              <a:rPr lang="en-US" sz="3000" b="1" dirty="0"/>
              <a:t>b. Non-Linear </a:t>
            </a:r>
            <a:r>
              <a:rPr lang="en-US" sz="3000" b="1" dirty="0" smtClean="0"/>
              <a:t>DS:</a:t>
            </a:r>
          </a:p>
          <a:p>
            <a:pPr marL="0" indent="0">
              <a:buNone/>
            </a:pPr>
            <a:r>
              <a:rPr lang="en-US" sz="3000" dirty="0"/>
              <a:t> </a:t>
            </a:r>
            <a:r>
              <a:rPr lang="en-US" sz="3000" dirty="0" smtClean="0"/>
              <a:t>         1.Trees   2.Graph</a:t>
            </a:r>
            <a:endParaRPr lang="en-US" sz="3000" dirty="0"/>
          </a:p>
          <a:p>
            <a:pPr marL="0" indent="0">
              <a:buNone/>
            </a:pPr>
            <a:endParaRPr lang="en-US" sz="3000" dirty="0"/>
          </a:p>
        </p:txBody>
      </p:sp>
    </p:spTree>
    <p:extLst>
      <p:ext uri="{BB962C8B-B14F-4D97-AF65-F5344CB8AC3E}">
        <p14:creationId xmlns:p14="http://schemas.microsoft.com/office/powerpoint/2010/main" val="3188784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to 5</a:t>
            </a:r>
            <a:endParaRPr lang="en-US" dirty="0"/>
          </a:p>
        </p:txBody>
      </p:sp>
      <p:sp>
        <p:nvSpPr>
          <p:cNvPr id="3" name="Content Placeholder 2"/>
          <p:cNvSpPr>
            <a:spLocks noGrp="1"/>
          </p:cNvSpPr>
          <p:nvPr>
            <p:ph idx="1"/>
          </p:nvPr>
        </p:nvSpPr>
        <p:spPr/>
        <p:txBody>
          <a:bodyPr/>
          <a:lstStyle/>
          <a:p>
            <a:r>
              <a:rPr lang="en-US" dirty="0" smtClean="0"/>
              <a:t>1. Introduction to Data Structure :- 06M</a:t>
            </a:r>
          </a:p>
          <a:p>
            <a:r>
              <a:rPr lang="en-US" dirty="0" smtClean="0"/>
              <a:t>2.Searching and sorting :- 12 M </a:t>
            </a:r>
          </a:p>
          <a:p>
            <a:r>
              <a:rPr lang="en-US" dirty="0" smtClean="0"/>
              <a:t>3. Stack and queue: 20M</a:t>
            </a:r>
          </a:p>
          <a:p>
            <a:r>
              <a:rPr lang="en-US" dirty="0" smtClean="0"/>
              <a:t>4. Linked list:16 M</a:t>
            </a:r>
          </a:p>
          <a:p>
            <a:r>
              <a:rPr lang="en-US" dirty="0" smtClean="0"/>
              <a:t>5. Tree and graph:16M</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fontScale="90000"/>
          </a:bodyPr>
          <a:lstStyle/>
          <a:p>
            <a:r>
              <a:rPr lang="en-US" b="1" dirty="0" smtClean="0"/>
              <a:t>Linear DS</a:t>
            </a:r>
            <a:endParaRPr lang="en-US" b="1" dirty="0"/>
          </a:p>
        </p:txBody>
      </p:sp>
      <p:sp>
        <p:nvSpPr>
          <p:cNvPr id="3" name="Content Placeholder 2"/>
          <p:cNvSpPr>
            <a:spLocks noGrp="1"/>
          </p:cNvSpPr>
          <p:nvPr>
            <p:ph idx="1"/>
          </p:nvPr>
        </p:nvSpPr>
        <p:spPr>
          <a:xfrm>
            <a:off x="0" y="685800"/>
            <a:ext cx="9144000" cy="6096000"/>
          </a:xfrm>
        </p:spPr>
        <p:txBody>
          <a:bodyPr>
            <a:normAutofit/>
          </a:bodyPr>
          <a:lstStyle/>
          <a:p>
            <a:r>
              <a:rPr lang="en-US" sz="3000" dirty="0" smtClean="0"/>
              <a:t>Linear means “In a Line”</a:t>
            </a:r>
          </a:p>
          <a:p>
            <a:r>
              <a:rPr lang="en-US" sz="3000" dirty="0" smtClean="0"/>
              <a:t>The elements of a linear data structure are arranged in a line i.e. in a sequence or list.</a:t>
            </a:r>
          </a:p>
          <a:p>
            <a:r>
              <a:rPr lang="en-US" sz="3000" dirty="0" smtClean="0"/>
              <a:t>Their mapping is one dimensional. </a:t>
            </a:r>
          </a:p>
          <a:p>
            <a:r>
              <a:rPr lang="en-US" sz="3000" dirty="0" smtClean="0"/>
              <a:t>In a linear DS every data element has a unique successor and unique predecessor.</a:t>
            </a:r>
          </a:p>
          <a:p>
            <a:endParaRPr lang="en-US" sz="3000" dirty="0"/>
          </a:p>
          <a:p>
            <a:r>
              <a:rPr lang="en-US" sz="3000" dirty="0" smtClean="0"/>
              <a:t>Example:-Array ,linked list, stack and queue</a:t>
            </a:r>
            <a:endParaRPr lang="en-US" sz="3000" dirty="0"/>
          </a:p>
        </p:txBody>
      </p:sp>
    </p:spTree>
    <p:extLst>
      <p:ext uri="{BB962C8B-B14F-4D97-AF65-F5344CB8AC3E}">
        <p14:creationId xmlns:p14="http://schemas.microsoft.com/office/powerpoint/2010/main" val="8718167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792162"/>
          </a:xfrm>
        </p:spPr>
        <p:txBody>
          <a:bodyPr/>
          <a:lstStyle/>
          <a:p>
            <a:r>
              <a:rPr lang="en-US" b="1" dirty="0" smtClean="0"/>
              <a:t>Array</a:t>
            </a:r>
            <a:endParaRPr lang="en-US" b="1" dirty="0"/>
          </a:p>
        </p:txBody>
      </p:sp>
      <p:sp>
        <p:nvSpPr>
          <p:cNvPr id="3" name="Content Placeholder 2"/>
          <p:cNvSpPr>
            <a:spLocks noGrp="1"/>
          </p:cNvSpPr>
          <p:nvPr>
            <p:ph idx="1"/>
          </p:nvPr>
        </p:nvSpPr>
        <p:spPr>
          <a:xfrm>
            <a:off x="0" y="685800"/>
            <a:ext cx="9067800" cy="6019800"/>
          </a:xfrm>
        </p:spPr>
        <p:txBody>
          <a:bodyPr>
            <a:normAutofit/>
          </a:bodyPr>
          <a:lstStyle/>
          <a:p>
            <a:r>
              <a:rPr lang="en-US" sz="3000" dirty="0" smtClean="0"/>
              <a:t>Array is a collection of data of same data type stored in consecutive memory location and is referred by a common name.</a:t>
            </a:r>
          </a:p>
          <a:p>
            <a:r>
              <a:rPr lang="en-US" sz="3000" dirty="0" err="1" smtClean="0"/>
              <a:t>Int</a:t>
            </a:r>
            <a:r>
              <a:rPr lang="en-US" sz="3000" dirty="0" smtClean="0"/>
              <a:t> no[5];</a:t>
            </a:r>
            <a:endParaRPr lang="en-US" sz="3000" dirty="0"/>
          </a:p>
          <a:p>
            <a:r>
              <a:rPr lang="en-US" sz="3000" dirty="0" smtClean="0"/>
              <a:t>         1000     1001    1002      1003   1004</a:t>
            </a:r>
            <a:endParaRPr lang="en-US" sz="3000" dirty="0"/>
          </a:p>
        </p:txBody>
      </p:sp>
      <p:graphicFrame>
        <p:nvGraphicFramePr>
          <p:cNvPr id="4" name="Table 3"/>
          <p:cNvGraphicFramePr>
            <a:graphicFrameLocks noGrp="1"/>
          </p:cNvGraphicFramePr>
          <p:nvPr>
            <p:extLst>
              <p:ext uri="{D42A27DB-BD31-4B8C-83A1-F6EECF244321}">
                <p14:modId xmlns:p14="http://schemas.microsoft.com/office/powerpoint/2010/main" val="398086816"/>
              </p:ext>
            </p:extLst>
          </p:nvPr>
        </p:nvGraphicFramePr>
        <p:xfrm>
          <a:off x="1143000" y="3429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b="1" dirty="0" smtClean="0">
                          <a:solidFill>
                            <a:schemeClr val="tx1"/>
                          </a:solidFill>
                        </a:rPr>
                        <a:t>1</a:t>
                      </a:r>
                      <a:endParaRPr lang="en-US" b="1" dirty="0">
                        <a:solidFill>
                          <a:schemeClr val="tx1"/>
                        </a:solidFill>
                      </a:endParaRPr>
                    </a:p>
                  </a:txBody>
                  <a:tcPr/>
                </a:tc>
                <a:tc>
                  <a:txBody>
                    <a:bodyPr/>
                    <a:lstStyle/>
                    <a:p>
                      <a:pPr algn="ctr"/>
                      <a:r>
                        <a:rPr lang="en-US" b="1" dirty="0" smtClean="0">
                          <a:solidFill>
                            <a:schemeClr val="tx1"/>
                          </a:solidFill>
                        </a:rPr>
                        <a:t>2</a:t>
                      </a:r>
                      <a:endParaRPr lang="en-US" b="1" dirty="0">
                        <a:solidFill>
                          <a:schemeClr val="tx1"/>
                        </a:solidFill>
                      </a:endParaRPr>
                    </a:p>
                  </a:txBody>
                  <a:tcPr/>
                </a:tc>
                <a:tc>
                  <a:txBody>
                    <a:bodyPr/>
                    <a:lstStyle/>
                    <a:p>
                      <a:pPr algn="ctr"/>
                      <a:r>
                        <a:rPr lang="en-US" b="1" dirty="0" smtClean="0">
                          <a:solidFill>
                            <a:schemeClr val="tx1"/>
                          </a:solidFill>
                        </a:rPr>
                        <a:t>3</a:t>
                      </a:r>
                      <a:endParaRPr lang="en-US" b="1" dirty="0">
                        <a:solidFill>
                          <a:schemeClr val="tx1"/>
                        </a:solidFill>
                      </a:endParaRPr>
                    </a:p>
                  </a:txBody>
                  <a:tcPr/>
                </a:tc>
                <a:tc>
                  <a:txBody>
                    <a:bodyPr/>
                    <a:lstStyle/>
                    <a:p>
                      <a:pPr algn="ctr"/>
                      <a:r>
                        <a:rPr lang="en-US" b="1" dirty="0" smtClean="0">
                          <a:solidFill>
                            <a:schemeClr val="tx1"/>
                          </a:solidFill>
                        </a:rPr>
                        <a:t>4</a:t>
                      </a:r>
                      <a:endParaRPr lang="en-US" b="1" dirty="0">
                        <a:solidFill>
                          <a:schemeClr val="tx1"/>
                        </a:solidFill>
                      </a:endParaRPr>
                    </a:p>
                  </a:txBody>
                  <a:tcPr/>
                </a:tc>
                <a:tc>
                  <a:txBody>
                    <a:bodyPr/>
                    <a:lstStyle/>
                    <a:p>
                      <a:pPr algn="ctr"/>
                      <a:r>
                        <a:rPr lang="en-US" b="1" dirty="0" smtClean="0">
                          <a:solidFill>
                            <a:schemeClr val="tx1"/>
                          </a:solidFill>
                        </a:rPr>
                        <a:t>5</a:t>
                      </a:r>
                      <a:endParaRPr lang="en-US" b="1" dirty="0">
                        <a:solidFill>
                          <a:schemeClr val="tx1"/>
                        </a:solidFill>
                      </a:endParaRPr>
                    </a:p>
                  </a:txBody>
                  <a:tcPr/>
                </a:tc>
              </a:tr>
            </a:tbl>
          </a:graphicData>
        </a:graphic>
      </p:graphicFrame>
    </p:spTree>
    <p:extLst>
      <p:ext uri="{BB962C8B-B14F-4D97-AF65-F5344CB8AC3E}">
        <p14:creationId xmlns:p14="http://schemas.microsoft.com/office/powerpoint/2010/main" val="2326584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639762"/>
          </a:xfrm>
        </p:spPr>
        <p:txBody>
          <a:bodyPr>
            <a:normAutofit fontScale="90000"/>
          </a:bodyPr>
          <a:lstStyle/>
          <a:p>
            <a:r>
              <a:rPr lang="en-US" b="1" dirty="0" smtClean="0"/>
              <a:t>Linked List</a:t>
            </a:r>
            <a:endParaRPr lang="en-US" b="1" dirty="0"/>
          </a:p>
        </p:txBody>
      </p:sp>
      <p:sp>
        <p:nvSpPr>
          <p:cNvPr id="3" name="Content Placeholder 2"/>
          <p:cNvSpPr>
            <a:spLocks noGrp="1"/>
          </p:cNvSpPr>
          <p:nvPr>
            <p:ph idx="1"/>
          </p:nvPr>
        </p:nvSpPr>
        <p:spPr>
          <a:xfrm>
            <a:off x="0" y="914400"/>
            <a:ext cx="9144000" cy="5943600"/>
          </a:xfrm>
        </p:spPr>
        <p:txBody>
          <a:bodyPr/>
          <a:lstStyle/>
          <a:p>
            <a:endParaRPr lang="en-US" dirty="0" smtClean="0"/>
          </a:p>
          <a:p>
            <a:r>
              <a:rPr lang="en-US" sz="3000" dirty="0" smtClean="0"/>
              <a:t>Linked List is a collection of data of same data type but the data items need not be stored in consecutive memory locations.</a:t>
            </a:r>
          </a:p>
          <a:p>
            <a:pPr marL="0" indent="0">
              <a:buNone/>
            </a:pPr>
            <a:endParaRPr lang="en-US" sz="3000" dirty="0"/>
          </a:p>
          <a:p>
            <a:r>
              <a:rPr lang="en-US" sz="3000" dirty="0" smtClean="0"/>
              <a:t>The </a:t>
            </a:r>
            <a:r>
              <a:rPr lang="en-US" sz="3000" dirty="0"/>
              <a:t>elements are linked using pointers.</a:t>
            </a:r>
          </a:p>
        </p:txBody>
      </p:sp>
    </p:spTree>
    <p:extLst>
      <p:ext uri="{BB962C8B-B14F-4D97-AF65-F5344CB8AC3E}">
        <p14:creationId xmlns:p14="http://schemas.microsoft.com/office/powerpoint/2010/main" val="3320487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4114800"/>
          </a:xfrm>
        </p:spPr>
        <p:txBody>
          <a:bodyPr>
            <a:normAutofit/>
          </a:bodyPr>
          <a:lstStyle/>
          <a:p>
            <a:pPr algn="l"/>
            <a:r>
              <a:rPr lang="en-US" dirty="0" smtClean="0"/>
              <a:t/>
            </a:r>
            <a:br>
              <a:rPr lang="en-US" dirty="0" smtClean="0"/>
            </a:br>
            <a:r>
              <a:rPr lang="en-US" sz="3300" dirty="0" smtClean="0"/>
              <a:t>In </a:t>
            </a:r>
            <a:r>
              <a:rPr lang="en-US" sz="3300" b="1" dirty="0"/>
              <a:t>linked </a:t>
            </a:r>
            <a:r>
              <a:rPr lang="en-US" sz="3300" b="1" dirty="0" smtClean="0"/>
              <a:t>list </a:t>
            </a:r>
            <a:r>
              <a:rPr lang="en-US" sz="3300" dirty="0" smtClean="0"/>
              <a:t>each </a:t>
            </a:r>
            <a:r>
              <a:rPr lang="en-US" sz="3300" dirty="0"/>
              <a:t>element is a separate object. </a:t>
            </a:r>
            <a:r>
              <a:rPr lang="en-US" sz="3300" dirty="0" smtClean="0"/>
              <a:t/>
            </a:r>
            <a:br>
              <a:rPr lang="en-US" sz="3300" dirty="0" smtClean="0"/>
            </a:br>
            <a:r>
              <a:rPr lang="en-US" sz="3300" dirty="0" smtClean="0"/>
              <a:t>Each </a:t>
            </a:r>
            <a:r>
              <a:rPr lang="en-US" sz="3300" dirty="0"/>
              <a:t>element (we will call it a node) of a list is comprising of two items - the </a:t>
            </a:r>
            <a:r>
              <a:rPr lang="en-US" sz="3300" b="1" dirty="0"/>
              <a:t>data</a:t>
            </a:r>
            <a:r>
              <a:rPr lang="en-US" sz="3300" dirty="0"/>
              <a:t> and a reference to the next node. The </a:t>
            </a:r>
            <a:r>
              <a:rPr lang="en-US" sz="3300" dirty="0" smtClean="0"/>
              <a:t>last node </a:t>
            </a:r>
            <a:r>
              <a:rPr lang="en-US" sz="3300" dirty="0"/>
              <a:t>has a reference to null.</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3657600"/>
            <a:ext cx="7924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314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a:t>Why Linked List?</a:t>
            </a:r>
            <a:endParaRPr lang="en-US" dirty="0"/>
          </a:p>
        </p:txBody>
      </p:sp>
      <p:sp>
        <p:nvSpPr>
          <p:cNvPr id="3" name="Content Placeholder 2"/>
          <p:cNvSpPr>
            <a:spLocks noGrp="1"/>
          </p:cNvSpPr>
          <p:nvPr>
            <p:ph idx="1"/>
          </p:nvPr>
        </p:nvSpPr>
        <p:spPr>
          <a:xfrm>
            <a:off x="0" y="838200"/>
            <a:ext cx="8991600" cy="6019800"/>
          </a:xfrm>
        </p:spPr>
        <p:txBody>
          <a:bodyPr/>
          <a:lstStyle/>
          <a:p>
            <a:endParaRPr lang="en-US" dirty="0" smtClean="0"/>
          </a:p>
          <a:p>
            <a:r>
              <a:rPr lang="en-US" sz="3000" dirty="0" smtClean="0"/>
              <a:t>Arrays </a:t>
            </a:r>
            <a:r>
              <a:rPr lang="en-US" sz="3000" dirty="0"/>
              <a:t>can be used to store </a:t>
            </a:r>
            <a:r>
              <a:rPr lang="en-US" sz="3000" dirty="0" smtClean="0"/>
              <a:t>data </a:t>
            </a:r>
            <a:r>
              <a:rPr lang="en-US" sz="3000" dirty="0"/>
              <a:t>of similar types, but arrays have following limitations</a:t>
            </a:r>
            <a:r>
              <a:rPr lang="en-US" sz="3000" dirty="0" smtClean="0"/>
              <a:t>.</a:t>
            </a:r>
          </a:p>
          <a:p>
            <a:pPr marL="0" indent="0">
              <a:buNone/>
            </a:pPr>
            <a:endParaRPr lang="en-US" sz="3000" b="1" dirty="0" smtClean="0"/>
          </a:p>
          <a:p>
            <a:pPr marL="514350" indent="-514350">
              <a:buAutoNum type="arabicParenR"/>
            </a:pPr>
            <a:r>
              <a:rPr lang="en-US" sz="3000" dirty="0" smtClean="0"/>
              <a:t>The </a:t>
            </a:r>
            <a:r>
              <a:rPr lang="en-US" sz="3000" dirty="0"/>
              <a:t>size of the arrays is </a:t>
            </a:r>
            <a:r>
              <a:rPr lang="en-US" sz="3000" dirty="0" smtClean="0"/>
              <a:t>fixed</a:t>
            </a:r>
          </a:p>
          <a:p>
            <a:pPr marL="514350" indent="-514350">
              <a:buAutoNum type="arabicParenR"/>
            </a:pPr>
            <a:r>
              <a:rPr lang="en-US" sz="3000" dirty="0"/>
              <a:t>Inserting a new element in an array of elements is expensive, because room has to be created for the new elements and to create room existing elements have to shifted</a:t>
            </a:r>
            <a:r>
              <a:rPr lang="en-US" sz="3000" dirty="0" smtClean="0"/>
              <a:t>.</a:t>
            </a:r>
            <a:endParaRPr lang="en-US" sz="3000" dirty="0"/>
          </a:p>
        </p:txBody>
      </p:sp>
    </p:spTree>
    <p:extLst>
      <p:ext uri="{BB962C8B-B14F-4D97-AF65-F5344CB8AC3E}">
        <p14:creationId xmlns:p14="http://schemas.microsoft.com/office/powerpoint/2010/main" val="2920024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105400"/>
          </a:xfrm>
        </p:spPr>
        <p:txBody>
          <a:bodyPr>
            <a:normAutofit/>
          </a:bodyPr>
          <a:lstStyle/>
          <a:p>
            <a:r>
              <a:rPr lang="en-US" sz="3000" b="1" dirty="0" smtClean="0"/>
              <a:t>Operations on Linked List:-</a:t>
            </a:r>
          </a:p>
          <a:p>
            <a:pPr marL="514350" indent="-514350">
              <a:buAutoNum type="arabicPeriod"/>
            </a:pPr>
            <a:r>
              <a:rPr lang="en-US" sz="3000" dirty="0" smtClean="0"/>
              <a:t>Traversing all the elements in a linked list</a:t>
            </a:r>
          </a:p>
          <a:p>
            <a:pPr marL="514350" indent="-514350">
              <a:buAutoNum type="arabicPeriod"/>
            </a:pPr>
            <a:r>
              <a:rPr lang="en-US" sz="3000" dirty="0" smtClean="0"/>
              <a:t>Searching for an element in the linked list</a:t>
            </a:r>
          </a:p>
          <a:p>
            <a:pPr marL="514350" indent="-514350">
              <a:buAutoNum type="arabicPeriod"/>
            </a:pPr>
            <a:r>
              <a:rPr lang="en-US" sz="3000" dirty="0" smtClean="0"/>
              <a:t>Insertion of an element</a:t>
            </a:r>
          </a:p>
          <a:p>
            <a:pPr marL="514350" indent="-514350">
              <a:buAutoNum type="arabicPeriod"/>
            </a:pPr>
            <a:r>
              <a:rPr lang="en-US" sz="3000" dirty="0" smtClean="0"/>
              <a:t>Deletion of an element</a:t>
            </a:r>
            <a:endParaRPr lang="en-US" sz="3000" dirty="0"/>
          </a:p>
        </p:txBody>
      </p:sp>
    </p:spTree>
    <p:extLst>
      <p:ext uri="{BB962C8B-B14F-4D97-AF65-F5344CB8AC3E}">
        <p14:creationId xmlns:p14="http://schemas.microsoft.com/office/powerpoint/2010/main" val="2908665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Stack</a:t>
            </a:r>
            <a:endParaRPr lang="en-US" b="1" dirty="0"/>
          </a:p>
        </p:txBody>
      </p:sp>
      <p:sp>
        <p:nvSpPr>
          <p:cNvPr id="3" name="Content Placeholder 2"/>
          <p:cNvSpPr>
            <a:spLocks noGrp="1"/>
          </p:cNvSpPr>
          <p:nvPr>
            <p:ph idx="1"/>
          </p:nvPr>
        </p:nvSpPr>
        <p:spPr>
          <a:xfrm>
            <a:off x="457200" y="990600"/>
            <a:ext cx="8229600" cy="5135563"/>
          </a:xfrm>
        </p:spPr>
        <p:txBody>
          <a:bodyPr/>
          <a:lstStyle/>
          <a:p>
            <a:r>
              <a:rPr lang="en-US" sz="3000" dirty="0" smtClean="0"/>
              <a:t>A stack is a data structure consisting a list of element in which elements can be inserted or deleted at one end which is called as TOP of the stack.</a:t>
            </a:r>
          </a:p>
          <a:p>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667000"/>
            <a:ext cx="5181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4262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Stack</a:t>
            </a:r>
            <a:endParaRPr lang="en-US" dirty="0"/>
          </a:p>
        </p:txBody>
      </p:sp>
      <p:sp>
        <p:nvSpPr>
          <p:cNvPr id="3" name="Content Placeholder 2"/>
          <p:cNvSpPr>
            <a:spLocks noGrp="1"/>
          </p:cNvSpPr>
          <p:nvPr>
            <p:ph idx="1"/>
          </p:nvPr>
        </p:nvSpPr>
        <p:spPr>
          <a:xfrm>
            <a:off x="0" y="762000"/>
            <a:ext cx="9144000" cy="6096000"/>
          </a:xfrm>
        </p:spPr>
        <p:txBody>
          <a:bodyPr/>
          <a:lstStyle/>
          <a:p>
            <a:r>
              <a:rPr lang="en-US" dirty="0"/>
              <a:t>Every time an element is added, it goes on the </a:t>
            </a:r>
            <a:r>
              <a:rPr lang="en-US" b="1" dirty="0"/>
              <a:t>top</a:t>
            </a:r>
            <a:r>
              <a:rPr lang="en-US" dirty="0"/>
              <a:t> of the stack and the only element that can be removed is the element that is at the top of the stack, just like a pile of objects</a:t>
            </a:r>
            <a:r>
              <a:rPr lang="en-US" dirty="0" smtClean="0"/>
              <a:t>.</a:t>
            </a:r>
          </a:p>
          <a:p>
            <a:pPr marL="0" indent="0">
              <a:buNone/>
            </a:pPr>
            <a:endParaRPr lang="en-US" dirty="0" smtClean="0"/>
          </a:p>
          <a:p>
            <a:r>
              <a:rPr lang="en-US" dirty="0"/>
              <a:t>Stack is a </a:t>
            </a:r>
            <a:r>
              <a:rPr lang="en-US" b="1" dirty="0" smtClean="0"/>
              <a:t>LIFO</a:t>
            </a:r>
            <a:r>
              <a:rPr lang="en-US" dirty="0" smtClean="0"/>
              <a:t>(Last </a:t>
            </a:r>
            <a:r>
              <a:rPr lang="en-US" dirty="0"/>
              <a:t>in First out) structure </a:t>
            </a:r>
            <a:endParaRPr lang="en-US" dirty="0" smtClean="0"/>
          </a:p>
          <a:p>
            <a:r>
              <a:rPr lang="en-US" b="1" dirty="0"/>
              <a:t>push() </a:t>
            </a:r>
            <a:r>
              <a:rPr lang="en-US" dirty="0"/>
              <a:t>function is used to insert new elements into the Stack </a:t>
            </a:r>
            <a:endParaRPr lang="en-US" dirty="0" smtClean="0"/>
          </a:p>
          <a:p>
            <a:r>
              <a:rPr lang="en-US" b="1" dirty="0" smtClean="0"/>
              <a:t>pop</a:t>
            </a:r>
            <a:r>
              <a:rPr lang="en-US" b="1" dirty="0"/>
              <a:t>() </a:t>
            </a:r>
            <a:r>
              <a:rPr lang="en-US" dirty="0"/>
              <a:t>function is used to remove an element from the stack. Both insertion and removal are allowed at only one end of Stack called </a:t>
            </a:r>
            <a:r>
              <a:rPr lang="en-US" b="1" dirty="0"/>
              <a:t>Top</a:t>
            </a:r>
            <a:r>
              <a:rPr lang="en-US" dirty="0"/>
              <a:t>.</a:t>
            </a:r>
          </a:p>
        </p:txBody>
      </p:sp>
    </p:spTree>
    <p:extLst>
      <p:ext uri="{BB962C8B-B14F-4D97-AF65-F5344CB8AC3E}">
        <p14:creationId xmlns:p14="http://schemas.microsoft.com/office/powerpoint/2010/main" val="28911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8991599"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616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715962"/>
          </a:xfrm>
        </p:spPr>
        <p:txBody>
          <a:bodyPr>
            <a:normAutofit fontScale="90000"/>
          </a:bodyPr>
          <a:lstStyle/>
          <a:p>
            <a:r>
              <a:rPr lang="en-US" b="1" dirty="0" smtClean="0"/>
              <a:t>Stack</a:t>
            </a:r>
            <a:endParaRPr lang="en-US" b="1" dirty="0"/>
          </a:p>
        </p:txBody>
      </p:sp>
      <p:sp>
        <p:nvSpPr>
          <p:cNvPr id="3" name="Content Placeholder 2"/>
          <p:cNvSpPr>
            <a:spLocks noGrp="1"/>
          </p:cNvSpPr>
          <p:nvPr>
            <p:ph idx="1"/>
          </p:nvPr>
        </p:nvSpPr>
        <p:spPr>
          <a:xfrm>
            <a:off x="76200" y="914400"/>
            <a:ext cx="9067800" cy="5943600"/>
          </a:xfrm>
        </p:spPr>
        <p:txBody>
          <a:bodyPr>
            <a:normAutofit/>
          </a:bodyPr>
          <a:lstStyle/>
          <a:p>
            <a:r>
              <a:rPr lang="en-US" sz="3000" dirty="0"/>
              <a:t>Stack is said to be in </a:t>
            </a:r>
            <a:r>
              <a:rPr lang="en-US" sz="3000" b="1" dirty="0"/>
              <a:t>Overflow</a:t>
            </a:r>
            <a:r>
              <a:rPr lang="en-US" sz="3000" dirty="0"/>
              <a:t> state when it is completely full and is said to be in </a:t>
            </a:r>
            <a:r>
              <a:rPr lang="en-US" sz="3000" b="1" dirty="0"/>
              <a:t>Underflow</a:t>
            </a:r>
            <a:r>
              <a:rPr lang="en-US" sz="3000" dirty="0"/>
              <a:t> state if it is completely empty</a:t>
            </a:r>
            <a:r>
              <a:rPr lang="en-US" sz="3000" dirty="0" smtClean="0"/>
              <a:t>.</a:t>
            </a:r>
          </a:p>
          <a:p>
            <a:endParaRPr lang="en-US" sz="3000" dirty="0"/>
          </a:p>
          <a:p>
            <a:r>
              <a:rPr lang="en-US" sz="3000" dirty="0"/>
              <a:t>The simplest application of a stack is to reverse a word. You push a given word to stack - letter by letter - and then pop letters from the stack</a:t>
            </a:r>
            <a:r>
              <a:rPr lang="en-US" sz="3000" dirty="0" smtClean="0"/>
              <a:t>. </a:t>
            </a:r>
          </a:p>
        </p:txBody>
      </p:sp>
    </p:spTree>
    <p:extLst>
      <p:ext uri="{BB962C8B-B14F-4D97-AF65-F5344CB8AC3E}">
        <p14:creationId xmlns:p14="http://schemas.microsoft.com/office/powerpoint/2010/main" val="3483537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1"/>
            <a:ext cx="9144000" cy="761999"/>
          </a:xfrm>
        </p:spPr>
        <p:txBody>
          <a:bodyPr>
            <a:normAutofit fontScale="90000"/>
          </a:bodyPr>
          <a:lstStyle/>
          <a:p>
            <a:r>
              <a:rPr lang="en-US" dirty="0" smtClean="0"/>
              <a:t>Ch1:- Introduction to Data Structures</a:t>
            </a:r>
            <a:endParaRPr lang="en-US" dirty="0"/>
          </a:p>
        </p:txBody>
      </p:sp>
      <p:sp>
        <p:nvSpPr>
          <p:cNvPr id="3" name="Subtitle 2"/>
          <p:cNvSpPr>
            <a:spLocks noGrp="1"/>
          </p:cNvSpPr>
          <p:nvPr>
            <p:ph type="subTitle" idx="1"/>
          </p:nvPr>
        </p:nvSpPr>
        <p:spPr>
          <a:xfrm>
            <a:off x="0" y="1066800"/>
            <a:ext cx="9144000" cy="5791200"/>
          </a:xfrm>
        </p:spPr>
        <p:txBody>
          <a:bodyPr/>
          <a:lstStyle/>
          <a:p>
            <a:pPr algn="l"/>
            <a:endParaRPr lang="en-US" sz="3000" dirty="0" smtClean="0">
              <a:solidFill>
                <a:schemeClr val="tx1"/>
              </a:solidFill>
              <a:latin typeface="Times New Roman" pitchFamily="18" charset="0"/>
              <a:cs typeface="Times New Roman" pitchFamily="18" charset="0"/>
            </a:endParaRPr>
          </a:p>
          <a:p>
            <a:pPr algn="l"/>
            <a:r>
              <a:rPr lang="en-US" sz="3000" dirty="0" smtClean="0">
                <a:solidFill>
                  <a:schemeClr val="tx1"/>
                </a:solidFill>
                <a:latin typeface="Times New Roman" pitchFamily="18" charset="0"/>
                <a:cs typeface="Times New Roman" pitchFamily="18" charset="0"/>
              </a:rPr>
              <a:t>Data is a collection of numbers, alphabets and symbols combined to represent information.</a:t>
            </a:r>
          </a:p>
          <a:p>
            <a:pPr algn="l"/>
            <a:endParaRPr lang="en-US" sz="3000" dirty="0" smtClean="0">
              <a:solidFill>
                <a:schemeClr val="tx1"/>
              </a:solidFill>
              <a:latin typeface="Times New Roman" pitchFamily="18" charset="0"/>
              <a:cs typeface="Times New Roman" pitchFamily="18" charset="0"/>
            </a:endParaRPr>
          </a:p>
          <a:p>
            <a:pPr algn="l"/>
            <a:r>
              <a:rPr lang="en-US" sz="3000" dirty="0" smtClean="0">
                <a:solidFill>
                  <a:schemeClr val="tx1"/>
                </a:solidFill>
                <a:latin typeface="Times New Roman" pitchFamily="18" charset="0"/>
                <a:cs typeface="Times New Roman" pitchFamily="18" charset="0"/>
              </a:rPr>
              <a:t>A computer takes data as input and after processing of data it produces output.</a:t>
            </a:r>
          </a:p>
          <a:p>
            <a:pPr algn="l"/>
            <a:endParaRPr lang="en-US" sz="3000" dirty="0" smtClean="0">
              <a:solidFill>
                <a:schemeClr val="tx1"/>
              </a:solidFill>
              <a:latin typeface="Times New Roman" pitchFamily="18" charset="0"/>
              <a:cs typeface="Times New Roman" pitchFamily="18" charset="0"/>
            </a:endParaRPr>
          </a:p>
          <a:p>
            <a:pPr algn="l"/>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841569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Queue</a:t>
            </a:r>
            <a:endParaRPr lang="en-US" b="1" dirty="0"/>
          </a:p>
        </p:txBody>
      </p:sp>
      <p:sp>
        <p:nvSpPr>
          <p:cNvPr id="3" name="Content Placeholder 2"/>
          <p:cNvSpPr>
            <a:spLocks noGrp="1"/>
          </p:cNvSpPr>
          <p:nvPr>
            <p:ph idx="1"/>
          </p:nvPr>
        </p:nvSpPr>
        <p:spPr>
          <a:xfrm>
            <a:off x="0" y="990600"/>
            <a:ext cx="9144000" cy="5867400"/>
          </a:xfrm>
        </p:spPr>
        <p:txBody>
          <a:bodyPr/>
          <a:lstStyle/>
          <a:p>
            <a:r>
              <a:rPr lang="en-US" sz="3000" dirty="0" smtClean="0"/>
              <a:t>A </a:t>
            </a:r>
            <a:r>
              <a:rPr lang="en-US" sz="3000" b="1" dirty="0"/>
              <a:t>queue</a:t>
            </a:r>
            <a:r>
              <a:rPr lang="en-US" sz="3000" dirty="0"/>
              <a:t> is open at both its ends. </a:t>
            </a:r>
            <a:endParaRPr lang="en-US" sz="3000" dirty="0" smtClean="0"/>
          </a:p>
          <a:p>
            <a:endParaRPr lang="en-US"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8001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30420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5562600"/>
          </a:xfrm>
        </p:spPr>
        <p:txBody>
          <a:bodyPr>
            <a:normAutofit/>
          </a:bodyPr>
          <a:lstStyle/>
          <a:p>
            <a:endParaRPr lang="en-US" sz="3000" dirty="0" smtClean="0"/>
          </a:p>
          <a:p>
            <a:r>
              <a:rPr lang="en-US" sz="3000" dirty="0" smtClean="0"/>
              <a:t>One </a:t>
            </a:r>
            <a:r>
              <a:rPr lang="en-US" sz="3000" dirty="0"/>
              <a:t>end is always used to insert </a:t>
            </a:r>
            <a:r>
              <a:rPr lang="en-US" sz="3000" b="1" dirty="0"/>
              <a:t>data</a:t>
            </a:r>
            <a:r>
              <a:rPr lang="en-US" sz="3000" dirty="0"/>
              <a:t> (</a:t>
            </a:r>
            <a:r>
              <a:rPr lang="en-US" sz="3000" dirty="0" err="1"/>
              <a:t>enqueue</a:t>
            </a:r>
            <a:r>
              <a:rPr lang="en-US" sz="3000" dirty="0" smtClean="0"/>
              <a:t>)</a:t>
            </a:r>
          </a:p>
          <a:p>
            <a:pPr marL="0" indent="0">
              <a:buNone/>
            </a:pPr>
            <a:endParaRPr lang="en-US" sz="3000" dirty="0"/>
          </a:p>
          <a:p>
            <a:r>
              <a:rPr lang="en-US" sz="3000" dirty="0"/>
              <a:t>And the other is used to remove </a:t>
            </a:r>
            <a:r>
              <a:rPr lang="en-US" sz="3000" b="1" dirty="0"/>
              <a:t>data</a:t>
            </a:r>
            <a:r>
              <a:rPr lang="en-US" sz="3000" dirty="0"/>
              <a:t> (</a:t>
            </a:r>
            <a:r>
              <a:rPr lang="en-US" sz="3000" dirty="0" err="1"/>
              <a:t>dequeue</a:t>
            </a:r>
            <a:r>
              <a:rPr lang="en-US" sz="3000" dirty="0" smtClean="0"/>
              <a:t>)</a:t>
            </a:r>
          </a:p>
          <a:p>
            <a:pPr marL="0" indent="0">
              <a:buNone/>
            </a:pPr>
            <a:endParaRPr lang="en-US" sz="3000" dirty="0"/>
          </a:p>
          <a:p>
            <a:r>
              <a:rPr lang="en-US" sz="3000" b="1" dirty="0"/>
              <a:t>Queue</a:t>
            </a:r>
            <a:r>
              <a:rPr lang="en-US" sz="3000" dirty="0"/>
              <a:t> follows First-In-First-Out methodology, i.e., the </a:t>
            </a:r>
            <a:r>
              <a:rPr lang="en-US" sz="3000" b="1" dirty="0"/>
              <a:t>data</a:t>
            </a:r>
            <a:r>
              <a:rPr lang="en-US" sz="3000" dirty="0"/>
              <a:t> item stored first will be accessed first.</a:t>
            </a:r>
          </a:p>
          <a:p>
            <a:endParaRPr lang="en-US" sz="3000" dirty="0"/>
          </a:p>
        </p:txBody>
      </p:sp>
    </p:spTree>
    <p:extLst>
      <p:ext uri="{BB962C8B-B14F-4D97-AF65-F5344CB8AC3E}">
        <p14:creationId xmlns:p14="http://schemas.microsoft.com/office/powerpoint/2010/main" val="20358884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3000" dirty="0" smtClean="0"/>
              <a:t>Operations performed on Queue:-</a:t>
            </a:r>
          </a:p>
          <a:p>
            <a:pPr marL="0" indent="0">
              <a:buNone/>
            </a:pPr>
            <a:endParaRPr lang="en-US" sz="3000" dirty="0" smtClean="0"/>
          </a:p>
          <a:p>
            <a:pPr marL="0" indent="0">
              <a:buNone/>
            </a:pPr>
            <a:r>
              <a:rPr lang="en-US" sz="3000" b="1" dirty="0" smtClean="0"/>
              <a:t>1.Insertion:- </a:t>
            </a:r>
            <a:r>
              <a:rPr lang="en-US" sz="3000" dirty="0" smtClean="0"/>
              <a:t>insert or add an element to the queue(REAR end)</a:t>
            </a:r>
          </a:p>
          <a:p>
            <a:pPr marL="0" indent="0">
              <a:buNone/>
            </a:pPr>
            <a:endParaRPr lang="en-US" sz="3000" dirty="0" smtClean="0"/>
          </a:p>
          <a:p>
            <a:pPr marL="0" indent="0">
              <a:buNone/>
            </a:pPr>
            <a:r>
              <a:rPr lang="en-US" sz="3000" b="1" dirty="0" smtClean="0"/>
              <a:t>2.Deletion</a:t>
            </a:r>
            <a:r>
              <a:rPr lang="en-US" sz="3000" dirty="0" smtClean="0"/>
              <a:t>:- Deleting an element from a queue (FRONT end)</a:t>
            </a:r>
            <a:endParaRPr lang="en-US" sz="3000" dirty="0"/>
          </a:p>
        </p:txBody>
      </p:sp>
    </p:spTree>
    <p:extLst>
      <p:ext uri="{BB962C8B-B14F-4D97-AF65-F5344CB8AC3E}">
        <p14:creationId xmlns:p14="http://schemas.microsoft.com/office/powerpoint/2010/main" val="20617478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smtClean="0"/>
              <a:t>Non-Linear DS</a:t>
            </a:r>
            <a:endParaRPr lang="en-US" b="1" dirty="0"/>
          </a:p>
        </p:txBody>
      </p:sp>
      <p:sp>
        <p:nvSpPr>
          <p:cNvPr id="3" name="Content Placeholder 2"/>
          <p:cNvSpPr>
            <a:spLocks noGrp="1"/>
          </p:cNvSpPr>
          <p:nvPr>
            <p:ph idx="1"/>
          </p:nvPr>
        </p:nvSpPr>
        <p:spPr>
          <a:xfrm>
            <a:off x="0" y="838200"/>
            <a:ext cx="9144000" cy="6019800"/>
          </a:xfrm>
        </p:spPr>
        <p:txBody>
          <a:bodyPr>
            <a:normAutofit/>
          </a:bodyPr>
          <a:lstStyle/>
          <a:p>
            <a:r>
              <a:rPr lang="en-US" sz="3000" dirty="0" smtClean="0"/>
              <a:t>Non-Linear DS are used to represent the data  containing hierarchical or network relationship between the elements.</a:t>
            </a:r>
          </a:p>
          <a:p>
            <a:r>
              <a:rPr lang="en-US" sz="3000" dirty="0" smtClean="0"/>
              <a:t>In a non-linear DS ,the elements have a one to many relationship between them.</a:t>
            </a:r>
          </a:p>
          <a:p>
            <a:endParaRPr lang="en-US" sz="3000" dirty="0"/>
          </a:p>
          <a:p>
            <a:r>
              <a:rPr lang="en-US" sz="3000" dirty="0" smtClean="0"/>
              <a:t>Types of Non-Linear DS are:-</a:t>
            </a:r>
          </a:p>
          <a:p>
            <a:pPr marL="0" indent="0">
              <a:buNone/>
            </a:pPr>
            <a:r>
              <a:rPr lang="en-US" sz="3000" dirty="0" smtClean="0"/>
              <a:t>1.Tree</a:t>
            </a:r>
          </a:p>
          <a:p>
            <a:pPr marL="0" indent="0">
              <a:buNone/>
            </a:pPr>
            <a:r>
              <a:rPr lang="en-US" sz="3000" dirty="0" smtClean="0"/>
              <a:t>2.Graph</a:t>
            </a:r>
            <a:endParaRPr lang="en-US" sz="3000" dirty="0"/>
          </a:p>
        </p:txBody>
      </p:sp>
    </p:spTree>
    <p:extLst>
      <p:ext uri="{BB962C8B-B14F-4D97-AF65-F5344CB8AC3E}">
        <p14:creationId xmlns:p14="http://schemas.microsoft.com/office/powerpoint/2010/main" val="13638983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715962"/>
          </a:xfrm>
        </p:spPr>
        <p:txBody>
          <a:bodyPr>
            <a:normAutofit fontScale="90000"/>
          </a:bodyPr>
          <a:lstStyle/>
          <a:p>
            <a:r>
              <a:rPr lang="en-US" b="1" dirty="0" smtClean="0"/>
              <a:t>Tree</a:t>
            </a:r>
            <a:endParaRPr lang="en-US" b="1" dirty="0"/>
          </a:p>
        </p:txBody>
      </p:sp>
      <p:sp>
        <p:nvSpPr>
          <p:cNvPr id="3" name="Content Placeholder 2"/>
          <p:cNvSpPr>
            <a:spLocks noGrp="1"/>
          </p:cNvSpPr>
          <p:nvPr>
            <p:ph idx="1"/>
          </p:nvPr>
        </p:nvSpPr>
        <p:spPr>
          <a:xfrm>
            <a:off x="0" y="914400"/>
            <a:ext cx="9067800" cy="5943600"/>
          </a:xfrm>
        </p:spPr>
        <p:txBody>
          <a:bodyPr>
            <a:normAutofit/>
          </a:bodyPr>
          <a:lstStyle/>
          <a:p>
            <a:r>
              <a:rPr lang="en-US" sz="3000" dirty="0" smtClean="0"/>
              <a:t>A tree is a widely used DS that represents a hierarchical relationship among the data elements.</a:t>
            </a:r>
          </a:p>
          <a:p>
            <a:endParaRPr lang="en-US" sz="3000" dirty="0"/>
          </a:p>
          <a:p>
            <a:r>
              <a:rPr lang="en-US" sz="3000" dirty="0" smtClean="0"/>
              <a:t>A tree is a collection of nodes in a recursive manner.</a:t>
            </a:r>
            <a:endParaRPr lang="en-US" sz="3000" dirty="0"/>
          </a:p>
        </p:txBody>
      </p:sp>
      <p:sp>
        <p:nvSpPr>
          <p:cNvPr id="4" name="Oval 3"/>
          <p:cNvSpPr/>
          <p:nvPr/>
        </p:nvSpPr>
        <p:spPr>
          <a:xfrm>
            <a:off x="3581400" y="41148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4"/>
          </p:cNvCxnSpPr>
          <p:nvPr/>
        </p:nvCxnSpPr>
        <p:spPr>
          <a:xfrm flipH="1">
            <a:off x="3124200" y="4495800"/>
            <a:ext cx="6858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4"/>
          </p:cNvCxnSpPr>
          <p:nvPr/>
        </p:nvCxnSpPr>
        <p:spPr>
          <a:xfrm>
            <a:off x="3810000" y="4495800"/>
            <a:ext cx="9144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850573" y="5029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4"/>
          </p:cNvCxnSpPr>
          <p:nvPr/>
        </p:nvCxnSpPr>
        <p:spPr>
          <a:xfrm flipH="1">
            <a:off x="2438400" y="5410200"/>
            <a:ext cx="602673"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4"/>
          </p:cNvCxnSpPr>
          <p:nvPr/>
        </p:nvCxnSpPr>
        <p:spPr>
          <a:xfrm>
            <a:off x="3041073" y="5410200"/>
            <a:ext cx="540327"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286000" y="5638800"/>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3041073" y="5372100"/>
            <a:ext cx="0" cy="4191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850573" y="5791200"/>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67100" y="5638800"/>
            <a:ext cx="3429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H="1">
            <a:off x="4419600" y="5029200"/>
            <a:ext cx="304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24400" y="5029200"/>
            <a:ext cx="45720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67200" y="54102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914900" y="5370368"/>
            <a:ext cx="533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5476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15962"/>
          </a:xfrm>
        </p:spPr>
        <p:txBody>
          <a:bodyPr>
            <a:normAutofit fontScale="90000"/>
          </a:bodyPr>
          <a:lstStyle/>
          <a:p>
            <a:r>
              <a:rPr lang="en-US" b="1" dirty="0" smtClean="0"/>
              <a:t>Graph</a:t>
            </a:r>
            <a:endParaRPr lang="en-US" b="1" dirty="0"/>
          </a:p>
        </p:txBody>
      </p:sp>
      <p:sp>
        <p:nvSpPr>
          <p:cNvPr id="3" name="Content Placeholder 2"/>
          <p:cNvSpPr>
            <a:spLocks noGrp="1"/>
          </p:cNvSpPr>
          <p:nvPr>
            <p:ph idx="1"/>
          </p:nvPr>
        </p:nvSpPr>
        <p:spPr>
          <a:xfrm>
            <a:off x="152400" y="838200"/>
            <a:ext cx="8915400" cy="5867400"/>
          </a:xfrm>
        </p:spPr>
        <p:txBody>
          <a:bodyPr>
            <a:normAutofit/>
          </a:bodyPr>
          <a:lstStyle/>
          <a:p>
            <a:r>
              <a:rPr lang="en-US" sz="3000" dirty="0" smtClean="0"/>
              <a:t>Graphs are set of inter connected nodes having a specific value.</a:t>
            </a:r>
          </a:p>
          <a:p>
            <a:endParaRPr lang="en-US" sz="3000" dirty="0"/>
          </a:p>
          <a:p>
            <a:r>
              <a:rPr lang="en-US" sz="3000" dirty="0" smtClean="0"/>
              <a:t>Graph is used to represent data that has relationship between pair of elements not necessary hierarchical in nature.</a:t>
            </a:r>
            <a:endParaRPr lang="en-US" sz="3000" dirty="0"/>
          </a:p>
        </p:txBody>
      </p:sp>
      <p:sp>
        <p:nvSpPr>
          <p:cNvPr id="4" name="Oval 3"/>
          <p:cNvSpPr/>
          <p:nvPr/>
        </p:nvSpPr>
        <p:spPr>
          <a:xfrm>
            <a:off x="4038600" y="42672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4"/>
          </p:cNvCxnSpPr>
          <p:nvPr/>
        </p:nvCxnSpPr>
        <p:spPr>
          <a:xfrm flipH="1">
            <a:off x="3505200" y="4876800"/>
            <a:ext cx="838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4"/>
          </p:cNvCxnSpPr>
          <p:nvPr/>
        </p:nvCxnSpPr>
        <p:spPr>
          <a:xfrm>
            <a:off x="4343400" y="4876800"/>
            <a:ext cx="12192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144982" y="5219700"/>
            <a:ext cx="457200" cy="495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410200" y="5257800"/>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9" idx="6"/>
            <a:endCxn id="14" idx="2"/>
          </p:cNvCxnSpPr>
          <p:nvPr/>
        </p:nvCxnSpPr>
        <p:spPr>
          <a:xfrm>
            <a:off x="3602182" y="5467350"/>
            <a:ext cx="1808018" cy="19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4"/>
          </p:cNvCxnSpPr>
          <p:nvPr/>
        </p:nvCxnSpPr>
        <p:spPr>
          <a:xfrm>
            <a:off x="3373582" y="57150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83827" y="57150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144982" y="63246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455227" y="63246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21" idx="6"/>
            <a:endCxn id="22" idx="2"/>
          </p:cNvCxnSpPr>
          <p:nvPr/>
        </p:nvCxnSpPr>
        <p:spPr>
          <a:xfrm>
            <a:off x="3602182" y="6515100"/>
            <a:ext cx="18530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1" idx="7"/>
            <a:endCxn id="14" idx="3"/>
          </p:cNvCxnSpPr>
          <p:nvPr/>
        </p:nvCxnSpPr>
        <p:spPr>
          <a:xfrm flipV="1">
            <a:off x="3535227" y="5648045"/>
            <a:ext cx="1953088" cy="732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9" idx="5"/>
            <a:endCxn id="22" idx="1"/>
          </p:cNvCxnSpPr>
          <p:nvPr/>
        </p:nvCxnSpPr>
        <p:spPr>
          <a:xfrm>
            <a:off x="3535227" y="5642465"/>
            <a:ext cx="1986955" cy="7379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316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smtClean="0"/>
              <a:t>Operations on DS</a:t>
            </a:r>
            <a:endParaRPr lang="en-US" b="1" dirty="0"/>
          </a:p>
        </p:txBody>
      </p:sp>
      <p:sp>
        <p:nvSpPr>
          <p:cNvPr id="3" name="Content Placeholder 2"/>
          <p:cNvSpPr>
            <a:spLocks noGrp="1"/>
          </p:cNvSpPr>
          <p:nvPr>
            <p:ph idx="1"/>
          </p:nvPr>
        </p:nvSpPr>
        <p:spPr>
          <a:xfrm>
            <a:off x="0" y="914400"/>
            <a:ext cx="9144000" cy="5943600"/>
          </a:xfrm>
        </p:spPr>
        <p:txBody>
          <a:bodyPr>
            <a:normAutofit/>
          </a:bodyPr>
          <a:lstStyle/>
          <a:p>
            <a:pPr marL="0" indent="0">
              <a:buNone/>
            </a:pPr>
            <a:r>
              <a:rPr lang="en-US" sz="3000" b="1" dirty="0" smtClean="0"/>
              <a:t>1.Traversing:- </a:t>
            </a:r>
            <a:r>
              <a:rPr lang="en-US" sz="3000" dirty="0" smtClean="0"/>
              <a:t>It  involves processing each element in the </a:t>
            </a:r>
            <a:r>
              <a:rPr lang="en-US" sz="3000" dirty="0" smtClean="0"/>
              <a:t>     </a:t>
            </a:r>
          </a:p>
          <a:p>
            <a:pPr marL="0" indent="0">
              <a:buNone/>
            </a:pPr>
            <a:r>
              <a:rPr lang="en-US" sz="3000" dirty="0"/>
              <a:t> </a:t>
            </a:r>
            <a:r>
              <a:rPr lang="en-US" sz="3000" dirty="0" smtClean="0"/>
              <a:t>        </a:t>
            </a:r>
            <a:r>
              <a:rPr lang="en-US" sz="3000" dirty="0" smtClean="0"/>
              <a:t>list </a:t>
            </a:r>
            <a:r>
              <a:rPr lang="en-US" sz="3000" dirty="0" smtClean="0"/>
              <a:t>exactly once. </a:t>
            </a:r>
          </a:p>
          <a:p>
            <a:pPr marL="0" indent="0">
              <a:buNone/>
            </a:pPr>
            <a:r>
              <a:rPr lang="en-US" sz="3000" dirty="0" smtClean="0"/>
              <a:t>Example:- Print the values of all the elements in the array.</a:t>
            </a:r>
          </a:p>
          <a:p>
            <a:pPr marL="0" indent="0">
              <a:buNone/>
            </a:pPr>
            <a:endParaRPr lang="en-US" sz="3000" dirty="0"/>
          </a:p>
          <a:p>
            <a:pPr marL="0" indent="0">
              <a:buNone/>
            </a:pPr>
            <a:r>
              <a:rPr lang="en-US" sz="3000" b="1" dirty="0" smtClean="0"/>
              <a:t>2.Searching:-</a:t>
            </a:r>
            <a:r>
              <a:rPr lang="en-US" sz="3000" dirty="0" smtClean="0"/>
              <a:t>Finding any element or the record using a </a:t>
            </a:r>
            <a:r>
              <a:rPr lang="en-US" sz="3000" dirty="0" smtClean="0"/>
              <a:t>     </a:t>
            </a:r>
          </a:p>
          <a:p>
            <a:pPr marL="0" indent="0">
              <a:buNone/>
            </a:pPr>
            <a:r>
              <a:rPr lang="en-US" sz="3000" dirty="0"/>
              <a:t> </a:t>
            </a:r>
            <a:r>
              <a:rPr lang="en-US" sz="3000" dirty="0" smtClean="0"/>
              <a:t>     </a:t>
            </a:r>
            <a:r>
              <a:rPr lang="en-US" sz="3000" dirty="0" smtClean="0"/>
              <a:t>key </a:t>
            </a:r>
            <a:r>
              <a:rPr lang="en-US" sz="3000" dirty="0" smtClean="0"/>
              <a:t>is called searching.</a:t>
            </a:r>
          </a:p>
          <a:p>
            <a:pPr marL="0" indent="0">
              <a:buNone/>
            </a:pPr>
            <a:r>
              <a:rPr lang="en-US" sz="3000" dirty="0" smtClean="0"/>
              <a:t>     Ex</a:t>
            </a:r>
            <a:r>
              <a:rPr lang="en-US" sz="3000" dirty="0" smtClean="0"/>
              <a:t>:- Find out names of all the students who secured 90 </a:t>
            </a:r>
            <a:r>
              <a:rPr lang="en-US" sz="3000" dirty="0" smtClean="0"/>
              <a:t>    </a:t>
            </a:r>
          </a:p>
          <a:p>
            <a:pPr marL="0" indent="0">
              <a:buNone/>
            </a:pPr>
            <a:r>
              <a:rPr lang="en-US" sz="3000"/>
              <a:t> </a:t>
            </a:r>
            <a:r>
              <a:rPr lang="en-US" sz="3000" smtClean="0"/>
              <a:t>   </a:t>
            </a:r>
            <a:r>
              <a:rPr lang="en-US" sz="3000" smtClean="0"/>
              <a:t>marks </a:t>
            </a:r>
            <a:r>
              <a:rPr lang="en-US" sz="3000" dirty="0" smtClean="0"/>
              <a:t>in </a:t>
            </a:r>
            <a:r>
              <a:rPr lang="en-US" sz="3000" dirty="0" err="1" smtClean="0"/>
              <a:t>maths</a:t>
            </a:r>
            <a:endParaRPr lang="en-US" sz="3000" dirty="0"/>
          </a:p>
        </p:txBody>
      </p:sp>
    </p:spTree>
    <p:extLst>
      <p:ext uri="{BB962C8B-B14F-4D97-AF65-F5344CB8AC3E}">
        <p14:creationId xmlns:p14="http://schemas.microsoft.com/office/powerpoint/2010/main" val="26687700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b="1" dirty="0"/>
              <a:t>Operations on DS</a:t>
            </a:r>
            <a:endParaRPr lang="en-US" dirty="0"/>
          </a:p>
        </p:txBody>
      </p:sp>
      <p:sp>
        <p:nvSpPr>
          <p:cNvPr id="3" name="Content Placeholder 2"/>
          <p:cNvSpPr>
            <a:spLocks noGrp="1"/>
          </p:cNvSpPr>
          <p:nvPr>
            <p:ph idx="1"/>
          </p:nvPr>
        </p:nvSpPr>
        <p:spPr>
          <a:xfrm>
            <a:off x="0" y="609600"/>
            <a:ext cx="9144000" cy="6248400"/>
          </a:xfrm>
        </p:spPr>
        <p:txBody>
          <a:bodyPr/>
          <a:lstStyle/>
          <a:p>
            <a:pPr marL="0" indent="0">
              <a:buNone/>
            </a:pPr>
            <a:r>
              <a:rPr lang="en-US" sz="3000" b="1" dirty="0" smtClean="0"/>
              <a:t>3.Inserting:-</a:t>
            </a:r>
          </a:p>
          <a:p>
            <a:pPr marL="0" indent="0">
              <a:buNone/>
            </a:pPr>
            <a:r>
              <a:rPr lang="en-US" sz="3000" dirty="0" smtClean="0"/>
              <a:t>It is used to add new data items in the given list</a:t>
            </a:r>
          </a:p>
          <a:p>
            <a:pPr marL="0" indent="0">
              <a:buNone/>
            </a:pPr>
            <a:r>
              <a:rPr lang="en-US" sz="3000" dirty="0" smtClean="0"/>
              <a:t>Ex:- Add the details of a new student who has recently joined the course. </a:t>
            </a:r>
          </a:p>
          <a:p>
            <a:pPr marL="0" indent="0">
              <a:buNone/>
            </a:pPr>
            <a:endParaRPr lang="en-US" sz="3000" dirty="0"/>
          </a:p>
          <a:p>
            <a:pPr marL="0" indent="0">
              <a:buNone/>
            </a:pPr>
            <a:r>
              <a:rPr lang="en-US" sz="3000" b="1" dirty="0" smtClean="0"/>
              <a:t>4.Deleting:-</a:t>
            </a:r>
          </a:p>
          <a:p>
            <a:pPr marL="0" indent="0">
              <a:buNone/>
            </a:pPr>
            <a:r>
              <a:rPr lang="en-US" sz="3000" dirty="0" smtClean="0"/>
              <a:t>It is used to remove a particular data item from the given list.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9529406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b="1" dirty="0"/>
              <a:t>Operations on DS</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indent="0">
              <a:buNone/>
            </a:pPr>
            <a:r>
              <a:rPr lang="en-US" sz="3000" b="1" dirty="0" smtClean="0"/>
              <a:t>5.Sorting:-</a:t>
            </a:r>
          </a:p>
          <a:p>
            <a:pPr marL="0" indent="0">
              <a:buNone/>
            </a:pPr>
            <a:r>
              <a:rPr lang="en-US" sz="3000" dirty="0" smtClean="0"/>
              <a:t>Data items can be arranged in some order like ascending or descending order. </a:t>
            </a:r>
            <a:endParaRPr lang="en-US" sz="3000" dirty="0"/>
          </a:p>
          <a:p>
            <a:pPr marL="0" indent="0">
              <a:buNone/>
            </a:pPr>
            <a:r>
              <a:rPr lang="en-US" sz="3000" b="1" dirty="0"/>
              <a:t>6</a:t>
            </a:r>
            <a:r>
              <a:rPr lang="en-US" sz="3000" b="1" dirty="0" smtClean="0"/>
              <a:t>.Merging:-</a:t>
            </a:r>
          </a:p>
          <a:p>
            <a:pPr marL="0" indent="0">
              <a:buNone/>
            </a:pPr>
            <a:r>
              <a:rPr lang="en-US" sz="3000" dirty="0" smtClean="0"/>
              <a:t>List of two sorting data items can be combined to form a single list of sorted data items.</a:t>
            </a:r>
            <a:endParaRPr lang="en-US" sz="3000" dirty="0"/>
          </a:p>
        </p:txBody>
      </p:sp>
    </p:spTree>
    <p:extLst>
      <p:ext uri="{BB962C8B-B14F-4D97-AF65-F5344CB8AC3E}">
        <p14:creationId xmlns:p14="http://schemas.microsoft.com/office/powerpoint/2010/main" val="8806308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639762"/>
          </a:xfrm>
        </p:spPr>
        <p:txBody>
          <a:bodyPr>
            <a:normAutofit fontScale="90000"/>
          </a:bodyPr>
          <a:lstStyle/>
          <a:p>
            <a:r>
              <a:rPr lang="en-US" b="1" dirty="0" smtClean="0"/>
              <a:t>Algorithm</a:t>
            </a:r>
            <a:endParaRPr lang="en-US" b="1" dirty="0"/>
          </a:p>
        </p:txBody>
      </p:sp>
      <p:sp>
        <p:nvSpPr>
          <p:cNvPr id="3" name="Content Placeholder 2"/>
          <p:cNvSpPr>
            <a:spLocks noGrp="1"/>
          </p:cNvSpPr>
          <p:nvPr>
            <p:ph idx="1"/>
          </p:nvPr>
        </p:nvSpPr>
        <p:spPr>
          <a:xfrm>
            <a:off x="0" y="914400"/>
            <a:ext cx="9144000" cy="5943600"/>
          </a:xfrm>
        </p:spPr>
        <p:txBody>
          <a:bodyPr/>
          <a:lstStyle/>
          <a:p>
            <a:r>
              <a:rPr lang="en-US" sz="3000" dirty="0"/>
              <a:t>Algorithm is set of ordered instructions which are written in simple English language.</a:t>
            </a:r>
          </a:p>
          <a:p>
            <a:endParaRPr lang="en-US" sz="3000" dirty="0"/>
          </a:p>
          <a:p>
            <a:r>
              <a:rPr lang="en-US" sz="3000" dirty="0"/>
              <a:t>Algorithm defines the step by step logic for a program to solve specific problem.</a:t>
            </a:r>
          </a:p>
          <a:p>
            <a:pPr marL="0" indent="0">
              <a:buNone/>
            </a:pPr>
            <a:endParaRPr lang="en-US" sz="3000" dirty="0"/>
          </a:p>
          <a:p>
            <a:r>
              <a:rPr lang="en-US" sz="3000" dirty="0"/>
              <a:t>Algorithm helps the programmer to write actual logic of a problem on paper and validate it with the help of paper and pencil and correct it if any fault is noticed.</a:t>
            </a:r>
          </a:p>
          <a:p>
            <a:endParaRPr lang="en-US" dirty="0"/>
          </a:p>
        </p:txBody>
      </p:sp>
    </p:spTree>
    <p:extLst>
      <p:ext uri="{BB962C8B-B14F-4D97-AF65-F5344CB8AC3E}">
        <p14:creationId xmlns:p14="http://schemas.microsoft.com/office/powerpoint/2010/main" val="507957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855"/>
            <a:ext cx="8229600" cy="748145"/>
          </a:xfrm>
        </p:spPr>
        <p:txBody>
          <a:bodyPr>
            <a:normAutofit fontScale="90000"/>
          </a:bodyPr>
          <a:lstStyle/>
          <a:p>
            <a:r>
              <a:rPr lang="en-US" dirty="0" smtClean="0"/>
              <a:t>2 types of data</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indent="0">
              <a:buNone/>
            </a:pPr>
            <a:r>
              <a:rPr lang="en-US" sz="3000" u="sng" dirty="0" smtClean="0"/>
              <a:t>1.Atomic Data </a:t>
            </a:r>
            <a:r>
              <a:rPr lang="en-US" sz="3000" dirty="0" smtClean="0"/>
              <a:t>:- It is a non-</a:t>
            </a:r>
            <a:r>
              <a:rPr lang="en-US" sz="3000" dirty="0" err="1" smtClean="0"/>
              <a:t>decomposible</a:t>
            </a:r>
            <a:r>
              <a:rPr lang="en-US" sz="3000" dirty="0" smtClean="0"/>
              <a:t> entity.</a:t>
            </a:r>
          </a:p>
          <a:p>
            <a:pPr marL="0" indent="0">
              <a:buNone/>
            </a:pPr>
            <a:r>
              <a:rPr lang="en-US" sz="3000" dirty="0" smtClean="0"/>
              <a:t>Ex:- an integer value 523  or character value ‘A’.</a:t>
            </a:r>
          </a:p>
          <a:p>
            <a:pPr marL="0" indent="0">
              <a:buNone/>
            </a:pPr>
            <a:r>
              <a:rPr lang="en-US" sz="3000" u="sng" dirty="0" smtClean="0"/>
              <a:t>2.Composite data:- </a:t>
            </a:r>
            <a:r>
              <a:rPr lang="en-US" sz="3000" dirty="0" smtClean="0"/>
              <a:t>It is a combination of several atomic data and hence it can be further divided into </a:t>
            </a:r>
            <a:r>
              <a:rPr lang="en-US" sz="3000" dirty="0" err="1" smtClean="0"/>
              <a:t>automic</a:t>
            </a:r>
            <a:r>
              <a:rPr lang="en-US" sz="3000" dirty="0" smtClean="0"/>
              <a:t> data.</a:t>
            </a:r>
          </a:p>
          <a:p>
            <a:pPr marL="0" indent="0">
              <a:buNone/>
            </a:pPr>
            <a:r>
              <a:rPr lang="en-US" sz="3000" dirty="0" smtClean="0"/>
              <a:t>Ex:- date of birth (15/3/1984)</a:t>
            </a:r>
          </a:p>
          <a:p>
            <a:pPr marL="0" indent="0">
              <a:buNone/>
            </a:pPr>
            <a:r>
              <a:rPr lang="en-US" sz="3000" dirty="0" smtClean="0"/>
              <a:t>15:- day of the month</a:t>
            </a:r>
          </a:p>
          <a:p>
            <a:pPr marL="0" indent="0">
              <a:buNone/>
            </a:pPr>
            <a:r>
              <a:rPr lang="en-US" sz="3000" dirty="0" smtClean="0"/>
              <a:t>3:- Month</a:t>
            </a:r>
          </a:p>
          <a:p>
            <a:pPr marL="0" indent="0">
              <a:buNone/>
            </a:pPr>
            <a:r>
              <a:rPr lang="en-US" sz="3000" dirty="0" smtClean="0"/>
              <a:t>1984:- Year</a:t>
            </a:r>
            <a:endParaRPr lang="en-US" sz="3000" dirty="0"/>
          </a:p>
        </p:txBody>
      </p:sp>
    </p:spTree>
    <p:extLst>
      <p:ext uri="{BB962C8B-B14F-4D97-AF65-F5344CB8AC3E}">
        <p14:creationId xmlns:p14="http://schemas.microsoft.com/office/powerpoint/2010/main" val="3125201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715962"/>
          </a:xfrm>
        </p:spPr>
        <p:txBody>
          <a:bodyPr>
            <a:normAutofit fontScale="90000"/>
          </a:bodyPr>
          <a:lstStyle/>
          <a:p>
            <a:r>
              <a:rPr lang="en-US" b="1" dirty="0"/>
              <a:t>Characteristics of an Algorithm</a:t>
            </a:r>
            <a:endParaRPr lang="en-US" dirty="0"/>
          </a:p>
        </p:txBody>
      </p:sp>
      <p:sp>
        <p:nvSpPr>
          <p:cNvPr id="3" name="Content Placeholder 2"/>
          <p:cNvSpPr>
            <a:spLocks noGrp="1"/>
          </p:cNvSpPr>
          <p:nvPr>
            <p:ph idx="1"/>
          </p:nvPr>
        </p:nvSpPr>
        <p:spPr>
          <a:xfrm>
            <a:off x="0" y="762000"/>
            <a:ext cx="8686800" cy="5943600"/>
          </a:xfrm>
        </p:spPr>
        <p:txBody>
          <a:bodyPr>
            <a:normAutofit/>
          </a:bodyPr>
          <a:lstStyle/>
          <a:p>
            <a:pPr marL="0" indent="0">
              <a:buNone/>
            </a:pPr>
            <a:endParaRPr lang="en-US" sz="3000" dirty="0" smtClean="0"/>
          </a:p>
          <a:p>
            <a:pPr marL="0" indent="0">
              <a:buNone/>
            </a:pPr>
            <a:r>
              <a:rPr lang="en-US" sz="3000" b="1" dirty="0" smtClean="0"/>
              <a:t>1.Input:-</a:t>
            </a:r>
            <a:r>
              <a:rPr lang="en-US" sz="3000" dirty="0" smtClean="0"/>
              <a:t>single or more than 1 input is required</a:t>
            </a:r>
          </a:p>
          <a:p>
            <a:pPr marL="0" indent="0">
              <a:buNone/>
            </a:pPr>
            <a:endParaRPr lang="en-US" sz="3000" dirty="0"/>
          </a:p>
          <a:p>
            <a:pPr marL="0" indent="0">
              <a:buNone/>
            </a:pPr>
            <a:r>
              <a:rPr lang="en-US" sz="3000" b="1" dirty="0" smtClean="0"/>
              <a:t>2.Output:-</a:t>
            </a:r>
            <a:r>
              <a:rPr lang="en-US" sz="3000" dirty="0" smtClean="0"/>
              <a:t> one more than 1 output is generated</a:t>
            </a:r>
          </a:p>
          <a:p>
            <a:pPr marL="0" indent="0">
              <a:buNone/>
            </a:pPr>
            <a:endParaRPr lang="en-US" sz="3000" dirty="0"/>
          </a:p>
          <a:p>
            <a:pPr marL="0" indent="0">
              <a:buNone/>
            </a:pPr>
            <a:r>
              <a:rPr lang="en-US" sz="3000" b="1" dirty="0" smtClean="0"/>
              <a:t>3.Definiteness:-</a:t>
            </a:r>
            <a:r>
              <a:rPr lang="en-US" sz="3000" dirty="0" smtClean="0"/>
              <a:t>Each instruction should be clear</a:t>
            </a:r>
            <a:endParaRPr lang="en-US" sz="3000" dirty="0"/>
          </a:p>
          <a:p>
            <a:endParaRPr lang="en-US" sz="3000" dirty="0"/>
          </a:p>
        </p:txBody>
      </p:sp>
    </p:spTree>
    <p:extLst>
      <p:ext uri="{BB962C8B-B14F-4D97-AF65-F5344CB8AC3E}">
        <p14:creationId xmlns:p14="http://schemas.microsoft.com/office/powerpoint/2010/main" val="15401613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lstStyle/>
          <a:p>
            <a:pPr marL="0" indent="0">
              <a:buNone/>
            </a:pPr>
            <a:endParaRPr lang="en-US" b="1" dirty="0" smtClean="0"/>
          </a:p>
          <a:p>
            <a:pPr marL="0" indent="0">
              <a:buNone/>
            </a:pPr>
            <a:r>
              <a:rPr lang="en-US" sz="3000" b="1" dirty="0" smtClean="0"/>
              <a:t>4.Effectiveness:-</a:t>
            </a:r>
          </a:p>
          <a:p>
            <a:pPr marL="0" indent="0">
              <a:buNone/>
            </a:pPr>
            <a:r>
              <a:rPr lang="en-US" sz="3000" dirty="0" smtClean="0"/>
              <a:t>Before preparing any algorithm firstly it should be sketch on the papers so that every instruction must be feasible.</a:t>
            </a:r>
          </a:p>
          <a:p>
            <a:pPr marL="0" indent="0">
              <a:buNone/>
            </a:pPr>
            <a:endParaRPr lang="en-US" sz="3000" dirty="0"/>
          </a:p>
          <a:p>
            <a:pPr marL="0" indent="0">
              <a:buNone/>
            </a:pPr>
            <a:r>
              <a:rPr lang="en-US" sz="3000" b="1" dirty="0" smtClean="0"/>
              <a:t>5.Finiteness:- </a:t>
            </a:r>
            <a:r>
              <a:rPr lang="en-US" sz="3000" dirty="0" smtClean="0"/>
              <a:t>Each algorithm must have proper starting and ending.</a:t>
            </a:r>
          </a:p>
          <a:p>
            <a:pPr marL="0" indent="0">
              <a:buNone/>
            </a:pPr>
            <a:r>
              <a:rPr lang="en-US" sz="3000" dirty="0" smtClean="0"/>
              <a:t>The algorithm should terminate after a finite number of steps.</a:t>
            </a:r>
            <a:endParaRPr lang="en-US" sz="3000" dirty="0"/>
          </a:p>
          <a:p>
            <a:endParaRPr lang="en-US" dirty="0"/>
          </a:p>
        </p:txBody>
      </p:sp>
    </p:spTree>
    <p:extLst>
      <p:ext uri="{BB962C8B-B14F-4D97-AF65-F5344CB8AC3E}">
        <p14:creationId xmlns:p14="http://schemas.microsoft.com/office/powerpoint/2010/main" val="15631472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Approaches for an Algorithm</a:t>
            </a:r>
            <a:endParaRPr lang="en-US" dirty="0"/>
          </a:p>
        </p:txBody>
      </p:sp>
      <p:sp>
        <p:nvSpPr>
          <p:cNvPr id="3" name="Content Placeholder 2"/>
          <p:cNvSpPr>
            <a:spLocks noGrp="1"/>
          </p:cNvSpPr>
          <p:nvPr>
            <p:ph idx="1"/>
          </p:nvPr>
        </p:nvSpPr>
        <p:spPr>
          <a:xfrm>
            <a:off x="457200" y="1295400"/>
            <a:ext cx="8229600" cy="4830763"/>
          </a:xfrm>
        </p:spPr>
        <p:txBody>
          <a:bodyPr/>
          <a:lstStyle/>
          <a:p>
            <a:endParaRPr lang="en-US" b="1" dirty="0" smtClean="0"/>
          </a:p>
          <a:p>
            <a:pPr marL="0" indent="0">
              <a:buNone/>
            </a:pPr>
            <a:endParaRPr lang="en-US" b="1" dirty="0" smtClean="0"/>
          </a:p>
          <a:p>
            <a:pPr marL="0" indent="0">
              <a:buNone/>
            </a:pPr>
            <a:r>
              <a:rPr lang="en-US" sz="3600" b="1" dirty="0" smtClean="0"/>
              <a:t>1.Top-down </a:t>
            </a:r>
            <a:r>
              <a:rPr lang="en-US" sz="3600" b="1" dirty="0"/>
              <a:t>approach:- </a:t>
            </a:r>
          </a:p>
          <a:p>
            <a:pPr marL="0" indent="0">
              <a:buNone/>
            </a:pPr>
            <a:r>
              <a:rPr lang="en-US" sz="3600" b="1" dirty="0" smtClean="0"/>
              <a:t>2.Bottom –Up approach</a:t>
            </a:r>
            <a:endParaRPr lang="en-US" sz="3600" b="1" dirty="0"/>
          </a:p>
        </p:txBody>
      </p:sp>
    </p:spTree>
    <p:extLst>
      <p:ext uri="{BB962C8B-B14F-4D97-AF65-F5344CB8AC3E}">
        <p14:creationId xmlns:p14="http://schemas.microsoft.com/office/powerpoint/2010/main" val="16093792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709"/>
            <a:ext cx="8229600" cy="792162"/>
          </a:xfrm>
        </p:spPr>
        <p:txBody>
          <a:bodyPr>
            <a:normAutofit fontScale="90000"/>
          </a:bodyPr>
          <a:lstStyle/>
          <a:p>
            <a:r>
              <a:rPr lang="en-US" b="1" dirty="0" smtClean="0"/>
              <a:t/>
            </a:r>
            <a:br>
              <a:rPr lang="en-US" b="1" dirty="0" smtClean="0"/>
            </a:br>
            <a:r>
              <a:rPr lang="en-US" b="1" dirty="0" smtClean="0"/>
              <a:t>1.Top-down </a:t>
            </a:r>
            <a:r>
              <a:rPr lang="en-US" b="1" dirty="0"/>
              <a:t>approach:- </a:t>
            </a:r>
            <a:br>
              <a:rPr lang="en-US" b="1" dirty="0"/>
            </a:br>
            <a:endParaRPr lang="en-US" b="1" dirty="0"/>
          </a:p>
        </p:txBody>
      </p:sp>
      <p:sp>
        <p:nvSpPr>
          <p:cNvPr id="3" name="Content Placeholder 2"/>
          <p:cNvSpPr>
            <a:spLocks noGrp="1"/>
          </p:cNvSpPr>
          <p:nvPr>
            <p:ph idx="1"/>
          </p:nvPr>
        </p:nvSpPr>
        <p:spPr>
          <a:xfrm>
            <a:off x="76200" y="914400"/>
            <a:ext cx="9067800" cy="5791200"/>
          </a:xfrm>
        </p:spPr>
        <p:txBody>
          <a:bodyPr>
            <a:normAutofit/>
          </a:bodyPr>
          <a:lstStyle/>
          <a:p>
            <a:pPr marL="0" indent="0">
              <a:buNone/>
            </a:pPr>
            <a:endParaRPr lang="en-US" dirty="0" smtClean="0"/>
          </a:p>
          <a:p>
            <a:pPr marL="0" indent="0">
              <a:buNone/>
            </a:pPr>
            <a:r>
              <a:rPr lang="en-US" sz="3000" dirty="0" smtClean="0"/>
              <a:t>In </a:t>
            </a:r>
            <a:r>
              <a:rPr lang="en-US" sz="3000" dirty="0"/>
              <a:t>C programming the idea of top down design is done using functions.</a:t>
            </a:r>
          </a:p>
          <a:p>
            <a:pPr marL="0" indent="0">
              <a:buNone/>
            </a:pPr>
            <a:endParaRPr lang="en-US" sz="3000" dirty="0" smtClean="0"/>
          </a:p>
          <a:p>
            <a:pPr marL="0" indent="0">
              <a:buNone/>
            </a:pPr>
            <a:r>
              <a:rPr lang="en-US" sz="3000" dirty="0" smtClean="0"/>
              <a:t>In C programming where main() starts from top </a:t>
            </a:r>
            <a:r>
              <a:rPr lang="en-US" sz="3000" dirty="0" err="1" smtClean="0"/>
              <a:t>i.e</a:t>
            </a:r>
            <a:r>
              <a:rPr lang="en-US" sz="3000" dirty="0" smtClean="0"/>
              <a:t> execution of the program always starts and ends with main.</a:t>
            </a:r>
          </a:p>
          <a:p>
            <a:pPr marL="0" indent="0">
              <a:buNone/>
            </a:pPr>
            <a:r>
              <a:rPr lang="en-US" sz="3000" dirty="0" smtClean="0"/>
              <a:t>A “C” program is made of one or more functions.</a:t>
            </a:r>
            <a:endParaRPr lang="en-US" sz="3000" dirty="0"/>
          </a:p>
        </p:txBody>
      </p:sp>
    </p:spTree>
    <p:extLst>
      <p:ext uri="{BB962C8B-B14F-4D97-AF65-F5344CB8AC3E}">
        <p14:creationId xmlns:p14="http://schemas.microsoft.com/office/powerpoint/2010/main" val="2551475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709"/>
            <a:ext cx="8229600" cy="715962"/>
          </a:xfrm>
        </p:spPr>
        <p:txBody>
          <a:bodyPr>
            <a:normAutofit fontScale="90000"/>
          </a:bodyPr>
          <a:lstStyle/>
          <a:p>
            <a:r>
              <a:rPr lang="en-US" b="1" dirty="0" smtClean="0"/>
              <a:t>2.Bottom-Up approach</a:t>
            </a:r>
            <a:endParaRPr lang="en-US" b="1" dirty="0"/>
          </a:p>
        </p:txBody>
      </p:sp>
      <p:sp>
        <p:nvSpPr>
          <p:cNvPr id="3" name="Content Placeholder 2"/>
          <p:cNvSpPr>
            <a:spLocks noGrp="1"/>
          </p:cNvSpPr>
          <p:nvPr>
            <p:ph idx="1"/>
          </p:nvPr>
        </p:nvSpPr>
        <p:spPr>
          <a:xfrm>
            <a:off x="0" y="762000"/>
            <a:ext cx="9144000" cy="6096000"/>
          </a:xfrm>
        </p:spPr>
        <p:txBody>
          <a:bodyPr/>
          <a:lstStyle/>
          <a:p>
            <a:endParaRPr lang="en-US" dirty="0" smtClean="0"/>
          </a:p>
          <a:p>
            <a:r>
              <a:rPr lang="en-US" sz="3000" dirty="0" smtClean="0"/>
              <a:t>This is reverse of top-down approach.</a:t>
            </a:r>
          </a:p>
          <a:p>
            <a:r>
              <a:rPr lang="en-US" sz="3000" dirty="0" smtClean="0"/>
              <a:t>Here ,the different parts of the problem are first solved using a programming language and then these pieces of programs are combined into a complete program.</a:t>
            </a:r>
            <a:endParaRPr lang="en-US" sz="3000" dirty="0"/>
          </a:p>
        </p:txBody>
      </p:sp>
    </p:spTree>
    <p:extLst>
      <p:ext uri="{BB962C8B-B14F-4D97-AF65-F5344CB8AC3E}">
        <p14:creationId xmlns:p14="http://schemas.microsoft.com/office/powerpoint/2010/main" val="8138654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15962"/>
          </a:xfrm>
        </p:spPr>
        <p:txBody>
          <a:bodyPr>
            <a:normAutofit fontScale="90000"/>
          </a:bodyPr>
          <a:lstStyle/>
          <a:p>
            <a:r>
              <a:rPr lang="en-US" b="1" dirty="0" smtClean="0"/>
              <a:t>Analysis of Algorithm</a:t>
            </a:r>
            <a:endParaRPr lang="en-US" b="1" dirty="0"/>
          </a:p>
        </p:txBody>
      </p:sp>
      <p:sp>
        <p:nvSpPr>
          <p:cNvPr id="3" name="Content Placeholder 2"/>
          <p:cNvSpPr>
            <a:spLocks noGrp="1"/>
          </p:cNvSpPr>
          <p:nvPr>
            <p:ph idx="1"/>
          </p:nvPr>
        </p:nvSpPr>
        <p:spPr>
          <a:xfrm>
            <a:off x="0" y="914400"/>
            <a:ext cx="9144000" cy="5943600"/>
          </a:xfrm>
        </p:spPr>
        <p:txBody>
          <a:bodyPr/>
          <a:lstStyle/>
          <a:p>
            <a:endParaRPr lang="en-US" dirty="0" smtClean="0"/>
          </a:p>
          <a:p>
            <a:r>
              <a:rPr lang="en-US" sz="3000" dirty="0" smtClean="0"/>
              <a:t>The algorithm can be analyzed by tracing all step by step instruction, reading the algorithm for logical correctness and testing it on some data using mathematical techniques to prove it correct.</a:t>
            </a:r>
            <a:endParaRPr lang="en-US" sz="3000" dirty="0"/>
          </a:p>
        </p:txBody>
      </p:sp>
    </p:spTree>
    <p:extLst>
      <p:ext uri="{BB962C8B-B14F-4D97-AF65-F5344CB8AC3E}">
        <p14:creationId xmlns:p14="http://schemas.microsoft.com/office/powerpoint/2010/main" val="39277271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b="1" dirty="0" smtClean="0"/>
              <a:t>Complexity of Algorithm</a:t>
            </a:r>
            <a:endParaRPr lang="en-US" b="1" dirty="0"/>
          </a:p>
        </p:txBody>
      </p:sp>
      <p:sp>
        <p:nvSpPr>
          <p:cNvPr id="3" name="Content Placeholder 2"/>
          <p:cNvSpPr>
            <a:spLocks noGrp="1"/>
          </p:cNvSpPr>
          <p:nvPr>
            <p:ph idx="1"/>
          </p:nvPr>
        </p:nvSpPr>
        <p:spPr>
          <a:xfrm>
            <a:off x="0" y="838200"/>
            <a:ext cx="9144000" cy="5943600"/>
          </a:xfrm>
        </p:spPr>
        <p:txBody>
          <a:bodyPr/>
          <a:lstStyle/>
          <a:p>
            <a:endParaRPr lang="en-US" dirty="0" smtClean="0"/>
          </a:p>
          <a:p>
            <a:endParaRPr lang="en-US" dirty="0"/>
          </a:p>
          <a:p>
            <a:r>
              <a:rPr lang="en-US" sz="3000" dirty="0" smtClean="0"/>
              <a:t>Complexity of an algorithm is a function of size of input of a given problem which determines how much running time and memory space is needed by the algorithm in order to run to completion.</a:t>
            </a:r>
          </a:p>
          <a:p>
            <a:endParaRPr lang="en-US" sz="3000" dirty="0"/>
          </a:p>
          <a:p>
            <a:r>
              <a:rPr lang="en-US" sz="3000" dirty="0"/>
              <a:t>Complexity of an </a:t>
            </a:r>
            <a:r>
              <a:rPr lang="en-US" sz="3000" dirty="0" smtClean="0"/>
              <a:t>algorithm  is stated in terms of time complexity and space complexity .</a:t>
            </a:r>
            <a:endParaRPr lang="en-US" sz="3000" dirty="0"/>
          </a:p>
        </p:txBody>
      </p:sp>
    </p:spTree>
    <p:extLst>
      <p:ext uri="{BB962C8B-B14F-4D97-AF65-F5344CB8AC3E}">
        <p14:creationId xmlns:p14="http://schemas.microsoft.com/office/powerpoint/2010/main" val="35945426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r>
              <a:rPr lang="en-US" sz="3000" b="1" dirty="0">
                <a:latin typeface="Corbel" pitchFamily="34" charset="0"/>
              </a:rPr>
              <a:t>Space  Complexity</a:t>
            </a:r>
          </a:p>
          <a:p>
            <a:pPr>
              <a:buNone/>
            </a:pPr>
            <a:endParaRPr lang="en-US" sz="3000" dirty="0">
              <a:latin typeface="Corbel" pitchFamily="34" charset="0"/>
            </a:endParaRPr>
          </a:p>
          <a:p>
            <a:pPr>
              <a:buNone/>
            </a:pPr>
            <a:r>
              <a:rPr lang="en-US" sz="3000" dirty="0">
                <a:latin typeface="Corbel" pitchFamily="34" charset="0"/>
              </a:rPr>
              <a:t>       It  is  the  amount  of  </a:t>
            </a:r>
            <a:r>
              <a:rPr lang="en-US" sz="3000" dirty="0" smtClean="0">
                <a:latin typeface="Corbel" pitchFamily="34" charset="0"/>
              </a:rPr>
              <a:t>memory or storage  </a:t>
            </a:r>
            <a:r>
              <a:rPr lang="en-US" sz="3000" dirty="0">
                <a:latin typeface="Corbel" pitchFamily="34" charset="0"/>
              </a:rPr>
              <a:t>required   for  that </a:t>
            </a:r>
            <a:r>
              <a:rPr lang="en-US" sz="3000" dirty="0" smtClean="0">
                <a:latin typeface="Corbel" pitchFamily="34" charset="0"/>
              </a:rPr>
              <a:t>particular  </a:t>
            </a:r>
            <a:r>
              <a:rPr lang="en-US" sz="3000" dirty="0">
                <a:latin typeface="Corbel" pitchFamily="34" charset="0"/>
              </a:rPr>
              <a:t>algorithm.</a:t>
            </a:r>
          </a:p>
          <a:p>
            <a:pPr>
              <a:buNone/>
            </a:pPr>
            <a:endParaRPr lang="en-US" sz="3000" dirty="0">
              <a:latin typeface="Corbel" pitchFamily="34" charset="0"/>
            </a:endParaRPr>
          </a:p>
          <a:p>
            <a:r>
              <a:rPr lang="en-US" sz="3000" b="1" dirty="0">
                <a:latin typeface="Corbel" pitchFamily="34" charset="0"/>
              </a:rPr>
              <a:t>Time  Complexity</a:t>
            </a:r>
          </a:p>
          <a:p>
            <a:pPr>
              <a:buNone/>
            </a:pPr>
            <a:r>
              <a:rPr lang="en-US" sz="3000" dirty="0">
                <a:latin typeface="Corbel" pitchFamily="34" charset="0"/>
              </a:rPr>
              <a:t>      Deals  with  the  computing  time.</a:t>
            </a:r>
          </a:p>
          <a:p>
            <a:endParaRPr lang="en-US" sz="3000" dirty="0"/>
          </a:p>
        </p:txBody>
      </p:sp>
    </p:spTree>
    <p:extLst>
      <p:ext uri="{BB962C8B-B14F-4D97-AF65-F5344CB8AC3E}">
        <p14:creationId xmlns:p14="http://schemas.microsoft.com/office/powerpoint/2010/main" val="8459064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715962"/>
          </a:xfrm>
        </p:spPr>
        <p:txBody>
          <a:bodyPr>
            <a:normAutofit fontScale="90000"/>
          </a:bodyPr>
          <a:lstStyle/>
          <a:p>
            <a:r>
              <a:rPr lang="en-US" b="1" dirty="0">
                <a:solidFill>
                  <a:schemeClr val="accent1">
                    <a:satMod val="150000"/>
                  </a:schemeClr>
                </a:solidFill>
              </a:rPr>
              <a:t>Space  </a:t>
            </a:r>
            <a:r>
              <a:rPr lang="en-US" b="1" dirty="0" smtClean="0">
                <a:solidFill>
                  <a:schemeClr val="accent1">
                    <a:satMod val="150000"/>
                  </a:schemeClr>
                </a:solidFill>
              </a:rPr>
              <a:t>Complexity</a:t>
            </a:r>
            <a:endParaRPr lang="en-US" b="1" dirty="0"/>
          </a:p>
        </p:txBody>
      </p:sp>
      <p:sp>
        <p:nvSpPr>
          <p:cNvPr id="3" name="Content Placeholder 2"/>
          <p:cNvSpPr>
            <a:spLocks noGrp="1"/>
          </p:cNvSpPr>
          <p:nvPr>
            <p:ph idx="1"/>
          </p:nvPr>
        </p:nvSpPr>
        <p:spPr>
          <a:xfrm>
            <a:off x="0" y="838200"/>
            <a:ext cx="9144000" cy="5943600"/>
          </a:xfrm>
        </p:spPr>
        <p:txBody>
          <a:bodyPr>
            <a:normAutofit/>
          </a:bodyPr>
          <a:lstStyle/>
          <a:p>
            <a:pPr marL="0" indent="0">
              <a:buNone/>
            </a:pPr>
            <a:r>
              <a:rPr lang="en-US" sz="3000" dirty="0">
                <a:latin typeface="Corbel" pitchFamily="34" charset="0"/>
              </a:rPr>
              <a:t>void   main()</a:t>
            </a:r>
          </a:p>
          <a:p>
            <a:pPr>
              <a:buNone/>
            </a:pPr>
            <a:r>
              <a:rPr lang="en-US" sz="3000" dirty="0">
                <a:latin typeface="Corbel" pitchFamily="34" charset="0"/>
              </a:rPr>
              <a:t>    {</a:t>
            </a:r>
          </a:p>
          <a:p>
            <a:pPr>
              <a:buNone/>
            </a:pPr>
            <a:r>
              <a:rPr lang="en-US" sz="3000" dirty="0">
                <a:latin typeface="Corbel" pitchFamily="34" charset="0"/>
              </a:rPr>
              <a:t>       </a:t>
            </a:r>
            <a:r>
              <a:rPr lang="en-US" sz="3000" dirty="0" err="1">
                <a:latin typeface="Corbel" pitchFamily="34" charset="0"/>
              </a:rPr>
              <a:t>int</a:t>
            </a:r>
            <a:r>
              <a:rPr lang="en-US" sz="3000" dirty="0">
                <a:latin typeface="Corbel" pitchFamily="34" charset="0"/>
              </a:rPr>
              <a:t>   a;</a:t>
            </a:r>
          </a:p>
          <a:p>
            <a:pPr>
              <a:buNone/>
            </a:pPr>
            <a:r>
              <a:rPr lang="en-US" sz="3000" dirty="0">
                <a:latin typeface="Corbel" pitchFamily="34" charset="0"/>
              </a:rPr>
              <a:t>       float  </a:t>
            </a:r>
            <a:r>
              <a:rPr lang="en-US" sz="3000" dirty="0" err="1">
                <a:latin typeface="Corbel" pitchFamily="34" charset="0"/>
              </a:rPr>
              <a:t>b,c</a:t>
            </a:r>
            <a:r>
              <a:rPr lang="en-US" sz="3000" dirty="0">
                <a:latin typeface="Corbel" pitchFamily="34" charset="0"/>
              </a:rPr>
              <a:t>;</a:t>
            </a:r>
          </a:p>
          <a:p>
            <a:pPr>
              <a:buNone/>
            </a:pPr>
            <a:r>
              <a:rPr lang="en-US" sz="3000" dirty="0">
                <a:latin typeface="Corbel" pitchFamily="34" charset="0"/>
              </a:rPr>
              <a:t>         c = </a:t>
            </a:r>
            <a:r>
              <a:rPr lang="en-US" sz="3000" dirty="0" err="1">
                <a:latin typeface="Corbel" pitchFamily="34" charset="0"/>
              </a:rPr>
              <a:t>a+b</a:t>
            </a:r>
            <a:r>
              <a:rPr lang="en-US" sz="3000" dirty="0">
                <a:latin typeface="Corbel" pitchFamily="34" charset="0"/>
              </a:rPr>
              <a:t>;   </a:t>
            </a:r>
          </a:p>
          <a:p>
            <a:pPr>
              <a:buNone/>
            </a:pPr>
            <a:r>
              <a:rPr lang="en-US" sz="3000" dirty="0">
                <a:latin typeface="Corbel" pitchFamily="34" charset="0"/>
              </a:rPr>
              <a:t>       </a:t>
            </a:r>
            <a:r>
              <a:rPr lang="en-US" sz="3000" dirty="0" err="1">
                <a:latin typeface="Corbel" pitchFamily="34" charset="0"/>
              </a:rPr>
              <a:t>printf</a:t>
            </a:r>
            <a:r>
              <a:rPr lang="en-US" sz="3000" dirty="0">
                <a:latin typeface="Corbel" pitchFamily="34" charset="0"/>
              </a:rPr>
              <a:t>(“Result = </a:t>
            </a:r>
            <a:r>
              <a:rPr lang="en-US" sz="3000" dirty="0" smtClean="0">
                <a:latin typeface="Corbel" pitchFamily="34" charset="0"/>
              </a:rPr>
              <a:t>%</a:t>
            </a:r>
            <a:r>
              <a:rPr lang="en-US" sz="3000" dirty="0" err="1" smtClean="0">
                <a:latin typeface="Corbel" pitchFamily="34" charset="0"/>
              </a:rPr>
              <a:t>f”,</a:t>
            </a:r>
            <a:r>
              <a:rPr lang="en-US" sz="3000" dirty="0" err="1">
                <a:latin typeface="Corbel" pitchFamily="34" charset="0"/>
              </a:rPr>
              <a:t>c</a:t>
            </a:r>
            <a:r>
              <a:rPr lang="en-US" sz="3000" dirty="0">
                <a:latin typeface="Corbel" pitchFamily="34" charset="0"/>
              </a:rPr>
              <a:t>)   </a:t>
            </a:r>
            <a:r>
              <a:rPr lang="en-US" sz="3000" dirty="0" smtClean="0">
                <a:latin typeface="Corbel" pitchFamily="34" charset="0"/>
              </a:rPr>
              <a:t>;</a:t>
            </a:r>
            <a:endParaRPr lang="en-US" sz="3000" dirty="0">
              <a:latin typeface="Corbel" pitchFamily="34" charset="0"/>
            </a:endParaRPr>
          </a:p>
          <a:p>
            <a:pPr marL="0" indent="0">
              <a:buNone/>
            </a:pPr>
            <a:r>
              <a:rPr lang="en-US" sz="3000" dirty="0" smtClean="0">
                <a:latin typeface="Corbel" pitchFamily="34" charset="0"/>
              </a:rPr>
              <a:t>     }</a:t>
            </a:r>
          </a:p>
          <a:p>
            <a:pPr marL="0" indent="0">
              <a:buNone/>
            </a:pPr>
            <a:endParaRPr lang="en-US" sz="3000" dirty="0">
              <a:latin typeface="Corbel" pitchFamily="34" charset="0"/>
            </a:endParaRPr>
          </a:p>
          <a:p>
            <a:r>
              <a:rPr lang="en-US" sz="3000" b="1" dirty="0">
                <a:latin typeface="Corbel" pitchFamily="34" charset="0"/>
              </a:rPr>
              <a:t>Space  Required = 2+4+4 = 10 bytes.</a:t>
            </a:r>
          </a:p>
          <a:p>
            <a:endParaRPr lang="en-US" sz="3000" dirty="0"/>
          </a:p>
        </p:txBody>
      </p:sp>
    </p:spTree>
    <p:extLst>
      <p:ext uri="{BB962C8B-B14F-4D97-AF65-F5344CB8AC3E}">
        <p14:creationId xmlns:p14="http://schemas.microsoft.com/office/powerpoint/2010/main" val="18733085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715962"/>
          </a:xfrm>
        </p:spPr>
        <p:txBody>
          <a:bodyPr>
            <a:normAutofit fontScale="90000"/>
          </a:bodyPr>
          <a:lstStyle/>
          <a:p>
            <a:r>
              <a:rPr lang="en-US" b="1" dirty="0">
                <a:solidFill>
                  <a:schemeClr val="accent1">
                    <a:satMod val="150000"/>
                  </a:schemeClr>
                </a:solidFill>
              </a:rPr>
              <a:t>Time  Complexity</a:t>
            </a:r>
            <a:endParaRPr lang="en-US" b="1" dirty="0"/>
          </a:p>
        </p:txBody>
      </p:sp>
      <p:sp>
        <p:nvSpPr>
          <p:cNvPr id="3" name="Content Placeholder 2"/>
          <p:cNvSpPr>
            <a:spLocks noGrp="1"/>
          </p:cNvSpPr>
          <p:nvPr>
            <p:ph idx="1"/>
          </p:nvPr>
        </p:nvSpPr>
        <p:spPr>
          <a:xfrm>
            <a:off x="0" y="685800"/>
            <a:ext cx="9144000" cy="6172200"/>
          </a:xfrm>
        </p:spPr>
        <p:txBody>
          <a:bodyPr>
            <a:normAutofit/>
          </a:bodyPr>
          <a:lstStyle/>
          <a:p>
            <a:pPr marL="0" indent="0">
              <a:buNone/>
            </a:pPr>
            <a:r>
              <a:rPr lang="en-US" sz="3000" dirty="0">
                <a:latin typeface="Corbel" pitchFamily="34" charset="0"/>
              </a:rPr>
              <a:t>void   main()</a:t>
            </a:r>
          </a:p>
          <a:p>
            <a:pPr>
              <a:buNone/>
            </a:pPr>
            <a:r>
              <a:rPr lang="en-US" sz="3000" dirty="0">
                <a:latin typeface="Corbel" pitchFamily="34" charset="0"/>
              </a:rPr>
              <a:t>    {</a:t>
            </a:r>
          </a:p>
          <a:p>
            <a:pPr>
              <a:buNone/>
            </a:pPr>
            <a:r>
              <a:rPr lang="en-US" sz="3000" dirty="0">
                <a:latin typeface="Corbel" pitchFamily="34" charset="0"/>
              </a:rPr>
              <a:t>       </a:t>
            </a:r>
            <a:r>
              <a:rPr lang="en-US" sz="3000" dirty="0" err="1">
                <a:latin typeface="Corbel" pitchFamily="34" charset="0"/>
              </a:rPr>
              <a:t>int</a:t>
            </a:r>
            <a:r>
              <a:rPr lang="en-US" sz="3000" dirty="0">
                <a:latin typeface="Corbel" pitchFamily="34" charset="0"/>
              </a:rPr>
              <a:t>   a;              ---------------  1</a:t>
            </a:r>
          </a:p>
          <a:p>
            <a:pPr>
              <a:buNone/>
            </a:pPr>
            <a:r>
              <a:rPr lang="en-US" sz="3000" dirty="0">
                <a:latin typeface="Corbel" pitchFamily="34" charset="0"/>
              </a:rPr>
              <a:t>       float  </a:t>
            </a:r>
            <a:r>
              <a:rPr lang="en-US" sz="3000" dirty="0" err="1">
                <a:latin typeface="Corbel" pitchFamily="34" charset="0"/>
              </a:rPr>
              <a:t>b,c</a:t>
            </a:r>
            <a:r>
              <a:rPr lang="en-US" sz="3000" dirty="0">
                <a:latin typeface="Corbel" pitchFamily="34" charset="0"/>
              </a:rPr>
              <a:t>;       ---------------  1</a:t>
            </a:r>
          </a:p>
          <a:p>
            <a:pPr>
              <a:buNone/>
            </a:pPr>
            <a:r>
              <a:rPr lang="en-US" sz="3000" dirty="0">
                <a:latin typeface="Corbel" pitchFamily="34" charset="0"/>
              </a:rPr>
              <a:t>         c = </a:t>
            </a:r>
            <a:r>
              <a:rPr lang="en-US" sz="3000" dirty="0" err="1">
                <a:latin typeface="Corbel" pitchFamily="34" charset="0"/>
              </a:rPr>
              <a:t>a+b</a:t>
            </a:r>
            <a:r>
              <a:rPr lang="en-US" sz="3000" dirty="0">
                <a:latin typeface="Corbel" pitchFamily="34" charset="0"/>
              </a:rPr>
              <a:t>;         ---------------  1</a:t>
            </a:r>
          </a:p>
          <a:p>
            <a:pPr>
              <a:buNone/>
            </a:pPr>
            <a:r>
              <a:rPr lang="en-US" sz="3000" dirty="0">
                <a:latin typeface="Corbel" pitchFamily="34" charset="0"/>
              </a:rPr>
              <a:t>       </a:t>
            </a:r>
            <a:r>
              <a:rPr lang="en-US" sz="3000" dirty="0" err="1">
                <a:latin typeface="Corbel" pitchFamily="34" charset="0"/>
              </a:rPr>
              <a:t>printf</a:t>
            </a:r>
            <a:r>
              <a:rPr lang="en-US" sz="3000" dirty="0">
                <a:latin typeface="Corbel" pitchFamily="34" charset="0"/>
              </a:rPr>
              <a:t>(“Result = %</a:t>
            </a:r>
            <a:r>
              <a:rPr lang="en-US" sz="3000" dirty="0" err="1">
                <a:latin typeface="Corbel" pitchFamily="34" charset="0"/>
              </a:rPr>
              <a:t>d”,c</a:t>
            </a:r>
            <a:r>
              <a:rPr lang="en-US" sz="3000" dirty="0">
                <a:latin typeface="Corbel" pitchFamily="34" charset="0"/>
              </a:rPr>
              <a:t>); ----  1   </a:t>
            </a:r>
          </a:p>
          <a:p>
            <a:pPr marL="0" indent="0">
              <a:buNone/>
            </a:pPr>
            <a:r>
              <a:rPr lang="en-US" sz="3000" dirty="0">
                <a:latin typeface="Corbel" pitchFamily="34" charset="0"/>
              </a:rPr>
              <a:t>}</a:t>
            </a:r>
          </a:p>
          <a:p>
            <a:endParaRPr lang="en-US" sz="3000" dirty="0">
              <a:latin typeface="Corbel" pitchFamily="34" charset="0"/>
            </a:endParaRPr>
          </a:p>
          <a:p>
            <a:r>
              <a:rPr lang="en-US" sz="3000" b="1" dirty="0">
                <a:latin typeface="Corbel" pitchFamily="34" charset="0"/>
              </a:rPr>
              <a:t>Total  Frequency  count  =  1+1+1+1 = 4</a:t>
            </a:r>
          </a:p>
          <a:p>
            <a:endParaRPr lang="en-US" sz="3000" dirty="0"/>
          </a:p>
        </p:txBody>
      </p:sp>
    </p:spTree>
    <p:extLst>
      <p:ext uri="{BB962C8B-B14F-4D97-AF65-F5344CB8AC3E}">
        <p14:creationId xmlns:p14="http://schemas.microsoft.com/office/powerpoint/2010/main" val="894159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228600"/>
            <a:ext cx="7620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86000"/>
            <a:ext cx="730567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82418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792162"/>
          </a:xfrm>
        </p:spPr>
        <p:txBody>
          <a:bodyPr/>
          <a:lstStyle/>
          <a:p>
            <a:r>
              <a:rPr lang="en-US" b="1" dirty="0">
                <a:solidFill>
                  <a:schemeClr val="accent1">
                    <a:satMod val="150000"/>
                  </a:schemeClr>
                </a:solidFill>
              </a:rPr>
              <a:t>Time  Complexity</a:t>
            </a:r>
            <a:endParaRPr lang="en-US" dirty="0"/>
          </a:p>
        </p:txBody>
      </p:sp>
      <p:sp>
        <p:nvSpPr>
          <p:cNvPr id="3" name="Content Placeholder 2"/>
          <p:cNvSpPr>
            <a:spLocks noGrp="1"/>
          </p:cNvSpPr>
          <p:nvPr>
            <p:ph idx="1"/>
          </p:nvPr>
        </p:nvSpPr>
        <p:spPr>
          <a:xfrm>
            <a:off x="0" y="838200"/>
            <a:ext cx="9144000" cy="6019800"/>
          </a:xfrm>
        </p:spPr>
        <p:txBody>
          <a:bodyPr>
            <a:normAutofit fontScale="92500" lnSpcReduction="10000"/>
          </a:bodyPr>
          <a:lstStyle/>
          <a:p>
            <a:pPr marL="118872" indent="0">
              <a:spcBef>
                <a:spcPts val="0"/>
              </a:spcBef>
              <a:buNone/>
              <a:defRPr/>
            </a:pPr>
            <a:r>
              <a:rPr lang="en-US" dirty="0"/>
              <a:t>void   main()</a:t>
            </a:r>
          </a:p>
          <a:p>
            <a:pPr marL="438912" indent="-320040">
              <a:spcBef>
                <a:spcPts val="0"/>
              </a:spcBef>
              <a:buNone/>
              <a:defRPr/>
            </a:pPr>
            <a:r>
              <a:rPr lang="en-US" dirty="0"/>
              <a:t>    {</a:t>
            </a:r>
          </a:p>
          <a:p>
            <a:pPr marL="438912" indent="-320040">
              <a:spcBef>
                <a:spcPts val="0"/>
              </a:spcBef>
              <a:buNone/>
              <a:defRPr/>
            </a:pPr>
            <a:r>
              <a:rPr lang="en-US" dirty="0"/>
              <a:t>       </a:t>
            </a:r>
            <a:r>
              <a:rPr lang="en-US" dirty="0" err="1"/>
              <a:t>int</a:t>
            </a:r>
            <a:r>
              <a:rPr lang="en-US" dirty="0"/>
              <a:t>   </a:t>
            </a:r>
            <a:r>
              <a:rPr lang="en-US" dirty="0" err="1"/>
              <a:t>a,n</a:t>
            </a:r>
            <a:r>
              <a:rPr lang="en-US" dirty="0"/>
              <a:t>;              ---------------  1</a:t>
            </a:r>
          </a:p>
          <a:p>
            <a:pPr marL="438912" indent="-320040">
              <a:spcBef>
                <a:spcPts val="0"/>
              </a:spcBef>
              <a:buNone/>
              <a:defRPr/>
            </a:pPr>
            <a:r>
              <a:rPr lang="en-US" dirty="0"/>
              <a:t>       float  </a:t>
            </a:r>
            <a:r>
              <a:rPr lang="en-US" dirty="0" err="1"/>
              <a:t>b,c</a:t>
            </a:r>
            <a:r>
              <a:rPr lang="en-US" dirty="0"/>
              <a:t>;       ---------------  1</a:t>
            </a:r>
          </a:p>
          <a:p>
            <a:pPr marL="438912" indent="-320040">
              <a:spcBef>
                <a:spcPts val="0"/>
              </a:spcBef>
              <a:buNone/>
              <a:defRPr/>
            </a:pPr>
            <a:r>
              <a:rPr lang="en-US" dirty="0"/>
              <a:t>  n = </a:t>
            </a:r>
            <a:r>
              <a:rPr lang="en-US" dirty="0" smtClean="0"/>
              <a:t>3;</a:t>
            </a:r>
            <a:endParaRPr lang="en-US" dirty="0"/>
          </a:p>
          <a:p>
            <a:pPr marL="438912" indent="-320040">
              <a:spcBef>
                <a:spcPts val="0"/>
              </a:spcBef>
              <a:buNone/>
              <a:defRPr/>
            </a:pPr>
            <a:r>
              <a:rPr lang="en-US" dirty="0"/>
              <a:t>   for(i=0;i&lt;=</a:t>
            </a:r>
            <a:r>
              <a:rPr lang="en-US" dirty="0" err="1"/>
              <a:t>n;i</a:t>
            </a:r>
            <a:r>
              <a:rPr lang="en-US" dirty="0"/>
              <a:t>++)   --------- n</a:t>
            </a:r>
          </a:p>
          <a:p>
            <a:pPr marL="438912" indent="-320040">
              <a:spcBef>
                <a:spcPts val="0"/>
              </a:spcBef>
              <a:buNone/>
              <a:defRPr/>
            </a:pPr>
            <a:r>
              <a:rPr lang="en-US" dirty="0"/>
              <a:t>{</a:t>
            </a:r>
          </a:p>
          <a:p>
            <a:pPr marL="438912" indent="-320040">
              <a:spcBef>
                <a:spcPts val="0"/>
              </a:spcBef>
              <a:buNone/>
              <a:defRPr/>
            </a:pPr>
            <a:r>
              <a:rPr lang="en-US" dirty="0"/>
              <a:t>         c = </a:t>
            </a:r>
            <a:r>
              <a:rPr lang="en-US" dirty="0" err="1"/>
              <a:t>a+b+i</a:t>
            </a:r>
            <a:r>
              <a:rPr lang="en-US" dirty="0"/>
              <a:t>;         ---------------  n</a:t>
            </a:r>
          </a:p>
          <a:p>
            <a:pPr marL="438912" indent="-320040">
              <a:spcBef>
                <a:spcPts val="0"/>
              </a:spcBef>
              <a:buNone/>
              <a:defRPr/>
            </a:pPr>
            <a:r>
              <a:rPr lang="en-US" dirty="0"/>
              <a:t>       </a:t>
            </a:r>
            <a:r>
              <a:rPr lang="en-US" dirty="0" err="1"/>
              <a:t>printf</a:t>
            </a:r>
            <a:r>
              <a:rPr lang="en-US" dirty="0"/>
              <a:t>(“Result = %</a:t>
            </a:r>
            <a:r>
              <a:rPr lang="en-US" dirty="0" err="1"/>
              <a:t>d”,c</a:t>
            </a:r>
            <a:r>
              <a:rPr lang="en-US" dirty="0"/>
              <a:t>); ----  n  </a:t>
            </a:r>
          </a:p>
          <a:p>
            <a:pPr marL="438912" indent="-320040">
              <a:spcBef>
                <a:spcPts val="0"/>
              </a:spcBef>
              <a:buNone/>
              <a:defRPr/>
            </a:pPr>
            <a:r>
              <a:rPr lang="en-US" dirty="0"/>
              <a:t>}</a:t>
            </a:r>
          </a:p>
          <a:p>
            <a:pPr marL="118872" indent="0">
              <a:spcBef>
                <a:spcPts val="0"/>
              </a:spcBef>
              <a:buNone/>
              <a:defRPr/>
            </a:pPr>
            <a:r>
              <a:rPr lang="en-US" dirty="0"/>
              <a:t>}</a:t>
            </a:r>
          </a:p>
          <a:p>
            <a:pPr marL="118872" indent="0">
              <a:spcBef>
                <a:spcPts val="0"/>
              </a:spcBef>
              <a:buNone/>
              <a:defRPr/>
            </a:pPr>
            <a:endParaRPr lang="en-US" dirty="0" smtClean="0"/>
          </a:p>
          <a:p>
            <a:pPr marL="118872" indent="0">
              <a:spcBef>
                <a:spcPts val="0"/>
              </a:spcBef>
              <a:buNone/>
              <a:defRPr/>
            </a:pPr>
            <a:endParaRPr lang="en-US" dirty="0"/>
          </a:p>
          <a:p>
            <a:pPr marL="438912" indent="-320040">
              <a:spcBef>
                <a:spcPts val="0"/>
              </a:spcBef>
              <a:buFont typeface="Wingdings 2"/>
              <a:buChar char=""/>
              <a:defRPr/>
            </a:pPr>
            <a:r>
              <a:rPr lang="en-US" b="1" dirty="0"/>
              <a:t>Total  Frequency  count  =  1+1+n+n+n  = </a:t>
            </a:r>
            <a:r>
              <a:rPr lang="en-US" b="1" dirty="0" smtClean="0"/>
              <a:t>2+3n</a:t>
            </a:r>
            <a:endParaRPr lang="en-US" b="1" dirty="0"/>
          </a:p>
          <a:p>
            <a:endParaRPr lang="en-US" dirty="0"/>
          </a:p>
        </p:txBody>
      </p:sp>
    </p:spTree>
    <p:extLst>
      <p:ext uri="{BB962C8B-B14F-4D97-AF65-F5344CB8AC3E}">
        <p14:creationId xmlns:p14="http://schemas.microsoft.com/office/powerpoint/2010/main" val="12068717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
            </a:r>
            <a:br>
              <a:rPr lang="en-US" b="1" dirty="0" smtClean="0"/>
            </a:br>
            <a:r>
              <a:rPr lang="en-US" b="1" dirty="0" smtClean="0"/>
              <a:t>Big </a:t>
            </a:r>
            <a:r>
              <a:rPr lang="en-US" b="1" dirty="0"/>
              <a:t>O Notation</a:t>
            </a:r>
            <a:br>
              <a:rPr lang="en-US" b="1" dirty="0"/>
            </a:br>
            <a:endParaRPr lang="en-US" b="1" dirty="0"/>
          </a:p>
        </p:txBody>
      </p:sp>
      <p:sp>
        <p:nvSpPr>
          <p:cNvPr id="3" name="Content Placeholder 2"/>
          <p:cNvSpPr>
            <a:spLocks noGrp="1"/>
          </p:cNvSpPr>
          <p:nvPr>
            <p:ph idx="1"/>
          </p:nvPr>
        </p:nvSpPr>
        <p:spPr>
          <a:xfrm>
            <a:off x="0" y="914400"/>
            <a:ext cx="9144000" cy="5867400"/>
          </a:xfrm>
        </p:spPr>
        <p:txBody>
          <a:bodyPr/>
          <a:lstStyle/>
          <a:p>
            <a:endParaRPr lang="en-US" dirty="0" smtClean="0"/>
          </a:p>
          <a:p>
            <a:r>
              <a:rPr lang="en-US" sz="3000" dirty="0" smtClean="0"/>
              <a:t>Big </a:t>
            </a:r>
            <a:r>
              <a:rPr lang="en-US" sz="3000" dirty="0"/>
              <a:t>O notation is a </a:t>
            </a:r>
            <a:r>
              <a:rPr lang="en-US" sz="3000" dirty="0" smtClean="0"/>
              <a:t>tool </a:t>
            </a:r>
            <a:r>
              <a:rPr lang="en-US" sz="3000" dirty="0"/>
              <a:t>for assessing algorithm efficiency</a:t>
            </a:r>
            <a:r>
              <a:rPr lang="en-US" sz="3000" dirty="0" smtClean="0"/>
              <a:t>.</a:t>
            </a:r>
          </a:p>
          <a:p>
            <a:r>
              <a:rPr lang="en-US" sz="3000" dirty="0" smtClean="0"/>
              <a:t>Big O notation is used to describe the performance of an algorithm.</a:t>
            </a:r>
            <a:endParaRPr lang="en-US" sz="3000" dirty="0"/>
          </a:p>
          <a:p>
            <a:r>
              <a:rPr lang="en-US" sz="3000" dirty="0" smtClean="0"/>
              <a:t>The efficiency of an algorithm is expressed as how long it runs in relation to its input.</a:t>
            </a:r>
            <a:endParaRPr lang="en-US" sz="3000" dirty="0"/>
          </a:p>
        </p:txBody>
      </p:sp>
    </p:spTree>
    <p:extLst>
      <p:ext uri="{BB962C8B-B14F-4D97-AF65-F5344CB8AC3E}">
        <p14:creationId xmlns:p14="http://schemas.microsoft.com/office/powerpoint/2010/main" val="26038497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t>Best </a:t>
            </a:r>
            <a:r>
              <a:rPr lang="en-US" b="1" dirty="0" err="1" smtClean="0"/>
              <a:t>case,Worst</a:t>
            </a:r>
            <a:r>
              <a:rPr lang="en-US" b="1" dirty="0" smtClean="0"/>
              <a:t> case ,Average case </a:t>
            </a:r>
            <a:r>
              <a:rPr lang="en-US" b="1" dirty="0" err="1" smtClean="0"/>
              <a:t>behaviour</a:t>
            </a:r>
            <a:endParaRPr lang="en-US" b="1" dirty="0"/>
          </a:p>
        </p:txBody>
      </p:sp>
      <p:sp>
        <p:nvSpPr>
          <p:cNvPr id="3" name="Content Placeholder 2"/>
          <p:cNvSpPr>
            <a:spLocks noGrp="1"/>
          </p:cNvSpPr>
          <p:nvPr>
            <p:ph idx="1"/>
          </p:nvPr>
        </p:nvSpPr>
        <p:spPr>
          <a:xfrm>
            <a:off x="0" y="1219200"/>
            <a:ext cx="9144000" cy="5638800"/>
          </a:xfrm>
        </p:spPr>
        <p:txBody>
          <a:bodyPr/>
          <a:lstStyle/>
          <a:p>
            <a:r>
              <a:rPr lang="en-US" dirty="0" smtClean="0"/>
              <a:t>Many programs do not produce same time complexity in every case.</a:t>
            </a:r>
          </a:p>
          <a:p>
            <a:endParaRPr lang="en-US" dirty="0"/>
          </a:p>
          <a:p>
            <a:r>
              <a:rPr lang="en-US" dirty="0" smtClean="0"/>
              <a:t>Ex:-Searching an element in the array with 10 elements.</a:t>
            </a:r>
          </a:p>
          <a:p>
            <a:endParaRPr lang="en-US" dirty="0" smtClean="0"/>
          </a:p>
          <a:p>
            <a:r>
              <a:rPr lang="en-US" dirty="0" smtClean="0"/>
              <a:t>Element 5 will be found in first attempt.</a:t>
            </a:r>
          </a:p>
          <a:p>
            <a:r>
              <a:rPr lang="en-US" dirty="0" smtClean="0"/>
              <a:t>Element 16 will require 10 comparisons to find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47557500"/>
              </p:ext>
            </p:extLst>
          </p:nvPr>
        </p:nvGraphicFramePr>
        <p:xfrm>
          <a:off x="1066800" y="4038600"/>
          <a:ext cx="6400800" cy="370840"/>
        </p:xfrm>
        <a:graphic>
          <a:graphicData uri="http://schemas.openxmlformats.org/drawingml/2006/table">
            <a:tbl>
              <a:tblPr firstRow="1" bandRow="1">
                <a:tableStyleId>{5C22544A-7EE6-4342-B048-85BDC9FD1C3A}</a:tableStyleId>
              </a:tblPr>
              <a:tblGrid>
                <a:gridCol w="640080"/>
                <a:gridCol w="640080"/>
                <a:gridCol w="640080"/>
                <a:gridCol w="640080"/>
                <a:gridCol w="640080"/>
                <a:gridCol w="640080"/>
                <a:gridCol w="640080"/>
                <a:gridCol w="640080"/>
                <a:gridCol w="640080"/>
                <a:gridCol w="640080"/>
              </a:tblGrid>
              <a:tr h="370840">
                <a:tc>
                  <a:txBody>
                    <a:bodyPr/>
                    <a:lstStyle/>
                    <a:p>
                      <a:r>
                        <a:rPr lang="en-US" b="1" dirty="0" smtClean="0"/>
                        <a:t>5</a:t>
                      </a:r>
                      <a:endParaRPr lang="en-US" b="1" dirty="0"/>
                    </a:p>
                  </a:txBody>
                  <a:tcPr/>
                </a:tc>
                <a:tc>
                  <a:txBody>
                    <a:bodyPr/>
                    <a:lstStyle/>
                    <a:p>
                      <a:r>
                        <a:rPr lang="en-US" b="1" dirty="0" smtClean="0"/>
                        <a:t>1</a:t>
                      </a:r>
                      <a:endParaRPr lang="en-US" b="1" dirty="0"/>
                    </a:p>
                  </a:txBody>
                  <a:tcPr/>
                </a:tc>
                <a:tc>
                  <a:txBody>
                    <a:bodyPr/>
                    <a:lstStyle/>
                    <a:p>
                      <a:r>
                        <a:rPr lang="en-US" b="1" dirty="0" smtClean="0"/>
                        <a:t>9</a:t>
                      </a:r>
                      <a:endParaRPr lang="en-US" b="1" dirty="0"/>
                    </a:p>
                  </a:txBody>
                  <a:tcPr/>
                </a:tc>
                <a:tc>
                  <a:txBody>
                    <a:bodyPr/>
                    <a:lstStyle/>
                    <a:p>
                      <a:r>
                        <a:rPr lang="en-US" b="1" dirty="0" smtClean="0"/>
                        <a:t>6</a:t>
                      </a:r>
                      <a:endParaRPr lang="en-US" b="1" dirty="0"/>
                    </a:p>
                  </a:txBody>
                  <a:tcPr/>
                </a:tc>
                <a:tc>
                  <a:txBody>
                    <a:bodyPr/>
                    <a:lstStyle/>
                    <a:p>
                      <a:r>
                        <a:rPr lang="en-US" b="1" dirty="0" smtClean="0"/>
                        <a:t>2</a:t>
                      </a:r>
                      <a:endParaRPr lang="en-US" b="1" dirty="0"/>
                    </a:p>
                  </a:txBody>
                  <a:tcPr/>
                </a:tc>
                <a:tc>
                  <a:txBody>
                    <a:bodyPr/>
                    <a:lstStyle/>
                    <a:p>
                      <a:r>
                        <a:rPr lang="en-US" b="1" dirty="0" smtClean="0"/>
                        <a:t>11</a:t>
                      </a:r>
                      <a:endParaRPr lang="en-US" b="1" dirty="0"/>
                    </a:p>
                  </a:txBody>
                  <a:tcPr/>
                </a:tc>
                <a:tc>
                  <a:txBody>
                    <a:bodyPr/>
                    <a:lstStyle/>
                    <a:p>
                      <a:r>
                        <a:rPr lang="en-US" b="1" dirty="0" smtClean="0"/>
                        <a:t>13</a:t>
                      </a:r>
                      <a:endParaRPr lang="en-US" b="1" dirty="0"/>
                    </a:p>
                  </a:txBody>
                  <a:tcPr/>
                </a:tc>
                <a:tc>
                  <a:txBody>
                    <a:bodyPr/>
                    <a:lstStyle/>
                    <a:p>
                      <a:r>
                        <a:rPr lang="en-US" b="1" dirty="0" smtClean="0"/>
                        <a:t>6</a:t>
                      </a:r>
                      <a:endParaRPr lang="en-US" b="1" dirty="0"/>
                    </a:p>
                  </a:txBody>
                  <a:tcPr/>
                </a:tc>
                <a:tc>
                  <a:txBody>
                    <a:bodyPr/>
                    <a:lstStyle/>
                    <a:p>
                      <a:r>
                        <a:rPr lang="en-US" b="1" dirty="0" smtClean="0"/>
                        <a:t>7</a:t>
                      </a:r>
                      <a:endParaRPr lang="en-US" b="1" dirty="0"/>
                    </a:p>
                  </a:txBody>
                  <a:tcPr/>
                </a:tc>
                <a:tc>
                  <a:txBody>
                    <a:bodyPr/>
                    <a:lstStyle/>
                    <a:p>
                      <a:r>
                        <a:rPr lang="en-US" b="1" dirty="0" smtClean="0"/>
                        <a:t>16</a:t>
                      </a:r>
                      <a:endParaRPr lang="en-US" b="1" dirty="0"/>
                    </a:p>
                  </a:txBody>
                  <a:tcPr/>
                </a:tc>
              </a:tr>
            </a:tbl>
          </a:graphicData>
        </a:graphic>
      </p:graphicFrame>
    </p:spTree>
    <p:extLst>
      <p:ext uri="{BB962C8B-B14F-4D97-AF65-F5344CB8AC3E}">
        <p14:creationId xmlns:p14="http://schemas.microsoft.com/office/powerpoint/2010/main" val="29433074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477000"/>
          </a:xfrm>
        </p:spPr>
        <p:txBody>
          <a:bodyPr>
            <a:normAutofit/>
          </a:bodyPr>
          <a:lstStyle/>
          <a:p>
            <a:r>
              <a:rPr lang="en-US" sz="3000" b="1" dirty="0" smtClean="0"/>
              <a:t>Best Case </a:t>
            </a:r>
            <a:r>
              <a:rPr lang="en-US" sz="3000" dirty="0" smtClean="0"/>
              <a:t>= 1 comparison (when the element to be searched is in the beginning)</a:t>
            </a:r>
          </a:p>
          <a:p>
            <a:endParaRPr lang="en-US" sz="3000" dirty="0"/>
          </a:p>
          <a:p>
            <a:r>
              <a:rPr lang="en-US" sz="3000" b="1" dirty="0" smtClean="0"/>
              <a:t>Worst case </a:t>
            </a:r>
            <a:r>
              <a:rPr lang="en-US" sz="3000" dirty="0" smtClean="0"/>
              <a:t>= n comparisons (where n is the number of elements and the element to be searched is at the end of the array</a:t>
            </a:r>
          </a:p>
          <a:p>
            <a:endParaRPr lang="en-US" sz="3000" dirty="0"/>
          </a:p>
          <a:p>
            <a:r>
              <a:rPr lang="en-US" sz="3000" b="1" dirty="0" smtClean="0"/>
              <a:t>Average Case </a:t>
            </a:r>
            <a:r>
              <a:rPr lang="en-US" sz="3000" dirty="0" smtClean="0"/>
              <a:t>= number of comparisons will be n/2 </a:t>
            </a:r>
          </a:p>
          <a:p>
            <a:endParaRPr lang="en-US" sz="3000" dirty="0"/>
          </a:p>
        </p:txBody>
      </p:sp>
    </p:spTree>
    <p:extLst>
      <p:ext uri="{BB962C8B-B14F-4D97-AF65-F5344CB8AC3E}">
        <p14:creationId xmlns:p14="http://schemas.microsoft.com/office/powerpoint/2010/main" val="8276055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6629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3707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8991599"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8809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617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97185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162" y="533400"/>
            <a:ext cx="8067675" cy="5291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0699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3887" y="1371600"/>
            <a:ext cx="7896225" cy="4487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343400" y="5486400"/>
            <a:ext cx="1752600" cy="369332"/>
          </a:xfrm>
          <a:prstGeom prst="rect">
            <a:avLst/>
          </a:prstGeom>
          <a:noFill/>
        </p:spPr>
        <p:txBody>
          <a:bodyPr wrap="square" rtlCol="0">
            <a:spAutoFit/>
          </a:bodyPr>
          <a:lstStyle/>
          <a:p>
            <a:r>
              <a:rPr lang="en-US" b="1" dirty="0" smtClean="0"/>
              <a:t>Dictionary</a:t>
            </a:r>
            <a:endParaRPr lang="en-US" b="1" dirty="0"/>
          </a:p>
        </p:txBody>
      </p:sp>
      <p:cxnSp>
        <p:nvCxnSpPr>
          <p:cNvPr id="6" name="Straight Connector 5"/>
          <p:cNvCxnSpPr/>
          <p:nvPr/>
        </p:nvCxnSpPr>
        <p:spPr>
          <a:xfrm>
            <a:off x="3505200" y="5334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082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smtClean="0"/>
              <a:t>What is data Structure</a:t>
            </a:r>
            <a:endParaRPr lang="en-US" dirty="0"/>
          </a:p>
        </p:txBody>
      </p:sp>
      <p:sp>
        <p:nvSpPr>
          <p:cNvPr id="3" name="Content Placeholder 2"/>
          <p:cNvSpPr>
            <a:spLocks noGrp="1"/>
          </p:cNvSpPr>
          <p:nvPr>
            <p:ph idx="1"/>
          </p:nvPr>
        </p:nvSpPr>
        <p:spPr>
          <a:xfrm>
            <a:off x="0" y="914400"/>
            <a:ext cx="9144000" cy="5943600"/>
          </a:xfrm>
        </p:spPr>
        <p:txBody>
          <a:bodyPr>
            <a:normAutofit/>
          </a:bodyPr>
          <a:lstStyle/>
          <a:p>
            <a:r>
              <a:rPr lang="en-US" altLang="zh-TW" sz="3000" dirty="0" smtClean="0"/>
              <a:t>Data Structure is a container who stores the Data.</a:t>
            </a:r>
          </a:p>
          <a:p>
            <a:endParaRPr lang="en-US" altLang="zh-TW" sz="3000" dirty="0" smtClean="0"/>
          </a:p>
          <a:p>
            <a:r>
              <a:rPr lang="en-US" altLang="ja-JP" sz="3000" dirty="0" smtClean="0">
                <a:ea typeface="ＭＳ Ｐゴシック" charset="-128"/>
              </a:rPr>
              <a:t>A data structure is a scheme for organizing data in the memory of a computer. </a:t>
            </a:r>
          </a:p>
          <a:p>
            <a:endParaRPr lang="en-US" altLang="ja-JP" sz="3000" dirty="0" smtClean="0">
              <a:ea typeface="ＭＳ Ｐゴシック" charset="-128"/>
            </a:endParaRPr>
          </a:p>
          <a:p>
            <a:r>
              <a:rPr lang="en-US" altLang="ja-JP" sz="3000" dirty="0" smtClean="0">
                <a:ea typeface="ＭＳ Ｐゴシック" charset="-128"/>
              </a:rPr>
              <a:t>Data structure deals with representation of data considering not only the elements stored but also their relationship to each other. </a:t>
            </a:r>
          </a:p>
          <a:p>
            <a:pPr marL="0" indent="0">
              <a:buNone/>
            </a:pPr>
            <a:r>
              <a:rPr lang="en-US" altLang="ja-JP" sz="3000" dirty="0" smtClean="0">
                <a:ea typeface="ＭＳ Ｐゴシック" charset="-128"/>
              </a:rPr>
              <a:t> </a:t>
            </a:r>
          </a:p>
          <a:p>
            <a:r>
              <a:rPr lang="en-US" altLang="ja-JP" sz="3000" dirty="0" smtClean="0">
                <a:ea typeface="ＭＳ Ｐゴシック" charset="-128"/>
              </a:rPr>
              <a:t>For writing an efficient program ,a proper data structure should be selected.</a:t>
            </a:r>
          </a:p>
          <a:p>
            <a:endParaRPr lang="en-US" altLang="zh-TW" dirty="0" smtClean="0"/>
          </a:p>
          <a:p>
            <a:endParaRPr lang="en-US" dirty="0"/>
          </a:p>
        </p:txBody>
      </p:sp>
    </p:spTree>
    <p:extLst>
      <p:ext uri="{BB962C8B-B14F-4D97-AF65-F5344CB8AC3E}">
        <p14:creationId xmlns:p14="http://schemas.microsoft.com/office/powerpoint/2010/main" val="2658465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715962"/>
          </a:xfrm>
        </p:spPr>
        <p:txBody>
          <a:bodyPr>
            <a:normAutofit fontScale="90000"/>
          </a:bodyPr>
          <a:lstStyle/>
          <a:p>
            <a:r>
              <a:rPr lang="en-US" dirty="0" smtClean="0"/>
              <a:t>What is data Structure</a:t>
            </a:r>
            <a:endParaRPr lang="en-US" dirty="0"/>
          </a:p>
        </p:txBody>
      </p:sp>
      <p:sp>
        <p:nvSpPr>
          <p:cNvPr id="3" name="Content Placeholder 2"/>
          <p:cNvSpPr>
            <a:spLocks noGrp="1"/>
          </p:cNvSpPr>
          <p:nvPr>
            <p:ph idx="1"/>
          </p:nvPr>
        </p:nvSpPr>
        <p:spPr>
          <a:xfrm>
            <a:off x="152400" y="685800"/>
            <a:ext cx="8839200" cy="6096000"/>
          </a:xfrm>
        </p:spPr>
        <p:txBody>
          <a:bodyPr/>
          <a:lstStyle/>
          <a:p>
            <a:r>
              <a:rPr lang="en-US" altLang="ja-JP" sz="3000" dirty="0" smtClean="0">
                <a:ea typeface="ＭＳ Ｐゴシック" charset="-128"/>
              </a:rPr>
              <a:t>A proper data structure should be selected so that the relationship between data elements can be expressed.</a:t>
            </a:r>
          </a:p>
          <a:p>
            <a:endParaRPr lang="en-US" sz="3000" dirty="0">
              <a:ea typeface="ＭＳ Ｐゴシック" charset="-128"/>
            </a:endParaRPr>
          </a:p>
          <a:p>
            <a:r>
              <a:rPr lang="en-US" sz="3000" dirty="0" smtClean="0">
                <a:ea typeface="ＭＳ Ｐゴシック" charset="-128"/>
              </a:rPr>
              <a:t>Processing and accessing of data should be efficient.</a:t>
            </a:r>
          </a:p>
          <a:p>
            <a:endParaRPr lang="en-US" sz="3000" dirty="0" smtClean="0">
              <a:ea typeface="ＭＳ Ｐゴシック" charset="-128"/>
            </a:endParaRPr>
          </a:p>
          <a:p>
            <a:r>
              <a:rPr lang="en-US" sz="3000" dirty="0" smtClean="0">
                <a:ea typeface="ＭＳ Ｐゴシック" charset="-128"/>
              </a:rPr>
              <a:t>DS can also be defined as an instance(example) of ADT.</a:t>
            </a:r>
          </a:p>
          <a:p>
            <a:endParaRPr lang="en-US" sz="3000" dirty="0" smtClean="0"/>
          </a:p>
          <a:p>
            <a:endParaRPr lang="en-US" dirty="0"/>
          </a:p>
        </p:txBody>
      </p:sp>
    </p:spTree>
    <p:extLst>
      <p:ext uri="{BB962C8B-B14F-4D97-AF65-F5344CB8AC3E}">
        <p14:creationId xmlns:p14="http://schemas.microsoft.com/office/powerpoint/2010/main" val="31344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715962"/>
          </a:xfrm>
        </p:spPr>
        <p:txBody>
          <a:bodyPr>
            <a:normAutofit fontScale="90000"/>
          </a:bodyPr>
          <a:lstStyle/>
          <a:p>
            <a:r>
              <a:rPr lang="en-US" dirty="0" smtClean="0"/>
              <a:t>Need for Data Structure</a:t>
            </a:r>
            <a:endParaRPr lang="en-US" dirty="0"/>
          </a:p>
        </p:txBody>
      </p:sp>
      <p:sp>
        <p:nvSpPr>
          <p:cNvPr id="3" name="Content Placeholder 2"/>
          <p:cNvSpPr>
            <a:spLocks noGrp="1"/>
          </p:cNvSpPr>
          <p:nvPr>
            <p:ph idx="1"/>
          </p:nvPr>
        </p:nvSpPr>
        <p:spPr>
          <a:xfrm>
            <a:off x="0" y="838200"/>
            <a:ext cx="9144000" cy="6019800"/>
          </a:xfrm>
        </p:spPr>
        <p:txBody>
          <a:bodyPr>
            <a:noAutofit/>
          </a:bodyPr>
          <a:lstStyle/>
          <a:p>
            <a:pPr marL="0" indent="0">
              <a:buNone/>
            </a:pPr>
            <a:r>
              <a:rPr lang="en-US" sz="3000" dirty="0" smtClean="0"/>
              <a:t>1.A data structure helps us to understand the relationship of one data element with the other.   </a:t>
            </a:r>
          </a:p>
          <a:p>
            <a:pPr marL="0" indent="0">
              <a:buNone/>
            </a:pPr>
            <a:endParaRPr lang="en-US" sz="3000" dirty="0"/>
          </a:p>
          <a:p>
            <a:pPr marL="0" indent="0">
              <a:buNone/>
            </a:pPr>
            <a:r>
              <a:rPr lang="en-US" sz="3000" dirty="0" smtClean="0"/>
              <a:t>2.DS helps us to analyze the data in a logical or mathematical manner.</a:t>
            </a:r>
          </a:p>
          <a:p>
            <a:pPr marL="0" indent="0">
              <a:buNone/>
            </a:pPr>
            <a:endParaRPr lang="en-US" sz="3000" dirty="0"/>
          </a:p>
          <a:p>
            <a:pPr marL="0" indent="0">
              <a:buNone/>
            </a:pPr>
            <a:r>
              <a:rPr lang="en-US" sz="3000" dirty="0" smtClean="0"/>
              <a:t>3.DS helps us to store the data and organize in a logical or mathematical manner.</a:t>
            </a:r>
          </a:p>
          <a:p>
            <a:pPr marL="0" indent="0">
              <a:buNone/>
            </a:pPr>
            <a:endParaRPr lang="en-US" sz="3000" dirty="0" smtClean="0"/>
          </a:p>
          <a:p>
            <a:pPr marL="0" indent="0">
              <a:buNone/>
            </a:pPr>
            <a:r>
              <a:rPr lang="en-US" sz="3000" dirty="0" smtClean="0"/>
              <a:t>4.Now a day computing problems are complex and large ,so there is need to handle large amount of data which is overcome by using DS.</a:t>
            </a:r>
            <a:endParaRPr lang="en-US" sz="3000" dirty="0"/>
          </a:p>
        </p:txBody>
      </p:sp>
    </p:spTree>
    <p:extLst>
      <p:ext uri="{BB962C8B-B14F-4D97-AF65-F5344CB8AC3E}">
        <p14:creationId xmlns:p14="http://schemas.microsoft.com/office/powerpoint/2010/main" val="3828343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Need for Data Structure</a:t>
            </a:r>
            <a:endParaRPr lang="en-US" dirty="0"/>
          </a:p>
        </p:txBody>
      </p:sp>
      <p:sp>
        <p:nvSpPr>
          <p:cNvPr id="3" name="Content Placeholder 2"/>
          <p:cNvSpPr>
            <a:spLocks noGrp="1"/>
          </p:cNvSpPr>
          <p:nvPr>
            <p:ph idx="1"/>
          </p:nvPr>
        </p:nvSpPr>
        <p:spPr>
          <a:xfrm>
            <a:off x="0" y="685800"/>
            <a:ext cx="9144000" cy="6172200"/>
          </a:xfrm>
        </p:spPr>
        <p:txBody>
          <a:bodyPr/>
          <a:lstStyle/>
          <a:p>
            <a:r>
              <a:rPr lang="en-US" sz="3000" dirty="0" smtClean="0"/>
              <a:t>To identify a solution for a data processing problem,4 things have to be identified:-</a:t>
            </a:r>
          </a:p>
          <a:p>
            <a:pPr marL="0" indent="0">
              <a:buNone/>
            </a:pPr>
            <a:endParaRPr lang="en-US" sz="3000" dirty="0" smtClean="0"/>
          </a:p>
          <a:p>
            <a:pPr marL="514350" indent="-514350">
              <a:buAutoNum type="arabicPeriod"/>
            </a:pPr>
            <a:r>
              <a:rPr lang="en-US" sz="3000" dirty="0" smtClean="0"/>
              <a:t>The data elements that are concerned with the problem. </a:t>
            </a:r>
          </a:p>
          <a:p>
            <a:pPr marL="514350" indent="-514350">
              <a:buAutoNum type="arabicPeriod"/>
            </a:pPr>
            <a:r>
              <a:rPr lang="en-US" sz="3000" dirty="0" smtClean="0"/>
              <a:t>The operations that will be performed on these data elements.</a:t>
            </a:r>
          </a:p>
          <a:p>
            <a:pPr marL="514350" indent="-514350">
              <a:buAutoNum type="arabicPeriod"/>
            </a:pPr>
            <a:r>
              <a:rPr lang="en-US" sz="3000" dirty="0" smtClean="0"/>
              <a:t>Methods of storing the data elements in memory to retain the logical relationship between them.</a:t>
            </a:r>
          </a:p>
          <a:p>
            <a:pPr marL="514350" indent="-514350">
              <a:buAutoNum type="arabicPeriod"/>
            </a:pPr>
            <a:r>
              <a:rPr lang="en-US" sz="3000" dirty="0" smtClean="0"/>
              <a:t>The programming language which suits the current requirements</a:t>
            </a:r>
          </a:p>
          <a:p>
            <a:endParaRPr lang="en-US" dirty="0"/>
          </a:p>
        </p:txBody>
      </p:sp>
    </p:spTree>
    <p:extLst>
      <p:ext uri="{BB962C8B-B14F-4D97-AF65-F5344CB8AC3E}">
        <p14:creationId xmlns:p14="http://schemas.microsoft.com/office/powerpoint/2010/main" val="689928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2209</TotalTime>
  <Words>2213</Words>
  <Application>Microsoft Office PowerPoint</Application>
  <PresentationFormat>On-screen Show (4:3)</PresentationFormat>
  <Paragraphs>329</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Course Outcome</vt:lpstr>
      <vt:lpstr>Chapter 1 to 5</vt:lpstr>
      <vt:lpstr>Ch1:- Introduction to Data Structures</vt:lpstr>
      <vt:lpstr>2 types of data</vt:lpstr>
      <vt:lpstr>PowerPoint Presentation</vt:lpstr>
      <vt:lpstr>What is data Structure</vt:lpstr>
      <vt:lpstr>What is data Structure</vt:lpstr>
      <vt:lpstr>Need for Data Structure</vt:lpstr>
      <vt:lpstr>Need for Data Structure</vt:lpstr>
      <vt:lpstr>Need for Data Structure</vt:lpstr>
      <vt:lpstr>Data Types in C</vt:lpstr>
      <vt:lpstr>User defined Type</vt:lpstr>
      <vt:lpstr>Enumerated data type</vt:lpstr>
      <vt:lpstr>Derived Data type</vt:lpstr>
      <vt:lpstr> ADT:-Abstract Data Type </vt:lpstr>
      <vt:lpstr>ADT</vt:lpstr>
      <vt:lpstr>Types of DS</vt:lpstr>
      <vt:lpstr> 1.Primitive DS:- </vt:lpstr>
      <vt:lpstr>2.Non-Primitive DS</vt:lpstr>
      <vt:lpstr>Linear DS</vt:lpstr>
      <vt:lpstr>Array</vt:lpstr>
      <vt:lpstr>Linked List</vt:lpstr>
      <vt:lpstr> In linked list each element is a separate object.  Each element (we will call it a node) of a list is comprising of two items - the data and a reference to the next node. The last node has a reference to null.</vt:lpstr>
      <vt:lpstr>Why Linked List?</vt:lpstr>
      <vt:lpstr>PowerPoint Presentation</vt:lpstr>
      <vt:lpstr>Stack</vt:lpstr>
      <vt:lpstr>Stack</vt:lpstr>
      <vt:lpstr>PowerPoint Presentation</vt:lpstr>
      <vt:lpstr>Stack</vt:lpstr>
      <vt:lpstr>Queue</vt:lpstr>
      <vt:lpstr>PowerPoint Presentation</vt:lpstr>
      <vt:lpstr>PowerPoint Presentation</vt:lpstr>
      <vt:lpstr>Non-Linear DS</vt:lpstr>
      <vt:lpstr>Tree</vt:lpstr>
      <vt:lpstr>Graph</vt:lpstr>
      <vt:lpstr>Operations on DS</vt:lpstr>
      <vt:lpstr>Operations on DS</vt:lpstr>
      <vt:lpstr>Operations on DS</vt:lpstr>
      <vt:lpstr>Algorithm</vt:lpstr>
      <vt:lpstr>Characteristics of an Algorithm</vt:lpstr>
      <vt:lpstr>PowerPoint Presentation</vt:lpstr>
      <vt:lpstr>Approaches for an Algorithm</vt:lpstr>
      <vt:lpstr> 1.Top-down approach:-  </vt:lpstr>
      <vt:lpstr>2.Bottom-Up approach</vt:lpstr>
      <vt:lpstr>Analysis of Algorithm</vt:lpstr>
      <vt:lpstr>Complexity of Algorithm</vt:lpstr>
      <vt:lpstr>PowerPoint Presentation</vt:lpstr>
      <vt:lpstr>Space  Complexity</vt:lpstr>
      <vt:lpstr>Time  Complexity</vt:lpstr>
      <vt:lpstr>Time  Complexity</vt:lpstr>
      <vt:lpstr> Big O Notation </vt:lpstr>
      <vt:lpstr>Best case,Worst case ,Average case behaviour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MMM</dc:creator>
  <cp:lastModifiedBy>ifhw-11</cp:lastModifiedBy>
  <cp:revision>291</cp:revision>
  <dcterms:created xsi:type="dcterms:W3CDTF">2018-06-01T05:51:57Z</dcterms:created>
  <dcterms:modified xsi:type="dcterms:W3CDTF">2022-08-22T07:17:19Z</dcterms:modified>
</cp:coreProperties>
</file>