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3" r:id="rId4"/>
    <p:sldId id="334" r:id="rId5"/>
    <p:sldId id="258" r:id="rId6"/>
    <p:sldId id="259" r:id="rId7"/>
    <p:sldId id="335" r:id="rId8"/>
    <p:sldId id="336" r:id="rId9"/>
    <p:sldId id="339" r:id="rId10"/>
    <p:sldId id="340" r:id="rId11"/>
    <p:sldId id="337" r:id="rId12"/>
    <p:sldId id="341" r:id="rId13"/>
    <p:sldId id="338" r:id="rId14"/>
    <p:sldId id="260" r:id="rId15"/>
    <p:sldId id="261" r:id="rId16"/>
    <p:sldId id="262" r:id="rId17"/>
    <p:sldId id="263" r:id="rId18"/>
    <p:sldId id="264" r:id="rId19"/>
    <p:sldId id="323" r:id="rId20"/>
    <p:sldId id="324" r:id="rId21"/>
    <p:sldId id="325" r:id="rId22"/>
    <p:sldId id="353" r:id="rId23"/>
    <p:sldId id="267" r:id="rId24"/>
    <p:sldId id="268" r:id="rId25"/>
    <p:sldId id="277" r:id="rId26"/>
    <p:sldId id="326" r:id="rId27"/>
    <p:sldId id="329" r:id="rId28"/>
    <p:sldId id="330" r:id="rId29"/>
    <p:sldId id="331" r:id="rId30"/>
    <p:sldId id="327" r:id="rId31"/>
    <p:sldId id="332" r:id="rId32"/>
    <p:sldId id="269" r:id="rId33"/>
    <p:sldId id="270" r:id="rId34"/>
    <p:sldId id="271" r:id="rId35"/>
    <p:sldId id="272" r:id="rId36"/>
    <p:sldId id="273" r:id="rId37"/>
    <p:sldId id="274" r:id="rId38"/>
    <p:sldId id="275" r:id="rId39"/>
    <p:sldId id="276" r:id="rId40"/>
    <p:sldId id="278" r:id="rId41"/>
    <p:sldId id="279" r:id="rId42"/>
    <p:sldId id="280" r:id="rId43"/>
    <p:sldId id="285" r:id="rId44"/>
    <p:sldId id="288" r:id="rId45"/>
    <p:sldId id="281" r:id="rId46"/>
    <p:sldId id="282" r:id="rId47"/>
    <p:sldId id="302" r:id="rId48"/>
    <p:sldId id="303" r:id="rId49"/>
    <p:sldId id="304" r:id="rId50"/>
    <p:sldId id="305" r:id="rId51"/>
    <p:sldId id="306" r:id="rId52"/>
    <p:sldId id="307" r:id="rId53"/>
    <p:sldId id="308" r:id="rId54"/>
    <p:sldId id="309" r:id="rId55"/>
    <p:sldId id="310" r:id="rId56"/>
    <p:sldId id="311" r:id="rId57"/>
    <p:sldId id="354" r:id="rId58"/>
    <p:sldId id="312" r:id="rId59"/>
    <p:sldId id="345" r:id="rId60"/>
    <p:sldId id="346" r:id="rId61"/>
    <p:sldId id="283" r:id="rId62"/>
    <p:sldId id="348" r:id="rId63"/>
    <p:sldId id="349" r:id="rId64"/>
    <p:sldId id="355" r:id="rId65"/>
    <p:sldId id="350" r:id="rId66"/>
    <p:sldId id="351" r:id="rId67"/>
    <p:sldId id="352" r:id="rId68"/>
    <p:sldId id="290" r:id="rId69"/>
    <p:sldId id="347" r:id="rId70"/>
    <p:sldId id="292" r:id="rId71"/>
    <p:sldId id="318" r:id="rId72"/>
    <p:sldId id="300" r:id="rId73"/>
    <p:sldId id="301" r:id="rId74"/>
    <p:sldId id="316" r:id="rId75"/>
    <p:sldId id="317" r:id="rId76"/>
    <p:sldId id="320" r:id="rId77"/>
    <p:sldId id="321" r:id="rId78"/>
    <p:sldId id="322" r:id="rId79"/>
    <p:sldId id="356" r:id="rId80"/>
    <p:sldId id="357" r:id="rId81"/>
    <p:sldId id="358" r:id="rId82"/>
    <p:sldId id="359" r:id="rId83"/>
    <p:sldId id="360"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1244281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374575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224529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356817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2613787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422932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174209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417011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399602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250007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ABFB3-AD2B-4A3A-A5D1-A9FB9344A3AC}" type="datetimeFigureOut">
              <a:rPr lang="en-US" smtClean="0"/>
              <a:pPr/>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0323A-CC3A-4F93-9865-C37232C396A4}" type="slidenum">
              <a:rPr lang="en-US" smtClean="0"/>
              <a:pPr/>
              <a:t>‹#›</a:t>
            </a:fld>
            <a:endParaRPr lang="en-US"/>
          </a:p>
        </p:txBody>
      </p:sp>
    </p:spTree>
    <p:extLst>
      <p:ext uri="{BB962C8B-B14F-4D97-AF65-F5344CB8AC3E}">
        <p14:creationId xmlns:p14="http://schemas.microsoft.com/office/powerpoint/2010/main" val="189872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ABFB3-AD2B-4A3A-A5D1-A9FB9344A3AC}" type="datetimeFigureOut">
              <a:rPr lang="en-US" smtClean="0"/>
              <a:pPr/>
              <a:t>11/12/2021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0323A-CC3A-4F93-9865-C37232C396A4}" type="slidenum">
              <a:rPr lang="en-US" smtClean="0"/>
              <a:pPr/>
              <a:t>‹#›</a:t>
            </a:fld>
            <a:endParaRPr lang="en-US"/>
          </a:p>
        </p:txBody>
      </p:sp>
    </p:spTree>
    <p:extLst>
      <p:ext uri="{BB962C8B-B14F-4D97-AF65-F5344CB8AC3E}">
        <p14:creationId xmlns:p14="http://schemas.microsoft.com/office/powerpoint/2010/main" val="4031718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762000"/>
          </a:xfrm>
        </p:spPr>
        <p:txBody>
          <a:bodyPr/>
          <a:lstStyle/>
          <a:p>
            <a:r>
              <a:rPr lang="en-US" b="1" dirty="0" smtClean="0"/>
              <a:t>2.Searching and Sorting</a:t>
            </a:r>
            <a:endParaRPr lang="en-US" b="1" dirty="0"/>
          </a:p>
        </p:txBody>
      </p:sp>
      <p:sp>
        <p:nvSpPr>
          <p:cNvPr id="3" name="Subtitle 2"/>
          <p:cNvSpPr>
            <a:spLocks noGrp="1"/>
          </p:cNvSpPr>
          <p:nvPr>
            <p:ph type="subTitle" idx="1"/>
          </p:nvPr>
        </p:nvSpPr>
        <p:spPr>
          <a:xfrm>
            <a:off x="76200" y="914400"/>
            <a:ext cx="9067800" cy="5867400"/>
          </a:xfrm>
        </p:spPr>
        <p:txBody>
          <a:bodyPr/>
          <a:lstStyle/>
          <a:p>
            <a:pPr algn="l"/>
            <a:endParaRPr lang="en-US" sz="2800" dirty="0" smtClean="0">
              <a:solidFill>
                <a:schemeClr val="tx1"/>
              </a:solidFill>
            </a:endParaRPr>
          </a:p>
          <a:p>
            <a:pPr algn="l"/>
            <a:r>
              <a:rPr lang="en-US" sz="2800" dirty="0" smtClean="0">
                <a:solidFill>
                  <a:schemeClr val="tx1"/>
                </a:solidFill>
              </a:rPr>
              <a:t>The process of finding a particular record in a list is called “Searching”.</a:t>
            </a:r>
          </a:p>
          <a:p>
            <a:pPr algn="l"/>
            <a:endParaRPr lang="en-US" sz="2800" dirty="0">
              <a:solidFill>
                <a:schemeClr val="tx1"/>
              </a:solidFill>
            </a:endParaRPr>
          </a:p>
          <a:p>
            <a:pPr algn="l"/>
            <a:r>
              <a:rPr lang="en-US" sz="2800" dirty="0" smtClean="0">
                <a:solidFill>
                  <a:schemeClr val="tx1"/>
                </a:solidFill>
              </a:rPr>
              <a:t>Searching is an operation which finds the place of a given element in the list. </a:t>
            </a:r>
          </a:p>
          <a:p>
            <a:pPr marL="514350" indent="-514350" algn="l">
              <a:buAutoNum type="arabicPlain" startAt="10"/>
            </a:pPr>
            <a:r>
              <a:rPr lang="en-US" sz="2800" dirty="0" smtClean="0">
                <a:solidFill>
                  <a:schemeClr val="tx1"/>
                </a:solidFill>
              </a:rPr>
              <a:t>20     30    40    50 (these </a:t>
            </a:r>
            <a:r>
              <a:rPr lang="en-US" sz="2800" dirty="0" err="1" smtClean="0">
                <a:solidFill>
                  <a:schemeClr val="tx1"/>
                </a:solidFill>
              </a:rPr>
              <a:t>nos</a:t>
            </a:r>
            <a:r>
              <a:rPr lang="en-US" sz="2800" dirty="0" smtClean="0">
                <a:solidFill>
                  <a:schemeClr val="tx1"/>
                </a:solidFill>
              </a:rPr>
              <a:t> are stored in array)</a:t>
            </a:r>
          </a:p>
          <a:p>
            <a:pPr marL="514350" indent="-514350" algn="l"/>
            <a:r>
              <a:rPr lang="en-US" sz="2800" dirty="0" smtClean="0">
                <a:solidFill>
                  <a:schemeClr val="tx1"/>
                </a:solidFill>
              </a:rPr>
              <a:t>0      1       2      3      4    array location</a:t>
            </a:r>
            <a:endParaRPr lang="en-US" sz="2800" dirty="0">
              <a:solidFill>
                <a:schemeClr val="tx1"/>
              </a:solidFill>
            </a:endParaRPr>
          </a:p>
          <a:p>
            <a:pPr algn="l"/>
            <a:r>
              <a:rPr lang="en-US" sz="2800" dirty="0" smtClean="0">
                <a:solidFill>
                  <a:schemeClr val="tx1"/>
                </a:solidFill>
              </a:rPr>
              <a:t>Search is said to be successful or unsuccessful depending upon whether the element that is being searched is found or not.</a:t>
            </a:r>
          </a:p>
          <a:p>
            <a:pPr algn="l"/>
            <a:endParaRPr lang="en-US" dirty="0" smtClean="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937316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422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76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448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709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09601"/>
            <a:ext cx="8229600" cy="455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3365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451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574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Advantages of Linear search</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1.It is a simple method and easy to implement </a:t>
            </a:r>
          </a:p>
          <a:p>
            <a:pPr marL="0" indent="0">
              <a:buNone/>
            </a:pPr>
            <a:endParaRPr lang="en-US" dirty="0" smtClean="0"/>
          </a:p>
          <a:p>
            <a:pPr marL="0" indent="0">
              <a:buNone/>
            </a:pPr>
            <a:r>
              <a:rPr lang="en-US" dirty="0" smtClean="0"/>
              <a:t>2.It does not require the data to be ordered.</a:t>
            </a:r>
          </a:p>
          <a:p>
            <a:pPr marL="0" indent="0">
              <a:buNone/>
            </a:pPr>
            <a:endParaRPr lang="en-US" dirty="0" smtClean="0"/>
          </a:p>
          <a:p>
            <a:pPr marL="0" indent="0">
              <a:buNone/>
            </a:pPr>
            <a:r>
              <a:rPr lang="en-US" dirty="0" smtClean="0"/>
              <a:t>3.It does not require any additional data.</a:t>
            </a:r>
            <a:endParaRPr lang="en-US" dirty="0"/>
          </a:p>
        </p:txBody>
      </p:sp>
    </p:spTree>
    <p:extLst>
      <p:ext uri="{BB962C8B-B14F-4D97-AF65-F5344CB8AC3E}">
        <p14:creationId xmlns:p14="http://schemas.microsoft.com/office/powerpoint/2010/main" val="8730074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lstStyle/>
          <a:p>
            <a:r>
              <a:rPr lang="en-US" b="1" dirty="0" smtClean="0"/>
              <a:t>Disadvantages of Linear search</a:t>
            </a:r>
            <a:endParaRPr lang="en-US" b="1" dirty="0"/>
          </a:p>
        </p:txBody>
      </p:sp>
      <p:sp>
        <p:nvSpPr>
          <p:cNvPr id="3" name="Content Placeholder 2"/>
          <p:cNvSpPr>
            <a:spLocks noGrp="1"/>
          </p:cNvSpPr>
          <p:nvPr>
            <p:ph idx="1"/>
          </p:nvPr>
        </p:nvSpPr>
        <p:spPr>
          <a:xfrm>
            <a:off x="457200" y="990600"/>
            <a:ext cx="8229600" cy="5638800"/>
          </a:xfrm>
        </p:spPr>
        <p:txBody>
          <a:bodyPr>
            <a:normAutofit/>
          </a:bodyPr>
          <a:lstStyle/>
          <a:p>
            <a:pPr marL="0" indent="0">
              <a:buNone/>
            </a:pPr>
            <a:endParaRPr lang="en-US" sz="2800" dirty="0" smtClean="0"/>
          </a:p>
          <a:p>
            <a:pPr marL="0" indent="0">
              <a:buNone/>
            </a:pPr>
            <a:r>
              <a:rPr lang="en-US" sz="2800" dirty="0" smtClean="0"/>
              <a:t>1.If the size of the array is large then it consumes time.</a:t>
            </a:r>
          </a:p>
          <a:p>
            <a:pPr marL="0" indent="0">
              <a:buNone/>
            </a:pPr>
            <a:endParaRPr lang="en-US" sz="2800" dirty="0" smtClean="0"/>
          </a:p>
          <a:p>
            <a:pPr marL="0" indent="0">
              <a:buNone/>
            </a:pPr>
            <a:r>
              <a:rPr lang="en-US" sz="2800" dirty="0" smtClean="0"/>
              <a:t>2.It needs more space and time</a:t>
            </a:r>
          </a:p>
          <a:p>
            <a:pPr marL="0" indent="0">
              <a:buNone/>
            </a:pPr>
            <a:endParaRPr lang="en-US" sz="2800" dirty="0" smtClean="0"/>
          </a:p>
          <a:p>
            <a:pPr marL="0" indent="0">
              <a:buNone/>
            </a:pPr>
            <a:r>
              <a:rPr lang="en-US" sz="2800" dirty="0" smtClean="0"/>
              <a:t>3.In the worst case ,if n is very large ,this method is very inefficient and slow.</a:t>
            </a:r>
            <a:endParaRPr lang="en-US" sz="2800" dirty="0"/>
          </a:p>
        </p:txBody>
      </p:sp>
    </p:spTree>
    <p:extLst>
      <p:ext uri="{BB962C8B-B14F-4D97-AF65-F5344CB8AC3E}">
        <p14:creationId xmlns:p14="http://schemas.microsoft.com/office/powerpoint/2010/main" val="2820824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39762"/>
          </a:xfrm>
        </p:spPr>
        <p:txBody>
          <a:bodyPr>
            <a:normAutofit fontScale="90000"/>
          </a:bodyPr>
          <a:lstStyle/>
          <a:p>
            <a:r>
              <a:rPr lang="en-US" b="1" dirty="0" smtClean="0"/>
              <a:t>Time complexity of Linear Search</a:t>
            </a:r>
            <a:endParaRPr lang="en-US" b="1" dirty="0"/>
          </a:p>
        </p:txBody>
      </p:sp>
      <p:sp>
        <p:nvSpPr>
          <p:cNvPr id="3" name="Content Placeholder 2"/>
          <p:cNvSpPr>
            <a:spLocks noGrp="1"/>
          </p:cNvSpPr>
          <p:nvPr>
            <p:ph idx="1"/>
          </p:nvPr>
        </p:nvSpPr>
        <p:spPr>
          <a:xfrm>
            <a:off x="0" y="838200"/>
            <a:ext cx="9144000" cy="5867400"/>
          </a:xfrm>
        </p:spPr>
        <p:txBody>
          <a:bodyPr/>
          <a:lstStyle/>
          <a:p>
            <a:r>
              <a:rPr lang="en-US" b="1" u="sng" dirty="0" smtClean="0"/>
              <a:t>Best Case:</a:t>
            </a:r>
            <a:r>
              <a:rPr lang="en-US" dirty="0" smtClean="0"/>
              <a:t>- Record/element found at position 1</a:t>
            </a:r>
          </a:p>
          <a:p>
            <a:pPr marL="0" indent="0">
              <a:buNone/>
            </a:pPr>
            <a:r>
              <a:rPr lang="en-US" dirty="0" smtClean="0"/>
              <a:t>Then number of comparisons =1</a:t>
            </a:r>
          </a:p>
          <a:p>
            <a:pPr marL="0" indent="0">
              <a:buNone/>
            </a:pPr>
            <a:endParaRPr lang="en-US" dirty="0"/>
          </a:p>
          <a:p>
            <a:pPr marL="0" indent="0">
              <a:buNone/>
            </a:pPr>
            <a:r>
              <a:rPr lang="en-US" b="1" u="sng" dirty="0" smtClean="0"/>
              <a:t>Worst case:- </a:t>
            </a:r>
            <a:r>
              <a:rPr lang="en-US" dirty="0" smtClean="0"/>
              <a:t>Record /element not present(or at the end of the list)</a:t>
            </a:r>
          </a:p>
          <a:p>
            <a:pPr marL="0" indent="0">
              <a:buNone/>
            </a:pPr>
            <a:r>
              <a:rPr lang="en-US" dirty="0" smtClean="0"/>
              <a:t>So number of </a:t>
            </a:r>
            <a:r>
              <a:rPr lang="en-US" dirty="0" err="1" smtClean="0"/>
              <a:t>comparisions</a:t>
            </a:r>
            <a:r>
              <a:rPr lang="en-US" dirty="0" smtClean="0"/>
              <a:t> = n+1</a:t>
            </a:r>
          </a:p>
          <a:p>
            <a:pPr marL="0" indent="0">
              <a:buNone/>
            </a:pPr>
            <a:endParaRPr lang="en-US" dirty="0"/>
          </a:p>
          <a:p>
            <a:pPr marL="0" indent="0">
              <a:buNone/>
            </a:pPr>
            <a:r>
              <a:rPr lang="en-US" b="1" u="sng" dirty="0" smtClean="0"/>
              <a:t>Average case:-  </a:t>
            </a:r>
            <a:r>
              <a:rPr lang="en-US" b="1" dirty="0" smtClean="0"/>
              <a:t>    </a:t>
            </a:r>
            <a:r>
              <a:rPr lang="en-US" dirty="0" smtClean="0"/>
              <a:t>n+1     comparisons are required to retrieve record       2</a:t>
            </a:r>
          </a:p>
          <a:p>
            <a:pPr marL="0" indent="0">
              <a:buNone/>
            </a:pPr>
            <a:r>
              <a:rPr lang="en-US" dirty="0"/>
              <a:t> </a:t>
            </a:r>
            <a:r>
              <a:rPr lang="en-US" dirty="0" smtClean="0"/>
              <a:t>                             </a:t>
            </a:r>
            <a:endParaRPr lang="en-US" dirty="0"/>
          </a:p>
        </p:txBody>
      </p:sp>
      <p:cxnSp>
        <p:nvCxnSpPr>
          <p:cNvPr id="5" name="Straight Connector 4"/>
          <p:cNvCxnSpPr/>
          <p:nvPr/>
        </p:nvCxnSpPr>
        <p:spPr>
          <a:xfrm>
            <a:off x="2912918" y="5334000"/>
            <a:ext cx="83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237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Time complexity of Linear Search of the order n(array size) </a:t>
            </a:r>
            <a:r>
              <a:rPr lang="en-US" b="1" dirty="0" err="1" smtClean="0"/>
              <a:t>i.e</a:t>
            </a:r>
            <a:r>
              <a:rPr lang="en-US" b="1" dirty="0" smtClean="0"/>
              <a:t> O(n)</a:t>
            </a:r>
            <a:endParaRPr lang="en-US" b="1" dirty="0"/>
          </a:p>
        </p:txBody>
      </p:sp>
    </p:spTree>
    <p:extLst>
      <p:ext uri="{BB962C8B-B14F-4D97-AF65-F5344CB8AC3E}">
        <p14:creationId xmlns:p14="http://schemas.microsoft.com/office/powerpoint/2010/main" val="745226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563562"/>
          </a:xfrm>
        </p:spPr>
        <p:txBody>
          <a:bodyPr>
            <a:normAutofit fontScale="90000"/>
          </a:bodyPr>
          <a:lstStyle/>
          <a:p>
            <a:r>
              <a:rPr lang="en-US" dirty="0" smtClean="0"/>
              <a:t>Algorithm for Linear Search</a:t>
            </a:r>
            <a:endParaRPr lang="en-US" dirty="0"/>
          </a:p>
        </p:txBody>
      </p:sp>
      <p:sp>
        <p:nvSpPr>
          <p:cNvPr id="3" name="Content Placeholder 2"/>
          <p:cNvSpPr>
            <a:spLocks noGrp="1"/>
          </p:cNvSpPr>
          <p:nvPr>
            <p:ph idx="1"/>
          </p:nvPr>
        </p:nvSpPr>
        <p:spPr>
          <a:xfrm>
            <a:off x="0" y="533400"/>
            <a:ext cx="9144000" cy="6324600"/>
          </a:xfrm>
        </p:spPr>
        <p:txBody>
          <a:bodyPr/>
          <a:lstStyle/>
          <a:p>
            <a:pPr marL="0" indent="0">
              <a:buNone/>
            </a:pPr>
            <a:r>
              <a:rPr lang="en-US" dirty="0" smtClean="0"/>
              <a:t>Step1: start</a:t>
            </a:r>
          </a:p>
          <a:p>
            <a:pPr marL="0" indent="0">
              <a:buNone/>
            </a:pPr>
            <a:r>
              <a:rPr lang="en-US" dirty="0" smtClean="0"/>
              <a:t>Step2: Read /accept a values from user</a:t>
            </a:r>
          </a:p>
          <a:p>
            <a:pPr marL="0" indent="0">
              <a:buNone/>
            </a:pPr>
            <a:r>
              <a:rPr lang="en-US" dirty="0" smtClean="0"/>
              <a:t>Step3:- Repeat for i=0 to N – 1 </a:t>
            </a:r>
          </a:p>
          <a:p>
            <a:pPr marL="0" indent="0" algn="ctr">
              <a:buNone/>
            </a:pPr>
            <a:r>
              <a:rPr lang="en-US" dirty="0" smtClean="0"/>
              <a:t>If A[i]=item then</a:t>
            </a:r>
          </a:p>
          <a:p>
            <a:pPr marL="0" indent="0" algn="ctr">
              <a:buNone/>
            </a:pPr>
            <a:r>
              <a:rPr lang="en-US" dirty="0" smtClean="0"/>
              <a:t>Write “item found at location”</a:t>
            </a:r>
          </a:p>
          <a:p>
            <a:pPr marL="0" indent="0" algn="ctr">
              <a:buNone/>
            </a:pPr>
            <a:r>
              <a:rPr lang="en-US" dirty="0" smtClean="0"/>
              <a:t>Exit </a:t>
            </a:r>
          </a:p>
          <a:p>
            <a:pPr marL="0" indent="0" algn="ctr">
              <a:buNone/>
            </a:pPr>
            <a:r>
              <a:rPr lang="en-US" dirty="0" smtClean="0"/>
              <a:t>End if </a:t>
            </a:r>
          </a:p>
          <a:p>
            <a:pPr marL="0" indent="0" algn="ctr">
              <a:buNone/>
            </a:pPr>
            <a:r>
              <a:rPr lang="en-US" dirty="0" smtClean="0"/>
              <a:t>end of for loop</a:t>
            </a:r>
          </a:p>
          <a:p>
            <a:pPr marL="0" indent="0">
              <a:buNone/>
            </a:pPr>
            <a:r>
              <a:rPr lang="en-US" dirty="0" smtClean="0"/>
              <a:t>Step4:- Write “Item not found”</a:t>
            </a:r>
          </a:p>
          <a:p>
            <a:pPr marL="0" indent="0">
              <a:buNone/>
            </a:pPr>
            <a:r>
              <a:rPr lang="en-US" dirty="0" smtClean="0"/>
              <a:t>Step5:-Stop</a:t>
            </a:r>
            <a:endParaRPr lang="en-US" dirty="0"/>
          </a:p>
        </p:txBody>
      </p:sp>
    </p:spTree>
    <p:extLst>
      <p:ext uri="{BB962C8B-B14F-4D97-AF65-F5344CB8AC3E}">
        <p14:creationId xmlns:p14="http://schemas.microsoft.com/office/powerpoint/2010/main" val="3793802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229600" cy="411162"/>
          </a:xfrm>
        </p:spPr>
        <p:txBody>
          <a:bodyPr>
            <a:noAutofit/>
          </a:bodyPr>
          <a:lstStyle/>
          <a:p>
            <a:r>
              <a:rPr lang="en-US" sz="3200" b="1" dirty="0" smtClean="0"/>
              <a:t>Program for linear search</a:t>
            </a:r>
            <a:endParaRPr lang="en-US" sz="3200" b="1" dirty="0"/>
          </a:p>
        </p:txBody>
      </p:sp>
      <p:sp>
        <p:nvSpPr>
          <p:cNvPr id="3" name="Content Placeholder 2"/>
          <p:cNvSpPr>
            <a:spLocks noGrp="1"/>
          </p:cNvSpPr>
          <p:nvPr>
            <p:ph idx="1"/>
          </p:nvPr>
        </p:nvSpPr>
        <p:spPr>
          <a:xfrm>
            <a:off x="228600" y="533400"/>
            <a:ext cx="8915400" cy="6096000"/>
          </a:xfrm>
        </p:spPr>
        <p:txBody>
          <a:bodyPr>
            <a:normAutofit lnSpcReduction="10000"/>
          </a:bodyPr>
          <a:lstStyle/>
          <a:p>
            <a:pPr marL="0" indent="0">
              <a:buNone/>
            </a:pPr>
            <a:r>
              <a:rPr lang="en-US" dirty="0"/>
              <a:t>void main()</a:t>
            </a:r>
          </a:p>
          <a:p>
            <a:pPr marL="0" indent="0">
              <a:buNone/>
            </a:pPr>
            <a:r>
              <a:rPr lang="en-US" dirty="0"/>
              <a:t>{</a:t>
            </a:r>
          </a:p>
          <a:p>
            <a:pPr marL="0" indent="0">
              <a:buNone/>
            </a:pPr>
            <a:r>
              <a:rPr lang="en-US" dirty="0"/>
              <a:t> </a:t>
            </a:r>
            <a:r>
              <a:rPr lang="en-US" dirty="0" err="1"/>
              <a:t>int</a:t>
            </a:r>
            <a:r>
              <a:rPr lang="en-US" dirty="0"/>
              <a:t> a[10],</a:t>
            </a:r>
            <a:r>
              <a:rPr lang="en-US" dirty="0" err="1" smtClean="0"/>
              <a:t>i</a:t>
            </a:r>
            <a:r>
              <a:rPr lang="en-US" dirty="0" smtClean="0"/>
              <a:t>=0,n,search</a:t>
            </a:r>
            <a:r>
              <a:rPr lang="en-US" dirty="0"/>
              <a:t>;</a:t>
            </a:r>
          </a:p>
          <a:p>
            <a:pPr marL="0" indent="0">
              <a:buNone/>
            </a:pPr>
            <a:r>
              <a:rPr lang="en-US" dirty="0"/>
              <a:t> </a:t>
            </a:r>
            <a:r>
              <a:rPr lang="en-US" dirty="0" err="1"/>
              <a:t>clrscr</a:t>
            </a:r>
            <a:r>
              <a:rPr lang="en-US" dirty="0"/>
              <a:t>();</a:t>
            </a:r>
          </a:p>
          <a:p>
            <a:pPr marL="0" indent="0">
              <a:buNone/>
            </a:pPr>
            <a:r>
              <a:rPr lang="en-US" dirty="0" err="1"/>
              <a:t>printf</a:t>
            </a:r>
            <a:r>
              <a:rPr lang="en-US" dirty="0"/>
              <a:t>("\n Enter the size of array:");</a:t>
            </a:r>
          </a:p>
          <a:p>
            <a:pPr marL="0" indent="0">
              <a:buNone/>
            </a:pPr>
            <a:r>
              <a:rPr lang="en-US" dirty="0" err="1"/>
              <a:t>scanf</a:t>
            </a:r>
            <a:r>
              <a:rPr lang="en-US" dirty="0"/>
              <a:t>("%</a:t>
            </a:r>
            <a:r>
              <a:rPr lang="en-US" dirty="0" err="1"/>
              <a:t>d",&amp;n</a:t>
            </a:r>
            <a:r>
              <a:rPr lang="en-US" dirty="0"/>
              <a:t>);</a:t>
            </a:r>
          </a:p>
          <a:p>
            <a:pPr marL="0" indent="0">
              <a:buNone/>
            </a:pPr>
            <a:r>
              <a:rPr lang="en-US" dirty="0" err="1" smtClean="0"/>
              <a:t>printf</a:t>
            </a:r>
            <a:r>
              <a:rPr lang="en-US" dirty="0" smtClean="0"/>
              <a:t>("\</a:t>
            </a:r>
            <a:r>
              <a:rPr lang="en-US" dirty="0" err="1" smtClean="0"/>
              <a:t>nEnter</a:t>
            </a:r>
            <a:r>
              <a:rPr lang="en-US" dirty="0" smtClean="0"/>
              <a:t> array numbers:\n");</a:t>
            </a:r>
          </a:p>
          <a:p>
            <a:pPr marL="0" indent="0">
              <a:buNone/>
            </a:pPr>
            <a:r>
              <a:rPr lang="en-US" dirty="0" smtClean="0"/>
              <a:t>for(</a:t>
            </a:r>
            <a:r>
              <a:rPr lang="en-US" dirty="0" err="1" smtClean="0"/>
              <a:t>i</a:t>
            </a:r>
            <a:r>
              <a:rPr lang="en-US" dirty="0" smtClean="0"/>
              <a:t>=0;i</a:t>
            </a:r>
            <a:r>
              <a:rPr lang="en-US" dirty="0"/>
              <a:t>&lt;=n-1;i++)</a:t>
            </a:r>
          </a:p>
          <a:p>
            <a:pPr marL="0" indent="0">
              <a:buNone/>
            </a:pPr>
            <a:r>
              <a:rPr lang="en-US" dirty="0" smtClean="0"/>
              <a:t>{</a:t>
            </a:r>
          </a:p>
          <a:p>
            <a:pPr marL="0" indent="0">
              <a:buNone/>
            </a:pPr>
            <a:r>
              <a:rPr lang="en-US" dirty="0" err="1" smtClean="0"/>
              <a:t>scanf</a:t>
            </a:r>
            <a:r>
              <a:rPr lang="en-US" dirty="0"/>
              <a:t>("%</a:t>
            </a:r>
            <a:r>
              <a:rPr lang="en-US" dirty="0" err="1"/>
              <a:t>d",&amp;a</a:t>
            </a:r>
            <a:r>
              <a:rPr lang="en-US" dirty="0"/>
              <a:t>[i]);</a:t>
            </a:r>
          </a:p>
          <a:p>
            <a:pPr>
              <a:buNone/>
            </a:pPr>
            <a:r>
              <a:rPr lang="en-US" dirty="0"/>
              <a:t>}</a:t>
            </a:r>
          </a:p>
        </p:txBody>
      </p:sp>
    </p:spTree>
    <p:extLst>
      <p:ext uri="{BB962C8B-B14F-4D97-AF65-F5344CB8AC3E}">
        <p14:creationId xmlns:p14="http://schemas.microsoft.com/office/powerpoint/2010/main" val="2997060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2 types of Searching</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r>
              <a:rPr lang="en-US" sz="2800" dirty="0" smtClean="0"/>
              <a:t>1.Linear search/Sequential Search</a:t>
            </a:r>
          </a:p>
          <a:p>
            <a:pPr marL="0" indent="0">
              <a:buNone/>
            </a:pPr>
            <a:r>
              <a:rPr lang="en-US" sz="2800" dirty="0" smtClean="0"/>
              <a:t>2.Binary search</a:t>
            </a:r>
          </a:p>
          <a:p>
            <a:pPr marL="0" indent="0">
              <a:buNone/>
            </a:pPr>
            <a:endParaRPr lang="en-US" sz="2800" dirty="0"/>
          </a:p>
          <a:p>
            <a:pPr marL="0" indent="0">
              <a:buNone/>
            </a:pPr>
            <a:r>
              <a:rPr lang="en-US" sz="2800" b="1" u="sng" dirty="0" smtClean="0"/>
              <a:t>1.Linear/Sequential Search:-</a:t>
            </a:r>
          </a:p>
          <a:p>
            <a:pPr marL="0" indent="0">
              <a:buNone/>
            </a:pPr>
            <a:endParaRPr lang="en-US" sz="2800" b="1" u="sng" dirty="0" smtClean="0"/>
          </a:p>
          <a:p>
            <a:pPr marL="0" indent="0">
              <a:buNone/>
            </a:pPr>
            <a:r>
              <a:rPr lang="en-US" sz="2800" dirty="0" smtClean="0"/>
              <a:t>It is the simplest method for searching.</a:t>
            </a:r>
          </a:p>
          <a:p>
            <a:pPr marL="0" indent="0">
              <a:buNone/>
            </a:pPr>
            <a:endParaRPr lang="en-US" sz="2800" dirty="0" smtClean="0"/>
          </a:p>
          <a:p>
            <a:pPr marL="0" indent="0">
              <a:buNone/>
            </a:pPr>
            <a:r>
              <a:rPr lang="en-US" sz="2800" dirty="0" smtClean="0"/>
              <a:t>The element to be found is searched sequentially in the list.</a:t>
            </a:r>
          </a:p>
          <a:p>
            <a:pPr marL="0" indent="0">
              <a:buNone/>
            </a:pPr>
            <a:endParaRPr lang="en-US" sz="2800" dirty="0" smtClean="0"/>
          </a:p>
          <a:p>
            <a:pPr marL="0" indent="0">
              <a:buNone/>
            </a:pPr>
            <a:r>
              <a:rPr lang="en-US" sz="2800" dirty="0" smtClean="0"/>
              <a:t>It can be used on a sorted or an unsorted list.</a:t>
            </a:r>
            <a:endParaRPr lang="en-US" sz="2800" dirty="0"/>
          </a:p>
        </p:txBody>
      </p:sp>
    </p:spTree>
    <p:extLst>
      <p:ext uri="{BB962C8B-B14F-4D97-AF65-F5344CB8AC3E}">
        <p14:creationId xmlns:p14="http://schemas.microsoft.com/office/powerpoint/2010/main" val="625231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686800" cy="6781800"/>
          </a:xfrm>
        </p:spPr>
        <p:txBody>
          <a:bodyPr>
            <a:normAutofit/>
          </a:bodyPr>
          <a:lstStyle/>
          <a:p>
            <a:pPr marL="0" indent="0">
              <a:buNone/>
            </a:pPr>
            <a:r>
              <a:rPr lang="en-US" sz="3000" dirty="0" err="1"/>
              <a:t>printf</a:t>
            </a:r>
            <a:r>
              <a:rPr lang="en-US" sz="3000" dirty="0"/>
              <a:t>("\</a:t>
            </a:r>
            <a:r>
              <a:rPr lang="en-US" sz="3000" dirty="0" err="1"/>
              <a:t>nEnter</a:t>
            </a:r>
            <a:r>
              <a:rPr lang="en-US" sz="3000" dirty="0"/>
              <a:t> the number to search:");</a:t>
            </a:r>
          </a:p>
          <a:p>
            <a:pPr marL="0" indent="0">
              <a:buNone/>
            </a:pPr>
            <a:r>
              <a:rPr lang="en-US" sz="3000" dirty="0" err="1"/>
              <a:t>scanf</a:t>
            </a:r>
            <a:r>
              <a:rPr lang="en-US" sz="3000" dirty="0"/>
              <a:t>("%</a:t>
            </a:r>
            <a:r>
              <a:rPr lang="en-US" sz="3000" dirty="0" err="1"/>
              <a:t>d",&amp;search</a:t>
            </a:r>
            <a:r>
              <a:rPr lang="en-US" sz="3000" dirty="0"/>
              <a:t>);</a:t>
            </a:r>
          </a:p>
          <a:p>
            <a:pPr marL="0" indent="0">
              <a:buNone/>
            </a:pPr>
            <a:endParaRPr lang="en-US" sz="3000" dirty="0"/>
          </a:p>
          <a:p>
            <a:pPr marL="0" indent="0">
              <a:buNone/>
            </a:pPr>
            <a:r>
              <a:rPr lang="en-US" sz="3000" dirty="0"/>
              <a:t>for(i=0;i&lt;=n-1;i++)</a:t>
            </a:r>
          </a:p>
          <a:p>
            <a:pPr marL="0" indent="0">
              <a:buNone/>
            </a:pPr>
            <a:r>
              <a:rPr lang="en-US" sz="3000" dirty="0"/>
              <a:t> {</a:t>
            </a:r>
          </a:p>
          <a:p>
            <a:pPr marL="0" indent="0">
              <a:buNone/>
            </a:pPr>
            <a:r>
              <a:rPr lang="en-US" sz="3000" dirty="0"/>
              <a:t>  </a:t>
            </a:r>
            <a:r>
              <a:rPr lang="en-US" sz="3000" dirty="0" smtClean="0"/>
              <a:t>if(a[</a:t>
            </a:r>
            <a:r>
              <a:rPr lang="en-US" sz="3000" dirty="0" err="1" smtClean="0"/>
              <a:t>i</a:t>
            </a:r>
            <a:r>
              <a:rPr lang="en-US" sz="3000" dirty="0" smtClean="0"/>
              <a:t>]==search</a:t>
            </a:r>
            <a:r>
              <a:rPr lang="en-US" sz="3000" dirty="0"/>
              <a:t>)</a:t>
            </a:r>
          </a:p>
          <a:p>
            <a:pPr marL="0" indent="0">
              <a:buNone/>
            </a:pPr>
            <a:r>
              <a:rPr lang="en-US" sz="3000" dirty="0"/>
              <a:t>  {</a:t>
            </a:r>
          </a:p>
          <a:p>
            <a:pPr marL="0" indent="0">
              <a:buNone/>
            </a:pPr>
            <a:r>
              <a:rPr lang="en-US" sz="3000" dirty="0"/>
              <a:t>   </a:t>
            </a:r>
            <a:r>
              <a:rPr lang="en-US" sz="3000" dirty="0" err="1"/>
              <a:t>printf</a:t>
            </a:r>
            <a:r>
              <a:rPr lang="en-US" sz="3000" dirty="0"/>
              <a:t>("%d is present  at location %d:\n</a:t>
            </a:r>
            <a:r>
              <a:rPr lang="en-US" sz="3000" dirty="0" smtClean="0"/>
              <a:t>", search, </a:t>
            </a:r>
            <a:r>
              <a:rPr lang="en-US" sz="3000" dirty="0" err="1" smtClean="0"/>
              <a:t>i</a:t>
            </a:r>
            <a:r>
              <a:rPr lang="en-US" sz="3000" dirty="0"/>
              <a:t>);</a:t>
            </a:r>
          </a:p>
          <a:p>
            <a:pPr marL="0" indent="0">
              <a:buNone/>
            </a:pPr>
            <a:r>
              <a:rPr lang="en-US" sz="3000" dirty="0"/>
              <a:t>   break;</a:t>
            </a:r>
          </a:p>
          <a:p>
            <a:pPr marL="0" indent="0">
              <a:buNone/>
            </a:pPr>
            <a:r>
              <a:rPr lang="en-US" sz="3000" dirty="0"/>
              <a:t>  }</a:t>
            </a:r>
          </a:p>
          <a:p>
            <a:pPr marL="0" indent="0">
              <a:buNone/>
            </a:pPr>
            <a:endParaRPr lang="en-US" sz="3000" dirty="0"/>
          </a:p>
          <a:p>
            <a:pPr marL="0" indent="0">
              <a:buNone/>
            </a:pPr>
            <a:r>
              <a:rPr lang="en-US" sz="3000" dirty="0"/>
              <a:t> }</a:t>
            </a:r>
          </a:p>
          <a:p>
            <a:endParaRPr lang="en-US" dirty="0"/>
          </a:p>
        </p:txBody>
      </p:sp>
    </p:spTree>
    <p:extLst>
      <p:ext uri="{BB962C8B-B14F-4D97-AF65-F5344CB8AC3E}">
        <p14:creationId xmlns:p14="http://schemas.microsoft.com/office/powerpoint/2010/main" val="1956968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marL="0" indent="0">
              <a:buNone/>
            </a:pPr>
            <a:r>
              <a:rPr lang="en-US" dirty="0"/>
              <a:t> </a:t>
            </a:r>
            <a:r>
              <a:rPr lang="en-US" dirty="0" smtClean="0"/>
              <a:t>if (</a:t>
            </a:r>
            <a:r>
              <a:rPr lang="en-US" dirty="0" err="1" smtClean="0"/>
              <a:t>i</a:t>
            </a:r>
            <a:r>
              <a:rPr lang="en-US" dirty="0"/>
              <a:t>==n)</a:t>
            </a:r>
          </a:p>
          <a:p>
            <a:pPr marL="0" indent="0">
              <a:buNone/>
            </a:pPr>
            <a:r>
              <a:rPr lang="en-US" dirty="0"/>
              <a:t>{</a:t>
            </a:r>
          </a:p>
          <a:p>
            <a:pPr marL="0" indent="0">
              <a:buNone/>
            </a:pPr>
            <a:r>
              <a:rPr lang="en-US" dirty="0"/>
              <a:t> </a:t>
            </a:r>
            <a:r>
              <a:rPr lang="en-US" dirty="0" err="1"/>
              <a:t>printf</a:t>
            </a:r>
            <a:r>
              <a:rPr lang="en-US" dirty="0"/>
              <a:t>("%d is not present in </a:t>
            </a:r>
            <a:r>
              <a:rPr lang="en-US" dirty="0" smtClean="0"/>
              <a:t>array", search);</a:t>
            </a:r>
            <a:endParaRPr lang="en-US" dirty="0"/>
          </a:p>
          <a:p>
            <a:pPr marL="0" indent="0">
              <a:buNone/>
            </a:pPr>
            <a:r>
              <a:rPr lang="en-US" dirty="0"/>
              <a:t>}</a:t>
            </a:r>
          </a:p>
          <a:p>
            <a:pPr marL="0" indent="0">
              <a:buNone/>
            </a:pPr>
            <a:r>
              <a:rPr lang="en-US" dirty="0"/>
              <a:t> </a:t>
            </a:r>
            <a:r>
              <a:rPr lang="en-US" dirty="0" err="1"/>
              <a:t>getch</a:t>
            </a: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3213209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1524000" y="457200"/>
            <a:ext cx="7239000" cy="5410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519545"/>
          </a:xfrm>
        </p:spPr>
        <p:txBody>
          <a:bodyPr>
            <a:normAutofit fontScale="90000"/>
          </a:bodyPr>
          <a:lstStyle/>
          <a:p>
            <a:r>
              <a:rPr lang="en-US" dirty="0" smtClean="0"/>
              <a:t>Binary Search</a:t>
            </a:r>
            <a:endParaRPr lang="en-US" dirty="0"/>
          </a:p>
        </p:txBody>
      </p:sp>
      <p:sp>
        <p:nvSpPr>
          <p:cNvPr id="3" name="Content Placeholder 2"/>
          <p:cNvSpPr>
            <a:spLocks noGrp="1"/>
          </p:cNvSpPr>
          <p:nvPr>
            <p:ph idx="1"/>
          </p:nvPr>
        </p:nvSpPr>
        <p:spPr>
          <a:xfrm>
            <a:off x="0" y="609600"/>
            <a:ext cx="8686800" cy="6248400"/>
          </a:xfrm>
        </p:spPr>
        <p:txBody>
          <a:bodyPr/>
          <a:lstStyle/>
          <a:p>
            <a:endParaRPr lang="en-US" dirty="0" smtClean="0"/>
          </a:p>
          <a:p>
            <a:r>
              <a:rPr lang="en-US" sz="2800" dirty="0" smtClean="0"/>
              <a:t>Binary </a:t>
            </a:r>
            <a:r>
              <a:rPr lang="en-US" sz="2800" dirty="0"/>
              <a:t>search is a fast search algorithm </a:t>
            </a:r>
            <a:r>
              <a:rPr lang="en-US" sz="2800" dirty="0" smtClean="0"/>
              <a:t>that works efficiently with a sorted list.</a:t>
            </a:r>
          </a:p>
          <a:p>
            <a:pPr>
              <a:buNone/>
            </a:pPr>
            <a:endParaRPr lang="en-US" sz="2800" dirty="0" smtClean="0"/>
          </a:p>
          <a:p>
            <a:r>
              <a:rPr lang="en-US" sz="2800" dirty="0" smtClean="0"/>
              <a:t>In this method we make a comparison between key and the middle element of the array.</a:t>
            </a:r>
          </a:p>
          <a:p>
            <a:endParaRPr lang="en-US" sz="2800" dirty="0" smtClean="0"/>
          </a:p>
          <a:p>
            <a:r>
              <a:rPr lang="en-US" sz="2800" dirty="0" smtClean="0"/>
              <a:t>As array is already sorted ,this comparison results either in  a match between key and the middle element of array.</a:t>
            </a:r>
          </a:p>
          <a:p>
            <a:endParaRPr lang="en-US" dirty="0" smtClean="0"/>
          </a:p>
          <a:p>
            <a:endParaRPr lang="en-US" dirty="0"/>
          </a:p>
        </p:txBody>
      </p:sp>
    </p:spTree>
    <p:extLst>
      <p:ext uri="{BB962C8B-B14F-4D97-AF65-F5344CB8AC3E}">
        <p14:creationId xmlns:p14="http://schemas.microsoft.com/office/powerpoint/2010/main" val="2357933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563562"/>
          </a:xfrm>
        </p:spPr>
        <p:txBody>
          <a:bodyPr>
            <a:normAutofit fontScale="90000"/>
          </a:bodyPr>
          <a:lstStyle/>
          <a:p>
            <a:r>
              <a:rPr lang="en-US" dirty="0"/>
              <a:t>Binary Search</a:t>
            </a:r>
          </a:p>
        </p:txBody>
      </p:sp>
      <p:sp>
        <p:nvSpPr>
          <p:cNvPr id="3" name="Content Placeholder 2"/>
          <p:cNvSpPr>
            <a:spLocks noGrp="1"/>
          </p:cNvSpPr>
          <p:nvPr>
            <p:ph idx="1"/>
          </p:nvPr>
        </p:nvSpPr>
        <p:spPr>
          <a:xfrm>
            <a:off x="0" y="609600"/>
            <a:ext cx="9144000" cy="6172200"/>
          </a:xfrm>
        </p:spPr>
        <p:txBody>
          <a:bodyPr/>
          <a:lstStyle/>
          <a:p>
            <a:endParaRPr lang="en-US" dirty="0" smtClean="0"/>
          </a:p>
          <a:p>
            <a:r>
              <a:rPr lang="en-US" sz="2800" dirty="0" smtClean="0"/>
              <a:t>If key element not matches with the middle position element then the same procedure is repeated on the left half or right half in which the key element(searching number) is to be present</a:t>
            </a:r>
            <a:r>
              <a:rPr lang="en-US" dirty="0" smtClean="0"/>
              <a:t>.</a:t>
            </a:r>
            <a:endParaRPr lang="en-US" dirty="0"/>
          </a:p>
        </p:txBody>
      </p:sp>
    </p:spTree>
    <p:extLst>
      <p:ext uri="{BB962C8B-B14F-4D97-AF65-F5344CB8AC3E}">
        <p14:creationId xmlns:p14="http://schemas.microsoft.com/office/powerpoint/2010/main" val="4142755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endParaRPr lang="en-US" sz="2800" dirty="0" smtClean="0"/>
          </a:p>
          <a:p>
            <a:endParaRPr lang="en-US" sz="2800" dirty="0"/>
          </a:p>
          <a:p>
            <a:r>
              <a:rPr lang="en-US" sz="2800" dirty="0" smtClean="0"/>
              <a:t>This </a:t>
            </a:r>
            <a:r>
              <a:rPr lang="en-US" sz="2800" dirty="0"/>
              <a:t>search algorithm works on the principle of divide and conquer. For this algorithm to work properly, the data collection should be in the sorted form</a:t>
            </a:r>
            <a:r>
              <a:rPr lang="en-US" sz="2800" dirty="0" smtClean="0"/>
              <a:t>.</a:t>
            </a:r>
          </a:p>
          <a:p>
            <a:endParaRPr lang="en-US" sz="2800" dirty="0"/>
          </a:p>
          <a:p>
            <a:r>
              <a:rPr lang="en-US" sz="2800" dirty="0"/>
              <a:t>Binary search is a fast search algorithm with run-time complexity of </a:t>
            </a:r>
            <a:r>
              <a:rPr lang="en-US" sz="2800" dirty="0" smtClean="0"/>
              <a:t>Ο(log2 </a:t>
            </a:r>
            <a:r>
              <a:rPr lang="en-US" sz="2800" dirty="0"/>
              <a:t>n). </a:t>
            </a:r>
          </a:p>
        </p:txBody>
      </p:sp>
    </p:spTree>
    <p:extLst>
      <p:ext uri="{BB962C8B-B14F-4D97-AF65-F5344CB8AC3E}">
        <p14:creationId xmlns:p14="http://schemas.microsoft.com/office/powerpoint/2010/main" val="3586056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411162"/>
          </a:xfrm>
        </p:spPr>
        <p:txBody>
          <a:bodyPr>
            <a:normAutofit fontScale="90000"/>
          </a:bodyPr>
          <a:lstStyle/>
          <a:p>
            <a:r>
              <a:rPr lang="en-US" b="1" dirty="0" smtClean="0"/>
              <a:t>Example of Binary Search</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85800"/>
            <a:ext cx="8686800"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7265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4800"/>
            <a:ext cx="8229600" cy="568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67395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340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1000"/>
            <a:ext cx="42481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71268"/>
            <a:ext cx="8229600" cy="438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31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563562"/>
          </a:xfrm>
        </p:spPr>
        <p:txBody>
          <a:bodyPr>
            <a:normAutofit fontScale="90000"/>
          </a:bodyPr>
          <a:lstStyle/>
          <a:p>
            <a:r>
              <a:rPr lang="en-US" b="1" dirty="0"/>
              <a:t>Procedure of linear search</a:t>
            </a:r>
            <a:endParaRPr lang="en-US" dirty="0"/>
          </a:p>
        </p:txBody>
      </p:sp>
      <p:sp>
        <p:nvSpPr>
          <p:cNvPr id="3" name="Content Placeholder 2"/>
          <p:cNvSpPr>
            <a:spLocks noGrp="1"/>
          </p:cNvSpPr>
          <p:nvPr>
            <p:ph idx="1"/>
          </p:nvPr>
        </p:nvSpPr>
        <p:spPr>
          <a:xfrm>
            <a:off x="0" y="762000"/>
            <a:ext cx="9144000" cy="6019800"/>
          </a:xfrm>
        </p:spPr>
        <p:txBody>
          <a:bodyPr>
            <a:normAutofit/>
          </a:bodyPr>
          <a:lstStyle/>
          <a:p>
            <a:r>
              <a:rPr lang="en-US" sz="3000" b="1" dirty="0"/>
              <a:t>Step 1:</a:t>
            </a:r>
            <a:r>
              <a:rPr lang="en-US" sz="3000" dirty="0"/>
              <a:t> Read the search element from the </a:t>
            </a:r>
            <a:r>
              <a:rPr lang="en-US" sz="3000" dirty="0" smtClean="0"/>
              <a:t>user</a:t>
            </a:r>
          </a:p>
          <a:p>
            <a:endParaRPr lang="en-US" sz="3000" b="1" dirty="0" smtClean="0"/>
          </a:p>
          <a:p>
            <a:r>
              <a:rPr lang="en-US" sz="3000" b="1" dirty="0" smtClean="0"/>
              <a:t>Step </a:t>
            </a:r>
            <a:r>
              <a:rPr lang="en-US" sz="3000" b="1" dirty="0"/>
              <a:t>2:</a:t>
            </a:r>
            <a:r>
              <a:rPr lang="en-US" sz="3000" dirty="0"/>
              <a:t> Compare, the search element with the first element in the list</a:t>
            </a:r>
            <a:r>
              <a:rPr lang="en-US" sz="3000" dirty="0" smtClean="0"/>
              <a:t>.  </a:t>
            </a:r>
          </a:p>
          <a:p>
            <a:endParaRPr lang="en-US" sz="3000" dirty="0"/>
          </a:p>
          <a:p>
            <a:r>
              <a:rPr lang="en-US" sz="3000" b="1" dirty="0"/>
              <a:t>Step 3:</a:t>
            </a:r>
            <a:r>
              <a:rPr lang="en-US" sz="3000" dirty="0"/>
              <a:t> If both are matching, then display "Given element found!!!" and terminate the </a:t>
            </a:r>
            <a:r>
              <a:rPr lang="en-US" sz="3000" dirty="0" smtClean="0"/>
              <a:t>function</a:t>
            </a:r>
            <a:endParaRPr lang="en-US" sz="3000" dirty="0"/>
          </a:p>
        </p:txBody>
      </p:sp>
    </p:spTree>
    <p:extLst>
      <p:ext uri="{BB962C8B-B14F-4D97-AF65-F5344CB8AC3E}">
        <p14:creationId xmlns:p14="http://schemas.microsoft.com/office/powerpoint/2010/main" val="303400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8229600" cy="5347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032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229600" cy="2363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13884"/>
            <a:ext cx="130492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707" y="3728604"/>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501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Steps in Binary Search</a:t>
            </a: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sz="2800" b="1" dirty="0"/>
              <a:t>Step 1:</a:t>
            </a:r>
            <a:r>
              <a:rPr lang="en-US" sz="2800" dirty="0"/>
              <a:t> Read the search element from the </a:t>
            </a:r>
            <a:r>
              <a:rPr lang="en-US" sz="2800" dirty="0" smtClean="0"/>
              <a:t>user</a:t>
            </a:r>
          </a:p>
          <a:p>
            <a:endParaRPr lang="en-US" sz="2800" dirty="0"/>
          </a:p>
          <a:p>
            <a:r>
              <a:rPr lang="en-US" sz="2800" b="1" dirty="0"/>
              <a:t>Step 2:</a:t>
            </a:r>
            <a:r>
              <a:rPr lang="en-US" sz="2800" dirty="0"/>
              <a:t> Find the middle element in the sorted </a:t>
            </a:r>
            <a:r>
              <a:rPr lang="en-US" sz="2800" dirty="0" smtClean="0"/>
              <a:t>list</a:t>
            </a:r>
          </a:p>
          <a:p>
            <a:endParaRPr lang="en-US" sz="2800" dirty="0"/>
          </a:p>
          <a:p>
            <a:r>
              <a:rPr lang="en-US" sz="2800" b="1" dirty="0"/>
              <a:t>Step 3:</a:t>
            </a:r>
            <a:r>
              <a:rPr lang="en-US" sz="2800" dirty="0"/>
              <a:t> Compare, the search element with the middle element in the sorted list</a:t>
            </a:r>
            <a:r>
              <a:rPr lang="en-US" sz="2800" dirty="0" smtClean="0"/>
              <a:t>.</a:t>
            </a:r>
          </a:p>
          <a:p>
            <a:pPr marL="0" indent="0">
              <a:buNone/>
            </a:pPr>
            <a:endParaRPr lang="en-US" sz="2800" dirty="0"/>
          </a:p>
          <a:p>
            <a:r>
              <a:rPr lang="en-US" sz="2800" b="1" dirty="0"/>
              <a:t>Step 4:</a:t>
            </a:r>
            <a:r>
              <a:rPr lang="en-US" sz="2800" dirty="0"/>
              <a:t> If both are matching, then display "Given element found!!!" and terminate the </a:t>
            </a:r>
            <a:r>
              <a:rPr lang="en-US" sz="2800" dirty="0" smtClean="0"/>
              <a:t>function</a:t>
            </a:r>
            <a:endParaRPr lang="en-US" sz="2800" dirty="0"/>
          </a:p>
        </p:txBody>
      </p:sp>
    </p:spTree>
    <p:extLst>
      <p:ext uri="{BB962C8B-B14F-4D97-AF65-F5344CB8AC3E}">
        <p14:creationId xmlns:p14="http://schemas.microsoft.com/office/powerpoint/2010/main" val="4381115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2800" b="1" dirty="0" smtClean="0"/>
          </a:p>
          <a:p>
            <a:endParaRPr lang="en-US" sz="2800" b="1" dirty="0"/>
          </a:p>
          <a:p>
            <a:r>
              <a:rPr lang="en-US" sz="2800" b="1" dirty="0" smtClean="0"/>
              <a:t>Step </a:t>
            </a:r>
            <a:r>
              <a:rPr lang="en-US" sz="2800" b="1" dirty="0"/>
              <a:t>5:</a:t>
            </a:r>
            <a:r>
              <a:rPr lang="en-US" sz="2800" dirty="0"/>
              <a:t> If both are not matching, then check whether the search element is smaller or </a:t>
            </a:r>
            <a:r>
              <a:rPr lang="en-US" sz="2800" dirty="0" smtClean="0"/>
              <a:t>greater </a:t>
            </a:r>
            <a:r>
              <a:rPr lang="en-US" sz="2800" dirty="0"/>
              <a:t>than middle element</a:t>
            </a:r>
            <a:r>
              <a:rPr lang="en-US" sz="2800" dirty="0" smtClean="0"/>
              <a:t>.</a:t>
            </a:r>
          </a:p>
          <a:p>
            <a:pPr marL="0" indent="0">
              <a:buNone/>
            </a:pPr>
            <a:endParaRPr lang="en-US" sz="2800" dirty="0"/>
          </a:p>
          <a:p>
            <a:r>
              <a:rPr lang="en-US" sz="2800" b="1" dirty="0"/>
              <a:t>Step 6:</a:t>
            </a:r>
            <a:r>
              <a:rPr lang="en-US" sz="2800" dirty="0"/>
              <a:t> If the search element is smaller than middle element, then repeat steps 2, 3, 4 and 5 for the left </a:t>
            </a:r>
            <a:r>
              <a:rPr lang="en-US" sz="2800" dirty="0" smtClean="0"/>
              <a:t>sub list </a:t>
            </a:r>
            <a:r>
              <a:rPr lang="en-US" sz="2800" dirty="0"/>
              <a:t>of the middle element.</a:t>
            </a:r>
          </a:p>
          <a:p>
            <a:pPr marL="0" indent="0">
              <a:buNone/>
            </a:pPr>
            <a:endParaRPr lang="en-US" sz="2800" dirty="0"/>
          </a:p>
          <a:p>
            <a:endParaRPr lang="en-US" dirty="0"/>
          </a:p>
        </p:txBody>
      </p:sp>
    </p:spTree>
    <p:extLst>
      <p:ext uri="{BB962C8B-B14F-4D97-AF65-F5344CB8AC3E}">
        <p14:creationId xmlns:p14="http://schemas.microsoft.com/office/powerpoint/2010/main" val="27196794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r>
              <a:rPr lang="en-US" sz="2800" b="1" dirty="0"/>
              <a:t>Step 7:</a:t>
            </a:r>
            <a:r>
              <a:rPr lang="en-US" sz="2800" dirty="0"/>
              <a:t> If the search element is larger than middle element, then repeat steps 2, 3, 4 and 5 for the right </a:t>
            </a:r>
            <a:r>
              <a:rPr lang="en-US" sz="2800" dirty="0" smtClean="0"/>
              <a:t>sub list </a:t>
            </a:r>
            <a:r>
              <a:rPr lang="en-US" sz="2800" dirty="0"/>
              <a:t>of the middle element</a:t>
            </a:r>
            <a:r>
              <a:rPr lang="en-US" sz="2800" dirty="0" smtClean="0"/>
              <a:t>.</a:t>
            </a:r>
          </a:p>
          <a:p>
            <a:pPr marL="0" indent="0">
              <a:buNone/>
            </a:pPr>
            <a:endParaRPr lang="en-US" sz="2800" dirty="0"/>
          </a:p>
          <a:p>
            <a:r>
              <a:rPr lang="en-US" sz="2800" b="1" dirty="0"/>
              <a:t>Step 8:</a:t>
            </a:r>
            <a:r>
              <a:rPr lang="en-US" sz="2800" dirty="0"/>
              <a:t> Repeat the same process until we find the search element in the list or until </a:t>
            </a:r>
            <a:r>
              <a:rPr lang="en-US" sz="2800" dirty="0" smtClean="0"/>
              <a:t>sub list </a:t>
            </a:r>
            <a:r>
              <a:rPr lang="en-US" sz="2800" dirty="0"/>
              <a:t>contains only one element</a:t>
            </a:r>
            <a:r>
              <a:rPr lang="en-US" sz="2800" dirty="0" smtClean="0"/>
              <a:t>.</a:t>
            </a:r>
          </a:p>
          <a:p>
            <a:pPr marL="0" indent="0">
              <a:buNone/>
            </a:pPr>
            <a:endParaRPr lang="en-US" sz="2800" dirty="0"/>
          </a:p>
          <a:p>
            <a:r>
              <a:rPr lang="en-US" sz="2800" b="1" dirty="0"/>
              <a:t>Step 9:</a:t>
            </a:r>
            <a:r>
              <a:rPr lang="en-US" sz="2800" dirty="0"/>
              <a:t> If that element also doesn't match with the search element, then display "Element not found in the list!!!" and terminate the function.</a:t>
            </a:r>
          </a:p>
          <a:p>
            <a:endParaRPr lang="en-US" dirty="0"/>
          </a:p>
        </p:txBody>
      </p:sp>
    </p:spTree>
    <p:extLst>
      <p:ext uri="{BB962C8B-B14F-4D97-AF65-F5344CB8AC3E}">
        <p14:creationId xmlns:p14="http://schemas.microsoft.com/office/powerpoint/2010/main" val="37581533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229600" cy="487362"/>
          </a:xfrm>
        </p:spPr>
        <p:txBody>
          <a:bodyPr>
            <a:normAutofit fontScale="90000"/>
          </a:bodyPr>
          <a:lstStyle/>
          <a:p>
            <a:r>
              <a:rPr lang="en-US" dirty="0" smtClean="0"/>
              <a:t>Algorithm for Binary Search</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dirty="0" smtClean="0"/>
              <a:t>Step1:Start</a:t>
            </a:r>
          </a:p>
          <a:p>
            <a:r>
              <a:rPr lang="en-US" dirty="0" smtClean="0"/>
              <a:t>Step2: Initialize the variables </a:t>
            </a:r>
            <a:r>
              <a:rPr lang="en-US" dirty="0" err="1" smtClean="0"/>
              <a:t>beg,end,mid,position</a:t>
            </a:r>
            <a:r>
              <a:rPr lang="en-US" dirty="0" smtClean="0"/>
              <a:t>;</a:t>
            </a:r>
          </a:p>
          <a:p>
            <a:r>
              <a:rPr lang="en-US" dirty="0" smtClean="0"/>
              <a:t>Step 3:- Repeat step 4 and 5 while beg&lt;=end</a:t>
            </a:r>
          </a:p>
          <a:p>
            <a:pPr>
              <a:buNone/>
            </a:pPr>
            <a:r>
              <a:rPr lang="en-US" dirty="0" smtClean="0"/>
              <a:t>   Step 4: find the mid= (beg + end)/2</a:t>
            </a:r>
          </a:p>
          <a:p>
            <a:r>
              <a:rPr lang="en-US" dirty="0" smtClean="0"/>
              <a:t>Step 5: if A[mid]== </a:t>
            </a:r>
            <a:r>
              <a:rPr lang="en-US" dirty="0" err="1" smtClean="0"/>
              <a:t>val</a:t>
            </a:r>
            <a:r>
              <a:rPr lang="en-US" dirty="0" smtClean="0"/>
              <a:t> then</a:t>
            </a:r>
          </a:p>
          <a:p>
            <a:pPr marL="0" indent="0">
              <a:buNone/>
            </a:pPr>
            <a:r>
              <a:rPr lang="en-US" dirty="0"/>
              <a:t> </a:t>
            </a:r>
            <a:r>
              <a:rPr lang="en-US" dirty="0" smtClean="0"/>
              <a:t>                  position=mid</a:t>
            </a:r>
          </a:p>
          <a:p>
            <a:pPr marL="0" indent="0">
              <a:buNone/>
            </a:pPr>
            <a:r>
              <a:rPr lang="en-US" dirty="0"/>
              <a:t> </a:t>
            </a:r>
            <a:r>
              <a:rPr lang="en-US" dirty="0" smtClean="0"/>
              <a:t>                   print position</a:t>
            </a:r>
          </a:p>
          <a:p>
            <a:pPr marL="0" indent="0">
              <a:buNone/>
            </a:pPr>
            <a:r>
              <a:rPr lang="en-US" dirty="0" smtClean="0"/>
              <a:t>Go to step 7</a:t>
            </a:r>
          </a:p>
          <a:p>
            <a:pPr marL="0" indent="0">
              <a:buNone/>
            </a:pPr>
            <a:r>
              <a:rPr lang="en-US" dirty="0"/>
              <a:t> </a:t>
            </a:r>
            <a:r>
              <a:rPr lang="en-US" dirty="0" smtClean="0"/>
              <a:t>                  if A[mid]&gt;Val  then</a:t>
            </a:r>
          </a:p>
          <a:p>
            <a:pPr marL="0" indent="0">
              <a:buNone/>
            </a:pPr>
            <a:r>
              <a:rPr lang="en-US" dirty="0"/>
              <a:t> </a:t>
            </a:r>
            <a:r>
              <a:rPr lang="en-US" dirty="0" smtClean="0"/>
              <a:t>                   set beg=mid - 1</a:t>
            </a:r>
          </a:p>
        </p:txBody>
      </p:sp>
    </p:spTree>
    <p:extLst>
      <p:ext uri="{BB962C8B-B14F-4D97-AF65-F5344CB8AC3E}">
        <p14:creationId xmlns:p14="http://schemas.microsoft.com/office/powerpoint/2010/main" val="35407111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pPr marL="0" indent="0">
              <a:buNone/>
            </a:pPr>
            <a:r>
              <a:rPr lang="en-US" dirty="0" smtClean="0"/>
              <a:t>else</a:t>
            </a:r>
          </a:p>
          <a:p>
            <a:pPr marL="0" indent="0">
              <a:buNone/>
            </a:pPr>
            <a:r>
              <a:rPr lang="en-US" dirty="0" smtClean="0"/>
              <a:t>Set beg=mid+1</a:t>
            </a:r>
          </a:p>
          <a:p>
            <a:pPr marL="0" indent="0">
              <a:buNone/>
            </a:pPr>
            <a:r>
              <a:rPr lang="en-US" dirty="0" smtClean="0"/>
              <a:t>End of if</a:t>
            </a:r>
          </a:p>
          <a:p>
            <a:pPr marL="0" indent="0">
              <a:buNone/>
            </a:pPr>
            <a:r>
              <a:rPr lang="en-US" dirty="0" smtClean="0"/>
              <a:t>End of loop</a:t>
            </a:r>
          </a:p>
          <a:p>
            <a:pPr marL="0" indent="0">
              <a:buNone/>
            </a:pPr>
            <a:r>
              <a:rPr lang="en-US" b="1" dirty="0" smtClean="0"/>
              <a:t>Step 6: </a:t>
            </a:r>
            <a:r>
              <a:rPr lang="en-US" dirty="0" smtClean="0"/>
              <a:t>if position=-1 then </a:t>
            </a:r>
          </a:p>
          <a:p>
            <a:pPr marL="0" indent="0">
              <a:buNone/>
            </a:pPr>
            <a:r>
              <a:rPr lang="en-US" dirty="0"/>
              <a:t> </a:t>
            </a:r>
            <a:r>
              <a:rPr lang="en-US" dirty="0" smtClean="0"/>
              <a:t>              print “value is not present in the array”</a:t>
            </a:r>
          </a:p>
          <a:p>
            <a:pPr marL="0" indent="0">
              <a:buNone/>
            </a:pPr>
            <a:r>
              <a:rPr lang="en-US" dirty="0" smtClean="0"/>
              <a:t>End of if</a:t>
            </a:r>
          </a:p>
          <a:p>
            <a:pPr marL="0" indent="0">
              <a:buNone/>
            </a:pPr>
            <a:r>
              <a:rPr lang="en-US" dirty="0" smtClean="0"/>
              <a:t>Step 7: exit</a:t>
            </a:r>
          </a:p>
          <a:p>
            <a:endParaRPr lang="en-US" dirty="0"/>
          </a:p>
        </p:txBody>
      </p:sp>
    </p:spTree>
    <p:extLst>
      <p:ext uri="{BB962C8B-B14F-4D97-AF65-F5344CB8AC3E}">
        <p14:creationId xmlns:p14="http://schemas.microsoft.com/office/powerpoint/2010/main" val="3129400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Advantages of Binary Search</a:t>
            </a:r>
            <a:endParaRPr lang="en-US" b="1" dirty="0"/>
          </a:p>
        </p:txBody>
      </p:sp>
      <p:sp>
        <p:nvSpPr>
          <p:cNvPr id="3" name="Content Placeholder 2"/>
          <p:cNvSpPr>
            <a:spLocks noGrp="1"/>
          </p:cNvSpPr>
          <p:nvPr>
            <p:ph idx="1"/>
          </p:nvPr>
        </p:nvSpPr>
        <p:spPr/>
        <p:txBody>
          <a:bodyPr>
            <a:normAutofit/>
          </a:bodyPr>
          <a:lstStyle/>
          <a:p>
            <a:r>
              <a:rPr lang="en-US" sz="3000" dirty="0" smtClean="0"/>
              <a:t>1. If the array size is  large then binary search is very much faster than linear search.</a:t>
            </a:r>
          </a:p>
          <a:p>
            <a:endParaRPr lang="en-US" sz="3000" dirty="0"/>
          </a:p>
          <a:p>
            <a:r>
              <a:rPr lang="en-US" sz="3000" dirty="0" smtClean="0"/>
              <a:t>2.It is more  efficient</a:t>
            </a:r>
            <a:endParaRPr lang="en-US" sz="3000" dirty="0"/>
          </a:p>
        </p:txBody>
      </p:sp>
    </p:spTree>
    <p:extLst>
      <p:ext uri="{BB962C8B-B14F-4D97-AF65-F5344CB8AC3E}">
        <p14:creationId xmlns:p14="http://schemas.microsoft.com/office/powerpoint/2010/main" val="2673043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Disadvantages </a:t>
            </a:r>
            <a:r>
              <a:rPr lang="en-US" b="1" dirty="0"/>
              <a:t>of Binary Search</a:t>
            </a:r>
          </a:p>
        </p:txBody>
      </p:sp>
      <p:sp>
        <p:nvSpPr>
          <p:cNvPr id="3" name="Content Placeholder 2"/>
          <p:cNvSpPr>
            <a:spLocks noGrp="1"/>
          </p:cNvSpPr>
          <p:nvPr>
            <p:ph idx="1"/>
          </p:nvPr>
        </p:nvSpPr>
        <p:spPr>
          <a:xfrm>
            <a:off x="0" y="838200"/>
            <a:ext cx="9144000" cy="6019800"/>
          </a:xfrm>
        </p:spPr>
        <p:txBody>
          <a:bodyPr/>
          <a:lstStyle/>
          <a:p>
            <a:pPr marL="0" indent="0">
              <a:buNone/>
            </a:pPr>
            <a:endParaRPr lang="en-US" dirty="0" smtClean="0"/>
          </a:p>
          <a:p>
            <a:pPr marL="0" indent="0">
              <a:buNone/>
            </a:pPr>
            <a:endParaRPr lang="en-US" dirty="0"/>
          </a:p>
          <a:p>
            <a:pPr marL="0" indent="0">
              <a:buNone/>
            </a:pPr>
            <a:r>
              <a:rPr lang="en-US" sz="3000" dirty="0" smtClean="0"/>
              <a:t>1.Data has to be in sorted order</a:t>
            </a:r>
          </a:p>
          <a:p>
            <a:pPr marL="0" indent="0">
              <a:buNone/>
            </a:pPr>
            <a:endParaRPr lang="en-US" sz="3000" dirty="0" smtClean="0"/>
          </a:p>
          <a:p>
            <a:pPr marL="0" indent="0">
              <a:buNone/>
            </a:pPr>
            <a:r>
              <a:rPr lang="en-US" sz="3000" dirty="0" smtClean="0"/>
              <a:t>2.This method can only be applied to linear and sequential data structure</a:t>
            </a:r>
            <a:endParaRPr lang="en-US" sz="3000" dirty="0"/>
          </a:p>
        </p:txBody>
      </p:sp>
    </p:spTree>
    <p:extLst>
      <p:ext uri="{BB962C8B-B14F-4D97-AF65-F5344CB8AC3E}">
        <p14:creationId xmlns:p14="http://schemas.microsoft.com/office/powerpoint/2010/main" val="2269269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b="1" dirty="0" smtClean="0"/>
              <a:t>Complexity of Binary Search</a:t>
            </a:r>
            <a:endParaRPr lang="en-US" b="1" dirty="0"/>
          </a:p>
        </p:txBody>
      </p:sp>
      <p:sp>
        <p:nvSpPr>
          <p:cNvPr id="3" name="Content Placeholder 2"/>
          <p:cNvSpPr>
            <a:spLocks noGrp="1"/>
          </p:cNvSpPr>
          <p:nvPr>
            <p:ph idx="1"/>
          </p:nvPr>
        </p:nvSpPr>
        <p:spPr>
          <a:xfrm>
            <a:off x="0" y="914400"/>
            <a:ext cx="9144000" cy="5867400"/>
          </a:xfrm>
        </p:spPr>
        <p:txBody>
          <a:bodyPr/>
          <a:lstStyle/>
          <a:p>
            <a:r>
              <a:rPr lang="en-US" dirty="0" smtClean="0"/>
              <a:t>During each iteration the value of mid is calculated as mid= (</a:t>
            </a:r>
            <a:r>
              <a:rPr lang="en-US" dirty="0" err="1" smtClean="0"/>
              <a:t>beg+end</a:t>
            </a:r>
            <a:r>
              <a:rPr lang="en-US" dirty="0" smtClean="0"/>
              <a:t>)/2</a:t>
            </a:r>
          </a:p>
          <a:p>
            <a:endParaRPr lang="en-US" dirty="0"/>
          </a:p>
          <a:p>
            <a:r>
              <a:rPr lang="en-US" dirty="0" smtClean="0"/>
              <a:t>For binary search maximum number of comparisons for successful and unsuccessful search is given by </a:t>
            </a:r>
          </a:p>
          <a:p>
            <a:pPr marL="0" indent="0">
              <a:buNone/>
            </a:pPr>
            <a:r>
              <a:rPr lang="en-US" dirty="0" smtClean="0"/>
              <a:t>   </a:t>
            </a:r>
            <a:r>
              <a:rPr lang="en-US" b="1" dirty="0" smtClean="0"/>
              <a:t>O(log</a:t>
            </a:r>
            <a:r>
              <a:rPr lang="en-US" sz="3220" b="1" baseline="-25000" dirty="0"/>
              <a:t>2</a:t>
            </a:r>
            <a:r>
              <a:rPr lang="en-US" b="1" dirty="0" smtClean="0"/>
              <a:t> 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92249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229600" cy="715962"/>
          </a:xfrm>
        </p:spPr>
        <p:txBody>
          <a:bodyPr>
            <a:normAutofit fontScale="90000"/>
          </a:bodyPr>
          <a:lstStyle/>
          <a:p>
            <a:r>
              <a:rPr lang="en-US" b="1" dirty="0"/>
              <a:t>Procedure of linear search</a:t>
            </a:r>
            <a:endParaRPr lang="en-US" dirty="0"/>
          </a:p>
        </p:txBody>
      </p:sp>
      <p:sp>
        <p:nvSpPr>
          <p:cNvPr id="3" name="Content Placeholder 2"/>
          <p:cNvSpPr>
            <a:spLocks noGrp="1"/>
          </p:cNvSpPr>
          <p:nvPr>
            <p:ph idx="1"/>
          </p:nvPr>
        </p:nvSpPr>
        <p:spPr>
          <a:xfrm>
            <a:off x="0" y="914400"/>
            <a:ext cx="9144000" cy="5943600"/>
          </a:xfrm>
        </p:spPr>
        <p:txBody>
          <a:bodyPr>
            <a:normAutofit/>
          </a:bodyPr>
          <a:lstStyle/>
          <a:p>
            <a:endParaRPr lang="en-US" sz="2800" b="1" dirty="0" smtClean="0"/>
          </a:p>
          <a:p>
            <a:r>
              <a:rPr lang="en-US" sz="2800" b="1" dirty="0" smtClean="0"/>
              <a:t>Step </a:t>
            </a:r>
            <a:r>
              <a:rPr lang="en-US" sz="2800" b="1" dirty="0"/>
              <a:t>4:</a:t>
            </a:r>
            <a:r>
              <a:rPr lang="en-US" sz="2800" dirty="0"/>
              <a:t> If both are not matching, then compare search element with the next element in the list</a:t>
            </a:r>
            <a:r>
              <a:rPr lang="en-US" sz="2800" dirty="0" smtClean="0"/>
              <a:t>.</a:t>
            </a:r>
          </a:p>
          <a:p>
            <a:endParaRPr lang="en-US" sz="2800" dirty="0"/>
          </a:p>
          <a:p>
            <a:r>
              <a:rPr lang="en-US" sz="2800" b="1" dirty="0"/>
              <a:t>Step 5:</a:t>
            </a:r>
            <a:r>
              <a:rPr lang="en-US" sz="2800" dirty="0"/>
              <a:t> Repeat steps 3 and 4 until the search element is compared with the last element in the list</a:t>
            </a:r>
            <a:r>
              <a:rPr lang="en-US" sz="2800" dirty="0" smtClean="0"/>
              <a:t>.</a:t>
            </a:r>
          </a:p>
          <a:p>
            <a:endParaRPr lang="en-US" sz="2800" dirty="0"/>
          </a:p>
          <a:p>
            <a:r>
              <a:rPr lang="en-US" sz="2800" b="1" dirty="0"/>
              <a:t>Step 6:</a:t>
            </a:r>
            <a:r>
              <a:rPr lang="en-US" sz="2800" dirty="0"/>
              <a:t> If the last element in the list is also doesn't match, then display "Element not found!!!" and terminate the function.</a:t>
            </a:r>
          </a:p>
          <a:p>
            <a:endParaRPr lang="en-US" sz="2800" dirty="0"/>
          </a:p>
          <a:p>
            <a:endParaRPr lang="en-US" dirty="0"/>
          </a:p>
        </p:txBody>
      </p:sp>
    </p:spTree>
    <p:extLst>
      <p:ext uri="{BB962C8B-B14F-4D97-AF65-F5344CB8AC3E}">
        <p14:creationId xmlns:p14="http://schemas.microsoft.com/office/powerpoint/2010/main" val="104307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Program for binary search</a:t>
            </a:r>
            <a:endParaRPr lang="en-US" dirty="0"/>
          </a:p>
        </p:txBody>
      </p:sp>
      <p:sp>
        <p:nvSpPr>
          <p:cNvPr id="3" name="Content Placeholder 2"/>
          <p:cNvSpPr>
            <a:spLocks noGrp="1"/>
          </p:cNvSpPr>
          <p:nvPr>
            <p:ph idx="1"/>
          </p:nvPr>
        </p:nvSpPr>
        <p:spPr>
          <a:xfrm>
            <a:off x="0" y="914400"/>
            <a:ext cx="9144000" cy="5943600"/>
          </a:xfrm>
        </p:spPr>
        <p:txBody>
          <a:bodyPr>
            <a:normAutofit fontScale="92500" lnSpcReduction="20000"/>
          </a:bodyPr>
          <a:lstStyle/>
          <a:p>
            <a:pPr marL="0" indent="0">
              <a:buNone/>
            </a:pPr>
            <a:r>
              <a:rPr lang="en-US" dirty="0"/>
              <a:t>void main()</a:t>
            </a:r>
          </a:p>
          <a:p>
            <a:pPr marL="0" indent="0">
              <a:buNone/>
            </a:pPr>
            <a:r>
              <a:rPr lang="en-US" dirty="0"/>
              <a:t>{</a:t>
            </a:r>
          </a:p>
          <a:p>
            <a:pPr marL="0" indent="0">
              <a:buNone/>
            </a:pPr>
            <a:r>
              <a:rPr lang="en-US" dirty="0" err="1"/>
              <a:t>int</a:t>
            </a:r>
            <a:r>
              <a:rPr lang="en-US" dirty="0"/>
              <a:t> a[10],</a:t>
            </a:r>
            <a:r>
              <a:rPr lang="en-US" dirty="0" err="1"/>
              <a:t>n,i,item,beg,end,mid,flag</a:t>
            </a:r>
            <a:r>
              <a:rPr lang="en-US" dirty="0"/>
              <a:t>=0;</a:t>
            </a:r>
          </a:p>
          <a:p>
            <a:pPr marL="0" indent="0">
              <a:buNone/>
            </a:pPr>
            <a:r>
              <a:rPr lang="en-US" dirty="0"/>
              <a:t>//n = number of elements for array</a:t>
            </a:r>
          </a:p>
          <a:p>
            <a:pPr marL="0" indent="0">
              <a:buNone/>
            </a:pPr>
            <a:r>
              <a:rPr lang="en-US" dirty="0" err="1"/>
              <a:t>clrscr</a:t>
            </a:r>
            <a:r>
              <a:rPr lang="en-US" dirty="0"/>
              <a:t>();</a:t>
            </a:r>
          </a:p>
          <a:p>
            <a:pPr marL="0" indent="0">
              <a:buNone/>
            </a:pPr>
            <a:r>
              <a:rPr lang="en-US" dirty="0" err="1"/>
              <a:t>printf</a:t>
            </a:r>
            <a:r>
              <a:rPr lang="en-US" dirty="0"/>
              <a:t>("\n Enter </a:t>
            </a:r>
            <a:r>
              <a:rPr lang="en-US" dirty="0" smtClean="0"/>
              <a:t>size of array </a:t>
            </a:r>
            <a:r>
              <a:rPr lang="en-US" dirty="0"/>
              <a:t>:");</a:t>
            </a:r>
          </a:p>
          <a:p>
            <a:pPr marL="0" indent="0">
              <a:buNone/>
            </a:pPr>
            <a:r>
              <a:rPr lang="en-US" dirty="0" err="1"/>
              <a:t>scanf</a:t>
            </a:r>
            <a:r>
              <a:rPr lang="en-US" dirty="0"/>
              <a:t>("%</a:t>
            </a:r>
            <a:r>
              <a:rPr lang="en-US" dirty="0" err="1"/>
              <a:t>d",&amp;n</a:t>
            </a:r>
            <a:r>
              <a:rPr lang="en-US" dirty="0"/>
              <a:t>);</a:t>
            </a:r>
          </a:p>
          <a:p>
            <a:pPr marL="0" indent="0">
              <a:buNone/>
            </a:pPr>
            <a:r>
              <a:rPr lang="en-US" dirty="0"/>
              <a:t>for(i=0;i</a:t>
            </a:r>
            <a:r>
              <a:rPr lang="en-US" dirty="0" smtClean="0"/>
              <a:t>&lt;=n-1;i</a:t>
            </a:r>
            <a:r>
              <a:rPr lang="en-US" dirty="0"/>
              <a:t>++)</a:t>
            </a:r>
          </a:p>
          <a:p>
            <a:pPr marL="0" indent="0">
              <a:buNone/>
            </a:pPr>
            <a:r>
              <a:rPr lang="en-US" dirty="0"/>
              <a:t>{</a:t>
            </a:r>
          </a:p>
          <a:p>
            <a:pPr marL="0" indent="0">
              <a:buNone/>
            </a:pPr>
            <a:r>
              <a:rPr lang="en-US" dirty="0"/>
              <a:t> </a:t>
            </a:r>
            <a:r>
              <a:rPr lang="en-US" dirty="0" err="1"/>
              <a:t>scanf</a:t>
            </a:r>
            <a:r>
              <a:rPr lang="en-US" dirty="0"/>
              <a:t>("%</a:t>
            </a:r>
            <a:r>
              <a:rPr lang="en-US" dirty="0" err="1"/>
              <a:t>d",&amp;a</a:t>
            </a:r>
            <a:r>
              <a:rPr lang="en-US" dirty="0"/>
              <a:t>[i]);</a:t>
            </a:r>
          </a:p>
          <a:p>
            <a:pPr marL="0" indent="0">
              <a:buNone/>
            </a:pPr>
            <a:r>
              <a:rPr lang="en-US" dirty="0"/>
              <a:t> }</a:t>
            </a:r>
          </a:p>
          <a:p>
            <a:pPr marL="0" indent="0">
              <a:buNone/>
            </a:pPr>
            <a:r>
              <a:rPr lang="en-US" dirty="0" smtClean="0"/>
              <a:t> </a:t>
            </a:r>
            <a:r>
              <a:rPr lang="en-US" dirty="0" err="1"/>
              <a:t>printf</a:t>
            </a:r>
            <a:r>
              <a:rPr lang="en-US" dirty="0"/>
              <a:t>("\n Enter element to be searched:");</a:t>
            </a:r>
          </a:p>
          <a:p>
            <a:pPr marL="0" indent="0">
              <a:buNone/>
            </a:pPr>
            <a:r>
              <a:rPr lang="en-US" dirty="0"/>
              <a:t> </a:t>
            </a:r>
            <a:r>
              <a:rPr lang="en-US" dirty="0" err="1"/>
              <a:t>scanf</a:t>
            </a:r>
            <a:r>
              <a:rPr lang="en-US" dirty="0"/>
              <a:t>("%</a:t>
            </a:r>
            <a:r>
              <a:rPr lang="en-US" dirty="0" err="1"/>
              <a:t>d",&amp;item</a:t>
            </a:r>
            <a:r>
              <a:rPr lang="en-US" dirty="0"/>
              <a:t>);</a:t>
            </a:r>
          </a:p>
          <a:p>
            <a:pPr marL="0" indent="0">
              <a:buNone/>
            </a:pPr>
            <a:endParaRPr lang="en-US" dirty="0"/>
          </a:p>
        </p:txBody>
      </p:sp>
    </p:spTree>
    <p:extLst>
      <p:ext uri="{BB962C8B-B14F-4D97-AF65-F5344CB8AC3E}">
        <p14:creationId xmlns:p14="http://schemas.microsoft.com/office/powerpoint/2010/main" val="1805947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220200" cy="6705600"/>
          </a:xfrm>
        </p:spPr>
        <p:txBody>
          <a:bodyPr>
            <a:normAutofit fontScale="70000" lnSpcReduction="20000"/>
          </a:bodyPr>
          <a:lstStyle/>
          <a:p>
            <a:pPr marL="0" indent="0">
              <a:buNone/>
            </a:pPr>
            <a:r>
              <a:rPr lang="en-US" sz="5600" dirty="0"/>
              <a:t>beg=0, end=n-1;</a:t>
            </a:r>
          </a:p>
          <a:p>
            <a:pPr marL="0" indent="0">
              <a:buNone/>
            </a:pPr>
            <a:r>
              <a:rPr lang="en-US" sz="5600" dirty="0"/>
              <a:t> while(beg&lt;=end)</a:t>
            </a:r>
          </a:p>
          <a:p>
            <a:pPr marL="0" indent="0">
              <a:buNone/>
            </a:pPr>
            <a:r>
              <a:rPr lang="en-US" sz="5600" dirty="0"/>
              <a:t> {</a:t>
            </a:r>
          </a:p>
          <a:p>
            <a:pPr marL="0" indent="0">
              <a:buNone/>
            </a:pPr>
            <a:r>
              <a:rPr lang="en-US" sz="5600" dirty="0"/>
              <a:t> mid=(</a:t>
            </a:r>
            <a:r>
              <a:rPr lang="en-US" sz="5600" dirty="0" err="1"/>
              <a:t>beg+end</a:t>
            </a:r>
            <a:r>
              <a:rPr lang="en-US" sz="5600" dirty="0"/>
              <a:t>)/2;</a:t>
            </a:r>
          </a:p>
          <a:p>
            <a:pPr marL="0" indent="0">
              <a:buNone/>
            </a:pPr>
            <a:endParaRPr lang="en-US" sz="5600" dirty="0"/>
          </a:p>
          <a:p>
            <a:pPr marL="0" indent="0">
              <a:buNone/>
            </a:pPr>
            <a:r>
              <a:rPr lang="en-US" sz="5600" dirty="0"/>
              <a:t> if(item==a[mid])</a:t>
            </a:r>
          </a:p>
          <a:p>
            <a:pPr marL="0" indent="0">
              <a:buNone/>
            </a:pPr>
            <a:r>
              <a:rPr lang="en-US" sz="5600" dirty="0"/>
              <a:t> {</a:t>
            </a:r>
          </a:p>
          <a:p>
            <a:pPr marL="0" indent="0">
              <a:buNone/>
            </a:pPr>
            <a:r>
              <a:rPr lang="en-US" sz="5600" dirty="0"/>
              <a:t> flag=1;</a:t>
            </a:r>
          </a:p>
          <a:p>
            <a:pPr marL="0" indent="0">
              <a:buNone/>
            </a:pPr>
            <a:endParaRPr lang="en-US" sz="5600" dirty="0"/>
          </a:p>
          <a:p>
            <a:pPr marL="0" indent="0">
              <a:buNone/>
            </a:pPr>
            <a:r>
              <a:rPr lang="en-US" sz="5600" dirty="0"/>
              <a:t> break;</a:t>
            </a:r>
          </a:p>
          <a:p>
            <a:pPr marL="0" indent="0">
              <a:buNone/>
            </a:pPr>
            <a:r>
              <a:rPr lang="en-US" sz="5600" dirty="0"/>
              <a:t> }</a:t>
            </a:r>
          </a:p>
          <a:p>
            <a:pPr marL="0" indent="0">
              <a:buNone/>
            </a:pPr>
            <a:endParaRPr lang="en-US" sz="5600" dirty="0"/>
          </a:p>
        </p:txBody>
      </p:sp>
    </p:spTree>
    <p:extLst>
      <p:ext uri="{BB962C8B-B14F-4D97-AF65-F5344CB8AC3E}">
        <p14:creationId xmlns:p14="http://schemas.microsoft.com/office/powerpoint/2010/main" val="2222854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marL="0" indent="0">
              <a:buNone/>
            </a:pPr>
            <a:r>
              <a:rPr lang="en-US" dirty="0"/>
              <a:t> else if(item&lt;a[mid])</a:t>
            </a:r>
          </a:p>
          <a:p>
            <a:pPr marL="0" indent="0">
              <a:buNone/>
            </a:pPr>
            <a:endParaRPr lang="en-US" dirty="0"/>
          </a:p>
          <a:p>
            <a:pPr marL="0" indent="0">
              <a:buNone/>
            </a:pPr>
            <a:r>
              <a:rPr lang="en-US" dirty="0"/>
              <a:t>  end=mid-1;</a:t>
            </a:r>
          </a:p>
          <a:p>
            <a:pPr marL="0" indent="0">
              <a:buNone/>
            </a:pPr>
            <a:endParaRPr lang="en-US" dirty="0"/>
          </a:p>
          <a:p>
            <a:pPr marL="0" indent="0">
              <a:buNone/>
            </a:pPr>
            <a:r>
              <a:rPr lang="en-US" dirty="0"/>
              <a:t>  else</a:t>
            </a:r>
          </a:p>
          <a:p>
            <a:pPr marL="0" indent="0">
              <a:buNone/>
            </a:pPr>
            <a:endParaRPr lang="en-US" dirty="0"/>
          </a:p>
          <a:p>
            <a:pPr marL="0" indent="0">
              <a:buNone/>
            </a:pPr>
            <a:r>
              <a:rPr lang="en-US" dirty="0"/>
              <a:t>  beg=mid+1;</a:t>
            </a:r>
          </a:p>
          <a:p>
            <a:pPr marL="0" indent="0">
              <a:buNone/>
            </a:pPr>
            <a:r>
              <a:rPr lang="en-US" dirty="0"/>
              <a:t> }</a:t>
            </a:r>
          </a:p>
          <a:p>
            <a:pPr marL="0" indent="0">
              <a:buNone/>
            </a:pPr>
            <a:r>
              <a:rPr lang="en-US" dirty="0"/>
              <a:t>  if(flag==1)</a:t>
            </a:r>
          </a:p>
          <a:p>
            <a:pPr marL="0" indent="0">
              <a:buNone/>
            </a:pPr>
            <a:endParaRPr lang="en-US" dirty="0"/>
          </a:p>
          <a:p>
            <a:pPr marL="0" indent="0">
              <a:buNone/>
            </a:pPr>
            <a:r>
              <a:rPr lang="en-US" dirty="0"/>
              <a:t>   </a:t>
            </a:r>
            <a:r>
              <a:rPr lang="en-US" dirty="0" err="1"/>
              <a:t>printf</a:t>
            </a:r>
            <a:r>
              <a:rPr lang="en-US" dirty="0"/>
              <a:t>("\n Item %d present at position %d",</a:t>
            </a:r>
            <a:r>
              <a:rPr lang="en-US" dirty="0" err="1" smtClean="0"/>
              <a:t>item,mid</a:t>
            </a:r>
            <a:r>
              <a:rPr lang="en-US" dirty="0" smtClean="0"/>
              <a:t>);</a:t>
            </a:r>
            <a:endParaRPr lang="en-US" dirty="0"/>
          </a:p>
          <a:p>
            <a:pPr marL="0" indent="0">
              <a:buNone/>
            </a:pPr>
            <a:r>
              <a:rPr lang="en-US" dirty="0"/>
              <a:t>   else</a:t>
            </a:r>
          </a:p>
          <a:p>
            <a:pPr marL="0" indent="0">
              <a:buNone/>
            </a:pPr>
            <a:r>
              <a:rPr lang="en-US" dirty="0"/>
              <a:t>   </a:t>
            </a:r>
            <a:r>
              <a:rPr lang="en-US" dirty="0" err="1"/>
              <a:t>printf</a:t>
            </a:r>
            <a:r>
              <a:rPr lang="en-US" dirty="0"/>
              <a:t>("\n not present");</a:t>
            </a:r>
          </a:p>
          <a:p>
            <a:pPr marL="0" indent="0">
              <a:buNone/>
            </a:pPr>
            <a:endParaRPr lang="en-US" dirty="0"/>
          </a:p>
          <a:p>
            <a:pPr marL="0" indent="0">
              <a:buNone/>
            </a:pPr>
            <a:r>
              <a:rPr lang="en-US" dirty="0"/>
              <a:t>  </a:t>
            </a:r>
            <a:r>
              <a:rPr lang="en-US" dirty="0" err="1"/>
              <a:t>getch</a:t>
            </a:r>
            <a:r>
              <a:rPr lang="en-US" dirty="0"/>
              <a:t>();</a:t>
            </a: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3650186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838200"/>
          </a:xfrm>
        </p:spPr>
        <p:txBody>
          <a:bodyPr>
            <a:normAutofit fontScale="90000"/>
          </a:bodyPr>
          <a:lstStyle/>
          <a:p>
            <a:r>
              <a:rPr lang="en-US" sz="4000" b="1" dirty="0" smtClean="0"/>
              <a:t>Difference </a:t>
            </a:r>
            <a:r>
              <a:rPr lang="en-US" sz="4000" b="1" dirty="0"/>
              <a:t>between linear and binary search </a:t>
            </a:r>
          </a:p>
        </p:txBody>
      </p:sp>
      <p:sp>
        <p:nvSpPr>
          <p:cNvPr id="4" name="Rectangle 4"/>
          <p:cNvSpPr>
            <a:spLocks noGrp="1" noChangeArrowheads="1"/>
          </p:cNvSpPr>
          <p:nvPr>
            <p:ph idx="1"/>
          </p:nvPr>
        </p:nvSpPr>
        <p:spPr>
          <a:xfrm>
            <a:off x="0" y="762000"/>
            <a:ext cx="9144000" cy="6019800"/>
          </a:xfrm>
        </p:spPr>
        <p:txBody>
          <a:bodyPr/>
          <a:lstStyle/>
          <a:p>
            <a:pPr eaLnBrk="1" hangingPunct="1"/>
            <a:r>
              <a:rPr lang="en-US" sz="2800" b="1" u="sng" dirty="0" smtClean="0"/>
              <a:t>Linear Search</a:t>
            </a:r>
          </a:p>
          <a:p>
            <a:pPr eaLnBrk="1" hangingPunct="1">
              <a:buFont typeface="Wingdings" pitchFamily="2" charset="2"/>
              <a:buNone/>
            </a:pPr>
            <a:r>
              <a:rPr lang="en-US" sz="2300" dirty="0" smtClean="0"/>
              <a:t> 1. Data can be in any order.</a:t>
            </a:r>
          </a:p>
          <a:p>
            <a:pPr eaLnBrk="1" hangingPunct="1">
              <a:buFont typeface="Wingdings" pitchFamily="2" charset="2"/>
              <a:buNone/>
            </a:pPr>
            <a:r>
              <a:rPr lang="en-US" sz="2300" dirty="0" smtClean="0"/>
              <a:t> 2. Multidimensional array also can be used.</a:t>
            </a:r>
          </a:p>
          <a:p>
            <a:pPr eaLnBrk="1" hangingPunct="1">
              <a:buFont typeface="Wingdings" pitchFamily="2" charset="2"/>
              <a:buNone/>
            </a:pPr>
            <a:r>
              <a:rPr lang="en-US" sz="2300" dirty="0" smtClean="0"/>
              <a:t>3.TimeComplexity:- O(  n)</a:t>
            </a:r>
          </a:p>
          <a:p>
            <a:pPr eaLnBrk="1" hangingPunct="1">
              <a:buFont typeface="Wingdings" pitchFamily="2" charset="2"/>
              <a:buNone/>
            </a:pPr>
            <a:r>
              <a:rPr lang="en-US" sz="2300" dirty="0" smtClean="0"/>
              <a:t>4. Not an efficient method to be used if there is a large list.</a:t>
            </a:r>
          </a:p>
          <a:p>
            <a:pPr eaLnBrk="1" hangingPunct="1">
              <a:buFont typeface="Wingdings" pitchFamily="2" charset="2"/>
              <a:buNone/>
            </a:pPr>
            <a:endParaRPr lang="en-US" sz="2300" dirty="0"/>
          </a:p>
          <a:p>
            <a:pPr marL="514350" indent="-514350"/>
            <a:r>
              <a:rPr lang="en-US" u="sng" dirty="0"/>
              <a:t>Binary Search</a:t>
            </a:r>
          </a:p>
          <a:p>
            <a:pPr marL="514350" indent="-514350">
              <a:buFont typeface="Wingdings" pitchFamily="2" charset="2"/>
              <a:buAutoNum type="arabicPeriod"/>
            </a:pPr>
            <a:r>
              <a:rPr lang="en-US" sz="2300" dirty="0"/>
              <a:t>Data should be in a sorted order.</a:t>
            </a:r>
          </a:p>
          <a:p>
            <a:pPr marL="514350" indent="-514350">
              <a:buFont typeface="Wingdings" pitchFamily="2" charset="2"/>
              <a:buAutoNum type="arabicPeriod"/>
            </a:pPr>
            <a:r>
              <a:rPr lang="en-US" sz="2300" dirty="0"/>
              <a:t>Only single dimensional array is used.</a:t>
            </a:r>
          </a:p>
          <a:p>
            <a:pPr marL="514350" indent="-514350">
              <a:buFont typeface="Wingdings" pitchFamily="2" charset="2"/>
              <a:buAutoNum type="arabicPeriod"/>
            </a:pPr>
            <a:r>
              <a:rPr lang="en-US" sz="2300" dirty="0"/>
              <a:t>Time Complexity:- </a:t>
            </a:r>
            <a:r>
              <a:rPr lang="en-US" sz="2300" dirty="0" smtClean="0"/>
              <a:t>O(log2 n)</a:t>
            </a:r>
            <a:endParaRPr lang="en-US" sz="2300" dirty="0"/>
          </a:p>
          <a:p>
            <a:pPr marL="514350" indent="-514350">
              <a:buFont typeface="Wingdings" pitchFamily="2" charset="2"/>
              <a:buAutoNum type="arabicPeriod"/>
            </a:pPr>
            <a:r>
              <a:rPr lang="en-US" sz="2300" dirty="0"/>
              <a:t>Efficient for large inputs also.</a:t>
            </a:r>
          </a:p>
          <a:p>
            <a:pPr marL="514350" indent="-514350">
              <a:buNone/>
            </a:pPr>
            <a:endParaRPr lang="en-US" sz="2300" dirty="0"/>
          </a:p>
          <a:p>
            <a:pPr eaLnBrk="1" hangingPunct="1">
              <a:buFont typeface="Wingdings" pitchFamily="2" charset="2"/>
              <a:buNone/>
            </a:pPr>
            <a:endParaRPr lang="en-US" sz="2300" dirty="0" smtClean="0"/>
          </a:p>
        </p:txBody>
      </p:sp>
    </p:spTree>
    <p:extLst>
      <p:ext uri="{BB962C8B-B14F-4D97-AF65-F5344CB8AC3E}">
        <p14:creationId xmlns:p14="http://schemas.microsoft.com/office/powerpoint/2010/main" val="38921025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20040"/>
            <a:ext cx="7239000" cy="1143000"/>
          </a:xfrm>
        </p:spPr>
        <p:txBody>
          <a:bodyPr/>
          <a:lstStyle/>
          <a:p>
            <a:pPr eaLnBrk="1" fontAlgn="auto" hangingPunct="1">
              <a:spcAft>
                <a:spcPts val="0"/>
              </a:spcAft>
              <a:defRPr/>
            </a:pPr>
            <a:r>
              <a:rPr lang="en-US" dirty="0" smtClean="0"/>
              <a:t>Application of Searching</a:t>
            </a:r>
          </a:p>
        </p:txBody>
      </p:sp>
      <p:pic>
        <p:nvPicPr>
          <p:cNvPr id="1741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828800"/>
            <a:ext cx="2895600" cy="2362200"/>
          </a:xfrm>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743200"/>
            <a:ext cx="511492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7536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smtClean="0"/>
              <a:t>SORTING</a:t>
            </a:r>
            <a:endParaRPr lang="en-US" b="1" dirty="0"/>
          </a:p>
        </p:txBody>
      </p:sp>
      <p:sp>
        <p:nvSpPr>
          <p:cNvPr id="3" name="Content Placeholder 2"/>
          <p:cNvSpPr>
            <a:spLocks noGrp="1"/>
          </p:cNvSpPr>
          <p:nvPr>
            <p:ph idx="1"/>
          </p:nvPr>
        </p:nvSpPr>
        <p:spPr>
          <a:xfrm>
            <a:off x="0" y="609600"/>
            <a:ext cx="9144000" cy="6096000"/>
          </a:xfrm>
        </p:spPr>
        <p:txBody>
          <a:bodyPr/>
          <a:lstStyle/>
          <a:p>
            <a:r>
              <a:rPr lang="en-US" dirty="0" smtClean="0"/>
              <a:t>Sorting means arranging the elements of an array either in ascending or descending order.</a:t>
            </a:r>
          </a:p>
          <a:p>
            <a:endParaRPr lang="en-US" dirty="0"/>
          </a:p>
          <a:p>
            <a:r>
              <a:rPr lang="en-US" dirty="0" smtClean="0"/>
              <a:t>Each sorting algorithm may be analyzed on amount of time necessary for running the program and amount of space required for the program.</a:t>
            </a:r>
          </a:p>
          <a:p>
            <a:endParaRPr lang="en-US" dirty="0"/>
          </a:p>
          <a:p>
            <a:r>
              <a:rPr lang="en-US" dirty="0" smtClean="0"/>
              <a:t>The amount of time is proportional to the number of key comparisons.</a:t>
            </a:r>
            <a:endParaRPr lang="en-US" dirty="0"/>
          </a:p>
        </p:txBody>
      </p:sp>
    </p:spTree>
    <p:extLst>
      <p:ext uri="{BB962C8B-B14F-4D97-AF65-F5344CB8AC3E}">
        <p14:creationId xmlns:p14="http://schemas.microsoft.com/office/powerpoint/2010/main" val="13508811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Types of Sorting</a:t>
            </a:r>
            <a:endParaRPr lang="en-US" b="1" dirty="0"/>
          </a:p>
        </p:txBody>
      </p:sp>
      <p:sp>
        <p:nvSpPr>
          <p:cNvPr id="3" name="Content Placeholder 2"/>
          <p:cNvSpPr>
            <a:spLocks noGrp="1"/>
          </p:cNvSpPr>
          <p:nvPr>
            <p:ph idx="1"/>
          </p:nvPr>
        </p:nvSpPr>
        <p:spPr>
          <a:xfrm>
            <a:off x="0" y="914400"/>
            <a:ext cx="9144000" cy="5943600"/>
          </a:xfrm>
        </p:spPr>
        <p:txBody>
          <a:bodyPr>
            <a:normAutofit/>
          </a:bodyPr>
          <a:lstStyle/>
          <a:p>
            <a:pPr marL="0" indent="0">
              <a:buNone/>
            </a:pPr>
            <a:endParaRPr lang="en-US" sz="3400" dirty="0" smtClean="0"/>
          </a:p>
          <a:p>
            <a:pPr marL="0" indent="0">
              <a:buNone/>
            </a:pPr>
            <a:r>
              <a:rPr lang="en-US" sz="3400" dirty="0" smtClean="0"/>
              <a:t>1.Bubble sort</a:t>
            </a:r>
          </a:p>
          <a:p>
            <a:pPr marL="0" indent="0">
              <a:buNone/>
            </a:pPr>
            <a:r>
              <a:rPr lang="en-US" sz="3400" dirty="0" smtClean="0"/>
              <a:t>2.Selection sort</a:t>
            </a:r>
          </a:p>
          <a:p>
            <a:pPr marL="0" indent="0">
              <a:buNone/>
            </a:pPr>
            <a:r>
              <a:rPr lang="en-US" sz="3400" dirty="0" smtClean="0"/>
              <a:t>3.Insertion sort</a:t>
            </a:r>
          </a:p>
          <a:p>
            <a:pPr marL="0" indent="0">
              <a:buNone/>
            </a:pPr>
            <a:r>
              <a:rPr lang="en-US" sz="3400" dirty="0" smtClean="0"/>
              <a:t>4.Quick sort</a:t>
            </a:r>
          </a:p>
          <a:p>
            <a:pPr marL="0" indent="0">
              <a:buNone/>
            </a:pPr>
            <a:r>
              <a:rPr lang="en-US" sz="3400" dirty="0" smtClean="0"/>
              <a:t>5.Radix sort</a:t>
            </a:r>
            <a:endParaRPr lang="en-US" sz="3400" dirty="0"/>
          </a:p>
        </p:txBody>
      </p:sp>
    </p:spTree>
    <p:extLst>
      <p:ext uri="{BB962C8B-B14F-4D97-AF65-F5344CB8AC3E}">
        <p14:creationId xmlns:p14="http://schemas.microsoft.com/office/powerpoint/2010/main" val="31602872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487362"/>
          </a:xfrm>
        </p:spPr>
        <p:txBody>
          <a:bodyPr>
            <a:normAutofit fontScale="90000"/>
          </a:bodyPr>
          <a:lstStyle/>
          <a:p>
            <a:r>
              <a:rPr lang="en-US" dirty="0" smtClean="0"/>
              <a:t/>
            </a:r>
            <a:br>
              <a:rPr lang="en-US" dirty="0" smtClean="0"/>
            </a:br>
            <a:r>
              <a:rPr lang="en-US" dirty="0" smtClean="0"/>
              <a:t>1.</a:t>
            </a:r>
            <a:r>
              <a:rPr lang="en-US" b="1" dirty="0" smtClean="0"/>
              <a:t>Bubble </a:t>
            </a:r>
            <a:r>
              <a:rPr lang="en-US" b="1" dirty="0"/>
              <a:t>sort</a:t>
            </a:r>
            <a:br>
              <a:rPr lang="en-US" b="1" dirty="0"/>
            </a:br>
            <a:endParaRPr lang="en-US" b="1" dirty="0"/>
          </a:p>
        </p:txBody>
      </p:sp>
      <p:sp>
        <p:nvSpPr>
          <p:cNvPr id="3" name="Content Placeholder 2"/>
          <p:cNvSpPr>
            <a:spLocks noGrp="1"/>
          </p:cNvSpPr>
          <p:nvPr>
            <p:ph idx="1"/>
          </p:nvPr>
        </p:nvSpPr>
        <p:spPr>
          <a:xfrm>
            <a:off x="0" y="533400"/>
            <a:ext cx="9144000" cy="6248400"/>
          </a:xfrm>
        </p:spPr>
        <p:txBody>
          <a:bodyPr/>
          <a:lstStyle/>
          <a:p>
            <a:endParaRPr lang="en-US" dirty="0" smtClean="0"/>
          </a:p>
          <a:p>
            <a:r>
              <a:rPr lang="en-US" dirty="0" smtClean="0"/>
              <a:t>Bubble sort is very simple method.</a:t>
            </a:r>
          </a:p>
          <a:p>
            <a:r>
              <a:rPr lang="en-US" dirty="0" smtClean="0"/>
              <a:t>This method begins with the 0</a:t>
            </a:r>
            <a:r>
              <a:rPr lang="en-US" baseline="30000" dirty="0" smtClean="0"/>
              <a:t>th</a:t>
            </a:r>
            <a:r>
              <a:rPr lang="en-US" dirty="0" smtClean="0"/>
              <a:t> element.</a:t>
            </a:r>
          </a:p>
          <a:p>
            <a:endParaRPr lang="en-US" dirty="0" smtClean="0"/>
          </a:p>
          <a:p>
            <a:r>
              <a:rPr lang="en-US" dirty="0" smtClean="0"/>
              <a:t>The 0</a:t>
            </a:r>
            <a:r>
              <a:rPr lang="en-US" baseline="30000" dirty="0" smtClean="0"/>
              <a:t>th</a:t>
            </a:r>
            <a:r>
              <a:rPr lang="en-US" dirty="0" smtClean="0"/>
              <a:t> element is compared with the 1</a:t>
            </a:r>
            <a:r>
              <a:rPr lang="en-US" baseline="30000" dirty="0" smtClean="0"/>
              <a:t>st</a:t>
            </a:r>
            <a:r>
              <a:rPr lang="en-US" dirty="0" smtClean="0"/>
              <a:t> element</a:t>
            </a:r>
          </a:p>
          <a:p>
            <a:endParaRPr lang="en-US" dirty="0" smtClean="0"/>
          </a:p>
          <a:p>
            <a:r>
              <a:rPr lang="en-US" dirty="0" smtClean="0"/>
              <a:t>If 0</a:t>
            </a:r>
            <a:r>
              <a:rPr lang="en-US" baseline="30000" dirty="0" smtClean="0"/>
              <a:t>th</a:t>
            </a:r>
            <a:r>
              <a:rPr lang="en-US" dirty="0" smtClean="0"/>
              <a:t> element is found to be greater than the 1</a:t>
            </a:r>
            <a:r>
              <a:rPr lang="en-US" baseline="30000" dirty="0" smtClean="0"/>
              <a:t>st</a:t>
            </a:r>
            <a:r>
              <a:rPr lang="en-US" dirty="0" smtClean="0"/>
              <a:t> element then they are interchanged otherwise not interchanged.</a:t>
            </a:r>
            <a:endParaRPr lang="en-US" dirty="0"/>
          </a:p>
        </p:txBody>
      </p:sp>
    </p:spTree>
    <p:extLst>
      <p:ext uri="{BB962C8B-B14F-4D97-AF65-F5344CB8AC3E}">
        <p14:creationId xmlns:p14="http://schemas.microsoft.com/office/powerpoint/2010/main" val="11785465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487362"/>
          </a:xfrm>
        </p:spPr>
        <p:txBody>
          <a:bodyPr>
            <a:normAutofit fontScale="90000"/>
          </a:bodyPr>
          <a:lstStyle/>
          <a:p>
            <a:r>
              <a:rPr lang="en-US" b="1" dirty="0" smtClean="0"/>
              <a:t/>
            </a:r>
            <a:br>
              <a:rPr lang="en-US" b="1" dirty="0" smtClean="0"/>
            </a:br>
            <a:r>
              <a:rPr lang="en-US" b="1" dirty="0" smtClean="0"/>
              <a:t>Bubble </a:t>
            </a:r>
            <a:r>
              <a:rPr lang="en-US" b="1" dirty="0"/>
              <a:t>sort</a:t>
            </a:r>
            <a:br>
              <a:rPr lang="en-US" b="1" dirty="0"/>
            </a:br>
            <a:endParaRPr lang="en-US" dirty="0"/>
          </a:p>
        </p:txBody>
      </p:sp>
      <p:sp>
        <p:nvSpPr>
          <p:cNvPr id="3" name="Content Placeholder 2"/>
          <p:cNvSpPr>
            <a:spLocks noGrp="1"/>
          </p:cNvSpPr>
          <p:nvPr>
            <p:ph idx="1"/>
          </p:nvPr>
        </p:nvSpPr>
        <p:spPr>
          <a:xfrm>
            <a:off x="0" y="533400"/>
            <a:ext cx="9144000" cy="6324600"/>
          </a:xfrm>
        </p:spPr>
        <p:txBody>
          <a:bodyPr/>
          <a:lstStyle/>
          <a:p>
            <a:endParaRPr lang="en-US" dirty="0" smtClean="0"/>
          </a:p>
          <a:p>
            <a:r>
              <a:rPr lang="en-US" dirty="0" smtClean="0"/>
              <a:t>In this way all the elements are compared with their next element and are interchanged if required.</a:t>
            </a:r>
          </a:p>
          <a:p>
            <a:endParaRPr lang="en-US" dirty="0"/>
          </a:p>
          <a:p>
            <a:r>
              <a:rPr lang="en-US" dirty="0" smtClean="0"/>
              <a:t>The output of first iteration is the largest element gets placed at the last position </a:t>
            </a:r>
          </a:p>
          <a:p>
            <a:endParaRPr lang="en-US" dirty="0"/>
          </a:p>
          <a:p>
            <a:r>
              <a:rPr lang="en-US" dirty="0" smtClean="0"/>
              <a:t>Similarly in the second iteration,  second largest element </a:t>
            </a:r>
            <a:r>
              <a:rPr lang="en-US" dirty="0"/>
              <a:t>gets placed at the </a:t>
            </a:r>
            <a:r>
              <a:rPr lang="en-US" dirty="0" smtClean="0"/>
              <a:t>second last </a:t>
            </a:r>
            <a:r>
              <a:rPr lang="en-US" dirty="0"/>
              <a:t>position </a:t>
            </a:r>
          </a:p>
          <a:p>
            <a:endParaRPr lang="en-US" dirty="0"/>
          </a:p>
        </p:txBody>
      </p:sp>
    </p:spTree>
    <p:extLst>
      <p:ext uri="{BB962C8B-B14F-4D97-AF65-F5344CB8AC3E}">
        <p14:creationId xmlns:p14="http://schemas.microsoft.com/office/powerpoint/2010/main" val="27777044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smtClean="0"/>
              <a:t/>
            </a:r>
            <a:br>
              <a:rPr lang="en-US" b="1" dirty="0" smtClean="0"/>
            </a:br>
            <a:r>
              <a:rPr lang="en-US" b="1" dirty="0" smtClean="0"/>
              <a:t>Bubble </a:t>
            </a:r>
            <a:r>
              <a:rPr lang="en-US" b="1" dirty="0"/>
              <a:t>sort</a:t>
            </a:r>
            <a:br>
              <a:rPr lang="en-US" b="1" dirty="0"/>
            </a:br>
            <a:endParaRPr lang="en-US" dirty="0"/>
          </a:p>
        </p:txBody>
      </p:sp>
      <p:sp>
        <p:nvSpPr>
          <p:cNvPr id="3" name="Content Placeholder 2"/>
          <p:cNvSpPr>
            <a:spLocks noGrp="1"/>
          </p:cNvSpPr>
          <p:nvPr>
            <p:ph idx="1"/>
          </p:nvPr>
        </p:nvSpPr>
        <p:spPr>
          <a:xfrm>
            <a:off x="0" y="609600"/>
            <a:ext cx="9144000" cy="6096000"/>
          </a:xfrm>
        </p:spPr>
        <p:txBody>
          <a:bodyPr/>
          <a:lstStyle/>
          <a:p>
            <a:r>
              <a:rPr lang="en-US" dirty="0" smtClean="0"/>
              <a:t>As a result after (n-1) </a:t>
            </a:r>
            <a:r>
              <a:rPr lang="en-US" dirty="0" err="1" smtClean="0"/>
              <a:t>th</a:t>
            </a:r>
            <a:r>
              <a:rPr lang="en-US" dirty="0" smtClean="0"/>
              <a:t> iteration ,the list becomes a sorted list.</a:t>
            </a:r>
            <a:endParaRPr lang="en-US" dirty="0"/>
          </a:p>
        </p:txBody>
      </p:sp>
    </p:spTree>
    <p:extLst>
      <p:ext uri="{BB962C8B-B14F-4D97-AF65-F5344CB8AC3E}">
        <p14:creationId xmlns:p14="http://schemas.microsoft.com/office/powerpoint/2010/main" val="839809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 y="0"/>
            <a:ext cx="8229600" cy="715962"/>
          </a:xfrm>
        </p:spPr>
        <p:txBody>
          <a:bodyPr>
            <a:normAutofit fontScale="90000"/>
          </a:bodyPr>
          <a:lstStyle/>
          <a:p>
            <a:pPr algn="l"/>
            <a:r>
              <a:rPr lang="en-US" b="1" dirty="0" smtClean="0"/>
              <a:t>Procedure of linear search</a:t>
            </a:r>
            <a:endParaRPr lang="en-US" b="1" dirty="0"/>
          </a:p>
        </p:txBody>
      </p:sp>
      <p:sp>
        <p:nvSpPr>
          <p:cNvPr id="3" name="Content Placeholder 2"/>
          <p:cNvSpPr>
            <a:spLocks noGrp="1"/>
          </p:cNvSpPr>
          <p:nvPr>
            <p:ph idx="1"/>
          </p:nvPr>
        </p:nvSpPr>
        <p:spPr>
          <a:xfrm>
            <a:off x="0" y="685800"/>
            <a:ext cx="9067800" cy="6096000"/>
          </a:xfrm>
        </p:spPr>
        <p:txBody>
          <a:bodyPr>
            <a:normAutofit/>
          </a:bodyPr>
          <a:lstStyle/>
          <a:p>
            <a:pPr marL="0" indent="0">
              <a:buNone/>
            </a:pPr>
            <a:r>
              <a:rPr lang="en-US" sz="2800" dirty="0" smtClean="0"/>
              <a:t>1.Initalize search key element. i.e. the element to be searched in the list.</a:t>
            </a:r>
          </a:p>
          <a:p>
            <a:pPr marL="0" indent="0">
              <a:buNone/>
            </a:pPr>
            <a:endParaRPr lang="en-US" sz="2800" dirty="0"/>
          </a:p>
          <a:p>
            <a:pPr marL="0" indent="0">
              <a:buNone/>
            </a:pPr>
            <a:r>
              <a:rPr lang="en-US" sz="2800" dirty="0" smtClean="0"/>
              <a:t>2.Compare key element with 0</a:t>
            </a:r>
            <a:r>
              <a:rPr lang="en-US" sz="2800" baseline="30000" dirty="0" smtClean="0"/>
              <a:t>th</a:t>
            </a:r>
            <a:r>
              <a:rPr lang="en-US" sz="2800" dirty="0" smtClean="0"/>
              <a:t> portion element. If match is found then search is successful.</a:t>
            </a:r>
          </a:p>
          <a:p>
            <a:pPr marL="0" indent="0">
              <a:buNone/>
            </a:pPr>
            <a:endParaRPr lang="en-US" sz="2800" dirty="0"/>
          </a:p>
          <a:p>
            <a:pPr marL="0" indent="0">
              <a:buNone/>
            </a:pPr>
            <a:r>
              <a:rPr lang="en-US" sz="2800" dirty="0" smtClean="0"/>
              <a:t>3.If match is not found then key element is compared with the next element.</a:t>
            </a:r>
          </a:p>
          <a:p>
            <a:pPr marL="0" indent="0">
              <a:buNone/>
            </a:pPr>
            <a:endParaRPr lang="en-US" sz="2800" dirty="0" smtClean="0"/>
          </a:p>
          <a:p>
            <a:pPr marL="0" indent="0">
              <a:buNone/>
            </a:pPr>
            <a:r>
              <a:rPr lang="en-US" sz="2800" dirty="0" smtClean="0"/>
              <a:t>4.Repeat the procedure till (n-1)</a:t>
            </a:r>
            <a:r>
              <a:rPr lang="en-US" sz="2800" dirty="0" err="1" smtClean="0"/>
              <a:t>th</a:t>
            </a:r>
            <a:r>
              <a:rPr lang="en-US" sz="2800" dirty="0" smtClean="0"/>
              <a:t> comparison</a:t>
            </a:r>
            <a:endParaRPr lang="en-US" sz="2800" dirty="0"/>
          </a:p>
        </p:txBody>
      </p:sp>
    </p:spTree>
    <p:extLst>
      <p:ext uri="{BB962C8B-B14F-4D97-AF65-F5344CB8AC3E}">
        <p14:creationId xmlns:p14="http://schemas.microsoft.com/office/powerpoint/2010/main" val="3020199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639762"/>
          </a:xfrm>
        </p:spPr>
        <p:txBody>
          <a:bodyPr>
            <a:normAutofit fontScale="90000"/>
          </a:bodyPr>
          <a:lstStyle/>
          <a:p>
            <a:r>
              <a:rPr lang="en-US" dirty="0" smtClean="0"/>
              <a:t>Procedure of Bubble sort</a:t>
            </a:r>
            <a:endParaRPr lang="en-US" dirty="0"/>
          </a:p>
        </p:txBody>
      </p:sp>
      <p:sp>
        <p:nvSpPr>
          <p:cNvPr id="3" name="Content Placeholder 2"/>
          <p:cNvSpPr>
            <a:spLocks noGrp="1"/>
          </p:cNvSpPr>
          <p:nvPr>
            <p:ph idx="1"/>
          </p:nvPr>
        </p:nvSpPr>
        <p:spPr>
          <a:xfrm>
            <a:off x="0" y="838200"/>
            <a:ext cx="9144000" cy="6019800"/>
          </a:xfrm>
        </p:spPr>
        <p:txBody>
          <a:bodyPr/>
          <a:lstStyle/>
          <a:p>
            <a:pPr marL="0" indent="0">
              <a:buNone/>
            </a:pPr>
            <a:r>
              <a:rPr lang="en-US" dirty="0" smtClean="0"/>
              <a:t>1.In the first iteration 0</a:t>
            </a:r>
            <a:r>
              <a:rPr lang="en-US" baseline="30000" dirty="0" smtClean="0"/>
              <a:t>th</a:t>
            </a:r>
            <a:r>
              <a:rPr lang="en-US" dirty="0" smtClean="0"/>
              <a:t> element is compared with the 1</a:t>
            </a:r>
            <a:r>
              <a:rPr lang="en-US" baseline="30000" dirty="0" smtClean="0"/>
              <a:t>st</a:t>
            </a:r>
            <a:r>
              <a:rPr lang="en-US" dirty="0" smtClean="0"/>
              <a:t> element ,if 0</a:t>
            </a:r>
            <a:r>
              <a:rPr lang="en-US" baseline="30000" dirty="0" smtClean="0"/>
              <a:t>th</a:t>
            </a:r>
            <a:r>
              <a:rPr lang="en-US" dirty="0" smtClean="0"/>
              <a:t> element is greater then they are interchanged.</a:t>
            </a:r>
          </a:p>
          <a:p>
            <a:pPr marL="0" indent="0">
              <a:buNone/>
            </a:pPr>
            <a:endParaRPr lang="en-US" dirty="0"/>
          </a:p>
          <a:p>
            <a:pPr marL="0" indent="0">
              <a:buNone/>
            </a:pPr>
            <a:r>
              <a:rPr lang="en-US" dirty="0" smtClean="0"/>
              <a:t>2.1</a:t>
            </a:r>
            <a:r>
              <a:rPr lang="en-US" baseline="30000" dirty="0" smtClean="0"/>
              <a:t>st</a:t>
            </a:r>
            <a:r>
              <a:rPr lang="en-US" dirty="0" smtClean="0"/>
              <a:t> element is compared with the 2</a:t>
            </a:r>
            <a:r>
              <a:rPr lang="en-US" baseline="30000" dirty="0" smtClean="0"/>
              <a:t>nd</a:t>
            </a:r>
            <a:r>
              <a:rPr lang="en-US" dirty="0" smtClean="0"/>
              <a:t> element if 1</a:t>
            </a:r>
            <a:r>
              <a:rPr lang="en-US" baseline="30000" dirty="0" smtClean="0"/>
              <a:t>st</a:t>
            </a:r>
            <a:r>
              <a:rPr lang="en-US" dirty="0" smtClean="0"/>
              <a:t> element is greater then they are interchanged else not.</a:t>
            </a:r>
          </a:p>
          <a:p>
            <a:pPr marL="0" indent="0">
              <a:buNone/>
            </a:pPr>
            <a:endParaRPr lang="en-US" dirty="0"/>
          </a:p>
          <a:p>
            <a:pPr marL="0" indent="0">
              <a:buNone/>
            </a:pPr>
            <a:r>
              <a:rPr lang="en-US" dirty="0" smtClean="0"/>
              <a:t>3.Repeat the procedure until (n-2)</a:t>
            </a:r>
            <a:r>
              <a:rPr lang="en-US" sz="1800" dirty="0" err="1" smtClean="0"/>
              <a:t>th</a:t>
            </a:r>
            <a:r>
              <a:rPr lang="en-US" dirty="0" smtClean="0"/>
              <a:t> is compared with (n-1)</a:t>
            </a:r>
            <a:r>
              <a:rPr lang="en-US" dirty="0" err="1" smtClean="0"/>
              <a:t>th</a:t>
            </a:r>
            <a:r>
              <a:rPr lang="en-US" dirty="0" smtClean="0"/>
              <a:t> element.</a:t>
            </a:r>
            <a:endParaRPr lang="en-US" dirty="0"/>
          </a:p>
        </p:txBody>
      </p:sp>
    </p:spTree>
    <p:extLst>
      <p:ext uri="{BB962C8B-B14F-4D97-AF65-F5344CB8AC3E}">
        <p14:creationId xmlns:p14="http://schemas.microsoft.com/office/powerpoint/2010/main" val="16605898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39762"/>
          </a:xfrm>
        </p:spPr>
        <p:txBody>
          <a:bodyPr>
            <a:normAutofit fontScale="90000"/>
          </a:bodyPr>
          <a:lstStyle/>
          <a:p>
            <a:r>
              <a:rPr lang="en-US" b="1" dirty="0" smtClean="0"/>
              <a:t>Advantages of Bubble Sort</a:t>
            </a:r>
            <a:endParaRPr lang="en-US" b="1" dirty="0"/>
          </a:p>
        </p:txBody>
      </p:sp>
      <p:sp>
        <p:nvSpPr>
          <p:cNvPr id="3" name="Content Placeholder 2"/>
          <p:cNvSpPr>
            <a:spLocks noGrp="1"/>
          </p:cNvSpPr>
          <p:nvPr>
            <p:ph idx="1"/>
          </p:nvPr>
        </p:nvSpPr>
        <p:spPr>
          <a:xfrm>
            <a:off x="457200" y="914400"/>
            <a:ext cx="8686800" cy="5211763"/>
          </a:xfrm>
        </p:spPr>
        <p:txBody>
          <a:bodyPr/>
          <a:lstStyle/>
          <a:p>
            <a:pPr marL="0" indent="0">
              <a:buNone/>
            </a:pPr>
            <a:r>
              <a:rPr lang="en-US" dirty="0" smtClean="0"/>
              <a:t>1.It is simple to write and easy to understand.</a:t>
            </a:r>
          </a:p>
          <a:p>
            <a:pPr marL="0" indent="0">
              <a:buNone/>
            </a:pPr>
            <a:endParaRPr lang="en-US" dirty="0" smtClean="0"/>
          </a:p>
          <a:p>
            <a:pPr marL="0" indent="0">
              <a:buNone/>
            </a:pPr>
            <a:r>
              <a:rPr lang="en-US" dirty="0" smtClean="0"/>
              <a:t>2.It only takes a few lines of code</a:t>
            </a:r>
          </a:p>
          <a:p>
            <a:pPr marL="0" indent="0">
              <a:buNone/>
            </a:pPr>
            <a:endParaRPr lang="en-US" dirty="0" smtClean="0"/>
          </a:p>
          <a:p>
            <a:pPr marL="0" indent="0">
              <a:buNone/>
            </a:pPr>
            <a:r>
              <a:rPr lang="en-US" dirty="0" smtClean="0"/>
              <a:t>3.The data is sorted in place so there is little memory overhead</a:t>
            </a:r>
          </a:p>
          <a:p>
            <a:pPr marL="0" indent="0">
              <a:buNone/>
            </a:pPr>
            <a:endParaRPr lang="en-US" dirty="0" smtClean="0"/>
          </a:p>
          <a:p>
            <a:pPr marL="0" indent="0">
              <a:buNone/>
            </a:pPr>
            <a:r>
              <a:rPr lang="en-US" dirty="0" smtClean="0"/>
              <a:t>4.Once sorted ,the data is in memory and ready for processing</a:t>
            </a:r>
            <a:endParaRPr lang="en-US" dirty="0"/>
          </a:p>
          <a:p>
            <a:pPr marL="0" indent="0">
              <a:buNone/>
            </a:pPr>
            <a:endParaRPr lang="en-US" dirty="0"/>
          </a:p>
        </p:txBody>
      </p:sp>
    </p:spTree>
    <p:extLst>
      <p:ext uri="{BB962C8B-B14F-4D97-AF65-F5344CB8AC3E}">
        <p14:creationId xmlns:p14="http://schemas.microsoft.com/office/powerpoint/2010/main" val="1486304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Disadvantages </a:t>
            </a:r>
            <a:r>
              <a:rPr lang="en-US" b="1" dirty="0"/>
              <a:t>of Bubble Sort</a:t>
            </a:r>
            <a:endParaRPr lang="en-US" dirty="0"/>
          </a:p>
        </p:txBody>
      </p:sp>
      <p:sp>
        <p:nvSpPr>
          <p:cNvPr id="3" name="Content Placeholder 2"/>
          <p:cNvSpPr>
            <a:spLocks noGrp="1"/>
          </p:cNvSpPr>
          <p:nvPr>
            <p:ph idx="1"/>
          </p:nvPr>
        </p:nvSpPr>
        <p:spPr>
          <a:xfrm>
            <a:off x="152400" y="914400"/>
            <a:ext cx="8534400" cy="5211763"/>
          </a:xfrm>
        </p:spPr>
        <p:txBody>
          <a:bodyPr/>
          <a:lstStyle/>
          <a:p>
            <a:pPr marL="0" indent="0">
              <a:buNone/>
            </a:pPr>
            <a:endParaRPr lang="en-US" dirty="0" smtClean="0"/>
          </a:p>
          <a:p>
            <a:pPr marL="0" indent="0">
              <a:buNone/>
            </a:pPr>
            <a:r>
              <a:rPr lang="en-US" dirty="0" smtClean="0"/>
              <a:t>1.The major disadvantage is the amount of time it takes to sort </a:t>
            </a:r>
          </a:p>
          <a:p>
            <a:pPr marL="0" indent="0">
              <a:buNone/>
            </a:pPr>
            <a:endParaRPr lang="en-US" dirty="0"/>
          </a:p>
          <a:p>
            <a:pPr marL="0" indent="0">
              <a:buNone/>
            </a:pPr>
            <a:r>
              <a:rPr lang="en-US" dirty="0" smtClean="0"/>
              <a:t>2.The average time increases almost exponentially as the number of table elements increase.</a:t>
            </a:r>
            <a:endParaRPr lang="en-US" dirty="0"/>
          </a:p>
        </p:txBody>
      </p:sp>
    </p:spTree>
    <p:extLst>
      <p:ext uri="{BB962C8B-B14F-4D97-AF65-F5344CB8AC3E}">
        <p14:creationId xmlns:p14="http://schemas.microsoft.com/office/powerpoint/2010/main" val="1504432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Complexity of Bubble Sort</a:t>
            </a:r>
            <a:endParaRPr lang="en-US" b="1" dirty="0"/>
          </a:p>
        </p:txBody>
      </p:sp>
      <p:sp>
        <p:nvSpPr>
          <p:cNvPr id="3" name="Content Placeholder 2"/>
          <p:cNvSpPr>
            <a:spLocks noGrp="1"/>
          </p:cNvSpPr>
          <p:nvPr>
            <p:ph idx="1"/>
          </p:nvPr>
        </p:nvSpPr>
        <p:spPr>
          <a:xfrm>
            <a:off x="0" y="914400"/>
            <a:ext cx="9144000" cy="5867400"/>
          </a:xfrm>
        </p:spPr>
        <p:txBody>
          <a:bodyPr/>
          <a:lstStyle/>
          <a:p>
            <a:endParaRPr lang="en-US" dirty="0" smtClean="0"/>
          </a:p>
          <a:p>
            <a:r>
              <a:rPr lang="en-US" dirty="0" smtClean="0"/>
              <a:t>If there are ‘n’ number of elements in an array then (n-1)</a:t>
            </a:r>
            <a:r>
              <a:rPr lang="en-US" dirty="0" err="1" smtClean="0"/>
              <a:t>th</a:t>
            </a:r>
            <a:r>
              <a:rPr lang="en-US" dirty="0" smtClean="0"/>
              <a:t> comparisons are required.</a:t>
            </a:r>
          </a:p>
          <a:p>
            <a:endParaRPr lang="en-US" dirty="0"/>
          </a:p>
          <a:p>
            <a:r>
              <a:rPr lang="en-US" dirty="0" smtClean="0"/>
              <a:t>The  worst case arises when the given array is sorted in reverse order.</a:t>
            </a:r>
          </a:p>
          <a:p>
            <a:endParaRPr lang="en-US" dirty="0"/>
          </a:p>
          <a:p>
            <a:r>
              <a:rPr lang="en-US" dirty="0" smtClean="0"/>
              <a:t>In this case all the iterations  required will be :</a:t>
            </a:r>
          </a:p>
          <a:p>
            <a:pPr marL="0" indent="0">
              <a:buNone/>
            </a:pPr>
            <a:r>
              <a:rPr lang="en-US" dirty="0" smtClean="0"/>
              <a:t>(n-1) + (n-2) +……+2+1=n(n-1)/2</a:t>
            </a:r>
            <a:endParaRPr lang="en-US" dirty="0"/>
          </a:p>
        </p:txBody>
      </p:sp>
    </p:spTree>
    <p:extLst>
      <p:ext uri="{BB962C8B-B14F-4D97-AF65-F5344CB8AC3E}">
        <p14:creationId xmlns:p14="http://schemas.microsoft.com/office/powerpoint/2010/main" val="16812614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a:t>Complexity of Bubble Sort</a:t>
            </a:r>
            <a:endParaRPr lang="en-US" dirty="0"/>
          </a:p>
        </p:txBody>
      </p:sp>
      <p:sp>
        <p:nvSpPr>
          <p:cNvPr id="3" name="Content Placeholder 2"/>
          <p:cNvSpPr>
            <a:spLocks noGrp="1"/>
          </p:cNvSpPr>
          <p:nvPr>
            <p:ph idx="1"/>
          </p:nvPr>
        </p:nvSpPr>
        <p:spPr>
          <a:xfrm>
            <a:off x="0" y="838200"/>
            <a:ext cx="9144000" cy="5791200"/>
          </a:xfrm>
        </p:spPr>
        <p:txBody>
          <a:bodyPr/>
          <a:lstStyle/>
          <a:p>
            <a:pPr marL="0" indent="0">
              <a:buNone/>
            </a:pPr>
            <a:endParaRPr lang="en-US" dirty="0" smtClean="0"/>
          </a:p>
          <a:p>
            <a:pPr marL="0" indent="0">
              <a:buNone/>
            </a:pPr>
            <a:r>
              <a:rPr lang="en-US" dirty="0" smtClean="0"/>
              <a:t>Worst Case Complexity= O(n</a:t>
            </a:r>
            <a:r>
              <a:rPr lang="en-US" baseline="30000" dirty="0" smtClean="0"/>
              <a:t>2</a:t>
            </a:r>
            <a:r>
              <a:rPr lang="en-US" dirty="0" smtClean="0"/>
              <a:t>)</a:t>
            </a:r>
          </a:p>
          <a:p>
            <a:pPr marL="0" indent="0">
              <a:buNone/>
            </a:pPr>
            <a:endParaRPr lang="en-US" dirty="0"/>
          </a:p>
          <a:p>
            <a:pPr marL="0" indent="0">
              <a:buNone/>
            </a:pPr>
            <a:r>
              <a:rPr lang="en-US" dirty="0" smtClean="0"/>
              <a:t>Average case </a:t>
            </a:r>
            <a:r>
              <a:rPr lang="en-US" dirty="0"/>
              <a:t>Complexity= O(n</a:t>
            </a:r>
            <a:r>
              <a:rPr lang="en-US" baseline="30000" dirty="0"/>
              <a:t>2</a:t>
            </a:r>
            <a:r>
              <a:rPr lang="en-US" dirty="0" smtClean="0"/>
              <a:t>)</a:t>
            </a:r>
          </a:p>
          <a:p>
            <a:pPr marL="0" indent="0">
              <a:buNone/>
            </a:pPr>
            <a:endParaRPr lang="en-US" dirty="0"/>
          </a:p>
          <a:p>
            <a:pPr marL="0" indent="0">
              <a:buNone/>
            </a:pPr>
            <a:r>
              <a:rPr lang="en-US" dirty="0" smtClean="0"/>
              <a:t>Best case Complexity=</a:t>
            </a:r>
            <a:r>
              <a:rPr lang="en-US" dirty="0"/>
              <a:t> O(n</a:t>
            </a:r>
            <a:r>
              <a:rPr lang="en-US" baseline="30000" dirty="0"/>
              <a:t>2</a:t>
            </a:r>
            <a:r>
              <a:rPr lang="en-US" dirty="0"/>
              <a:t>)</a:t>
            </a:r>
          </a:p>
        </p:txBody>
      </p:sp>
    </p:spTree>
    <p:extLst>
      <p:ext uri="{BB962C8B-B14F-4D97-AF65-F5344CB8AC3E}">
        <p14:creationId xmlns:p14="http://schemas.microsoft.com/office/powerpoint/2010/main" val="27188854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87362"/>
          </a:xfrm>
        </p:spPr>
        <p:txBody>
          <a:bodyPr>
            <a:normAutofit fontScale="90000"/>
          </a:bodyPr>
          <a:lstStyle/>
          <a:p>
            <a:r>
              <a:rPr lang="en-US" b="1" dirty="0" smtClean="0"/>
              <a:t>Algorithm for Bubble Sort</a:t>
            </a:r>
            <a:endParaRPr lang="en-US" b="1" dirty="0"/>
          </a:p>
        </p:txBody>
      </p:sp>
      <p:sp>
        <p:nvSpPr>
          <p:cNvPr id="3" name="Content Placeholder 2"/>
          <p:cNvSpPr>
            <a:spLocks noGrp="1"/>
          </p:cNvSpPr>
          <p:nvPr>
            <p:ph idx="1"/>
          </p:nvPr>
        </p:nvSpPr>
        <p:spPr>
          <a:xfrm>
            <a:off x="0" y="533400"/>
            <a:ext cx="9144000" cy="6324600"/>
          </a:xfrm>
        </p:spPr>
        <p:txBody>
          <a:bodyPr>
            <a:normAutofit fontScale="40000" lnSpcReduction="20000"/>
          </a:bodyPr>
          <a:lstStyle/>
          <a:p>
            <a:pPr marL="0" indent="0">
              <a:buNone/>
            </a:pPr>
            <a:endParaRPr lang="en-US" sz="6300" dirty="0" smtClean="0">
              <a:latin typeface="Times New Roman" pitchFamily="18" charset="0"/>
              <a:cs typeface="Times New Roman" pitchFamily="18" charset="0"/>
            </a:endParaRPr>
          </a:p>
          <a:p>
            <a:pPr marL="0" indent="0">
              <a:buNone/>
            </a:pPr>
            <a:r>
              <a:rPr lang="en-US" sz="6300" dirty="0" smtClean="0">
                <a:latin typeface="Times New Roman" pitchFamily="18" charset="0"/>
                <a:cs typeface="Times New Roman" pitchFamily="18" charset="0"/>
              </a:rPr>
              <a:t>Step1: Accept N number //accept the array size</a:t>
            </a:r>
          </a:p>
          <a:p>
            <a:pPr marL="0" indent="0">
              <a:buNone/>
            </a:pPr>
            <a:r>
              <a:rPr lang="en-US" sz="6300" dirty="0" smtClean="0">
                <a:latin typeface="Times New Roman" pitchFamily="18" charset="0"/>
                <a:cs typeface="Times New Roman" pitchFamily="18" charset="0"/>
              </a:rPr>
              <a:t>Step2:- Repeat step 3 for i= 0 to N-1 by 1</a:t>
            </a:r>
          </a:p>
          <a:p>
            <a:pPr marL="0" indent="0">
              <a:buNone/>
            </a:pPr>
            <a:endParaRPr lang="en-US" sz="6300" dirty="0" smtClean="0">
              <a:latin typeface="Times New Roman" pitchFamily="18" charset="0"/>
              <a:cs typeface="Times New Roman" pitchFamily="18" charset="0"/>
            </a:endParaRPr>
          </a:p>
          <a:p>
            <a:pPr marL="0" indent="0">
              <a:buNone/>
            </a:pPr>
            <a:r>
              <a:rPr lang="en-US" sz="6300" dirty="0" smtClean="0">
                <a:latin typeface="Times New Roman" pitchFamily="18" charset="0"/>
                <a:cs typeface="Times New Roman" pitchFamily="18" charset="0"/>
              </a:rPr>
              <a:t>Step3:-Repeat for j=0 to N-i by 1</a:t>
            </a:r>
          </a:p>
          <a:p>
            <a:pPr marL="0" indent="0">
              <a:buNone/>
            </a:pPr>
            <a:r>
              <a:rPr lang="en-US" sz="6300" dirty="0">
                <a:latin typeface="Times New Roman" pitchFamily="18" charset="0"/>
                <a:cs typeface="Times New Roman" pitchFamily="18" charset="0"/>
              </a:rPr>
              <a:t> </a:t>
            </a:r>
            <a:r>
              <a:rPr lang="en-US" sz="6300" dirty="0" smtClean="0">
                <a:latin typeface="Times New Roman" pitchFamily="18" charset="0"/>
                <a:cs typeface="Times New Roman" pitchFamily="18" charset="0"/>
              </a:rPr>
              <a:t>          if A[j] &gt; A[j+1],then</a:t>
            </a:r>
          </a:p>
          <a:p>
            <a:pPr marL="0" indent="0">
              <a:buNone/>
            </a:pPr>
            <a:r>
              <a:rPr lang="en-US" sz="6300" dirty="0">
                <a:latin typeface="Times New Roman" pitchFamily="18" charset="0"/>
                <a:cs typeface="Times New Roman" pitchFamily="18" charset="0"/>
              </a:rPr>
              <a:t> </a:t>
            </a:r>
            <a:r>
              <a:rPr lang="en-US" sz="6300" dirty="0" smtClean="0">
                <a:latin typeface="Times New Roman" pitchFamily="18" charset="0"/>
                <a:cs typeface="Times New Roman" pitchFamily="18" charset="0"/>
              </a:rPr>
              <a:t>          set temp=A[j]</a:t>
            </a:r>
          </a:p>
          <a:p>
            <a:pPr marL="0" indent="0">
              <a:buNone/>
            </a:pPr>
            <a:r>
              <a:rPr lang="en-US" sz="6300" dirty="0" smtClean="0">
                <a:latin typeface="Times New Roman" pitchFamily="18" charset="0"/>
                <a:cs typeface="Times New Roman" pitchFamily="18" charset="0"/>
              </a:rPr>
              <a:t>           A[j]=A[j+1]</a:t>
            </a:r>
          </a:p>
          <a:p>
            <a:pPr marL="0" indent="0">
              <a:buNone/>
            </a:pPr>
            <a:r>
              <a:rPr lang="en-US" sz="6300" dirty="0" smtClean="0">
                <a:latin typeface="Times New Roman" pitchFamily="18" charset="0"/>
                <a:cs typeface="Times New Roman" pitchFamily="18" charset="0"/>
              </a:rPr>
              <a:t>           A[j+1]=temp</a:t>
            </a:r>
          </a:p>
          <a:p>
            <a:pPr marL="0" indent="0">
              <a:buNone/>
            </a:pPr>
            <a:endParaRPr lang="en-US" sz="6300" dirty="0" smtClean="0">
              <a:latin typeface="Times New Roman" pitchFamily="18" charset="0"/>
              <a:cs typeface="Times New Roman" pitchFamily="18" charset="0"/>
            </a:endParaRPr>
          </a:p>
          <a:p>
            <a:pPr marL="0" indent="0">
              <a:buNone/>
            </a:pPr>
            <a:r>
              <a:rPr lang="en-US" sz="6300" dirty="0" smtClean="0">
                <a:latin typeface="Times New Roman" pitchFamily="18" charset="0"/>
                <a:cs typeface="Times New Roman" pitchFamily="18" charset="0"/>
              </a:rPr>
              <a:t>End of if</a:t>
            </a:r>
          </a:p>
          <a:p>
            <a:pPr marL="0" indent="0">
              <a:buNone/>
            </a:pPr>
            <a:endParaRPr lang="en-US" sz="6300" dirty="0" smtClean="0">
              <a:latin typeface="Times New Roman" pitchFamily="18" charset="0"/>
              <a:cs typeface="Times New Roman" pitchFamily="18" charset="0"/>
            </a:endParaRPr>
          </a:p>
          <a:p>
            <a:pPr marL="0" indent="0">
              <a:buNone/>
            </a:pPr>
            <a:r>
              <a:rPr lang="en-US" sz="6300" dirty="0" smtClean="0">
                <a:latin typeface="Times New Roman" pitchFamily="18" charset="0"/>
                <a:cs typeface="Times New Roman" pitchFamily="18" charset="0"/>
              </a:rPr>
              <a:t>End of step 3 loop</a:t>
            </a:r>
          </a:p>
          <a:p>
            <a:pPr marL="0" indent="0">
              <a:buNone/>
            </a:pPr>
            <a:endParaRPr lang="en-US" sz="6300" dirty="0" smtClean="0">
              <a:latin typeface="Times New Roman" pitchFamily="18" charset="0"/>
              <a:cs typeface="Times New Roman" pitchFamily="18" charset="0"/>
            </a:endParaRPr>
          </a:p>
          <a:p>
            <a:pPr marL="0" indent="0">
              <a:buNone/>
            </a:pPr>
            <a:r>
              <a:rPr lang="en-US" sz="6300" dirty="0" smtClean="0">
                <a:latin typeface="Times New Roman" pitchFamily="18" charset="0"/>
                <a:cs typeface="Times New Roman" pitchFamily="18" charset="0"/>
              </a:rPr>
              <a:t>End of step 2 loop</a:t>
            </a:r>
          </a:p>
          <a:p>
            <a:pPr marL="0" indent="0">
              <a:buNone/>
            </a:pPr>
            <a:r>
              <a:rPr lang="en-US" dirty="0" smtClean="0"/>
              <a:t/>
            </a:r>
            <a:br>
              <a:rPr lang="en-US" dirty="0" smtClean="0"/>
            </a:br>
            <a:endParaRPr lang="en-US" dirty="0" smtClean="0"/>
          </a:p>
          <a:p>
            <a:pPr marL="0" indent="0">
              <a:buNone/>
            </a:pPr>
            <a:endParaRPr lang="en-US" dirty="0"/>
          </a:p>
        </p:txBody>
      </p:sp>
    </p:spTree>
    <p:extLst>
      <p:ext uri="{BB962C8B-B14F-4D97-AF65-F5344CB8AC3E}">
        <p14:creationId xmlns:p14="http://schemas.microsoft.com/office/powerpoint/2010/main" val="1519278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Algorithm for Bubble Sort</a:t>
            </a:r>
            <a:endParaRPr lang="en-US" dirty="0"/>
          </a:p>
        </p:txBody>
      </p:sp>
      <p:sp>
        <p:nvSpPr>
          <p:cNvPr id="3" name="Content Placeholder 2"/>
          <p:cNvSpPr>
            <a:spLocks noGrp="1"/>
          </p:cNvSpPr>
          <p:nvPr>
            <p:ph idx="1"/>
          </p:nvPr>
        </p:nvSpPr>
        <p:spPr/>
        <p:txBody>
          <a:bodyPr/>
          <a:lstStyle/>
          <a:p>
            <a:pPr marL="0" indent="0">
              <a:buNone/>
            </a:pPr>
            <a:r>
              <a:rPr lang="en-US" dirty="0" smtClean="0"/>
              <a:t>Step4:Write sorted array :A</a:t>
            </a:r>
          </a:p>
          <a:p>
            <a:pPr marL="0" indent="0">
              <a:buNone/>
            </a:pPr>
            <a:endParaRPr lang="en-US" dirty="0" smtClean="0"/>
          </a:p>
          <a:p>
            <a:pPr marL="0" indent="0">
              <a:buNone/>
            </a:pPr>
            <a:r>
              <a:rPr lang="en-US" dirty="0" smtClean="0"/>
              <a:t>Step5:Stop</a:t>
            </a:r>
          </a:p>
          <a:p>
            <a:pPr marL="0" indent="0">
              <a:buNone/>
            </a:pPr>
            <a:endParaRPr lang="en-US" dirty="0"/>
          </a:p>
        </p:txBody>
      </p:sp>
    </p:spTree>
    <p:extLst>
      <p:ext uri="{BB962C8B-B14F-4D97-AF65-F5344CB8AC3E}">
        <p14:creationId xmlns:p14="http://schemas.microsoft.com/office/powerpoint/2010/main" val="2423918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457200"/>
          </a:xfrm>
        </p:spPr>
        <p:txBody>
          <a:bodyPr>
            <a:normAutofit fontScale="90000"/>
          </a:bodyPr>
          <a:lstStyle/>
          <a:p>
            <a:r>
              <a:rPr lang="en-US" sz="2800" b="1" dirty="0" smtClean="0"/>
              <a:t>Bubble Sort example</a:t>
            </a:r>
            <a:endParaRPr lang="en-US" sz="2800" b="1" dirty="0"/>
          </a:p>
        </p:txBody>
      </p:sp>
      <p:pic>
        <p:nvPicPr>
          <p:cNvPr id="1026" name="Picture 2"/>
          <p:cNvPicPr>
            <a:picLocks noGrp="1" noChangeAspect="1" noChangeArrowheads="1"/>
          </p:cNvPicPr>
          <p:nvPr>
            <p:ph idx="1"/>
          </p:nvPr>
        </p:nvPicPr>
        <p:blipFill>
          <a:blip r:embed="rId2"/>
          <a:srcRect/>
          <a:stretch>
            <a:fillRect/>
          </a:stretch>
        </p:blipFill>
        <p:spPr bwMode="auto">
          <a:xfrm>
            <a:off x="381000" y="838200"/>
            <a:ext cx="8381999" cy="48006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709"/>
            <a:ext cx="8229600" cy="505691"/>
          </a:xfrm>
        </p:spPr>
        <p:txBody>
          <a:bodyPr>
            <a:normAutofit fontScale="90000"/>
          </a:bodyPr>
          <a:lstStyle/>
          <a:p>
            <a:r>
              <a:rPr lang="en-US" b="1" dirty="0" smtClean="0"/>
              <a:t>Program for Bubble Sort</a:t>
            </a:r>
            <a:endParaRPr lang="en-US" b="1" dirty="0"/>
          </a:p>
        </p:txBody>
      </p:sp>
      <p:sp>
        <p:nvSpPr>
          <p:cNvPr id="3" name="Content Placeholder 2"/>
          <p:cNvSpPr>
            <a:spLocks noGrp="1"/>
          </p:cNvSpPr>
          <p:nvPr>
            <p:ph idx="1"/>
          </p:nvPr>
        </p:nvSpPr>
        <p:spPr>
          <a:xfrm>
            <a:off x="0" y="685800"/>
            <a:ext cx="9144000" cy="6172200"/>
          </a:xfrm>
        </p:spPr>
        <p:txBody>
          <a:bodyPr>
            <a:normAutofit fontScale="77500" lnSpcReduction="20000"/>
          </a:bodyPr>
          <a:lstStyle/>
          <a:p>
            <a:pPr marL="0" indent="0">
              <a:buNone/>
            </a:pPr>
            <a:r>
              <a:rPr lang="en-US" dirty="0"/>
              <a:t>void main()</a:t>
            </a:r>
          </a:p>
          <a:p>
            <a:pPr marL="0" indent="0">
              <a:buNone/>
            </a:pPr>
            <a:r>
              <a:rPr lang="en-US" dirty="0"/>
              <a:t>{</a:t>
            </a:r>
          </a:p>
          <a:p>
            <a:pPr marL="0" indent="0">
              <a:buNone/>
            </a:pPr>
            <a:r>
              <a:rPr lang="en-US" dirty="0"/>
              <a:t>  void main()</a:t>
            </a:r>
          </a:p>
          <a:p>
            <a:pPr marL="0" indent="0">
              <a:buNone/>
            </a:pPr>
            <a:r>
              <a:rPr lang="en-US" dirty="0"/>
              <a:t>{</a:t>
            </a:r>
          </a:p>
          <a:p>
            <a:pPr marL="0" indent="0">
              <a:buNone/>
            </a:pPr>
            <a:r>
              <a:rPr lang="en-US" dirty="0"/>
              <a:t>  </a:t>
            </a:r>
            <a:r>
              <a:rPr lang="en-US" dirty="0" err="1"/>
              <a:t>int</a:t>
            </a:r>
            <a:r>
              <a:rPr lang="en-US" dirty="0"/>
              <a:t> a[100];</a:t>
            </a:r>
          </a:p>
          <a:p>
            <a:pPr marL="0" indent="0">
              <a:buNone/>
            </a:pPr>
            <a:r>
              <a:rPr lang="en-US" dirty="0"/>
              <a:t>  </a:t>
            </a:r>
            <a:r>
              <a:rPr lang="en-US" dirty="0" err="1"/>
              <a:t>int</a:t>
            </a:r>
            <a:r>
              <a:rPr lang="en-US" dirty="0"/>
              <a:t> </a:t>
            </a:r>
            <a:r>
              <a:rPr lang="en-US" dirty="0" err="1"/>
              <a:t>i,j,temp,n</a:t>
            </a:r>
            <a:r>
              <a:rPr lang="en-US" dirty="0"/>
              <a:t>;</a:t>
            </a:r>
          </a:p>
          <a:p>
            <a:pPr marL="0" indent="0">
              <a:buNone/>
            </a:pPr>
            <a:r>
              <a:rPr lang="en-US" dirty="0"/>
              <a:t>  </a:t>
            </a:r>
            <a:r>
              <a:rPr lang="en-US" dirty="0" err="1"/>
              <a:t>clrscr</a:t>
            </a:r>
            <a:r>
              <a:rPr lang="en-US" dirty="0"/>
              <a:t>();</a:t>
            </a:r>
          </a:p>
          <a:p>
            <a:pPr marL="0" indent="0">
              <a:buNone/>
            </a:pPr>
            <a:r>
              <a:rPr lang="en-US" dirty="0"/>
              <a:t>  </a:t>
            </a:r>
            <a:r>
              <a:rPr lang="en-US" dirty="0" err="1"/>
              <a:t>printf</a:t>
            </a:r>
            <a:r>
              <a:rPr lang="en-US" dirty="0"/>
              <a:t>("\n Enter the array size:\n");</a:t>
            </a:r>
          </a:p>
          <a:p>
            <a:pPr marL="0" indent="0">
              <a:buNone/>
            </a:pPr>
            <a:r>
              <a:rPr lang="en-US" dirty="0"/>
              <a:t>  </a:t>
            </a:r>
            <a:r>
              <a:rPr lang="en-US" dirty="0" err="1"/>
              <a:t>scanf</a:t>
            </a:r>
            <a:r>
              <a:rPr lang="en-US" dirty="0"/>
              <a:t>("%</a:t>
            </a:r>
            <a:r>
              <a:rPr lang="en-US" dirty="0" err="1"/>
              <a:t>d",&amp;n</a:t>
            </a:r>
            <a:r>
              <a:rPr lang="en-US" dirty="0"/>
              <a:t>);</a:t>
            </a:r>
          </a:p>
          <a:p>
            <a:pPr marL="0" indent="0">
              <a:buNone/>
            </a:pPr>
            <a:endParaRPr lang="en-US" dirty="0"/>
          </a:p>
          <a:p>
            <a:pPr marL="0" indent="0">
              <a:buNone/>
            </a:pPr>
            <a:r>
              <a:rPr lang="en-US" dirty="0"/>
              <a:t>  </a:t>
            </a:r>
            <a:r>
              <a:rPr lang="en-US" dirty="0" err="1"/>
              <a:t>printf</a:t>
            </a:r>
            <a:r>
              <a:rPr lang="en-US" dirty="0"/>
              <a:t>("Enter array numbers you want to sort:\n");</a:t>
            </a:r>
          </a:p>
          <a:p>
            <a:pPr marL="0" indent="0">
              <a:buNone/>
            </a:pPr>
            <a:endParaRPr lang="en-US" dirty="0"/>
          </a:p>
          <a:p>
            <a:pPr marL="0" indent="0">
              <a:buNone/>
            </a:pPr>
            <a:r>
              <a:rPr lang="en-US" dirty="0"/>
              <a:t>  for (i=0;i&lt;=n-1;i++)</a:t>
            </a:r>
          </a:p>
          <a:p>
            <a:pPr marL="0" indent="0">
              <a:buNone/>
            </a:pPr>
            <a:r>
              <a:rPr lang="en-US" dirty="0"/>
              <a:t>  {</a:t>
            </a:r>
          </a:p>
          <a:p>
            <a:pPr marL="0" indent="0">
              <a:buNone/>
            </a:pPr>
            <a:r>
              <a:rPr lang="en-US" dirty="0"/>
              <a:t>  </a:t>
            </a:r>
            <a:r>
              <a:rPr lang="en-US" dirty="0" err="1"/>
              <a:t>scanf</a:t>
            </a:r>
            <a:r>
              <a:rPr lang="en-US" dirty="0"/>
              <a:t>("%</a:t>
            </a:r>
            <a:r>
              <a:rPr lang="en-US" dirty="0" err="1"/>
              <a:t>d",&amp;a</a:t>
            </a:r>
            <a:r>
              <a:rPr lang="en-US" dirty="0"/>
              <a:t>[i]);</a:t>
            </a:r>
          </a:p>
          <a:p>
            <a:pPr marL="0" indent="0">
              <a:buNone/>
            </a:pPr>
            <a:r>
              <a:rPr lang="en-US" dirty="0"/>
              <a:t>  }</a:t>
            </a:r>
          </a:p>
        </p:txBody>
      </p:sp>
    </p:spTree>
    <p:extLst>
      <p:ext uri="{BB962C8B-B14F-4D97-AF65-F5344CB8AC3E}">
        <p14:creationId xmlns:p14="http://schemas.microsoft.com/office/powerpoint/2010/main" val="24000978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p:spPr>
        <p:txBody>
          <a:bodyPr>
            <a:normAutofit fontScale="92500" lnSpcReduction="10000"/>
          </a:bodyPr>
          <a:lstStyle/>
          <a:p>
            <a:pPr marL="0" indent="0">
              <a:buNone/>
            </a:pPr>
            <a:r>
              <a:rPr lang="en-US" dirty="0"/>
              <a:t> </a:t>
            </a:r>
            <a:endParaRPr lang="en-US" dirty="0" smtClean="0"/>
          </a:p>
          <a:p>
            <a:pPr marL="0" indent="0">
              <a:buNone/>
            </a:pPr>
            <a:r>
              <a:rPr lang="en-US" dirty="0" smtClean="0"/>
              <a:t>for(i=0;i&lt;=n-1;i</a:t>
            </a:r>
            <a:r>
              <a:rPr lang="en-US" dirty="0"/>
              <a:t>++)</a:t>
            </a:r>
          </a:p>
          <a:p>
            <a:pPr marL="0" indent="0">
              <a:buNone/>
            </a:pPr>
            <a:r>
              <a:rPr lang="en-US" dirty="0"/>
              <a:t>  {</a:t>
            </a:r>
          </a:p>
          <a:p>
            <a:pPr marL="0" indent="0">
              <a:buNone/>
            </a:pPr>
            <a:r>
              <a:rPr lang="en-US" dirty="0"/>
              <a:t>  for(j=0;j</a:t>
            </a:r>
            <a:r>
              <a:rPr lang="en-US" dirty="0" smtClean="0"/>
              <a:t>&lt;=n-1;j</a:t>
            </a:r>
            <a:r>
              <a:rPr lang="en-US" dirty="0"/>
              <a:t>++)</a:t>
            </a:r>
          </a:p>
          <a:p>
            <a:pPr marL="0" indent="0">
              <a:buNone/>
            </a:pPr>
            <a:r>
              <a:rPr lang="en-US" dirty="0"/>
              <a:t>  {</a:t>
            </a:r>
          </a:p>
          <a:p>
            <a:pPr marL="0" indent="0">
              <a:buNone/>
            </a:pPr>
            <a:r>
              <a:rPr lang="en-US" dirty="0"/>
              <a:t>   if(a[j]&gt;a[j+1])</a:t>
            </a:r>
          </a:p>
          <a:p>
            <a:pPr marL="0" indent="0">
              <a:buNone/>
            </a:pPr>
            <a:r>
              <a:rPr lang="en-US" dirty="0"/>
              <a:t>     {</a:t>
            </a:r>
          </a:p>
          <a:p>
            <a:pPr marL="0" indent="0">
              <a:buNone/>
            </a:pPr>
            <a:r>
              <a:rPr lang="en-US" dirty="0"/>
              <a:t>      temp=a[j];</a:t>
            </a:r>
          </a:p>
          <a:p>
            <a:pPr marL="0" indent="0">
              <a:buNone/>
            </a:pPr>
            <a:r>
              <a:rPr lang="en-US" dirty="0"/>
              <a:t>      a[j]=a[j+1];</a:t>
            </a:r>
          </a:p>
          <a:p>
            <a:pPr marL="0" indent="0">
              <a:buNone/>
            </a:pPr>
            <a:r>
              <a:rPr lang="en-US" dirty="0"/>
              <a:t>      a[j+1]=temp;</a:t>
            </a:r>
          </a:p>
          <a:p>
            <a:pPr marL="0" indent="0">
              <a:buNone/>
            </a:pP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163893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839200" cy="5867400"/>
          </a:xfrm>
        </p:spPr>
        <p:txBody>
          <a:bodyPr/>
          <a:lstStyle/>
          <a:p>
            <a:pPr marL="0" indent="0">
              <a:buNone/>
            </a:pPr>
            <a:endParaRPr lang="en-US" dirty="0" smtClean="0"/>
          </a:p>
          <a:p>
            <a:pPr marL="0" indent="0">
              <a:buNone/>
            </a:pPr>
            <a:r>
              <a:rPr lang="en-US" dirty="0" smtClean="0"/>
              <a:t>5.After (n-1)</a:t>
            </a:r>
            <a:r>
              <a:rPr lang="en-US" dirty="0" err="1" smtClean="0"/>
              <a:t>th</a:t>
            </a:r>
            <a:r>
              <a:rPr lang="en-US" dirty="0" smtClean="0"/>
              <a:t> comparison ,if match is not found then search is unsuccessful.</a:t>
            </a:r>
            <a:endParaRPr lang="en-US" dirty="0"/>
          </a:p>
        </p:txBody>
      </p:sp>
    </p:spTree>
    <p:extLst>
      <p:ext uri="{BB962C8B-B14F-4D97-AF65-F5344CB8AC3E}">
        <p14:creationId xmlns:p14="http://schemas.microsoft.com/office/powerpoint/2010/main" val="11221799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marL="0" indent="0">
              <a:buNone/>
            </a:pPr>
            <a:endParaRPr lang="en-US" dirty="0" smtClean="0"/>
          </a:p>
          <a:p>
            <a:pPr marL="0" indent="0">
              <a:buNone/>
            </a:pPr>
            <a:endParaRPr lang="en-US" dirty="0"/>
          </a:p>
          <a:p>
            <a:pPr marL="0" indent="0">
              <a:buNone/>
            </a:pPr>
            <a:r>
              <a:rPr lang="en-US" dirty="0" err="1" smtClean="0"/>
              <a:t>printf</a:t>
            </a:r>
            <a:r>
              <a:rPr lang="en-US" dirty="0"/>
              <a:t>("\n Array after sorting:\n");</a:t>
            </a:r>
          </a:p>
          <a:p>
            <a:pPr marL="0" indent="0">
              <a:buNone/>
            </a:pPr>
            <a:r>
              <a:rPr lang="en-US" dirty="0"/>
              <a:t>  for(i=0;i&lt;=n-1;i++)</a:t>
            </a:r>
          </a:p>
          <a:p>
            <a:pPr marL="0" indent="0">
              <a:buNone/>
            </a:pPr>
            <a:endParaRPr lang="en-US" dirty="0"/>
          </a:p>
          <a:p>
            <a:pPr marL="0" indent="0">
              <a:buNone/>
            </a:pPr>
            <a:r>
              <a:rPr lang="en-US" dirty="0" err="1" smtClean="0"/>
              <a:t>printf</a:t>
            </a:r>
            <a:r>
              <a:rPr lang="en-US" dirty="0"/>
              <a:t>("%d\</a:t>
            </a:r>
            <a:r>
              <a:rPr lang="en-US" dirty="0" err="1"/>
              <a:t>t",a</a:t>
            </a:r>
            <a:r>
              <a:rPr lang="en-US" dirty="0"/>
              <a:t>[i]);</a:t>
            </a:r>
          </a:p>
          <a:p>
            <a:pPr marL="0" indent="0">
              <a:buNone/>
            </a:pPr>
            <a:endParaRPr lang="en-US" dirty="0"/>
          </a:p>
          <a:p>
            <a:pPr marL="0" indent="0">
              <a:buNone/>
            </a:pPr>
            <a:r>
              <a:rPr lang="en-US" dirty="0"/>
              <a:t>  </a:t>
            </a:r>
            <a:r>
              <a:rPr lang="en-US" dirty="0" err="1"/>
              <a:t>getch</a:t>
            </a:r>
            <a:r>
              <a:rPr lang="en-US" dirty="0"/>
              <a: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4685851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563562"/>
          </a:xfrm>
        </p:spPr>
        <p:txBody>
          <a:bodyPr>
            <a:normAutofit fontScale="90000"/>
          </a:bodyPr>
          <a:lstStyle/>
          <a:p>
            <a:r>
              <a:rPr lang="en-US" dirty="0" smtClean="0"/>
              <a:t/>
            </a:r>
            <a:br>
              <a:rPr lang="en-US" dirty="0" smtClean="0"/>
            </a:br>
            <a:r>
              <a:rPr lang="en-US" dirty="0" smtClean="0"/>
              <a:t>2</a:t>
            </a:r>
            <a:r>
              <a:rPr lang="en-US" b="1" dirty="0" smtClean="0"/>
              <a:t>.Selection </a:t>
            </a:r>
            <a:r>
              <a:rPr lang="en-US" b="1" dirty="0"/>
              <a:t>sort</a:t>
            </a:r>
            <a:br>
              <a:rPr lang="en-US" b="1" dirty="0"/>
            </a:br>
            <a:endParaRPr lang="en-US" b="1" dirty="0"/>
          </a:p>
        </p:txBody>
      </p:sp>
      <p:sp>
        <p:nvSpPr>
          <p:cNvPr id="3" name="Content Placeholder 2"/>
          <p:cNvSpPr>
            <a:spLocks noGrp="1"/>
          </p:cNvSpPr>
          <p:nvPr>
            <p:ph idx="1"/>
          </p:nvPr>
        </p:nvSpPr>
        <p:spPr>
          <a:xfrm>
            <a:off x="0" y="990600"/>
            <a:ext cx="9144000" cy="5791200"/>
          </a:xfrm>
        </p:spPr>
        <p:txBody>
          <a:bodyPr/>
          <a:lstStyle/>
          <a:p>
            <a:pPr marL="0" indent="0">
              <a:buNone/>
            </a:pPr>
            <a:endParaRPr lang="en-US" dirty="0" smtClean="0"/>
          </a:p>
          <a:p>
            <a:pPr marL="0" indent="0">
              <a:buNone/>
            </a:pPr>
            <a:r>
              <a:rPr lang="en-US" dirty="0" smtClean="0"/>
              <a:t>The selection sort is the easiest method of sorting.</a:t>
            </a:r>
          </a:p>
          <a:p>
            <a:pPr marL="0" indent="0">
              <a:buNone/>
            </a:pPr>
            <a:r>
              <a:rPr lang="en-US" dirty="0" smtClean="0"/>
              <a:t>The 0</a:t>
            </a:r>
            <a:r>
              <a:rPr lang="en-US" baseline="30000" dirty="0" smtClean="0"/>
              <a:t>th</a:t>
            </a:r>
            <a:r>
              <a:rPr lang="en-US" dirty="0" smtClean="0"/>
              <a:t> element is compared with all other elements</a:t>
            </a:r>
          </a:p>
          <a:p>
            <a:pPr marL="0" indent="0">
              <a:buNone/>
            </a:pPr>
            <a:endParaRPr lang="en-US" dirty="0" smtClean="0"/>
          </a:p>
          <a:p>
            <a:pPr marL="0" indent="0">
              <a:buNone/>
            </a:pPr>
            <a:r>
              <a:rPr lang="en-US" dirty="0" smtClean="0"/>
              <a:t>If 0</a:t>
            </a:r>
            <a:r>
              <a:rPr lang="en-US" baseline="30000" dirty="0" smtClean="0"/>
              <a:t>th</a:t>
            </a:r>
            <a:r>
              <a:rPr lang="en-US" dirty="0" smtClean="0"/>
              <a:t> element is found to be greater then interchange the number otherwise not.</a:t>
            </a:r>
          </a:p>
          <a:p>
            <a:pPr marL="0" indent="0">
              <a:buNone/>
            </a:pPr>
            <a:endParaRPr lang="en-US" dirty="0"/>
          </a:p>
          <a:p>
            <a:pPr marL="0" indent="0">
              <a:buNone/>
            </a:pPr>
            <a:r>
              <a:rPr lang="en-US" sz="3000" dirty="0" smtClean="0"/>
              <a:t>Repeat this procedure until the entire array is sorted</a:t>
            </a:r>
          </a:p>
          <a:p>
            <a:pPr marL="0" indent="0">
              <a:buNone/>
            </a:pP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20700021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dirty="0" smtClean="0"/>
              <a:t>Procedure for Selection Sort</a:t>
            </a: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sz="2800" dirty="0" smtClean="0"/>
              <a:t>1. In the first iteration ,0</a:t>
            </a:r>
            <a:r>
              <a:rPr lang="en-US" sz="2800" baseline="30000" dirty="0" smtClean="0"/>
              <a:t>th</a:t>
            </a:r>
            <a:r>
              <a:rPr lang="en-US" sz="2800" dirty="0" smtClean="0"/>
              <a:t> element is compared with the 1</a:t>
            </a:r>
            <a:r>
              <a:rPr lang="en-US" sz="2800" baseline="30000" dirty="0" smtClean="0"/>
              <a:t>st</a:t>
            </a:r>
            <a:r>
              <a:rPr lang="en-US" sz="2800" dirty="0" smtClean="0"/>
              <a:t> element ,if 0</a:t>
            </a:r>
            <a:r>
              <a:rPr lang="en-US" sz="2800" baseline="30000" dirty="0" smtClean="0"/>
              <a:t>th</a:t>
            </a:r>
            <a:r>
              <a:rPr lang="en-US" sz="2800" dirty="0" smtClean="0"/>
              <a:t> element is greater  then 1</a:t>
            </a:r>
            <a:r>
              <a:rPr lang="en-US" sz="2800" baseline="30000" dirty="0" smtClean="0"/>
              <a:t>st</a:t>
            </a:r>
            <a:r>
              <a:rPr lang="en-US" sz="2800" dirty="0" smtClean="0"/>
              <a:t> element they are interchanged.</a:t>
            </a:r>
          </a:p>
          <a:p>
            <a:endParaRPr lang="en-US" sz="2800" dirty="0" smtClean="0"/>
          </a:p>
          <a:p>
            <a:pPr marL="0" indent="0">
              <a:buNone/>
            </a:pPr>
            <a:r>
              <a:rPr lang="en-US" sz="2800" dirty="0" smtClean="0"/>
              <a:t>2. If 0</a:t>
            </a:r>
            <a:r>
              <a:rPr lang="en-US" sz="2800" baseline="30000" dirty="0" smtClean="0"/>
              <a:t>th</a:t>
            </a:r>
            <a:r>
              <a:rPr lang="en-US" sz="2800" dirty="0" smtClean="0"/>
              <a:t> element is not greater than 1</a:t>
            </a:r>
            <a:r>
              <a:rPr lang="en-US" sz="2800" baseline="30000" dirty="0" smtClean="0"/>
              <a:t>st</a:t>
            </a:r>
            <a:r>
              <a:rPr lang="en-US" sz="2800" dirty="0" smtClean="0"/>
              <a:t>  element then they are not interchanged.</a:t>
            </a:r>
          </a:p>
          <a:p>
            <a:pPr marL="0" indent="0">
              <a:buNone/>
            </a:pPr>
            <a:endParaRPr lang="en-US" sz="2800" dirty="0"/>
          </a:p>
          <a:p>
            <a:pPr marL="0" indent="0">
              <a:buNone/>
            </a:pPr>
            <a:r>
              <a:rPr lang="en-US" sz="2800" dirty="0" smtClean="0"/>
              <a:t>3.The process is repeated till the 0</a:t>
            </a:r>
            <a:r>
              <a:rPr lang="en-US" sz="2800" baseline="30000" dirty="0" smtClean="0"/>
              <a:t>th</a:t>
            </a:r>
            <a:r>
              <a:rPr lang="en-US" sz="2800" dirty="0" smtClean="0"/>
              <a:t> element is compared with the rest of the elements.</a:t>
            </a:r>
          </a:p>
          <a:p>
            <a:pPr marL="0" indent="0">
              <a:buNone/>
            </a:pPr>
            <a:endParaRPr lang="en-US" sz="2800" dirty="0"/>
          </a:p>
          <a:p>
            <a:pPr marL="0" indent="0">
              <a:buNone/>
            </a:pPr>
            <a:r>
              <a:rPr lang="en-US" sz="2800" dirty="0" smtClean="0"/>
              <a:t>4.At the end of first iteration 0</a:t>
            </a:r>
            <a:r>
              <a:rPr lang="en-US" sz="2800" baseline="30000" dirty="0" smtClean="0"/>
              <a:t>th</a:t>
            </a:r>
            <a:r>
              <a:rPr lang="en-US" sz="2800" dirty="0" smtClean="0"/>
              <a:t> element holds the smallest number.</a:t>
            </a:r>
            <a:endParaRPr lang="en-US" sz="2800" dirty="0"/>
          </a:p>
        </p:txBody>
      </p:sp>
    </p:spTree>
    <p:extLst>
      <p:ext uri="{BB962C8B-B14F-4D97-AF65-F5344CB8AC3E}">
        <p14:creationId xmlns:p14="http://schemas.microsoft.com/office/powerpoint/2010/main" val="29290519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Procedure for Selection Sort</a:t>
            </a:r>
          </a:p>
        </p:txBody>
      </p:sp>
      <p:sp>
        <p:nvSpPr>
          <p:cNvPr id="3" name="Content Placeholder 2"/>
          <p:cNvSpPr>
            <a:spLocks noGrp="1"/>
          </p:cNvSpPr>
          <p:nvPr>
            <p:ph idx="1"/>
          </p:nvPr>
        </p:nvSpPr>
        <p:spPr>
          <a:xfrm>
            <a:off x="0" y="990600"/>
            <a:ext cx="9144000" cy="5867400"/>
          </a:xfrm>
        </p:spPr>
        <p:txBody>
          <a:bodyPr/>
          <a:lstStyle/>
          <a:p>
            <a:pPr marL="0" indent="0">
              <a:buNone/>
            </a:pPr>
            <a:r>
              <a:rPr lang="en-US" dirty="0" smtClean="0"/>
              <a:t>5) The second iteration starts with the 1</a:t>
            </a:r>
            <a:r>
              <a:rPr lang="en-US" baseline="30000" dirty="0" smtClean="0"/>
              <a:t>st</a:t>
            </a:r>
            <a:r>
              <a:rPr lang="en-US" dirty="0" smtClean="0"/>
              <a:t> element</a:t>
            </a:r>
          </a:p>
          <a:p>
            <a:pPr marL="0" indent="0">
              <a:buNone/>
            </a:pPr>
            <a:endParaRPr lang="en-US" dirty="0"/>
          </a:p>
          <a:p>
            <a:pPr marL="0" indent="0">
              <a:buNone/>
            </a:pPr>
            <a:r>
              <a:rPr lang="en-US" dirty="0" smtClean="0"/>
              <a:t>6) The process of comparison and swapping is repeated.</a:t>
            </a:r>
          </a:p>
          <a:p>
            <a:pPr marL="0" indent="0">
              <a:buNone/>
            </a:pPr>
            <a:endParaRPr lang="en-US" dirty="0"/>
          </a:p>
          <a:p>
            <a:pPr marL="0" indent="0">
              <a:buNone/>
            </a:pPr>
            <a:r>
              <a:rPr lang="en-US" dirty="0" smtClean="0"/>
              <a:t>7) After (n-1)</a:t>
            </a:r>
            <a:r>
              <a:rPr lang="en-US" dirty="0" err="1" smtClean="0"/>
              <a:t>th</a:t>
            </a:r>
            <a:r>
              <a:rPr lang="en-US" dirty="0" smtClean="0"/>
              <a:t> iteration ,the array is sorted.</a:t>
            </a:r>
            <a:endParaRPr lang="en-US" dirty="0"/>
          </a:p>
        </p:txBody>
      </p:sp>
    </p:spTree>
    <p:extLst>
      <p:ext uri="{BB962C8B-B14F-4D97-AF65-F5344CB8AC3E}">
        <p14:creationId xmlns:p14="http://schemas.microsoft.com/office/powerpoint/2010/main" val="19827900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t>Example  of selection sort</a:t>
            </a:r>
            <a:endParaRPr lang="en-US" sz="2400" b="1" dirty="0"/>
          </a:p>
        </p:txBody>
      </p:sp>
      <p:graphicFrame>
        <p:nvGraphicFramePr>
          <p:cNvPr id="4" name="Content Placeholder 3"/>
          <p:cNvGraphicFramePr>
            <a:graphicFrameLocks noGrp="1"/>
          </p:cNvGraphicFramePr>
          <p:nvPr>
            <p:ph idx="1"/>
          </p:nvPr>
        </p:nvGraphicFramePr>
        <p:xfrm>
          <a:off x="838200" y="914400"/>
          <a:ext cx="6781800" cy="741680"/>
        </p:xfrm>
        <a:graphic>
          <a:graphicData uri="http://schemas.openxmlformats.org/drawingml/2006/table">
            <a:tbl>
              <a:tblPr firstRow="1" bandRow="1">
                <a:tableStyleId>{5C22544A-7EE6-4342-B048-85BDC9FD1C3A}</a:tableStyleId>
              </a:tblPr>
              <a:tblGrid>
                <a:gridCol w="1130300"/>
                <a:gridCol w="1130300"/>
                <a:gridCol w="1130300"/>
                <a:gridCol w="1130300"/>
                <a:gridCol w="1130300"/>
                <a:gridCol w="1130300"/>
              </a:tblGrid>
              <a:tr h="370840">
                <a:tc>
                  <a:txBody>
                    <a:bodyPr/>
                    <a:lstStyle/>
                    <a:p>
                      <a:pPr algn="ctr"/>
                      <a:r>
                        <a:rPr lang="en-US" dirty="0" smtClean="0">
                          <a:solidFill>
                            <a:schemeClr val="tx1"/>
                          </a:solidFill>
                        </a:rPr>
                        <a:t>0</a:t>
                      </a:r>
                      <a:endParaRPr lang="en-US"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solidFill>
                            <a:schemeClr val="tx1"/>
                          </a:solidFill>
                        </a:rPr>
                        <a:t>1</a:t>
                      </a:r>
                      <a:endParaRPr lang="en-US"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solidFill>
                            <a:schemeClr val="tx1"/>
                          </a:solidFill>
                        </a:rPr>
                        <a:t>2</a:t>
                      </a:r>
                      <a:endParaRPr lang="en-US"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solidFill>
                            <a:schemeClr val="tx1"/>
                          </a:solidFill>
                        </a:rPr>
                        <a:t>3</a:t>
                      </a:r>
                      <a:endParaRPr lang="en-US"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solidFill>
                            <a:schemeClr val="tx1"/>
                          </a:solidFill>
                        </a:rPr>
                        <a:t>4</a:t>
                      </a:r>
                      <a:endParaRPr lang="en-US"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solidFill>
                            <a:schemeClr val="tx1"/>
                          </a:solidFill>
                        </a:rPr>
                        <a:t>5</a:t>
                      </a:r>
                      <a:endParaRPr lang="en-US" dirty="0">
                        <a:solidFill>
                          <a:schemeClr val="tx1"/>
                        </a:solidFill>
                      </a:endParaRPr>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70840">
                <a:tc>
                  <a:txBody>
                    <a:bodyPr/>
                    <a:lstStyle/>
                    <a:p>
                      <a:pPr algn="ctr"/>
                      <a:r>
                        <a:rPr lang="en-US" dirty="0" smtClean="0"/>
                        <a:t>25</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t>15</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t>4</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t>103</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smtClean="0"/>
                        <a:t>62</a:t>
                      </a:r>
                      <a:endParaRPr lang="en-US"/>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c>
                  <a:txBody>
                    <a:bodyPr/>
                    <a:lstStyle/>
                    <a:p>
                      <a:pPr algn="ctr"/>
                      <a:r>
                        <a:rPr lang="en-US" dirty="0" smtClean="0"/>
                        <a:t>9</a:t>
                      </a:r>
                      <a:endParaRPr lang="en-US" dirty="0"/>
                    </a:p>
                  </a:txBody>
                  <a:tc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
        <p:nvSpPr>
          <p:cNvPr id="5" name="Rectangle 4"/>
          <p:cNvSpPr/>
          <p:nvPr/>
        </p:nvSpPr>
        <p:spPr>
          <a:xfrm>
            <a:off x="0" y="1676400"/>
            <a:ext cx="1676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Iteration 1</a:t>
            </a:r>
            <a:endParaRPr lang="en-US" b="1" dirty="0">
              <a:solidFill>
                <a:schemeClr val="tx1"/>
              </a:solidFill>
            </a:endParaRPr>
          </a:p>
        </p:txBody>
      </p:sp>
      <p:graphicFrame>
        <p:nvGraphicFramePr>
          <p:cNvPr id="6" name="Table 5"/>
          <p:cNvGraphicFramePr>
            <a:graphicFrameLocks noGrp="1"/>
          </p:cNvGraphicFramePr>
          <p:nvPr/>
        </p:nvGraphicFramePr>
        <p:xfrm>
          <a:off x="304800" y="2133600"/>
          <a:ext cx="4343400" cy="370840"/>
        </p:xfrm>
        <a:graphic>
          <a:graphicData uri="http://schemas.openxmlformats.org/drawingml/2006/table">
            <a:tbl>
              <a:tblPr firstRow="1" bandRow="1">
                <a:tableStyleId>{5C22544A-7EE6-4342-B048-85BDC9FD1C3A}</a:tableStyleId>
              </a:tblPr>
              <a:tblGrid>
                <a:gridCol w="723900"/>
                <a:gridCol w="723900"/>
                <a:gridCol w="723900"/>
                <a:gridCol w="723900"/>
                <a:gridCol w="723900"/>
                <a:gridCol w="723900"/>
              </a:tblGrid>
              <a:tr h="370840">
                <a:tc>
                  <a:txBody>
                    <a:bodyPr/>
                    <a:lstStyle/>
                    <a:p>
                      <a:pPr algn="ctr"/>
                      <a:r>
                        <a:rPr lang="en-US" dirty="0" smtClean="0">
                          <a:solidFill>
                            <a:schemeClr val="tx1"/>
                          </a:solidFill>
                        </a:rPr>
                        <a:t>25</a:t>
                      </a:r>
                      <a:endParaRPr lang="en-US" dirty="0">
                        <a:solidFill>
                          <a:schemeClr val="tx1"/>
                        </a:solidFill>
                      </a:endParaRPr>
                    </a:p>
                  </a:txBody>
                  <a:tcPr/>
                </a:tc>
                <a:tc>
                  <a:txBody>
                    <a:bodyPr/>
                    <a:lstStyle/>
                    <a:p>
                      <a:pPr algn="ctr"/>
                      <a:r>
                        <a:rPr lang="en-US" dirty="0" smtClean="0">
                          <a:solidFill>
                            <a:schemeClr val="tx1"/>
                          </a:solidFill>
                        </a:rPr>
                        <a:t>15</a:t>
                      </a:r>
                      <a:endParaRPr lang="en-US" dirty="0">
                        <a:solidFill>
                          <a:schemeClr val="tx1"/>
                        </a:solidFill>
                      </a:endParaRPr>
                    </a:p>
                  </a:txBody>
                  <a:tcPr/>
                </a:tc>
                <a:tc>
                  <a:txBody>
                    <a:bodyPr/>
                    <a:lstStyle/>
                    <a:p>
                      <a:pPr algn="ctr"/>
                      <a:r>
                        <a:rPr lang="en-US" dirty="0" smtClean="0">
                          <a:solidFill>
                            <a:schemeClr val="tx1"/>
                          </a:solidFill>
                        </a:rPr>
                        <a:t>4</a:t>
                      </a:r>
                      <a:endParaRPr lang="en-US" dirty="0">
                        <a:solidFill>
                          <a:schemeClr val="tx1"/>
                        </a:solidFill>
                      </a:endParaRPr>
                    </a:p>
                  </a:txBody>
                  <a:tcPr/>
                </a:tc>
                <a:tc>
                  <a:txBody>
                    <a:bodyPr/>
                    <a:lstStyle/>
                    <a:p>
                      <a:pPr algn="ctr"/>
                      <a:r>
                        <a:rPr lang="en-US" dirty="0" smtClean="0">
                          <a:solidFill>
                            <a:schemeClr val="tx1"/>
                          </a:solidFill>
                        </a:rPr>
                        <a:t>103</a:t>
                      </a:r>
                      <a:endParaRPr lang="en-US" dirty="0">
                        <a:solidFill>
                          <a:schemeClr val="tx1"/>
                        </a:solidFill>
                      </a:endParaRPr>
                    </a:p>
                  </a:txBody>
                  <a:tcPr/>
                </a:tc>
                <a:tc>
                  <a:txBody>
                    <a:bodyPr/>
                    <a:lstStyle/>
                    <a:p>
                      <a:pPr algn="ctr"/>
                      <a:r>
                        <a:rPr lang="en-US" dirty="0" smtClean="0">
                          <a:solidFill>
                            <a:schemeClr val="tx1"/>
                          </a:solidFill>
                        </a:rPr>
                        <a:t>62</a:t>
                      </a:r>
                      <a:endParaRPr lang="en-US" dirty="0">
                        <a:solidFill>
                          <a:schemeClr val="tx1"/>
                        </a:solidFill>
                      </a:endParaRPr>
                    </a:p>
                  </a:txBody>
                  <a:tcPr/>
                </a:tc>
                <a:tc>
                  <a:txBody>
                    <a:bodyPr/>
                    <a:lstStyle/>
                    <a:p>
                      <a:pPr algn="ctr"/>
                      <a:r>
                        <a:rPr lang="en-US" dirty="0" smtClean="0">
                          <a:solidFill>
                            <a:schemeClr val="tx1"/>
                          </a:solidFill>
                        </a:rPr>
                        <a:t>9</a:t>
                      </a:r>
                      <a:endParaRPr lang="en-US" dirty="0">
                        <a:solidFill>
                          <a:schemeClr val="tx1"/>
                        </a:solidFill>
                      </a:endParaRPr>
                    </a:p>
                  </a:txBody>
                  <a:tcPr/>
                </a:tc>
              </a:tr>
            </a:tbl>
          </a:graphicData>
        </a:graphic>
      </p:graphicFrame>
      <p:cxnSp>
        <p:nvCxnSpPr>
          <p:cNvPr id="8" name="Straight Connector 7"/>
          <p:cNvCxnSpPr/>
          <p:nvPr/>
        </p:nvCxnSpPr>
        <p:spPr>
          <a:xfrm rot="5400000">
            <a:off x="457200" y="2590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600" y="27432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408906" y="2628900"/>
            <a:ext cx="229394" cy="79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438400"/>
            <a:ext cx="3124200" cy="923330"/>
          </a:xfrm>
          <a:prstGeom prst="rect">
            <a:avLst/>
          </a:prstGeom>
          <a:noFill/>
        </p:spPr>
        <p:txBody>
          <a:bodyPr wrap="square" rtlCol="0">
            <a:spAutoFit/>
          </a:bodyPr>
          <a:lstStyle/>
          <a:p>
            <a:r>
              <a:rPr lang="en-US" b="1" dirty="0" smtClean="0"/>
              <a:t>0</a:t>
            </a:r>
            <a:r>
              <a:rPr lang="en-US" b="1" baseline="30000" dirty="0" smtClean="0"/>
              <a:t>th</a:t>
            </a:r>
            <a:r>
              <a:rPr lang="en-US" b="1" dirty="0" smtClean="0"/>
              <a:t> element is compared with 1</a:t>
            </a:r>
            <a:r>
              <a:rPr lang="en-US" b="1" baseline="30000" dirty="0" smtClean="0"/>
              <a:t>st</a:t>
            </a:r>
            <a:r>
              <a:rPr lang="en-US" b="1" dirty="0" smtClean="0"/>
              <a:t> element ,if 0</a:t>
            </a:r>
            <a:r>
              <a:rPr lang="en-US" b="1" baseline="30000" dirty="0" smtClean="0"/>
              <a:t>th</a:t>
            </a:r>
            <a:r>
              <a:rPr lang="en-US" b="1" dirty="0" smtClean="0"/>
              <a:t> element is greater then interchange</a:t>
            </a:r>
            <a:endParaRPr lang="en-US" b="1" dirty="0"/>
          </a:p>
        </p:txBody>
      </p:sp>
      <p:graphicFrame>
        <p:nvGraphicFramePr>
          <p:cNvPr id="15" name="Table 14"/>
          <p:cNvGraphicFramePr>
            <a:graphicFrameLocks noGrp="1"/>
          </p:cNvGraphicFramePr>
          <p:nvPr/>
        </p:nvGraphicFramePr>
        <p:xfrm>
          <a:off x="304800" y="2895600"/>
          <a:ext cx="4343400" cy="365760"/>
        </p:xfrm>
        <a:graphic>
          <a:graphicData uri="http://schemas.openxmlformats.org/drawingml/2006/table">
            <a:tbl>
              <a:tblPr firstRow="1" bandRow="1">
                <a:tableStyleId>{5C22544A-7EE6-4342-B048-85BDC9FD1C3A}</a:tableStyleId>
              </a:tblPr>
              <a:tblGrid>
                <a:gridCol w="723900"/>
                <a:gridCol w="723900"/>
                <a:gridCol w="723900"/>
                <a:gridCol w="723900"/>
                <a:gridCol w="723900"/>
                <a:gridCol w="723900"/>
              </a:tblGrid>
              <a:tr h="0">
                <a:tc>
                  <a:txBody>
                    <a:bodyPr/>
                    <a:lstStyle/>
                    <a:p>
                      <a:pPr algn="ctr"/>
                      <a:r>
                        <a:rPr lang="en-US" dirty="0" smtClean="0">
                          <a:solidFill>
                            <a:schemeClr val="tx1"/>
                          </a:solidFill>
                        </a:rPr>
                        <a:t>15</a:t>
                      </a:r>
                      <a:endParaRPr lang="en-US" dirty="0">
                        <a:solidFill>
                          <a:schemeClr val="tx1"/>
                        </a:solidFill>
                      </a:endParaRPr>
                    </a:p>
                  </a:txBody>
                  <a:tcPr/>
                </a:tc>
                <a:tc>
                  <a:txBody>
                    <a:bodyPr/>
                    <a:lstStyle/>
                    <a:p>
                      <a:pPr algn="ctr"/>
                      <a:r>
                        <a:rPr lang="en-US" dirty="0" smtClean="0">
                          <a:solidFill>
                            <a:schemeClr val="tx1"/>
                          </a:solidFill>
                        </a:rPr>
                        <a:t>25</a:t>
                      </a:r>
                      <a:endParaRPr lang="en-US" dirty="0">
                        <a:solidFill>
                          <a:schemeClr val="tx1"/>
                        </a:solidFill>
                      </a:endParaRPr>
                    </a:p>
                  </a:txBody>
                  <a:tcPr/>
                </a:tc>
                <a:tc>
                  <a:txBody>
                    <a:bodyPr/>
                    <a:lstStyle/>
                    <a:p>
                      <a:pPr algn="ctr"/>
                      <a:r>
                        <a:rPr lang="en-US" dirty="0" smtClean="0">
                          <a:solidFill>
                            <a:schemeClr val="tx1"/>
                          </a:solidFill>
                        </a:rPr>
                        <a:t>4</a:t>
                      </a:r>
                      <a:endParaRPr lang="en-US" dirty="0">
                        <a:solidFill>
                          <a:schemeClr val="tx1"/>
                        </a:solidFill>
                      </a:endParaRPr>
                    </a:p>
                  </a:txBody>
                  <a:tcPr/>
                </a:tc>
                <a:tc>
                  <a:txBody>
                    <a:bodyPr/>
                    <a:lstStyle/>
                    <a:p>
                      <a:pPr algn="ctr"/>
                      <a:r>
                        <a:rPr lang="en-US" dirty="0" smtClean="0">
                          <a:solidFill>
                            <a:schemeClr val="tx1"/>
                          </a:solidFill>
                        </a:rPr>
                        <a:t>103</a:t>
                      </a:r>
                      <a:endParaRPr lang="en-US" dirty="0">
                        <a:solidFill>
                          <a:schemeClr val="tx1"/>
                        </a:solidFill>
                      </a:endParaRPr>
                    </a:p>
                  </a:txBody>
                  <a:tcPr/>
                </a:tc>
                <a:tc>
                  <a:txBody>
                    <a:bodyPr/>
                    <a:lstStyle/>
                    <a:p>
                      <a:pPr algn="ctr"/>
                      <a:r>
                        <a:rPr lang="en-US" dirty="0" smtClean="0">
                          <a:solidFill>
                            <a:schemeClr val="tx1"/>
                          </a:solidFill>
                        </a:rPr>
                        <a:t>62</a:t>
                      </a:r>
                      <a:endParaRPr lang="en-US" dirty="0">
                        <a:solidFill>
                          <a:schemeClr val="tx1"/>
                        </a:solidFill>
                      </a:endParaRPr>
                    </a:p>
                  </a:txBody>
                  <a:tcPr/>
                </a:tc>
                <a:tc>
                  <a:txBody>
                    <a:bodyPr/>
                    <a:lstStyle/>
                    <a:p>
                      <a:pPr algn="ctr"/>
                      <a:r>
                        <a:rPr lang="en-US" dirty="0" smtClean="0">
                          <a:solidFill>
                            <a:schemeClr val="tx1"/>
                          </a:solidFill>
                        </a:rPr>
                        <a:t>9</a:t>
                      </a:r>
                      <a:endParaRPr lang="en-US" dirty="0">
                        <a:solidFill>
                          <a:schemeClr val="tx1"/>
                        </a:solidFill>
                      </a:endParaRPr>
                    </a:p>
                  </a:txBody>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smtClean="0"/>
              <a:t>Program for selection sort</a:t>
            </a:r>
            <a:endParaRPr lang="en-US" dirty="0"/>
          </a:p>
        </p:txBody>
      </p:sp>
      <p:sp>
        <p:nvSpPr>
          <p:cNvPr id="3" name="Content Placeholder 2"/>
          <p:cNvSpPr>
            <a:spLocks noGrp="1"/>
          </p:cNvSpPr>
          <p:nvPr>
            <p:ph idx="1"/>
          </p:nvPr>
        </p:nvSpPr>
        <p:spPr>
          <a:xfrm>
            <a:off x="152400" y="533400"/>
            <a:ext cx="8991600" cy="6172200"/>
          </a:xfrm>
        </p:spPr>
        <p:txBody>
          <a:bodyPr>
            <a:normAutofit fontScale="92500" lnSpcReduction="10000"/>
          </a:bodyPr>
          <a:lstStyle/>
          <a:p>
            <a:pPr marL="0" indent="0">
              <a:buNone/>
            </a:pPr>
            <a:r>
              <a:rPr lang="en-US" sz="3000" dirty="0"/>
              <a:t>void main()</a:t>
            </a:r>
          </a:p>
          <a:p>
            <a:pPr marL="0" indent="0">
              <a:buNone/>
            </a:pPr>
            <a:r>
              <a:rPr lang="en-US" sz="3000" dirty="0"/>
              <a:t>{</a:t>
            </a:r>
          </a:p>
          <a:p>
            <a:pPr marL="0" indent="0">
              <a:buNone/>
            </a:pPr>
            <a:r>
              <a:rPr lang="en-US" sz="3000" dirty="0"/>
              <a:t>    </a:t>
            </a:r>
            <a:r>
              <a:rPr lang="en-US" sz="3000" dirty="0" err="1"/>
              <a:t>int</a:t>
            </a:r>
            <a:r>
              <a:rPr lang="en-US" sz="3000" dirty="0"/>
              <a:t> a[100],</a:t>
            </a:r>
            <a:r>
              <a:rPr lang="en-US" sz="3000" dirty="0" err="1"/>
              <a:t>n,i,j,temp</a:t>
            </a:r>
            <a:r>
              <a:rPr lang="en-US" sz="3000" dirty="0"/>
              <a:t>;</a:t>
            </a:r>
          </a:p>
          <a:p>
            <a:pPr marL="0" indent="0">
              <a:buNone/>
            </a:pPr>
            <a:r>
              <a:rPr lang="en-US" sz="3000" dirty="0"/>
              <a:t>    </a:t>
            </a:r>
            <a:r>
              <a:rPr lang="en-US" sz="3000" dirty="0" err="1"/>
              <a:t>clrscr</a:t>
            </a:r>
            <a:r>
              <a:rPr lang="en-US" sz="3000" dirty="0"/>
              <a:t>();</a:t>
            </a:r>
          </a:p>
          <a:p>
            <a:pPr marL="0" indent="0">
              <a:buNone/>
            </a:pPr>
            <a:r>
              <a:rPr lang="en-US" sz="3000" dirty="0"/>
              <a:t>     </a:t>
            </a:r>
          </a:p>
          <a:p>
            <a:pPr marL="0" indent="0">
              <a:buNone/>
            </a:pPr>
            <a:r>
              <a:rPr lang="en-US" sz="3000" dirty="0"/>
              <a:t>    </a:t>
            </a:r>
            <a:r>
              <a:rPr lang="en-US" sz="3000" dirty="0" err="1"/>
              <a:t>printf</a:t>
            </a:r>
            <a:r>
              <a:rPr lang="en-US" sz="3000" dirty="0"/>
              <a:t>("\n Enter the Number of Elements: ");</a:t>
            </a:r>
          </a:p>
          <a:p>
            <a:pPr marL="0" indent="0">
              <a:buNone/>
            </a:pPr>
            <a:r>
              <a:rPr lang="en-US" sz="3000" dirty="0"/>
              <a:t>    </a:t>
            </a:r>
            <a:r>
              <a:rPr lang="en-US" sz="3000" dirty="0" err="1"/>
              <a:t>scanf</a:t>
            </a:r>
            <a:r>
              <a:rPr lang="en-US" sz="3000" dirty="0"/>
              <a:t>("%</a:t>
            </a:r>
            <a:r>
              <a:rPr lang="en-US" sz="3000" dirty="0" err="1"/>
              <a:t>d",&amp;n</a:t>
            </a:r>
            <a:r>
              <a:rPr lang="en-US" sz="3000" dirty="0"/>
              <a:t>);</a:t>
            </a:r>
          </a:p>
          <a:p>
            <a:pPr marL="0" indent="0">
              <a:buNone/>
            </a:pPr>
            <a:r>
              <a:rPr lang="en-US" sz="3000" dirty="0"/>
              <a:t>     </a:t>
            </a:r>
          </a:p>
          <a:p>
            <a:pPr marL="0" indent="0">
              <a:buNone/>
            </a:pPr>
            <a:r>
              <a:rPr lang="en-US" sz="3000" dirty="0"/>
              <a:t>    </a:t>
            </a:r>
            <a:r>
              <a:rPr lang="en-US" sz="3000" dirty="0" err="1"/>
              <a:t>printf</a:t>
            </a:r>
            <a:r>
              <a:rPr lang="en-US" sz="3000" dirty="0"/>
              <a:t>("\n Enter %d Elements: ",n);</a:t>
            </a:r>
          </a:p>
          <a:p>
            <a:pPr marL="0" indent="0">
              <a:buNone/>
            </a:pPr>
            <a:r>
              <a:rPr lang="en-US" sz="3000" dirty="0"/>
              <a:t>    for(i=0;i&lt;</a:t>
            </a:r>
            <a:r>
              <a:rPr lang="en-US" sz="3000" dirty="0" err="1"/>
              <a:t>n;i</a:t>
            </a:r>
            <a:r>
              <a:rPr lang="en-US" sz="3000" dirty="0"/>
              <a:t>++)</a:t>
            </a:r>
          </a:p>
          <a:p>
            <a:pPr marL="0" indent="0">
              <a:buNone/>
            </a:pPr>
            <a:r>
              <a:rPr lang="en-US" sz="3000" dirty="0"/>
              <a:t>    {</a:t>
            </a:r>
          </a:p>
          <a:p>
            <a:pPr marL="0" indent="0">
              <a:buNone/>
            </a:pPr>
            <a:r>
              <a:rPr lang="en-US" sz="3000" dirty="0"/>
              <a:t>        </a:t>
            </a:r>
            <a:r>
              <a:rPr lang="en-US" sz="3000" dirty="0" err="1"/>
              <a:t>scanf</a:t>
            </a:r>
            <a:r>
              <a:rPr lang="en-US" sz="3000" dirty="0"/>
              <a:t>("%</a:t>
            </a:r>
            <a:r>
              <a:rPr lang="en-US" sz="3000" dirty="0" err="1"/>
              <a:t>d",&amp;a</a:t>
            </a:r>
            <a:r>
              <a:rPr lang="en-US" sz="3000" dirty="0"/>
              <a:t>[i]);</a:t>
            </a:r>
          </a:p>
          <a:p>
            <a:pPr marL="0" indent="0">
              <a:buNone/>
            </a:pPr>
            <a:r>
              <a:rPr lang="en-US" sz="3000" dirty="0"/>
              <a:t>    }</a:t>
            </a:r>
          </a:p>
          <a:p>
            <a:endParaRPr lang="en-US" dirty="0"/>
          </a:p>
        </p:txBody>
      </p:sp>
    </p:spTree>
    <p:extLst>
      <p:ext uri="{BB962C8B-B14F-4D97-AF65-F5344CB8AC3E}">
        <p14:creationId xmlns:p14="http://schemas.microsoft.com/office/powerpoint/2010/main" val="35881131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067800" cy="6629400"/>
          </a:xfrm>
        </p:spPr>
        <p:txBody>
          <a:bodyPr>
            <a:normAutofit lnSpcReduction="10000"/>
          </a:bodyPr>
          <a:lstStyle/>
          <a:p>
            <a:pPr marL="0" indent="0">
              <a:buNone/>
            </a:pPr>
            <a:r>
              <a:rPr lang="en-US" dirty="0"/>
              <a:t>for(i=0;i&lt;=n-1;i++)</a:t>
            </a:r>
          </a:p>
          <a:p>
            <a:pPr marL="0" indent="0">
              <a:buNone/>
            </a:pPr>
            <a:r>
              <a:rPr lang="en-US" dirty="0"/>
              <a:t>  {</a:t>
            </a:r>
          </a:p>
          <a:p>
            <a:pPr marL="0" indent="0">
              <a:buNone/>
            </a:pPr>
            <a:r>
              <a:rPr lang="en-US" dirty="0"/>
              <a:t>  </a:t>
            </a:r>
            <a:r>
              <a:rPr lang="en-US" dirty="0" smtClean="0"/>
              <a:t>for(j=i+1;j&lt;=n-1;j</a:t>
            </a:r>
            <a:r>
              <a:rPr lang="en-US" dirty="0"/>
              <a:t>++)</a:t>
            </a:r>
          </a:p>
          <a:p>
            <a:pPr marL="0" indent="0">
              <a:buNone/>
            </a:pPr>
            <a:r>
              <a:rPr lang="en-US" dirty="0"/>
              <a:t>  {</a:t>
            </a:r>
          </a:p>
          <a:p>
            <a:pPr marL="0" indent="0">
              <a:buNone/>
            </a:pPr>
            <a:r>
              <a:rPr lang="en-US" dirty="0"/>
              <a:t>   </a:t>
            </a:r>
            <a:r>
              <a:rPr lang="en-US" dirty="0" smtClean="0"/>
              <a:t>if(a[i]&gt;a[j])</a:t>
            </a:r>
            <a:endParaRPr lang="en-US" dirty="0"/>
          </a:p>
          <a:p>
            <a:pPr marL="0" indent="0">
              <a:buNone/>
            </a:pPr>
            <a:r>
              <a:rPr lang="en-US" dirty="0"/>
              <a:t>     {</a:t>
            </a:r>
          </a:p>
          <a:p>
            <a:pPr marL="0" indent="0">
              <a:buNone/>
            </a:pPr>
            <a:r>
              <a:rPr lang="en-US" dirty="0"/>
              <a:t>      </a:t>
            </a:r>
            <a:r>
              <a:rPr lang="en-US" dirty="0" smtClean="0"/>
              <a:t>temp=a[i];</a:t>
            </a:r>
            <a:endParaRPr lang="en-US" dirty="0"/>
          </a:p>
          <a:p>
            <a:pPr marL="0" indent="0">
              <a:buNone/>
            </a:pPr>
            <a:r>
              <a:rPr lang="en-US" dirty="0"/>
              <a:t>      </a:t>
            </a:r>
            <a:r>
              <a:rPr lang="en-US" dirty="0" smtClean="0"/>
              <a:t>a[i]=a[j];</a:t>
            </a:r>
            <a:endParaRPr lang="en-US" dirty="0"/>
          </a:p>
          <a:p>
            <a:pPr marL="0" indent="0">
              <a:buNone/>
            </a:pPr>
            <a:r>
              <a:rPr lang="en-US" dirty="0"/>
              <a:t>      </a:t>
            </a:r>
            <a:r>
              <a:rPr lang="en-US" dirty="0" smtClean="0"/>
              <a:t>a[j]=</a:t>
            </a:r>
            <a:r>
              <a:rPr lang="en-US" dirty="0"/>
              <a:t>temp;</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8787424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endParaRPr lang="en-US" dirty="0" smtClean="0"/>
          </a:p>
          <a:p>
            <a:pPr marL="0" indent="0">
              <a:buNone/>
            </a:pPr>
            <a:r>
              <a:rPr lang="en-US" dirty="0" err="1" smtClean="0"/>
              <a:t>printf</a:t>
            </a:r>
            <a:r>
              <a:rPr lang="en-US" dirty="0"/>
              <a:t>("\n Array after sorting:\n");</a:t>
            </a:r>
          </a:p>
          <a:p>
            <a:pPr marL="0" indent="0">
              <a:buNone/>
            </a:pPr>
            <a:r>
              <a:rPr lang="en-US" dirty="0"/>
              <a:t>  for(i=0;i&lt;=n-1;i++)</a:t>
            </a:r>
          </a:p>
          <a:p>
            <a:pPr marL="0" indent="0">
              <a:buNone/>
            </a:pPr>
            <a:endParaRPr lang="en-US" dirty="0"/>
          </a:p>
          <a:p>
            <a:pPr marL="0" indent="0">
              <a:buNone/>
            </a:pPr>
            <a:r>
              <a:rPr lang="en-US" dirty="0" err="1"/>
              <a:t>printf</a:t>
            </a:r>
            <a:r>
              <a:rPr lang="en-US" dirty="0"/>
              <a:t>("%d\</a:t>
            </a:r>
            <a:r>
              <a:rPr lang="en-US" dirty="0" err="1"/>
              <a:t>t",a</a:t>
            </a:r>
            <a:r>
              <a:rPr lang="en-US" dirty="0"/>
              <a:t>[i]);</a:t>
            </a:r>
          </a:p>
          <a:p>
            <a:pPr marL="0" indent="0">
              <a:buNone/>
            </a:pPr>
            <a:endParaRPr lang="en-US" dirty="0"/>
          </a:p>
          <a:p>
            <a:pPr marL="0" indent="0">
              <a:buNone/>
            </a:pPr>
            <a:r>
              <a:rPr lang="en-US" dirty="0"/>
              <a:t>  </a:t>
            </a:r>
            <a:r>
              <a:rPr lang="en-US" dirty="0" err="1"/>
              <a:t>getch</a:t>
            </a:r>
            <a:r>
              <a:rPr lang="en-US" dirty="0"/>
              <a:t>();</a:t>
            </a:r>
          </a:p>
          <a:p>
            <a:pPr marL="0" indent="0">
              <a:buNone/>
            </a:pP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41134510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r>
              <a:rPr lang="en-US" b="1" dirty="0" smtClean="0"/>
              <a:t>Advantages ,Disadvantages of Selection </a:t>
            </a:r>
            <a:r>
              <a:rPr lang="en-US" b="1" dirty="0"/>
              <a:t>sort</a:t>
            </a:r>
            <a:endParaRPr lang="en-US" dirty="0"/>
          </a:p>
        </p:txBody>
      </p:sp>
      <p:sp>
        <p:nvSpPr>
          <p:cNvPr id="3" name="Content Placeholder 2"/>
          <p:cNvSpPr>
            <a:spLocks noGrp="1"/>
          </p:cNvSpPr>
          <p:nvPr>
            <p:ph idx="1"/>
          </p:nvPr>
        </p:nvSpPr>
        <p:spPr>
          <a:xfrm>
            <a:off x="-76200" y="1066800"/>
            <a:ext cx="9220200" cy="5715000"/>
          </a:xfrm>
        </p:spPr>
        <p:txBody>
          <a:bodyPr/>
          <a:lstStyle/>
          <a:p>
            <a:r>
              <a:rPr lang="en-US" dirty="0" smtClean="0"/>
              <a:t>1.It is simple and easy to implement</a:t>
            </a:r>
          </a:p>
          <a:p>
            <a:endParaRPr lang="en-US" dirty="0"/>
          </a:p>
          <a:p>
            <a:r>
              <a:rPr lang="en-US" dirty="0" smtClean="0"/>
              <a:t>2.It can be used for small data sets.</a:t>
            </a:r>
          </a:p>
          <a:p>
            <a:endParaRPr lang="en-US" dirty="0"/>
          </a:p>
          <a:p>
            <a:r>
              <a:rPr lang="en-US" dirty="0" smtClean="0"/>
              <a:t>Disadvantages:-</a:t>
            </a:r>
          </a:p>
          <a:p>
            <a:r>
              <a:rPr lang="en-US" dirty="0" smtClean="0"/>
              <a:t>In case of larger data sets ,the efficiency of selection sort drops.</a:t>
            </a:r>
          </a:p>
          <a:p>
            <a:endParaRPr lang="en-US" dirty="0"/>
          </a:p>
        </p:txBody>
      </p:sp>
    </p:spTree>
    <p:extLst>
      <p:ext uri="{BB962C8B-B14F-4D97-AF65-F5344CB8AC3E}">
        <p14:creationId xmlns:p14="http://schemas.microsoft.com/office/powerpoint/2010/main" val="30012735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991600"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693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t>Example of Linear Search</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82296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84113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563562"/>
          </a:xfrm>
        </p:spPr>
        <p:txBody>
          <a:bodyPr>
            <a:normAutofit fontScale="90000"/>
          </a:bodyPr>
          <a:lstStyle/>
          <a:p>
            <a:r>
              <a:rPr lang="en-US" b="1" dirty="0"/>
              <a:t>Complexity of Selection Sort</a:t>
            </a:r>
          </a:p>
        </p:txBody>
      </p:sp>
      <p:sp>
        <p:nvSpPr>
          <p:cNvPr id="3" name="Content Placeholder 2"/>
          <p:cNvSpPr>
            <a:spLocks noGrp="1"/>
          </p:cNvSpPr>
          <p:nvPr>
            <p:ph idx="1"/>
          </p:nvPr>
        </p:nvSpPr>
        <p:spPr>
          <a:xfrm>
            <a:off x="0" y="990600"/>
            <a:ext cx="9144000" cy="5867400"/>
          </a:xfrm>
        </p:spPr>
        <p:txBody>
          <a:bodyPr/>
          <a:lstStyle/>
          <a:p>
            <a:r>
              <a:rPr lang="en-US" dirty="0" smtClean="0"/>
              <a:t>Therefore (n-1) + (n-2) +…………….+2+1</a:t>
            </a:r>
          </a:p>
          <a:p>
            <a:pPr marL="0" indent="0">
              <a:buNone/>
            </a:pPr>
            <a:endParaRPr lang="en-US" dirty="0"/>
          </a:p>
          <a:p>
            <a:pPr marL="0" indent="0">
              <a:buNone/>
            </a:pPr>
            <a:r>
              <a:rPr lang="en-US" dirty="0" smtClean="0"/>
              <a:t>= n(n-1)</a:t>
            </a:r>
          </a:p>
          <a:p>
            <a:pPr marL="0" indent="0">
              <a:buNone/>
            </a:pPr>
            <a:r>
              <a:rPr lang="en-US" dirty="0" smtClean="0"/>
              <a:t>      2</a:t>
            </a:r>
          </a:p>
          <a:p>
            <a:pPr marL="0" indent="0">
              <a:buNone/>
            </a:pPr>
            <a:endParaRPr lang="en-US" dirty="0"/>
          </a:p>
          <a:p>
            <a:pPr marL="0" indent="0">
              <a:buNone/>
            </a:pPr>
            <a:r>
              <a:rPr lang="en-US" dirty="0" smtClean="0"/>
              <a:t>=O(n²) comparisons.</a:t>
            </a:r>
          </a:p>
          <a:p>
            <a:pPr marL="0" indent="0">
              <a:buNone/>
            </a:pPr>
            <a:endParaRPr lang="en-US" dirty="0"/>
          </a:p>
          <a:p>
            <a:pPr marL="0" indent="0">
              <a:buNone/>
            </a:pPr>
            <a:r>
              <a:rPr lang="en-US" dirty="0" smtClean="0"/>
              <a:t>Worst Case : </a:t>
            </a:r>
            <a:r>
              <a:rPr lang="en-US" dirty="0"/>
              <a:t>O(n²) </a:t>
            </a:r>
            <a:endParaRPr lang="en-US" dirty="0" smtClean="0"/>
          </a:p>
          <a:p>
            <a:pPr marL="0" indent="0">
              <a:buNone/>
            </a:pPr>
            <a:r>
              <a:rPr lang="en-US" dirty="0" smtClean="0"/>
              <a:t>Average Case: </a:t>
            </a:r>
            <a:r>
              <a:rPr lang="en-US" dirty="0"/>
              <a:t>O(n²) </a:t>
            </a:r>
            <a:endParaRPr lang="en-US" dirty="0" smtClean="0"/>
          </a:p>
          <a:p>
            <a:pPr marL="0" indent="0">
              <a:buNone/>
            </a:pPr>
            <a:r>
              <a:rPr lang="en-US" dirty="0" smtClean="0"/>
              <a:t>Best Case: </a:t>
            </a:r>
            <a:r>
              <a:rPr lang="en-US" dirty="0"/>
              <a:t>O(n²) </a:t>
            </a:r>
          </a:p>
        </p:txBody>
      </p:sp>
      <p:cxnSp>
        <p:nvCxnSpPr>
          <p:cNvPr id="5" name="Straight Connector 4"/>
          <p:cNvCxnSpPr/>
          <p:nvPr/>
        </p:nvCxnSpPr>
        <p:spPr>
          <a:xfrm>
            <a:off x="228600" y="2743200"/>
            <a:ext cx="121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9153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Example of Insertion Sort</a:t>
            </a:r>
          </a:p>
        </p:txBody>
      </p:sp>
      <p:sp>
        <p:nvSpPr>
          <p:cNvPr id="3" name="Content Placeholder 2"/>
          <p:cNvSpPr>
            <a:spLocks noGrp="1"/>
          </p:cNvSpPr>
          <p:nvPr>
            <p:ph idx="1"/>
          </p:nvPr>
        </p:nvSpPr>
        <p:spPr>
          <a:xfrm>
            <a:off x="457200" y="1143000"/>
            <a:ext cx="8229600" cy="4983163"/>
          </a:xfrm>
        </p:spPr>
        <p:txBody>
          <a:bodyPr/>
          <a:lstStyle/>
          <a:p>
            <a:endParaRPr lang="en-US" dirty="0" smtClean="0"/>
          </a:p>
          <a:p>
            <a:r>
              <a:rPr lang="en-US" dirty="0" smtClean="0"/>
              <a:t>Arrangement </a:t>
            </a:r>
            <a:r>
              <a:rPr lang="en-US" dirty="0"/>
              <a:t>of cards by card player</a:t>
            </a:r>
            <a:r>
              <a:rPr lang="en-US" dirty="0" smtClean="0"/>
              <a:t>.</a:t>
            </a:r>
          </a:p>
          <a:p>
            <a:pPr marL="0" indent="0">
              <a:buNone/>
            </a:pPr>
            <a:endParaRPr lang="en-US" dirty="0"/>
          </a:p>
          <a:p>
            <a:r>
              <a:rPr lang="en-US" dirty="0"/>
              <a:t>Card player pick up the cards and inserts them into them into the required position</a:t>
            </a:r>
          </a:p>
        </p:txBody>
      </p:sp>
    </p:spTree>
    <p:extLst>
      <p:ext uri="{BB962C8B-B14F-4D97-AF65-F5344CB8AC3E}">
        <p14:creationId xmlns:p14="http://schemas.microsoft.com/office/powerpoint/2010/main" val="189990486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855"/>
            <a:ext cx="8229600" cy="563562"/>
          </a:xfrm>
        </p:spPr>
        <p:txBody>
          <a:bodyPr>
            <a:normAutofit fontScale="90000"/>
          </a:bodyPr>
          <a:lstStyle/>
          <a:p>
            <a:r>
              <a:rPr lang="en-US" b="1" dirty="0" smtClean="0"/>
              <a:t>Insertion Sort</a:t>
            </a:r>
            <a:endParaRPr lang="en-US" b="1" dirty="0"/>
          </a:p>
        </p:txBody>
      </p:sp>
      <p:sp>
        <p:nvSpPr>
          <p:cNvPr id="3" name="Content Placeholder 2"/>
          <p:cNvSpPr>
            <a:spLocks noGrp="1"/>
          </p:cNvSpPr>
          <p:nvPr>
            <p:ph idx="1"/>
          </p:nvPr>
        </p:nvSpPr>
        <p:spPr>
          <a:xfrm>
            <a:off x="0" y="609600"/>
            <a:ext cx="9144000" cy="6248400"/>
          </a:xfrm>
        </p:spPr>
        <p:txBody>
          <a:bodyPr/>
          <a:lstStyle/>
          <a:p>
            <a:endParaRPr lang="en-US" dirty="0" smtClean="0"/>
          </a:p>
          <a:p>
            <a:r>
              <a:rPr lang="en-US" dirty="0" smtClean="0"/>
              <a:t>Insertion sort inserts each item into its proper place in the final list.</a:t>
            </a:r>
          </a:p>
          <a:p>
            <a:endParaRPr lang="en-US" dirty="0"/>
          </a:p>
          <a:p>
            <a:r>
              <a:rPr lang="en-US" dirty="0" smtClean="0"/>
              <a:t>Insertion sort algorithm sorts a list of values by respectively inserting a particular value into a subset of the list that has already been sorted.</a:t>
            </a:r>
          </a:p>
          <a:p>
            <a:endParaRPr lang="en-US" dirty="0"/>
          </a:p>
          <a:p>
            <a:r>
              <a:rPr lang="en-US" dirty="0" smtClean="0"/>
              <a:t>Sort the first two values in the list relative to each other by exchanging them if necessary.</a:t>
            </a:r>
            <a:endParaRPr lang="en-US" dirty="0"/>
          </a:p>
        </p:txBody>
      </p:sp>
    </p:spTree>
    <p:extLst>
      <p:ext uri="{BB962C8B-B14F-4D97-AF65-F5344CB8AC3E}">
        <p14:creationId xmlns:p14="http://schemas.microsoft.com/office/powerpoint/2010/main" val="25026485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563562"/>
          </a:xfrm>
        </p:spPr>
        <p:txBody>
          <a:bodyPr>
            <a:normAutofit fontScale="90000"/>
          </a:bodyPr>
          <a:lstStyle/>
          <a:p>
            <a:r>
              <a:rPr lang="en-US" b="1" dirty="0"/>
              <a:t>Insertion Sort</a:t>
            </a:r>
            <a:endParaRPr lang="en-US" dirty="0"/>
          </a:p>
        </p:txBody>
      </p:sp>
      <p:sp>
        <p:nvSpPr>
          <p:cNvPr id="3" name="Content Placeholder 2"/>
          <p:cNvSpPr>
            <a:spLocks noGrp="1"/>
          </p:cNvSpPr>
          <p:nvPr>
            <p:ph idx="1"/>
          </p:nvPr>
        </p:nvSpPr>
        <p:spPr>
          <a:xfrm>
            <a:off x="0" y="990600"/>
            <a:ext cx="9144000" cy="5867400"/>
          </a:xfrm>
        </p:spPr>
        <p:txBody>
          <a:bodyPr/>
          <a:lstStyle/>
          <a:p>
            <a:endParaRPr lang="en-US" dirty="0" smtClean="0"/>
          </a:p>
          <a:p>
            <a:r>
              <a:rPr lang="en-US" dirty="0" smtClean="0"/>
              <a:t>Insert the lists third value into the appropriate position relative to the first two sorted values.</a:t>
            </a:r>
          </a:p>
          <a:p>
            <a:endParaRPr lang="en-US" dirty="0"/>
          </a:p>
          <a:p>
            <a:r>
              <a:rPr lang="en-US" dirty="0" smtClean="0"/>
              <a:t>Then insert the fourth value into its proper position relative to the first three values in the list.</a:t>
            </a:r>
          </a:p>
          <a:p>
            <a:endParaRPr lang="en-US" dirty="0"/>
          </a:p>
          <a:p>
            <a:r>
              <a:rPr lang="en-US" dirty="0" smtClean="0"/>
              <a:t>Continue this process for each position in the list.</a:t>
            </a:r>
            <a:endParaRPr lang="en-US" dirty="0"/>
          </a:p>
        </p:txBody>
      </p:sp>
    </p:spTree>
    <p:extLst>
      <p:ext uri="{BB962C8B-B14F-4D97-AF65-F5344CB8AC3E}">
        <p14:creationId xmlns:p14="http://schemas.microsoft.com/office/powerpoint/2010/main" val="38388425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t>Insertion Sort Example</a:t>
            </a:r>
            <a:endParaRPr lang="en-US"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763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77755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563562"/>
          </a:xfrm>
        </p:spPr>
        <p:txBody>
          <a:bodyPr>
            <a:normAutofit fontScale="90000"/>
          </a:bodyPr>
          <a:lstStyle/>
          <a:p>
            <a:r>
              <a:rPr lang="en-US" dirty="0" smtClean="0"/>
              <a:t>Procedure for Insertion Sort</a:t>
            </a:r>
            <a:endParaRPr lang="en-US" dirty="0"/>
          </a:p>
        </p:txBody>
      </p:sp>
      <p:sp>
        <p:nvSpPr>
          <p:cNvPr id="3" name="Content Placeholder 2"/>
          <p:cNvSpPr>
            <a:spLocks noGrp="1"/>
          </p:cNvSpPr>
          <p:nvPr>
            <p:ph idx="1"/>
          </p:nvPr>
        </p:nvSpPr>
        <p:spPr>
          <a:xfrm>
            <a:off x="0" y="685800"/>
            <a:ext cx="9144000" cy="6172200"/>
          </a:xfrm>
        </p:spPr>
        <p:txBody>
          <a:bodyPr/>
          <a:lstStyle/>
          <a:p>
            <a:pPr marL="0" indent="0">
              <a:buNone/>
            </a:pPr>
            <a:endParaRPr lang="en-US" dirty="0" smtClean="0"/>
          </a:p>
          <a:p>
            <a:pPr marL="0" indent="0">
              <a:buNone/>
            </a:pPr>
            <a:r>
              <a:rPr lang="en-US" dirty="0" smtClean="0"/>
              <a:t>1.Consider the first item to be a sorted </a:t>
            </a:r>
            <a:r>
              <a:rPr lang="en-US" dirty="0" err="1" smtClean="0"/>
              <a:t>sublist</a:t>
            </a:r>
            <a:r>
              <a:rPr lang="en-US" dirty="0" smtClean="0"/>
              <a:t>(only 1 item in the list).</a:t>
            </a:r>
          </a:p>
          <a:p>
            <a:pPr marL="0" indent="0">
              <a:buNone/>
            </a:pPr>
            <a:endParaRPr lang="en-US" dirty="0"/>
          </a:p>
          <a:p>
            <a:pPr marL="0" indent="0">
              <a:buNone/>
            </a:pPr>
            <a:r>
              <a:rPr lang="en-US" dirty="0" smtClean="0"/>
              <a:t>2.Insert the second item into the sorted </a:t>
            </a:r>
            <a:r>
              <a:rPr lang="en-US" dirty="0" err="1" smtClean="0"/>
              <a:t>sublist</a:t>
            </a:r>
            <a:r>
              <a:rPr lang="en-US" dirty="0" smtClean="0"/>
              <a:t>.</a:t>
            </a:r>
          </a:p>
          <a:p>
            <a:pPr marL="0" indent="0">
              <a:buNone/>
            </a:pPr>
            <a:endParaRPr lang="en-US" dirty="0"/>
          </a:p>
          <a:p>
            <a:pPr marL="0" indent="0">
              <a:buNone/>
            </a:pPr>
            <a:r>
              <a:rPr lang="en-US" dirty="0" smtClean="0"/>
              <a:t>3.All necessary shifting of items is done to make room to insert new addition.</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18213932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t>Radix Sort</a:t>
            </a:r>
            <a:endParaRPr lang="en-US" sz="2800" b="1" dirty="0"/>
          </a:p>
        </p:txBody>
      </p:sp>
      <p:sp>
        <p:nvSpPr>
          <p:cNvPr id="3" name="Content Placeholder 2"/>
          <p:cNvSpPr>
            <a:spLocks noGrp="1"/>
          </p:cNvSpPr>
          <p:nvPr>
            <p:ph idx="1"/>
          </p:nvPr>
        </p:nvSpPr>
        <p:spPr>
          <a:xfrm>
            <a:off x="152400" y="762000"/>
            <a:ext cx="8991600" cy="5943600"/>
          </a:xfrm>
        </p:spPr>
        <p:txBody>
          <a:bodyPr>
            <a:normAutofit/>
          </a:bodyPr>
          <a:lstStyle/>
          <a:p>
            <a:r>
              <a:rPr lang="en-US" sz="2800" dirty="0" smtClean="0"/>
              <a:t>Radix sort is based on the position of digits.</a:t>
            </a:r>
          </a:p>
          <a:p>
            <a:r>
              <a:rPr lang="en-US" sz="2800" dirty="0" smtClean="0"/>
              <a:t>The number is represented with different positions.</a:t>
            </a:r>
          </a:p>
          <a:p>
            <a:r>
              <a:rPr lang="en-US" sz="2800" dirty="0" smtClean="0"/>
              <a:t>The number has units ,</a:t>
            </a:r>
            <a:r>
              <a:rPr lang="en-US" sz="2800" dirty="0" err="1" smtClean="0"/>
              <a:t>tens,hundres</a:t>
            </a:r>
            <a:r>
              <a:rPr lang="en-US" sz="2800" dirty="0" smtClean="0"/>
              <a:t> positions onwards.</a:t>
            </a:r>
          </a:p>
          <a:p>
            <a:r>
              <a:rPr lang="en-US" sz="2800" dirty="0" smtClean="0"/>
              <a:t>Based on its position the sorting is done. </a:t>
            </a:r>
            <a:endParaRPr lang="en-US" sz="2800" dirty="0"/>
          </a:p>
        </p:txBody>
      </p:sp>
    </p:spTree>
    <p:extLst>
      <p:ext uri="{BB962C8B-B14F-4D97-AF65-F5344CB8AC3E}">
        <p14:creationId xmlns:p14="http://schemas.microsoft.com/office/powerpoint/2010/main" val="7454357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800" b="1" dirty="0" smtClean="0"/>
              <a:t>Procedure for Radix sort</a:t>
            </a:r>
            <a:endParaRPr lang="en-US" sz="2800" b="1" dirty="0"/>
          </a:p>
        </p:txBody>
      </p:sp>
      <p:sp>
        <p:nvSpPr>
          <p:cNvPr id="3" name="Content Placeholder 2"/>
          <p:cNvSpPr>
            <a:spLocks noGrp="1"/>
          </p:cNvSpPr>
          <p:nvPr>
            <p:ph idx="1"/>
          </p:nvPr>
        </p:nvSpPr>
        <p:spPr>
          <a:xfrm>
            <a:off x="152400" y="838200"/>
            <a:ext cx="8534400" cy="5287963"/>
          </a:xfrm>
        </p:spPr>
        <p:txBody>
          <a:bodyPr>
            <a:normAutofit/>
          </a:bodyPr>
          <a:lstStyle/>
          <a:p>
            <a:pPr>
              <a:buNone/>
            </a:pPr>
            <a:r>
              <a:rPr lang="en-US" sz="2800" dirty="0" smtClean="0"/>
              <a:t>1.In the first iteration ,the elements are picked up and kept in various pockets by checking their unit digit.</a:t>
            </a:r>
          </a:p>
          <a:p>
            <a:pPr>
              <a:buNone/>
            </a:pPr>
            <a:r>
              <a:rPr lang="en-US" sz="2800" dirty="0" smtClean="0"/>
              <a:t>2.In second iteration ,the ten digits are sorted.</a:t>
            </a:r>
          </a:p>
          <a:p>
            <a:pPr>
              <a:buNone/>
            </a:pPr>
            <a:r>
              <a:rPr lang="en-US" sz="2800" dirty="0" smtClean="0"/>
              <a:t>3.In third iteration ,the digits at hundreds position are sorted.</a:t>
            </a:r>
          </a:p>
          <a:p>
            <a:pPr>
              <a:buNone/>
            </a:pPr>
            <a:r>
              <a:rPr lang="en-US" sz="2800" dirty="0" smtClean="0"/>
              <a:t>4.Repeat the procedure until we will set a sorted array.</a:t>
            </a:r>
            <a:endParaRPr lang="en-US" sz="2800" dirty="0"/>
          </a:p>
        </p:txBody>
      </p:sp>
    </p:spTree>
    <p:extLst>
      <p:ext uri="{BB962C8B-B14F-4D97-AF65-F5344CB8AC3E}">
        <p14:creationId xmlns:p14="http://schemas.microsoft.com/office/powerpoint/2010/main" val="9395975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3200" b="1" dirty="0" smtClean="0"/>
              <a:t>Advantages of Radix sort</a:t>
            </a:r>
            <a:endParaRPr lang="en-US" sz="3200" b="1" dirty="0"/>
          </a:p>
        </p:txBody>
      </p:sp>
      <p:sp>
        <p:nvSpPr>
          <p:cNvPr id="3" name="Content Placeholder 2"/>
          <p:cNvSpPr>
            <a:spLocks noGrp="1"/>
          </p:cNvSpPr>
          <p:nvPr>
            <p:ph idx="1"/>
          </p:nvPr>
        </p:nvSpPr>
        <p:spPr>
          <a:xfrm>
            <a:off x="457200" y="914400"/>
            <a:ext cx="8229600" cy="5211763"/>
          </a:xfrm>
        </p:spPr>
        <p:txBody>
          <a:bodyPr/>
          <a:lstStyle/>
          <a:p>
            <a:pPr>
              <a:buNone/>
            </a:pPr>
            <a:r>
              <a:rPr lang="en-US" sz="2800" dirty="0" smtClean="0"/>
              <a:t>1.Radix sort is a very simple algorithm</a:t>
            </a:r>
          </a:p>
          <a:p>
            <a:pPr>
              <a:buNone/>
            </a:pPr>
            <a:r>
              <a:rPr lang="en-US" sz="2800" dirty="0" smtClean="0"/>
              <a:t>2.Radix sort is one of the fastest sorting algorithm for numbers</a:t>
            </a:r>
          </a:p>
          <a:p>
            <a:pPr>
              <a:buNone/>
            </a:pPr>
            <a:endParaRPr lang="en-US" dirty="0"/>
          </a:p>
        </p:txBody>
      </p:sp>
    </p:spTree>
    <p:extLst>
      <p:ext uri="{BB962C8B-B14F-4D97-AF65-F5344CB8AC3E}">
        <p14:creationId xmlns:p14="http://schemas.microsoft.com/office/powerpoint/2010/main" val="13987754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err="1" smtClean="0"/>
              <a:t>DisAdvantages</a:t>
            </a:r>
            <a:r>
              <a:rPr lang="en-US" sz="2800" b="1" dirty="0" smtClean="0"/>
              <a:t> of Radix sort</a:t>
            </a:r>
            <a:endParaRPr lang="en-US" sz="2800" dirty="0"/>
          </a:p>
        </p:txBody>
      </p:sp>
      <p:sp>
        <p:nvSpPr>
          <p:cNvPr id="3" name="Content Placeholder 2"/>
          <p:cNvSpPr>
            <a:spLocks noGrp="1"/>
          </p:cNvSpPr>
          <p:nvPr>
            <p:ph idx="1"/>
          </p:nvPr>
        </p:nvSpPr>
        <p:spPr>
          <a:xfrm>
            <a:off x="457200" y="838200"/>
            <a:ext cx="8229600" cy="4525963"/>
          </a:xfrm>
        </p:spPr>
        <p:txBody>
          <a:bodyPr/>
          <a:lstStyle/>
          <a:p>
            <a:pPr>
              <a:buNone/>
            </a:pPr>
            <a:r>
              <a:rPr lang="en-US" sz="2800" dirty="0" smtClean="0"/>
              <a:t>1.Radix sort takes more space than other sorting algorithms.</a:t>
            </a:r>
          </a:p>
          <a:p>
            <a:pPr>
              <a:buNone/>
            </a:pPr>
            <a:r>
              <a:rPr lang="en-US" sz="2800" dirty="0" smtClean="0"/>
              <a:t>2.Radix sort is dependent on the digits</a:t>
            </a:r>
          </a:p>
          <a:p>
            <a:pPr>
              <a:buNone/>
            </a:pPr>
            <a:r>
              <a:rPr lang="en-US" sz="2800" dirty="0" smtClean="0"/>
              <a:t>3.For every different data type ,the algorithm has to be rewritten.</a:t>
            </a:r>
          </a:p>
          <a:p>
            <a:pPr>
              <a:buNone/>
            </a:pPr>
            <a:r>
              <a:rPr lang="en-US" sz="2800" dirty="0" smtClean="0"/>
              <a:t>4.Radix sort takes more time to write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8229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2074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85800"/>
          </a:xfrm>
        </p:spPr>
        <p:txBody>
          <a:bodyPr>
            <a:normAutofit/>
          </a:bodyPr>
          <a:lstStyle/>
          <a:p>
            <a:r>
              <a:rPr lang="en-US" sz="3200" b="1" dirty="0" smtClean="0"/>
              <a:t>Quick Sort</a:t>
            </a:r>
            <a:endParaRPr lang="en-US" sz="3200" b="1"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sz="2800" dirty="0" smtClean="0"/>
              <a:t>Quick sort algorithm uses the idea of divide and conquer strategy .</a:t>
            </a:r>
          </a:p>
          <a:p>
            <a:pPr>
              <a:buNone/>
            </a:pPr>
            <a:endParaRPr lang="en-US" sz="2800" dirty="0" smtClean="0"/>
          </a:p>
          <a:p>
            <a:pPr>
              <a:buNone/>
            </a:pPr>
            <a:r>
              <a:rPr lang="en-US" sz="2800" dirty="0" smtClean="0"/>
              <a:t>It finds the element called pivot element which divides the array into two parts  in such a way that element in the left side are smaller than pivot element and elements in the right side are  greater than pivot element.</a:t>
            </a:r>
            <a:endParaRPr 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t>Advantages of Quick Sort</a:t>
            </a:r>
            <a:endParaRPr lang="en-US" sz="2800" b="1" dirty="0"/>
          </a:p>
        </p:txBody>
      </p:sp>
      <p:sp>
        <p:nvSpPr>
          <p:cNvPr id="3" name="Content Placeholder 2"/>
          <p:cNvSpPr>
            <a:spLocks noGrp="1"/>
          </p:cNvSpPr>
          <p:nvPr>
            <p:ph idx="1"/>
          </p:nvPr>
        </p:nvSpPr>
        <p:spPr>
          <a:xfrm>
            <a:off x="457200" y="990600"/>
            <a:ext cx="8229600" cy="5135563"/>
          </a:xfrm>
        </p:spPr>
        <p:txBody>
          <a:bodyPr/>
          <a:lstStyle/>
          <a:p>
            <a:pPr>
              <a:buNone/>
            </a:pPr>
            <a:r>
              <a:rPr lang="en-US" sz="2800" dirty="0" smtClean="0"/>
              <a:t>1.It is faster than other algorithms such as bubble sort, selection sort and insertion sort.</a:t>
            </a:r>
          </a:p>
          <a:p>
            <a:pPr>
              <a:buNone/>
            </a:pPr>
            <a:endParaRPr lang="en-US" sz="2800" dirty="0" smtClean="0"/>
          </a:p>
          <a:p>
            <a:pPr>
              <a:buNone/>
            </a:pPr>
            <a:r>
              <a:rPr lang="en-US" sz="2800" dirty="0" smtClean="0"/>
              <a:t>2.Quick sort can be used to sort arrays of small size ,medium size or large size.</a:t>
            </a:r>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200"/>
          </a:xfrm>
        </p:spPr>
        <p:txBody>
          <a:bodyPr>
            <a:normAutofit fontScale="90000"/>
          </a:bodyPr>
          <a:lstStyle/>
          <a:p>
            <a:r>
              <a:rPr lang="en-US" sz="2800" b="1" dirty="0" smtClean="0"/>
              <a:t>Disadvantages of Quick Sort</a:t>
            </a:r>
            <a:endParaRPr lang="en-US" sz="2800" dirty="0"/>
          </a:p>
        </p:txBody>
      </p:sp>
      <p:sp>
        <p:nvSpPr>
          <p:cNvPr id="3" name="Content Placeholder 2"/>
          <p:cNvSpPr>
            <a:spLocks noGrp="1"/>
          </p:cNvSpPr>
          <p:nvPr>
            <p:ph idx="1"/>
          </p:nvPr>
        </p:nvSpPr>
        <p:spPr>
          <a:xfrm>
            <a:off x="457200" y="838200"/>
            <a:ext cx="8229600" cy="5287963"/>
          </a:xfrm>
        </p:spPr>
        <p:txBody>
          <a:bodyPr/>
          <a:lstStyle/>
          <a:p>
            <a:pPr>
              <a:buNone/>
            </a:pPr>
            <a:endParaRPr lang="en-US" dirty="0" smtClean="0"/>
          </a:p>
          <a:p>
            <a:pPr>
              <a:buNone/>
            </a:pPr>
            <a:r>
              <a:rPr lang="en-US" dirty="0" smtClean="0"/>
              <a:t>Quick sort is complex.</a:t>
            </a:r>
          </a:p>
          <a:p>
            <a:pPr>
              <a:buNone/>
            </a:pPr>
            <a:endParaRPr lang="en-US" dirty="0" smtClean="0"/>
          </a:p>
          <a:p>
            <a:pPr>
              <a:buNone/>
            </a:pPr>
            <a:r>
              <a:rPr lang="en-US" b="1" dirty="0" smtClean="0"/>
              <a:t>Complexity of Quick Sort:</a:t>
            </a:r>
          </a:p>
          <a:p>
            <a:pPr>
              <a:buNone/>
            </a:pPr>
            <a:r>
              <a:rPr lang="en-US" dirty="0" smtClean="0"/>
              <a:t>Best case:- O(n log n)</a:t>
            </a:r>
          </a:p>
          <a:p>
            <a:pPr>
              <a:buNone/>
            </a:pPr>
            <a:r>
              <a:rPr lang="en-US" smtClean="0"/>
              <a:t>Worst Case:- O(n2)</a:t>
            </a:r>
            <a:endParaRPr lang="en-US" dirty="0" smtClean="0"/>
          </a:p>
          <a:p>
            <a:pPr>
              <a:buNone/>
            </a:pP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229600" cy="418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6118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2105</TotalTime>
  <Words>2835</Words>
  <Application>Microsoft Office PowerPoint</Application>
  <PresentationFormat>On-screen Show (4:3)</PresentationFormat>
  <Paragraphs>521</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2.Searching and Sorting</vt:lpstr>
      <vt:lpstr>2 types of Searching</vt:lpstr>
      <vt:lpstr>Procedure of linear search</vt:lpstr>
      <vt:lpstr>Procedure of linear search</vt:lpstr>
      <vt:lpstr>Procedure of linear search</vt:lpstr>
      <vt:lpstr>PowerPoint Presentation</vt:lpstr>
      <vt:lpstr>Example of Linear Search</vt:lpstr>
      <vt:lpstr>PowerPoint Presentation</vt:lpstr>
      <vt:lpstr>PowerPoint Presentation</vt:lpstr>
      <vt:lpstr>PowerPoint Presentation</vt:lpstr>
      <vt:lpstr>PowerPoint Presentation</vt:lpstr>
      <vt:lpstr>PowerPoint Presentation</vt:lpstr>
      <vt:lpstr>PowerPoint Presentation</vt:lpstr>
      <vt:lpstr>Advantages of Linear search</vt:lpstr>
      <vt:lpstr>Disadvantages of Linear search</vt:lpstr>
      <vt:lpstr>Time complexity of Linear Search</vt:lpstr>
      <vt:lpstr>PowerPoint Presentation</vt:lpstr>
      <vt:lpstr>Algorithm for Linear Search</vt:lpstr>
      <vt:lpstr>Program for linear search</vt:lpstr>
      <vt:lpstr>PowerPoint Presentation</vt:lpstr>
      <vt:lpstr>PowerPoint Presentation</vt:lpstr>
      <vt:lpstr>PowerPoint Presentation</vt:lpstr>
      <vt:lpstr>Binary Search</vt:lpstr>
      <vt:lpstr>Binary Search</vt:lpstr>
      <vt:lpstr>PowerPoint Presentation</vt:lpstr>
      <vt:lpstr>Example of Binary Search</vt:lpstr>
      <vt:lpstr>PowerPoint Presentation</vt:lpstr>
      <vt:lpstr>PowerPoint Presentation</vt:lpstr>
      <vt:lpstr>PowerPoint Presentation</vt:lpstr>
      <vt:lpstr>PowerPoint Presentation</vt:lpstr>
      <vt:lpstr>PowerPoint Presentation</vt:lpstr>
      <vt:lpstr>Steps in Binary Search</vt:lpstr>
      <vt:lpstr>PowerPoint Presentation</vt:lpstr>
      <vt:lpstr>PowerPoint Presentation</vt:lpstr>
      <vt:lpstr>Algorithm for Binary Search</vt:lpstr>
      <vt:lpstr>PowerPoint Presentation</vt:lpstr>
      <vt:lpstr>Advantages of Binary Search</vt:lpstr>
      <vt:lpstr>Disadvantages of Binary Search</vt:lpstr>
      <vt:lpstr>Complexity of Binary Search</vt:lpstr>
      <vt:lpstr>Program for binary search</vt:lpstr>
      <vt:lpstr>PowerPoint Presentation</vt:lpstr>
      <vt:lpstr>PowerPoint Presentation</vt:lpstr>
      <vt:lpstr>Difference between linear and binary search </vt:lpstr>
      <vt:lpstr>Application of Searching</vt:lpstr>
      <vt:lpstr>SORTING</vt:lpstr>
      <vt:lpstr>Types of Sorting</vt:lpstr>
      <vt:lpstr> 1.Bubble sort </vt:lpstr>
      <vt:lpstr> Bubble sort </vt:lpstr>
      <vt:lpstr> Bubble sort </vt:lpstr>
      <vt:lpstr>Procedure of Bubble sort</vt:lpstr>
      <vt:lpstr>Advantages of Bubble Sort</vt:lpstr>
      <vt:lpstr>Disadvantages of Bubble Sort</vt:lpstr>
      <vt:lpstr>Complexity of Bubble Sort</vt:lpstr>
      <vt:lpstr>Complexity of Bubble Sort</vt:lpstr>
      <vt:lpstr>Algorithm for Bubble Sort</vt:lpstr>
      <vt:lpstr>Algorithm for Bubble Sort</vt:lpstr>
      <vt:lpstr>Bubble Sort example</vt:lpstr>
      <vt:lpstr>Program for Bubble Sort</vt:lpstr>
      <vt:lpstr>PowerPoint Presentation</vt:lpstr>
      <vt:lpstr>PowerPoint Presentation</vt:lpstr>
      <vt:lpstr> 2.Selection sort </vt:lpstr>
      <vt:lpstr>Procedure for Selection Sort</vt:lpstr>
      <vt:lpstr>Procedure for Selection Sort</vt:lpstr>
      <vt:lpstr>Example  of selection sort</vt:lpstr>
      <vt:lpstr>Program for selection sort</vt:lpstr>
      <vt:lpstr>PowerPoint Presentation</vt:lpstr>
      <vt:lpstr>PowerPoint Presentation</vt:lpstr>
      <vt:lpstr>Advantages ,Disadvantages of Selection sort</vt:lpstr>
      <vt:lpstr>PowerPoint Presentation</vt:lpstr>
      <vt:lpstr>Complexity of Selection Sort</vt:lpstr>
      <vt:lpstr>Example of Insertion Sort</vt:lpstr>
      <vt:lpstr>Insertion Sort</vt:lpstr>
      <vt:lpstr>Insertion Sort</vt:lpstr>
      <vt:lpstr>Insertion Sort Example</vt:lpstr>
      <vt:lpstr>Procedure for Insertion Sort</vt:lpstr>
      <vt:lpstr>Radix Sort</vt:lpstr>
      <vt:lpstr>Procedure for Radix sort</vt:lpstr>
      <vt:lpstr>Advantages of Radix sort</vt:lpstr>
      <vt:lpstr>DisAdvantages of Radix sort</vt:lpstr>
      <vt:lpstr>Quick Sort</vt:lpstr>
      <vt:lpstr>Advantages of Quick Sort</vt:lpstr>
      <vt:lpstr>Disadvantages of Quick Sort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MMM</dc:creator>
  <cp:lastModifiedBy>mmmali-pc</cp:lastModifiedBy>
  <cp:revision>287</cp:revision>
  <dcterms:created xsi:type="dcterms:W3CDTF">2018-06-04T08:23:42Z</dcterms:created>
  <dcterms:modified xsi:type="dcterms:W3CDTF">2021-11-12T05:13:44Z</dcterms:modified>
</cp:coreProperties>
</file>