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88" r:id="rId11"/>
    <p:sldId id="266" r:id="rId12"/>
    <p:sldId id="267" r:id="rId13"/>
    <p:sldId id="289" r:id="rId14"/>
    <p:sldId id="290" r:id="rId15"/>
    <p:sldId id="291" r:id="rId16"/>
    <p:sldId id="268" r:id="rId17"/>
    <p:sldId id="280" r:id="rId18"/>
    <p:sldId id="282" r:id="rId19"/>
    <p:sldId id="269" r:id="rId20"/>
    <p:sldId id="270" r:id="rId21"/>
    <p:sldId id="271" r:id="rId22"/>
    <p:sldId id="281" r:id="rId23"/>
    <p:sldId id="273" r:id="rId24"/>
    <p:sldId id="274" r:id="rId25"/>
    <p:sldId id="275" r:id="rId26"/>
    <p:sldId id="276" r:id="rId27"/>
    <p:sldId id="283" r:id="rId28"/>
    <p:sldId id="287" r:id="rId29"/>
    <p:sldId id="284" r:id="rId30"/>
    <p:sldId id="285" r:id="rId31"/>
    <p:sldId id="286" r:id="rId32"/>
    <p:sldId id="277" r:id="rId33"/>
    <p:sldId id="278" r:id="rId34"/>
    <p:sldId id="279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A47A1-0721-417E-B2EE-E389F99977F0}" type="datetimeFigureOut">
              <a:rPr lang="en-US" smtClean="0"/>
              <a:pPr/>
              <a:t>12/22/2021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21875-5B2B-4C9C-A084-E9B2AE6D8D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A47A1-0721-417E-B2EE-E389F99977F0}" type="datetimeFigureOut">
              <a:rPr lang="en-US" smtClean="0"/>
              <a:pPr/>
              <a:t>12/22/2021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21875-5B2B-4C9C-A084-E9B2AE6D8D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A47A1-0721-417E-B2EE-E389F99977F0}" type="datetimeFigureOut">
              <a:rPr lang="en-US" smtClean="0"/>
              <a:pPr/>
              <a:t>12/22/2021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21875-5B2B-4C9C-A084-E9B2AE6D8D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A47A1-0721-417E-B2EE-E389F99977F0}" type="datetimeFigureOut">
              <a:rPr lang="en-US" smtClean="0"/>
              <a:pPr/>
              <a:t>12/22/2021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21875-5B2B-4C9C-A084-E9B2AE6D8D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A47A1-0721-417E-B2EE-E389F99977F0}" type="datetimeFigureOut">
              <a:rPr lang="en-US" smtClean="0"/>
              <a:pPr/>
              <a:t>12/22/2021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21875-5B2B-4C9C-A084-E9B2AE6D8D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A47A1-0721-417E-B2EE-E389F99977F0}" type="datetimeFigureOut">
              <a:rPr lang="en-US" smtClean="0"/>
              <a:pPr/>
              <a:t>12/22/2021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21875-5B2B-4C9C-A084-E9B2AE6D8D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A47A1-0721-417E-B2EE-E389F99977F0}" type="datetimeFigureOut">
              <a:rPr lang="en-US" smtClean="0"/>
              <a:pPr/>
              <a:t>12/22/2021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21875-5B2B-4C9C-A084-E9B2AE6D8D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A47A1-0721-417E-B2EE-E389F99977F0}" type="datetimeFigureOut">
              <a:rPr lang="en-US" smtClean="0"/>
              <a:pPr/>
              <a:t>12/22/2021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21875-5B2B-4C9C-A084-E9B2AE6D8D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A47A1-0721-417E-B2EE-E389F99977F0}" type="datetimeFigureOut">
              <a:rPr lang="en-US" smtClean="0"/>
              <a:pPr/>
              <a:t>12/22/2021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21875-5B2B-4C9C-A084-E9B2AE6D8D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A47A1-0721-417E-B2EE-E389F99977F0}" type="datetimeFigureOut">
              <a:rPr lang="en-US" smtClean="0"/>
              <a:pPr/>
              <a:t>12/22/2021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21875-5B2B-4C9C-A084-E9B2AE6D8D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A47A1-0721-417E-B2EE-E389F99977F0}" type="datetimeFigureOut">
              <a:rPr lang="en-US" smtClean="0"/>
              <a:pPr/>
              <a:t>12/22/2021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21875-5B2B-4C9C-A084-E9B2AE6D8D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A47A1-0721-417E-B2EE-E389F99977F0}" type="datetimeFigureOut">
              <a:rPr lang="en-US" smtClean="0"/>
              <a:pPr/>
              <a:t>12/22/2021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21875-5B2B-4C9C-A084-E9B2AE6D8DE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4.Linked List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990600"/>
            <a:ext cx="8991600" cy="5715000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Linked List is a linear collection of data elements called as NODE.</a:t>
            </a:r>
          </a:p>
          <a:p>
            <a:pPr algn="l"/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Node have  2 parts:</a:t>
            </a:r>
          </a:p>
          <a:p>
            <a:pPr marL="514350" indent="-514350" algn="l">
              <a:buAutoNum type="arabicPeriod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Information/Data  Field</a:t>
            </a:r>
          </a:p>
          <a:p>
            <a:pPr marL="514350" indent="-514350" algn="l">
              <a:buAutoNum type="arabicPeriod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Link/Address Field</a:t>
            </a:r>
          </a:p>
          <a:p>
            <a:pPr marL="514350" indent="-514350" algn="l"/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 algn="l"/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4648200"/>
            <a:ext cx="7400925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381000"/>
            <a:ext cx="85344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229600" cy="13716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" y="228600"/>
            <a:ext cx="78486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0" y="1905000"/>
            <a:ext cx="8610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In above fig. The head points to the data value “A”</a:t>
            </a:r>
          </a:p>
          <a:p>
            <a:endParaRPr lang="en-US" sz="3600" dirty="0"/>
          </a:p>
          <a:p>
            <a:r>
              <a:rPr lang="en-US" sz="3600" dirty="0" smtClean="0"/>
              <a:t>The node storing the value “D” is the last node of the list .The NULL value indicates the end of the list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Operations on Linked List:-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Traversing all the elements in a linked list</a:t>
            </a:r>
          </a:p>
          <a:p>
            <a:pPr marL="514350" indent="-514350">
              <a:buAutoNum type="arabicPeriod"/>
            </a:pPr>
            <a:r>
              <a:rPr lang="en-US" dirty="0" smtClean="0"/>
              <a:t>Searching for an element in the linked list</a:t>
            </a:r>
          </a:p>
          <a:p>
            <a:pPr marL="514350" indent="-514350">
              <a:buAutoNum type="arabicPeriod"/>
            </a:pPr>
            <a:r>
              <a:rPr lang="en-US" dirty="0" smtClean="0"/>
              <a:t>Insertion of an element</a:t>
            </a:r>
          </a:p>
          <a:p>
            <a:pPr marL="514350" indent="-514350">
              <a:buAutoNum type="arabicPeriod"/>
            </a:pPr>
            <a:r>
              <a:rPr lang="en-US" dirty="0" smtClean="0"/>
              <a:t>Deletion of an element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" y="1447800"/>
            <a:ext cx="86868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228600"/>
            <a:ext cx="8305800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304800"/>
            <a:ext cx="8534400" cy="5821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9762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/>
              <a:t>How to declare a Node in Linear Linked List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9144000" cy="5867400"/>
          </a:xfrm>
        </p:spPr>
        <p:txBody>
          <a:bodyPr/>
          <a:lstStyle/>
          <a:p>
            <a:pPr>
              <a:buNone/>
            </a:pPr>
            <a:r>
              <a:rPr lang="en-US" dirty="0" err="1" smtClean="0"/>
              <a:t>struct</a:t>
            </a:r>
            <a:r>
              <a:rPr lang="en-US" dirty="0" smtClean="0"/>
              <a:t>  node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data;</a:t>
            </a:r>
          </a:p>
          <a:p>
            <a:pPr>
              <a:buNone/>
            </a:pPr>
            <a:r>
              <a:rPr lang="en-US" dirty="0" err="1"/>
              <a:t>s</a:t>
            </a:r>
            <a:r>
              <a:rPr lang="en-US" dirty="0" err="1" smtClean="0"/>
              <a:t>truct</a:t>
            </a:r>
            <a:r>
              <a:rPr lang="en-US" dirty="0" smtClean="0"/>
              <a:t> node *next;</a:t>
            </a:r>
          </a:p>
          <a:p>
            <a:pPr>
              <a:buNone/>
            </a:pPr>
            <a:r>
              <a:rPr lang="en-US" dirty="0" smtClean="0"/>
              <a:t>};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3352800"/>
            <a:ext cx="7400925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5334000"/>
            <a:ext cx="8229600" cy="893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Insertion of an element</a:t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6019800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1. Insert an element at the beginning of the list</a:t>
            </a:r>
          </a:p>
          <a:p>
            <a:r>
              <a:rPr lang="en-US" dirty="0" smtClean="0"/>
              <a:t>2. Insert an element at the middle position/anywhere in the list</a:t>
            </a:r>
          </a:p>
          <a:p>
            <a:r>
              <a:rPr lang="en-US" dirty="0" smtClean="0"/>
              <a:t>3.Insert an element at the end of the list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3657600"/>
            <a:ext cx="78486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Deletion of an element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/>
          <a:lstStyle/>
          <a:p>
            <a:r>
              <a:rPr lang="en-US" dirty="0" smtClean="0"/>
              <a:t>1. Delete an element from the beginning of the list</a:t>
            </a:r>
          </a:p>
          <a:p>
            <a:r>
              <a:rPr lang="en-US" dirty="0" smtClean="0"/>
              <a:t>2. Delete  an element at the middle position/anywhere from the list</a:t>
            </a:r>
          </a:p>
          <a:p>
            <a:r>
              <a:rPr lang="en-US" dirty="0" smtClean="0"/>
              <a:t>3.Delete an element from the end of the list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Linear Linked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1. Accessibility of a node in the forward direction is easier.</a:t>
            </a:r>
          </a:p>
          <a:p>
            <a:endParaRPr lang="en-US" dirty="0"/>
          </a:p>
          <a:p>
            <a:pPr>
              <a:buNone/>
            </a:pPr>
            <a:r>
              <a:rPr lang="en-US" dirty="0" smtClean="0"/>
              <a:t>2.Insertion and deletion of nodes are easier.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0"/>
            <a:ext cx="8915400" cy="6858000"/>
          </a:xfrm>
        </p:spPr>
        <p:txBody>
          <a:bodyPr/>
          <a:lstStyle/>
          <a:p>
            <a:endParaRPr lang="en-US" b="1" dirty="0" smtClean="0"/>
          </a:p>
          <a:p>
            <a:r>
              <a:rPr lang="en-US" b="1" dirty="0" smtClean="0"/>
              <a:t>Information Field/Data Field :-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dirty="0" smtClean="0"/>
              <a:t>It contains the information/data  of the elements.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Linked Field /Address Field</a:t>
            </a:r>
            <a:r>
              <a:rPr lang="en-US" dirty="0" smtClean="0"/>
              <a:t>:-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It contains address of the next node in the list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err="1" smtClean="0"/>
              <a:t>DisAdvantages</a:t>
            </a:r>
            <a:r>
              <a:rPr lang="en-US" dirty="0" smtClean="0"/>
              <a:t> of Linear Linked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1.Accessing the preceding node of a current node is not possible as there is no backward traversal.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2.Accessing a node is time consuming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4724400"/>
            <a:ext cx="78486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Circular Linked List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2000"/>
            <a:ext cx="9144000" cy="6096000"/>
          </a:xfrm>
        </p:spPr>
        <p:txBody>
          <a:bodyPr/>
          <a:lstStyle/>
          <a:p>
            <a:r>
              <a:rPr lang="en-US" dirty="0" smtClean="0"/>
              <a:t>In a circular link list address of the last node points to the first node of the list.</a:t>
            </a:r>
          </a:p>
          <a:p>
            <a:endParaRPr lang="en-US" dirty="0"/>
          </a:p>
          <a:p>
            <a:r>
              <a:rPr lang="en-US" dirty="0" smtClean="0"/>
              <a:t>The circular link list have neither a beginning nor an end.</a:t>
            </a:r>
          </a:p>
          <a:p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3581400"/>
            <a:ext cx="5419725" cy="24344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Fig. Circular Link List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862137" y="2057400"/>
            <a:ext cx="5419725" cy="24344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0" y="4495800"/>
            <a:ext cx="9144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i="1" dirty="0" smtClean="0"/>
              <a:t>Circular linked list</a:t>
            </a:r>
            <a:r>
              <a:rPr lang="en-US" sz="3200" i="1" dirty="0" smtClean="0"/>
              <a:t> is a linked list where all nodes are connected to form a circle. There is no NULL at the end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Advantages of Circular Link List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6019800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A circular link list has no beginning and no ending.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 smtClean="0"/>
              <a:t>We can traverse a circular list in any direction either forward or backward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 smtClean="0"/>
              <a:t>It saves time when we have to go to the first node from the last node.</a:t>
            </a:r>
          </a:p>
          <a:p>
            <a:pPr marL="514350" indent="-514350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b="1" dirty="0" err="1" smtClean="0"/>
              <a:t>DisAdvantages</a:t>
            </a:r>
            <a:r>
              <a:rPr lang="en-US" b="1" dirty="0" smtClean="0"/>
              <a:t> of Circular Link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9144000" cy="5715000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It is not easy to reverse the link list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 smtClean="0"/>
              <a:t>If proper case is not taken then the problem of infinite loop can occur.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04800" y="533400"/>
          <a:ext cx="8229600" cy="60198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578827">
                <a:tc>
                  <a:txBody>
                    <a:bodyPr/>
                    <a:lstStyle/>
                    <a:p>
                      <a:r>
                        <a:rPr lang="en-US" sz="2000" b="1" i="0" dirty="0" smtClean="0">
                          <a:solidFill>
                            <a:schemeClr val="tx1"/>
                          </a:solidFill>
                        </a:rPr>
                        <a:t>Linear Linked List</a:t>
                      </a:r>
                      <a:endParaRPr lang="en-US" sz="2000" b="1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i="0" dirty="0" smtClean="0">
                          <a:solidFill>
                            <a:schemeClr val="tx1"/>
                          </a:solidFill>
                        </a:rPr>
                        <a:t>Circular Linked List</a:t>
                      </a:r>
                      <a:endParaRPr lang="en-US" sz="2000" b="1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887535"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solidFill>
                            <a:schemeClr val="tx1"/>
                          </a:solidFill>
                        </a:rPr>
                        <a:t>Next field of the last node is set</a:t>
                      </a:r>
                      <a:r>
                        <a:rPr lang="en-US" sz="2000" b="0" i="0" baseline="0" dirty="0" smtClean="0">
                          <a:solidFill>
                            <a:schemeClr val="tx1"/>
                          </a:solidFill>
                        </a:rPr>
                        <a:t> to NULL</a:t>
                      </a:r>
                      <a:endParaRPr lang="en-US" sz="2000" b="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solidFill>
                            <a:schemeClr val="tx1"/>
                          </a:solidFill>
                        </a:rPr>
                        <a:t>Next field of the last node is connected back to the Head node.</a:t>
                      </a:r>
                      <a:endParaRPr lang="en-US" sz="2000" b="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656004"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solidFill>
                            <a:schemeClr val="tx1"/>
                          </a:solidFill>
                        </a:rPr>
                        <a:t>Head pointer points to first node</a:t>
                      </a:r>
                      <a:endParaRPr lang="en-US" sz="2000" b="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solidFill>
                            <a:schemeClr val="tx1"/>
                          </a:solidFill>
                        </a:rPr>
                        <a:t>Head pointer points to last node</a:t>
                      </a:r>
                      <a:endParaRPr lang="en-US" sz="2000" b="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964712"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solidFill>
                            <a:schemeClr val="tx1"/>
                          </a:solidFill>
                        </a:rPr>
                        <a:t>Insertion at the end has O(n) time complexity</a:t>
                      </a:r>
                      <a:endParaRPr lang="en-US" sz="2000" b="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solidFill>
                            <a:schemeClr val="tx1"/>
                          </a:solidFill>
                        </a:rPr>
                        <a:t>Insertion at end has O(1) time  complexity</a:t>
                      </a:r>
                      <a:endParaRPr lang="en-US" sz="2000" b="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466362"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solidFill>
                            <a:schemeClr val="tx1"/>
                          </a:solidFill>
                        </a:rPr>
                        <a:t>Searching algorithm terminates on finding the NULL pointer</a:t>
                      </a:r>
                      <a:endParaRPr lang="en-US" sz="2000" b="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solidFill>
                            <a:schemeClr val="tx1"/>
                          </a:solidFill>
                        </a:rPr>
                        <a:t>Searching algorithm terminates on coming to first node.</a:t>
                      </a:r>
                      <a:endParaRPr lang="en-US" sz="2000" b="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466362"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solidFill>
                            <a:schemeClr val="tx1"/>
                          </a:solidFill>
                        </a:rPr>
                        <a:t>Not suited for implementing queue data structure</a:t>
                      </a:r>
                      <a:endParaRPr lang="en-US" sz="2000" b="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solidFill>
                            <a:schemeClr val="tx1"/>
                          </a:solidFill>
                        </a:rPr>
                        <a:t>It can be used for queue data structure</a:t>
                      </a:r>
                      <a:endParaRPr lang="en-US" sz="2000" b="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Create a Singly Linked List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8686800" cy="6019800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To create a linked list we will create the nodes one by one and add them to the end of the list.</a:t>
            </a:r>
          </a:p>
          <a:p>
            <a:endParaRPr lang="en-US" dirty="0" smtClean="0"/>
          </a:p>
          <a:p>
            <a:r>
              <a:rPr lang="en-US" dirty="0" smtClean="0"/>
              <a:t>The list will be pointed to by a pointer called list which stores the address of the first node of the list</a:t>
            </a:r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4724400"/>
            <a:ext cx="78486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Algorithm to create a Singly Linked List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09600"/>
            <a:ext cx="9144000" cy="62484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1.Start</a:t>
            </a:r>
          </a:p>
          <a:p>
            <a:pPr>
              <a:buNone/>
            </a:pPr>
            <a:r>
              <a:rPr lang="en-US" dirty="0" smtClean="0"/>
              <a:t>2.List =NULL</a:t>
            </a:r>
          </a:p>
          <a:p>
            <a:pPr>
              <a:buNone/>
            </a:pPr>
            <a:r>
              <a:rPr lang="en-US" dirty="0" smtClean="0"/>
              <a:t>3.Accept number of nodes to be created in variable n=5</a:t>
            </a:r>
          </a:p>
          <a:p>
            <a:pPr>
              <a:buNone/>
            </a:pPr>
            <a:r>
              <a:rPr lang="en-US" dirty="0" smtClean="0"/>
              <a:t>4.Counter=1</a:t>
            </a:r>
          </a:p>
          <a:p>
            <a:pPr>
              <a:buNone/>
            </a:pPr>
            <a:r>
              <a:rPr lang="en-US" dirty="0" smtClean="0"/>
              <a:t>5.Create a new node and store address in new node</a:t>
            </a:r>
          </a:p>
          <a:p>
            <a:pPr>
              <a:buNone/>
            </a:pPr>
            <a:r>
              <a:rPr lang="en-US" dirty="0" smtClean="0"/>
              <a:t>6.If list is NULL then </a:t>
            </a:r>
          </a:p>
          <a:p>
            <a:pPr>
              <a:buNone/>
            </a:pPr>
            <a:r>
              <a:rPr lang="en-US" dirty="0" smtClean="0"/>
              <a:t>List=temp=</a:t>
            </a:r>
            <a:r>
              <a:rPr lang="en-US" dirty="0" err="1" smtClean="0"/>
              <a:t>newnode</a:t>
            </a:r>
            <a:r>
              <a:rPr lang="en-US" dirty="0" smtClean="0"/>
              <a:t>       </a:t>
            </a:r>
            <a:r>
              <a:rPr lang="en-US" dirty="0" err="1" smtClean="0"/>
              <a:t>i.e.Newnode</a:t>
            </a:r>
            <a:r>
              <a:rPr lang="en-US" dirty="0" smtClean="0"/>
              <a:t> is the first node</a:t>
            </a:r>
          </a:p>
          <a:p>
            <a:pPr>
              <a:buNone/>
            </a:pPr>
            <a:r>
              <a:rPr lang="en-US" dirty="0" smtClean="0"/>
              <a:t>Else</a:t>
            </a:r>
          </a:p>
          <a:p>
            <a:pPr>
              <a:buNone/>
            </a:pPr>
            <a:r>
              <a:rPr lang="en-US" dirty="0" smtClean="0"/>
              <a:t>Attach </a:t>
            </a:r>
            <a:r>
              <a:rPr lang="en-US" dirty="0" err="1" smtClean="0"/>
              <a:t>newnode</a:t>
            </a:r>
            <a:r>
              <a:rPr lang="en-US" dirty="0" smtClean="0"/>
              <a:t> to temp</a:t>
            </a:r>
          </a:p>
          <a:p>
            <a:pPr>
              <a:buNone/>
            </a:pPr>
            <a:r>
              <a:rPr lang="en-US" dirty="0" smtClean="0"/>
              <a:t>Move temp to the last node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8686800" cy="7921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Algorithm to create a Singly Linked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458200" cy="57912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7. Increment counter</a:t>
            </a:r>
          </a:p>
          <a:p>
            <a:pPr>
              <a:buNone/>
            </a:pPr>
            <a:r>
              <a:rPr lang="en-US" dirty="0" smtClean="0"/>
              <a:t>8.If counter&lt;=n</a:t>
            </a:r>
          </a:p>
          <a:p>
            <a:pPr>
              <a:buNone/>
            </a:pPr>
            <a:r>
              <a:rPr lang="en-US" dirty="0" err="1" smtClean="0"/>
              <a:t>Goto</a:t>
            </a:r>
            <a:r>
              <a:rPr lang="en-US" dirty="0" smtClean="0"/>
              <a:t> step 5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9.Stop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873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Print the contents of Singly Linked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09600"/>
            <a:ext cx="9144000" cy="62484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void   print(node *p)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  while(p!=NULL)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printf</a:t>
            </a:r>
            <a:r>
              <a:rPr lang="en-US" dirty="0" smtClean="0"/>
              <a:t>(“\n %</a:t>
            </a:r>
            <a:r>
              <a:rPr lang="en-US" dirty="0" err="1" smtClean="0"/>
              <a:t>d”,p</a:t>
            </a:r>
            <a:r>
              <a:rPr lang="en-US" dirty="0" smtClean="0"/>
              <a:t>-&gt;data)</a:t>
            </a:r>
          </a:p>
          <a:p>
            <a:pPr>
              <a:buNone/>
            </a:pPr>
            <a:r>
              <a:rPr lang="en-US" dirty="0" smtClean="0"/>
              <a:t>p=p-&gt;next;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066800"/>
            <a:ext cx="8229600" cy="4292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572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Traversing a Linked List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6172200"/>
          </a:xfrm>
        </p:spPr>
        <p:txBody>
          <a:bodyPr/>
          <a:lstStyle/>
          <a:p>
            <a:r>
              <a:rPr lang="en-US" dirty="0" smtClean="0"/>
              <a:t>Traversal of a linked list always starts from the first node.</a:t>
            </a:r>
          </a:p>
          <a:p>
            <a:r>
              <a:rPr lang="en-US" dirty="0" smtClean="0"/>
              <a:t>To traverse a linked list in the forward direction ,a pointer type variable is assigned the address of the first node.</a:t>
            </a:r>
          </a:p>
          <a:p>
            <a:pPr>
              <a:buNone/>
            </a:pPr>
            <a:r>
              <a:rPr lang="en-US" dirty="0" smtClean="0"/>
              <a:t> p=head;</a:t>
            </a:r>
          </a:p>
          <a:p>
            <a:pPr>
              <a:buNone/>
            </a:pPr>
            <a:r>
              <a:rPr lang="en-US" dirty="0" smtClean="0"/>
              <a:t>while(p!=NULL)</a:t>
            </a:r>
          </a:p>
          <a:p>
            <a:pPr>
              <a:buNone/>
            </a:pPr>
            <a:r>
              <a:rPr lang="en-US" dirty="0" smtClean="0"/>
              <a:t>p=p-&gt;next ;     // next field of the node pointed by p contains address of the next node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62000" y="5943600"/>
            <a:ext cx="1066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5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95600" y="5943600"/>
            <a:ext cx="1143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1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029200" y="5943600"/>
            <a:ext cx="1219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9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086600" y="5943600"/>
            <a:ext cx="990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3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4" idx="3"/>
            <a:endCxn id="5" idx="1"/>
          </p:cNvCxnSpPr>
          <p:nvPr/>
        </p:nvCxnSpPr>
        <p:spPr>
          <a:xfrm>
            <a:off x="1828800" y="6172200"/>
            <a:ext cx="1066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3"/>
          </p:cNvCxnSpPr>
          <p:nvPr/>
        </p:nvCxnSpPr>
        <p:spPr>
          <a:xfrm>
            <a:off x="4038600" y="6172200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096000" y="6172200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4" idx="0"/>
            <a:endCxn id="4" idx="2"/>
          </p:cNvCxnSpPr>
          <p:nvPr/>
        </p:nvCxnSpPr>
        <p:spPr>
          <a:xfrm rot="16200000" flipH="1">
            <a:off x="1066800" y="6172200"/>
            <a:ext cx="457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16200000" flipH="1">
            <a:off x="3201194" y="6171406"/>
            <a:ext cx="457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16200000" flipH="1">
            <a:off x="5410994" y="6171406"/>
            <a:ext cx="457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16200000" flipH="1">
            <a:off x="7315994" y="6171406"/>
            <a:ext cx="457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7" idx="3"/>
          </p:cNvCxnSpPr>
          <p:nvPr/>
        </p:nvCxnSpPr>
        <p:spPr>
          <a:xfrm>
            <a:off x="8077200" y="6172200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5400000">
            <a:off x="8267700" y="6362700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8305800" y="6553200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8382000" y="670560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57200" y="6096000"/>
            <a:ext cx="228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0" y="55626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head</a:t>
            </a:r>
            <a:endParaRPr lang="en-US" b="1" dirty="0"/>
          </a:p>
        </p:txBody>
      </p:sp>
      <p:cxnSp>
        <p:nvCxnSpPr>
          <p:cNvPr id="32" name="Straight Connector 31"/>
          <p:cNvCxnSpPr/>
          <p:nvPr/>
        </p:nvCxnSpPr>
        <p:spPr>
          <a:xfrm>
            <a:off x="533400" y="6324600"/>
            <a:ext cx="228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28600" y="6396335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P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/>
              <a:t>Searching a Linked List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63246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1.Initalize the current pointer with the beginning of the list ,</a:t>
            </a:r>
            <a:r>
              <a:rPr lang="en-US" dirty="0" err="1" smtClean="0"/>
              <a:t>i.e</a:t>
            </a:r>
            <a:r>
              <a:rPr lang="en-US" dirty="0" smtClean="0"/>
              <a:t> current=head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2.Compare the key value with the current node value </a:t>
            </a:r>
          </a:p>
          <a:p>
            <a:pPr>
              <a:buNone/>
            </a:pPr>
            <a:r>
              <a:rPr lang="en-US" dirty="0" err="1" smtClean="0"/>
              <a:t>i.e</a:t>
            </a:r>
            <a:r>
              <a:rPr lang="en-US" dirty="0" smtClean="0"/>
              <a:t> current-&gt;data==key </a:t>
            </a:r>
          </a:p>
          <a:p>
            <a:pPr>
              <a:buNone/>
            </a:pPr>
            <a:r>
              <a:rPr lang="en-US" dirty="0" smtClean="0"/>
              <a:t>If match then display “element is found”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3.Otherwise move the current pointer to point to the next node in the list .</a:t>
            </a:r>
          </a:p>
          <a:p>
            <a:pPr>
              <a:buNone/>
            </a:pPr>
            <a:r>
              <a:rPr lang="en-US" dirty="0" smtClean="0"/>
              <a:t>i.e. current=current-&gt;next </a:t>
            </a:r>
          </a:p>
          <a:p>
            <a:pPr>
              <a:buNone/>
            </a:pPr>
            <a:r>
              <a:rPr lang="en-US" dirty="0" smtClean="0"/>
              <a:t>And go to step 2 till the list is not over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92162"/>
          </a:xfrm>
        </p:spPr>
        <p:txBody>
          <a:bodyPr>
            <a:noAutofit/>
          </a:bodyPr>
          <a:lstStyle/>
          <a:p>
            <a:r>
              <a:rPr lang="en-US" sz="3200" dirty="0" smtClean="0"/>
              <a:t>Inserting a new data at the beginning of the list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61722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1.Obtain the space for new node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2.Assign data to the data field of the new node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3.Set the next field of the new node to the beginning of the linked list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4. Change the reference pointer of the linked list to point to the new node.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void </a:t>
            </a:r>
            <a:r>
              <a:rPr lang="en-US" sz="1800" b="1" dirty="0" err="1" smtClean="0">
                <a:latin typeface="Times New Roman" pitchFamily="18" charset="0"/>
                <a:cs typeface="Times New Roman" pitchFamily="18" charset="0"/>
              </a:rPr>
              <a:t>insert_beg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>
              <a:buNone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buNone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1800" b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 num;</a:t>
            </a:r>
          </a:p>
          <a:p>
            <a:pPr>
              <a:buNone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    t=(</a:t>
            </a:r>
            <a:r>
              <a:rPr lang="en-US" sz="1800" b="1" dirty="0" err="1" smtClean="0">
                <a:latin typeface="Times New Roman" pitchFamily="18" charset="0"/>
                <a:cs typeface="Times New Roman" pitchFamily="18" charset="0"/>
              </a:rPr>
              <a:t>struct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 node*)</a:t>
            </a:r>
            <a:r>
              <a:rPr lang="en-US" sz="1800" b="1" dirty="0" err="1" smtClean="0">
                <a:latin typeface="Times New Roman" pitchFamily="18" charset="0"/>
                <a:cs typeface="Times New Roman" pitchFamily="18" charset="0"/>
              </a:rPr>
              <a:t>malloc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800" b="1" dirty="0" err="1" smtClean="0">
                <a:latin typeface="Times New Roman" pitchFamily="18" charset="0"/>
                <a:cs typeface="Times New Roman" pitchFamily="18" charset="0"/>
              </a:rPr>
              <a:t>sizeof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800" b="1" dirty="0" err="1" smtClean="0">
                <a:latin typeface="Times New Roman" pitchFamily="18" charset="0"/>
                <a:cs typeface="Times New Roman" pitchFamily="18" charset="0"/>
              </a:rPr>
              <a:t>struct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 node));</a:t>
            </a:r>
          </a:p>
          <a:p>
            <a:pPr>
              <a:buNone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1800" b="1" dirty="0" err="1" smtClean="0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("Enter data:");</a:t>
            </a:r>
          </a:p>
          <a:p>
            <a:pPr>
              <a:buNone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1800" b="1" dirty="0" err="1" smtClean="0">
                <a:latin typeface="Times New Roman" pitchFamily="18" charset="0"/>
                <a:cs typeface="Times New Roman" pitchFamily="18" charset="0"/>
              </a:rPr>
              <a:t>scanf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("%</a:t>
            </a:r>
            <a:r>
              <a:rPr lang="en-US" sz="1800" b="1" dirty="0" err="1" smtClean="0">
                <a:latin typeface="Times New Roman" pitchFamily="18" charset="0"/>
                <a:cs typeface="Times New Roman" pitchFamily="18" charset="0"/>
              </a:rPr>
              <a:t>d",&amp;num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>
              <a:buNone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    t-&gt;data=num;</a:t>
            </a:r>
          </a:p>
          <a:p>
            <a:pPr>
              <a:buNone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None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    if(start==NULL)        //If list is empty</a:t>
            </a:r>
          </a:p>
          <a:p>
            <a:pPr>
              <a:buNone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    {</a:t>
            </a:r>
          </a:p>
          <a:p>
            <a:pPr>
              <a:buNone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        t-&gt;next=NULL;</a:t>
            </a:r>
          </a:p>
          <a:p>
            <a:pPr>
              <a:buNone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        start=t;</a:t>
            </a:r>
          </a:p>
          <a:p>
            <a:pPr>
              <a:buNone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    }</a:t>
            </a:r>
          </a:p>
          <a:p>
            <a:pPr>
              <a:buNone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    else</a:t>
            </a:r>
          </a:p>
          <a:p>
            <a:pPr>
              <a:buNone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    {</a:t>
            </a:r>
          </a:p>
          <a:p>
            <a:pPr>
              <a:buNone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        t-&gt;next=start;</a:t>
            </a:r>
          </a:p>
          <a:p>
            <a:pPr>
              <a:buNone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        start=t;</a:t>
            </a:r>
          </a:p>
          <a:p>
            <a:pPr>
              <a:buNone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    }</a:t>
            </a:r>
          </a:p>
          <a:p>
            <a:pPr>
              <a:buNone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914400"/>
            <a:ext cx="82296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" name="Straight Connector 4"/>
          <p:cNvCxnSpPr/>
          <p:nvPr/>
        </p:nvCxnSpPr>
        <p:spPr>
          <a:xfrm rot="16200000" flipH="1">
            <a:off x="3581400" y="5715000"/>
            <a:ext cx="838200" cy="76200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28600"/>
            <a:ext cx="9144000" cy="6629400"/>
          </a:xfrm>
        </p:spPr>
        <p:txBody>
          <a:bodyPr/>
          <a:lstStyle/>
          <a:p>
            <a:r>
              <a:rPr lang="en-US" b="1" dirty="0" smtClean="0"/>
              <a:t>Node:- </a:t>
            </a:r>
            <a:r>
              <a:rPr lang="en-US" dirty="0" smtClean="0"/>
              <a:t>The structure combination of Data and its link to the next structure is called as NODE.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86000" y="2286000"/>
          <a:ext cx="3505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/>
                <a:gridCol w="1828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Link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>
            <a:off x="2209800" y="2971800"/>
            <a:ext cx="36576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667000" y="31242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NODE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81000"/>
            <a:ext cx="9144000" cy="6477000"/>
          </a:xfrm>
        </p:spPr>
        <p:txBody>
          <a:bodyPr/>
          <a:lstStyle/>
          <a:p>
            <a:endParaRPr lang="en-US" dirty="0" smtClean="0"/>
          </a:p>
          <a:p>
            <a:r>
              <a:rPr lang="en-US" b="1" dirty="0" smtClean="0"/>
              <a:t>Address:- </a:t>
            </a:r>
            <a:r>
              <a:rPr lang="en-US" dirty="0" smtClean="0"/>
              <a:t>It stores the address of the next node of Link List.</a:t>
            </a:r>
          </a:p>
          <a:p>
            <a:endParaRPr lang="en-US" dirty="0"/>
          </a:p>
          <a:p>
            <a:r>
              <a:rPr lang="en-US" b="1" dirty="0" smtClean="0"/>
              <a:t>Pointer:- </a:t>
            </a:r>
            <a:r>
              <a:rPr lang="en-US" dirty="0" smtClean="0"/>
              <a:t>A data type used to point to the address of the next node.</a:t>
            </a:r>
          </a:p>
          <a:p>
            <a:endParaRPr lang="en-US" dirty="0"/>
          </a:p>
          <a:p>
            <a:r>
              <a:rPr lang="en-US" b="1" dirty="0" smtClean="0"/>
              <a:t>Information field /data field:- </a:t>
            </a:r>
            <a:r>
              <a:rPr lang="en-US" dirty="0" smtClean="0"/>
              <a:t>It contains the information/data  of the elements.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04800"/>
            <a:ext cx="8915400" cy="6553200"/>
          </a:xfrm>
        </p:spPr>
        <p:txBody>
          <a:bodyPr/>
          <a:lstStyle/>
          <a:p>
            <a:endParaRPr lang="en-US" dirty="0" smtClean="0"/>
          </a:p>
          <a:p>
            <a:r>
              <a:rPr lang="en-US" b="1" dirty="0" smtClean="0"/>
              <a:t>Next Pointer:-  </a:t>
            </a:r>
            <a:r>
              <a:rPr lang="en-US" dirty="0" smtClean="0"/>
              <a:t>The link which points to the next node of the link list.</a:t>
            </a:r>
          </a:p>
          <a:p>
            <a:endParaRPr lang="en-US" dirty="0"/>
          </a:p>
          <a:p>
            <a:r>
              <a:rPr lang="en-US" b="1" dirty="0" smtClean="0"/>
              <a:t>Null pointer </a:t>
            </a:r>
            <a:r>
              <a:rPr lang="en-US" dirty="0" smtClean="0"/>
              <a:t>:- It signifies the end of link list ,when the next points to NULL</a:t>
            </a:r>
          </a:p>
          <a:p>
            <a:endParaRPr lang="en-US" dirty="0"/>
          </a:p>
          <a:p>
            <a:r>
              <a:rPr lang="en-US" b="1" dirty="0" smtClean="0"/>
              <a:t>Empty List: </a:t>
            </a:r>
            <a:r>
              <a:rPr lang="en-US" dirty="0" smtClean="0"/>
              <a:t>It</a:t>
            </a:r>
            <a:r>
              <a:rPr lang="en-US" b="1" dirty="0" smtClean="0"/>
              <a:t> </a:t>
            </a:r>
            <a:r>
              <a:rPr lang="en-US" dirty="0" smtClean="0"/>
              <a:t>signifies no data in the link list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Types of Link List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sz="3600" b="1" dirty="0" smtClean="0"/>
              <a:t>1. Linear link list/Singly Link List </a:t>
            </a:r>
          </a:p>
          <a:p>
            <a:r>
              <a:rPr lang="en-US" sz="3600" b="1" dirty="0" smtClean="0"/>
              <a:t>2.Circular Link List</a:t>
            </a:r>
            <a:endParaRPr 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Linear/Singly  Link List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914400"/>
            <a:ext cx="8229600" cy="893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304800" y="1981200"/>
            <a:ext cx="88392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A </a:t>
            </a:r>
            <a:r>
              <a:rPr lang="en-US" sz="3200" b="1" dirty="0" smtClean="0"/>
              <a:t>singly linked list</a:t>
            </a:r>
            <a:r>
              <a:rPr lang="en-US" sz="3200" dirty="0" smtClean="0"/>
              <a:t> is a type of linked list that is </a:t>
            </a:r>
            <a:r>
              <a:rPr lang="en-US" sz="3200" i="1" dirty="0" smtClean="0"/>
              <a:t>unidirectional</a:t>
            </a:r>
            <a:r>
              <a:rPr lang="en-US" sz="3200" dirty="0" smtClean="0"/>
              <a:t>, that is, it can be traversed in only one direction from head to the last node (tail).</a:t>
            </a:r>
          </a:p>
          <a:p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In Linear Link list each node of the linear list points to the next successive node.</a:t>
            </a:r>
          </a:p>
          <a:p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In linear list there is no way to traverse back.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1367</TotalTime>
  <Words>1029</Words>
  <Application>Microsoft Office PowerPoint</Application>
  <PresentationFormat>On-screen Show (4:3)</PresentationFormat>
  <Paragraphs>182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4.Linked List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Types of Link List</vt:lpstr>
      <vt:lpstr>Linear/Singly  Link List</vt:lpstr>
      <vt:lpstr>PowerPoint Presentation</vt:lpstr>
      <vt:lpstr> </vt:lpstr>
      <vt:lpstr> Operations on Linked List:- </vt:lpstr>
      <vt:lpstr>PowerPoint Presentation</vt:lpstr>
      <vt:lpstr>PowerPoint Presentation</vt:lpstr>
      <vt:lpstr>PowerPoint Presentation</vt:lpstr>
      <vt:lpstr>How to declare a Node in Linear Linked List</vt:lpstr>
      <vt:lpstr> Insertion of an element </vt:lpstr>
      <vt:lpstr>Deletion of an element</vt:lpstr>
      <vt:lpstr>Advantages of Linear Linked List</vt:lpstr>
      <vt:lpstr>DisAdvantages of Linear Linked List</vt:lpstr>
      <vt:lpstr>Circular Linked List</vt:lpstr>
      <vt:lpstr>Fig. Circular Link List</vt:lpstr>
      <vt:lpstr>Advantages of Circular Link List</vt:lpstr>
      <vt:lpstr>DisAdvantages of Circular Link List</vt:lpstr>
      <vt:lpstr>PowerPoint Presentation</vt:lpstr>
      <vt:lpstr>Create a Singly Linked List</vt:lpstr>
      <vt:lpstr>Algorithm to create a Singly Linked List</vt:lpstr>
      <vt:lpstr>Algorithm to create a Singly Linked List</vt:lpstr>
      <vt:lpstr>Print the contents of Singly Linked List</vt:lpstr>
      <vt:lpstr>Traversing a Linked List</vt:lpstr>
      <vt:lpstr>Searching a Linked List</vt:lpstr>
      <vt:lpstr>Inserting a new data at the beginning of the list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MMM</dc:creator>
  <cp:lastModifiedBy>mmmali-pc</cp:lastModifiedBy>
  <cp:revision>139</cp:revision>
  <dcterms:created xsi:type="dcterms:W3CDTF">2018-08-18T06:08:42Z</dcterms:created>
  <dcterms:modified xsi:type="dcterms:W3CDTF">2021-12-22T06:10:35Z</dcterms:modified>
</cp:coreProperties>
</file>