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332" r:id="rId3"/>
    <p:sldId id="331" r:id="rId4"/>
    <p:sldId id="257" r:id="rId5"/>
    <p:sldId id="314" r:id="rId6"/>
    <p:sldId id="315" r:id="rId7"/>
    <p:sldId id="258" r:id="rId8"/>
    <p:sldId id="259" r:id="rId9"/>
    <p:sldId id="316" r:id="rId10"/>
    <p:sldId id="317" r:id="rId11"/>
    <p:sldId id="260" r:id="rId12"/>
    <p:sldId id="261" r:id="rId13"/>
    <p:sldId id="278" r:id="rId14"/>
    <p:sldId id="262" r:id="rId15"/>
    <p:sldId id="279" r:id="rId16"/>
    <p:sldId id="313" r:id="rId17"/>
    <p:sldId id="271" r:id="rId18"/>
    <p:sldId id="272" r:id="rId19"/>
    <p:sldId id="280" r:id="rId20"/>
    <p:sldId id="273" r:id="rId21"/>
    <p:sldId id="281" r:id="rId22"/>
    <p:sldId id="274" r:id="rId23"/>
    <p:sldId id="275" r:id="rId24"/>
    <p:sldId id="276" r:id="rId25"/>
    <p:sldId id="277" r:id="rId26"/>
    <p:sldId id="282" r:id="rId27"/>
    <p:sldId id="283" r:id="rId28"/>
    <p:sldId id="318" r:id="rId29"/>
    <p:sldId id="319" r:id="rId30"/>
    <p:sldId id="320" r:id="rId31"/>
    <p:sldId id="321" r:id="rId32"/>
    <p:sldId id="263" r:id="rId33"/>
    <p:sldId id="264" r:id="rId34"/>
    <p:sldId id="265" r:id="rId35"/>
    <p:sldId id="266" r:id="rId36"/>
    <p:sldId id="268" r:id="rId37"/>
    <p:sldId id="269" r:id="rId38"/>
    <p:sldId id="284" r:id="rId39"/>
    <p:sldId id="285" r:id="rId40"/>
    <p:sldId id="286" r:id="rId41"/>
    <p:sldId id="287" r:id="rId42"/>
    <p:sldId id="288" r:id="rId43"/>
    <p:sldId id="289" r:id="rId44"/>
    <p:sldId id="290" r:id="rId45"/>
    <p:sldId id="291" r:id="rId46"/>
    <p:sldId id="292" r:id="rId47"/>
    <p:sldId id="293" r:id="rId48"/>
    <p:sldId id="296" r:id="rId49"/>
    <p:sldId id="297" r:id="rId50"/>
    <p:sldId id="294" r:id="rId51"/>
    <p:sldId id="295" r:id="rId52"/>
    <p:sldId id="323" r:id="rId53"/>
    <p:sldId id="304" r:id="rId54"/>
    <p:sldId id="329" r:id="rId55"/>
    <p:sldId id="305" r:id="rId56"/>
    <p:sldId id="325" r:id="rId57"/>
    <p:sldId id="324" r:id="rId58"/>
    <p:sldId id="306" r:id="rId59"/>
    <p:sldId id="326" r:id="rId60"/>
    <p:sldId id="327" r:id="rId61"/>
    <p:sldId id="328" r:id="rId62"/>
    <p:sldId id="303" r:id="rId63"/>
    <p:sldId id="307"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E5188A6-6B0C-4140-B36B-BF0E504675E5}" type="datetimeFigureOut">
              <a:rPr lang="en-US" smtClean="0"/>
              <a:pPr/>
              <a:t>2/15/2022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4992819-1ED1-40F3-B0DD-700FB845EB4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5188A6-6B0C-4140-B36B-BF0E504675E5}" type="datetimeFigureOut">
              <a:rPr lang="en-US" smtClean="0"/>
              <a:pPr/>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992819-1ED1-40F3-B0DD-700FB845EB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5188A6-6B0C-4140-B36B-BF0E504675E5}" type="datetimeFigureOut">
              <a:rPr lang="en-US" smtClean="0"/>
              <a:pPr/>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992819-1ED1-40F3-B0DD-700FB845EB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E5188A6-6B0C-4140-B36B-BF0E504675E5}" type="datetimeFigureOut">
              <a:rPr lang="en-US" smtClean="0"/>
              <a:pPr/>
              <a:t>2/15/2022</a:t>
            </a:fld>
            <a:endParaRPr lang="en-US"/>
          </a:p>
        </p:txBody>
      </p:sp>
      <p:sp>
        <p:nvSpPr>
          <p:cNvPr id="9" name="Slide Number Placeholder 8"/>
          <p:cNvSpPr>
            <a:spLocks noGrp="1"/>
          </p:cNvSpPr>
          <p:nvPr>
            <p:ph type="sldNum" sz="quarter" idx="15"/>
          </p:nvPr>
        </p:nvSpPr>
        <p:spPr/>
        <p:txBody>
          <a:bodyPr rtlCol="0"/>
          <a:lstStyle/>
          <a:p>
            <a:fld id="{04992819-1ED1-40F3-B0DD-700FB845EB4C}"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E5188A6-6B0C-4140-B36B-BF0E504675E5}" type="datetimeFigureOut">
              <a:rPr lang="en-US" smtClean="0"/>
              <a:pPr/>
              <a:t>2/15/2022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4992819-1ED1-40F3-B0DD-700FB845EB4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E5188A6-6B0C-4140-B36B-BF0E504675E5}" type="datetimeFigureOut">
              <a:rPr lang="en-US" smtClean="0"/>
              <a:pPr/>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992819-1ED1-40F3-B0DD-700FB845EB4C}"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E5188A6-6B0C-4140-B36B-BF0E504675E5}" type="datetimeFigureOut">
              <a:rPr lang="en-US" smtClean="0"/>
              <a:pPr/>
              <a:t>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992819-1ED1-40F3-B0DD-700FB845EB4C}"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E5188A6-6B0C-4140-B36B-BF0E504675E5}" type="datetimeFigureOut">
              <a:rPr lang="en-US" smtClean="0"/>
              <a:pPr/>
              <a:t>2/15/2022</a:t>
            </a:fld>
            <a:endParaRPr lang="en-US"/>
          </a:p>
        </p:txBody>
      </p:sp>
      <p:sp>
        <p:nvSpPr>
          <p:cNvPr id="7" name="Slide Number Placeholder 6"/>
          <p:cNvSpPr>
            <a:spLocks noGrp="1"/>
          </p:cNvSpPr>
          <p:nvPr>
            <p:ph type="sldNum" sz="quarter" idx="11"/>
          </p:nvPr>
        </p:nvSpPr>
        <p:spPr/>
        <p:txBody>
          <a:bodyPr rtlCol="0"/>
          <a:lstStyle/>
          <a:p>
            <a:fld id="{04992819-1ED1-40F3-B0DD-700FB845EB4C}"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5188A6-6B0C-4140-B36B-BF0E504675E5}" type="datetimeFigureOut">
              <a:rPr lang="en-US" smtClean="0"/>
              <a:pPr/>
              <a:t>2/15/2022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992819-1ED1-40F3-B0DD-700FB845EB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E5188A6-6B0C-4140-B36B-BF0E504675E5}" type="datetimeFigureOut">
              <a:rPr lang="en-US" smtClean="0"/>
              <a:pPr/>
              <a:t>2/15/2022</a:t>
            </a:fld>
            <a:endParaRPr lang="en-US"/>
          </a:p>
        </p:txBody>
      </p:sp>
      <p:sp>
        <p:nvSpPr>
          <p:cNvPr id="22" name="Slide Number Placeholder 21"/>
          <p:cNvSpPr>
            <a:spLocks noGrp="1"/>
          </p:cNvSpPr>
          <p:nvPr>
            <p:ph type="sldNum" sz="quarter" idx="15"/>
          </p:nvPr>
        </p:nvSpPr>
        <p:spPr/>
        <p:txBody>
          <a:bodyPr rtlCol="0"/>
          <a:lstStyle/>
          <a:p>
            <a:fld id="{04992819-1ED1-40F3-B0DD-700FB845EB4C}"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E5188A6-6B0C-4140-B36B-BF0E504675E5}" type="datetimeFigureOut">
              <a:rPr lang="en-US" smtClean="0"/>
              <a:pPr/>
              <a:t>2/15/2022</a:t>
            </a:fld>
            <a:endParaRPr lang="en-US"/>
          </a:p>
        </p:txBody>
      </p:sp>
      <p:sp>
        <p:nvSpPr>
          <p:cNvPr id="18" name="Slide Number Placeholder 17"/>
          <p:cNvSpPr>
            <a:spLocks noGrp="1"/>
          </p:cNvSpPr>
          <p:nvPr>
            <p:ph type="sldNum" sz="quarter" idx="11"/>
          </p:nvPr>
        </p:nvSpPr>
        <p:spPr/>
        <p:txBody>
          <a:bodyPr rtlCol="0"/>
          <a:lstStyle/>
          <a:p>
            <a:fld id="{04992819-1ED1-40F3-B0DD-700FB845EB4C}"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E5188A6-6B0C-4140-B36B-BF0E504675E5}" type="datetimeFigureOut">
              <a:rPr lang="en-US" smtClean="0"/>
              <a:pPr/>
              <a:t>2/15/2022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4992819-1ED1-40F3-B0DD-700FB845EB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beginnersbook.com/2015/05/normalization-in-dbm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beginnersbook.com/2014/05/update-query-in-sql/" TargetMode="External"/><Relationship Id="rId2" Type="http://schemas.openxmlformats.org/officeDocument/2006/relationships/hyperlink" Target="https://beginnersbook.com/2014/05/sql-select-query/" TargetMode="External"/><Relationship Id="rId1" Type="http://schemas.openxmlformats.org/officeDocument/2006/relationships/slideLayout" Target="../slideLayouts/slideLayout2.xml"/><Relationship Id="rId4" Type="http://schemas.openxmlformats.org/officeDocument/2006/relationships/hyperlink" Target="https://beginnersbook.com/2014/05/delete-query-in-sq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752600" y="685800"/>
            <a:ext cx="7391400" cy="1066800"/>
          </a:xfrm>
        </p:spPr>
        <p:txBody>
          <a:bodyPr>
            <a:normAutofit/>
          </a:bodyPr>
          <a:lstStyle/>
          <a:p>
            <a:r>
              <a:rPr lang="en-US" dirty="0" smtClean="0"/>
              <a:t>Course Outcome </a:t>
            </a:r>
            <a:r>
              <a:rPr lang="en-US" dirty="0" err="1" smtClean="0"/>
              <a:t>POD:Principals</a:t>
            </a:r>
            <a:r>
              <a:rPr lang="en-US" dirty="0" smtClean="0"/>
              <a:t> Of Database(22321)</a:t>
            </a:r>
            <a:endParaRPr lang="en-US" dirty="0"/>
          </a:p>
        </p:txBody>
      </p:sp>
      <p:sp>
        <p:nvSpPr>
          <p:cNvPr id="5" name="Subtitle 4"/>
          <p:cNvSpPr>
            <a:spLocks noGrp="1"/>
          </p:cNvSpPr>
          <p:nvPr>
            <p:ph type="subTitle" idx="1"/>
          </p:nvPr>
        </p:nvSpPr>
        <p:spPr>
          <a:xfrm>
            <a:off x="1828800" y="1905000"/>
            <a:ext cx="7315200" cy="3124200"/>
          </a:xfrm>
        </p:spPr>
        <p:txBody>
          <a:bodyPr>
            <a:noAutofit/>
          </a:bodyPr>
          <a:lstStyle/>
          <a:p>
            <a:pPr marL="342900" indent="-342900">
              <a:buAutoNum type="alphaLcPeriod"/>
            </a:pPr>
            <a:r>
              <a:rPr lang="en-US" dirty="0" smtClean="0"/>
              <a:t>Use fundamental concepts of database in a database system</a:t>
            </a:r>
          </a:p>
          <a:p>
            <a:pPr marL="342900" indent="-342900">
              <a:buAutoNum type="alphaLcPeriod"/>
            </a:pPr>
            <a:r>
              <a:rPr lang="en-US" dirty="0" smtClean="0"/>
              <a:t>Choose relevant data model to solve a problem</a:t>
            </a:r>
          </a:p>
          <a:p>
            <a:pPr marL="342900" indent="-342900">
              <a:buAutoNum type="alphaLcPeriod"/>
            </a:pPr>
            <a:r>
              <a:rPr lang="en-US" dirty="0" smtClean="0"/>
              <a:t>Develop relational databases using ER modeling approach</a:t>
            </a:r>
          </a:p>
          <a:p>
            <a:pPr marL="342900" indent="-342900">
              <a:buAutoNum type="alphaLcPeriod"/>
            </a:pPr>
            <a:r>
              <a:rPr lang="en-US" dirty="0" smtClean="0"/>
              <a:t>Apply constraints for data integrity in Relational database</a:t>
            </a:r>
          </a:p>
          <a:p>
            <a:pPr marL="342900" indent="-342900">
              <a:buAutoNum type="alphaLcPeriod"/>
            </a:pPr>
            <a:r>
              <a:rPr lang="en-US" dirty="0" smtClean="0"/>
              <a:t>Apply data normalization and de-normalization techniques on database.</a:t>
            </a:r>
            <a:endParaRPr lang="en-US" dirty="0"/>
          </a:p>
        </p:txBody>
      </p:sp>
    </p:spTree>
    <p:extLst>
      <p:ext uri="{BB962C8B-B14F-4D97-AF65-F5344CB8AC3E}">
        <p14:creationId xmlns:p14="http://schemas.microsoft.com/office/powerpoint/2010/main" val="32497996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srcRect/>
          <a:stretch>
            <a:fillRect/>
          </a:stretch>
        </p:blipFill>
        <p:spPr bwMode="auto">
          <a:xfrm>
            <a:off x="752475" y="1281113"/>
            <a:ext cx="7639050" cy="429577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Database Management </a:t>
            </a:r>
            <a:r>
              <a:rPr lang="en-US" b="1" dirty="0" smtClean="0"/>
              <a:t>System(DBMS</a:t>
            </a:r>
            <a:r>
              <a:rPr lang="en-US" b="1" dirty="0"/>
              <a:t>)</a:t>
            </a:r>
            <a:br>
              <a:rPr lang="en-US" b="1" dirty="0"/>
            </a:br>
            <a:endParaRPr lang="en-US" dirty="0"/>
          </a:p>
        </p:txBody>
      </p:sp>
      <p:sp>
        <p:nvSpPr>
          <p:cNvPr id="3" name="Content Placeholder 2"/>
          <p:cNvSpPr>
            <a:spLocks noGrp="1"/>
          </p:cNvSpPr>
          <p:nvPr>
            <p:ph sz="quarter" idx="1"/>
          </p:nvPr>
        </p:nvSpPr>
        <p:spPr>
          <a:xfrm>
            <a:off x="457200" y="1600200"/>
            <a:ext cx="8077200" cy="4873752"/>
          </a:xfrm>
        </p:spPr>
        <p:txBody>
          <a:bodyPr/>
          <a:lstStyle/>
          <a:p>
            <a:pPr>
              <a:buNone/>
            </a:pPr>
            <a:r>
              <a:rPr lang="en-US" dirty="0" smtClean="0"/>
              <a:t>   </a:t>
            </a:r>
          </a:p>
          <a:p>
            <a:r>
              <a:rPr lang="en-US" dirty="0" smtClean="0"/>
              <a:t>Database is a container who stores the data </a:t>
            </a:r>
          </a:p>
          <a:p>
            <a:r>
              <a:rPr lang="en-US" dirty="0" smtClean="0"/>
              <a:t>Where as Database management system(DBMS) is a system software which manages the data .</a:t>
            </a:r>
          </a:p>
          <a:p>
            <a:r>
              <a:rPr lang="en-US" dirty="0" smtClean="0"/>
              <a:t>It can perform various tasks like creation, retrieval, insertion, modification and deletion of data to manage it in a systematic way as per requirement.</a:t>
            </a:r>
            <a:endParaRPr lang="en-US" dirty="0"/>
          </a:p>
        </p:txBody>
      </p:sp>
      <p:pic>
        <p:nvPicPr>
          <p:cNvPr id="1027" name="Picture 3"/>
          <p:cNvPicPr>
            <a:picLocks noChangeAspect="1" noChangeArrowheads="1"/>
          </p:cNvPicPr>
          <p:nvPr/>
        </p:nvPicPr>
        <p:blipFill>
          <a:blip r:embed="rId2"/>
          <a:srcRect/>
          <a:stretch>
            <a:fillRect/>
          </a:stretch>
        </p:blipFill>
        <p:spPr bwMode="auto">
          <a:xfrm>
            <a:off x="2286000" y="1219200"/>
            <a:ext cx="2905125" cy="666750"/>
          </a:xfrm>
          <a:prstGeom prst="rect">
            <a:avLst/>
          </a:prstGeom>
          <a:noFill/>
          <a:ln w="9525">
            <a:noFill/>
            <a:miter lim="800000"/>
            <a:headEnd/>
            <a:tailEnd/>
          </a:ln>
          <a:effectLst/>
        </p:spPr>
      </p:pic>
      <p:pic>
        <p:nvPicPr>
          <p:cNvPr id="4" name="Picture 3"/>
          <p:cNvPicPr>
            <a:picLocks noChangeAspect="1" noChangeArrowheads="1"/>
          </p:cNvPicPr>
          <p:nvPr/>
        </p:nvPicPr>
        <p:blipFill>
          <a:blip r:embed="rId3"/>
          <a:srcRect/>
          <a:stretch>
            <a:fillRect/>
          </a:stretch>
        </p:blipFill>
        <p:spPr bwMode="auto">
          <a:xfrm>
            <a:off x="7010400" y="1752600"/>
            <a:ext cx="876300" cy="704850"/>
          </a:xfrm>
          <a:prstGeom prst="rect">
            <a:avLst/>
          </a:prstGeom>
          <a:noFill/>
          <a:ln w="9525">
            <a:noFill/>
            <a:miter lim="800000"/>
            <a:headEnd/>
            <a:tailEnd/>
          </a:ln>
          <a:effectLst/>
        </p:spPr>
      </p:pic>
    </p:spTree>
    <p:extLst>
      <p:ext uri="{BB962C8B-B14F-4D97-AF65-F5344CB8AC3E}">
        <p14:creationId xmlns:p14="http://schemas.microsoft.com/office/powerpoint/2010/main" val="2796481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DBMS PRODUCTS</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dirty="0" smtClean="0"/>
              <a:t>MS Access </a:t>
            </a:r>
          </a:p>
          <a:p>
            <a:r>
              <a:rPr lang="en-US" dirty="0" err="1" smtClean="0"/>
              <a:t>MySql</a:t>
            </a:r>
            <a:endParaRPr lang="en-US" dirty="0"/>
          </a:p>
          <a:p>
            <a:r>
              <a:rPr lang="en-US" dirty="0"/>
              <a:t>Oracle</a:t>
            </a:r>
          </a:p>
          <a:p>
            <a:r>
              <a:rPr lang="en-US" dirty="0"/>
              <a:t>SQL Server</a:t>
            </a:r>
          </a:p>
          <a:p>
            <a:r>
              <a:rPr lang="en-US" dirty="0"/>
              <a:t>IBM DB2</a:t>
            </a:r>
          </a:p>
          <a:p>
            <a:r>
              <a:rPr lang="en-US" dirty="0" err="1"/>
              <a:t>PostgreSQL</a:t>
            </a:r>
            <a:endParaRPr lang="en-US" dirty="0"/>
          </a:p>
          <a:p>
            <a:r>
              <a:rPr lang="en-US" dirty="0"/>
              <a:t>Amazon </a:t>
            </a:r>
            <a:r>
              <a:rPr lang="en-US" dirty="0" err="1"/>
              <a:t>SimpleDB</a:t>
            </a:r>
            <a:r>
              <a:rPr lang="en-US" dirty="0"/>
              <a:t> (cloud based) etc</a:t>
            </a:r>
            <a:r>
              <a:rPr lang="en-US" dirty="0" smtClean="0"/>
              <a:t>.</a:t>
            </a:r>
          </a:p>
          <a:p>
            <a:r>
              <a:rPr lang="en-US" dirty="0" smtClean="0"/>
              <a:t>DB2</a:t>
            </a:r>
          </a:p>
          <a:p>
            <a:r>
              <a:rPr lang="en-US" dirty="0" err="1" smtClean="0"/>
              <a:t>TeamSQL</a:t>
            </a:r>
            <a:endParaRPr lang="en-US" dirty="0"/>
          </a:p>
          <a:p>
            <a:endParaRPr lang="en-US" dirty="0"/>
          </a:p>
        </p:txBody>
      </p:sp>
      <p:pic>
        <p:nvPicPr>
          <p:cNvPr id="2051" name="Picture 3"/>
          <p:cNvPicPr>
            <a:picLocks noChangeAspect="1" noChangeArrowheads="1"/>
          </p:cNvPicPr>
          <p:nvPr/>
        </p:nvPicPr>
        <p:blipFill>
          <a:blip r:embed="rId2"/>
          <a:srcRect/>
          <a:stretch>
            <a:fillRect/>
          </a:stretch>
        </p:blipFill>
        <p:spPr bwMode="auto">
          <a:xfrm>
            <a:off x="6324600" y="1600200"/>
            <a:ext cx="1495425" cy="2219325"/>
          </a:xfrm>
          <a:prstGeom prst="rect">
            <a:avLst/>
          </a:prstGeom>
          <a:noFill/>
          <a:ln w="9525">
            <a:noFill/>
            <a:miter lim="800000"/>
            <a:headEnd/>
            <a:tailEnd/>
          </a:ln>
          <a:effectLst/>
        </p:spPr>
      </p:pic>
    </p:spTree>
    <p:extLst>
      <p:ext uri="{BB962C8B-B14F-4D97-AF65-F5344CB8AC3E}">
        <p14:creationId xmlns:p14="http://schemas.microsoft.com/office/powerpoint/2010/main" val="16824673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Purpose of Database Systems</a:t>
            </a:r>
            <a:br>
              <a:rPr lang="en-US" b="1" dirty="0"/>
            </a:br>
            <a:endParaRPr lang="en-US" dirty="0"/>
          </a:p>
        </p:txBody>
      </p:sp>
      <p:sp>
        <p:nvSpPr>
          <p:cNvPr id="3" name="Content Placeholder 2"/>
          <p:cNvSpPr>
            <a:spLocks noGrp="1"/>
          </p:cNvSpPr>
          <p:nvPr>
            <p:ph sz="quarter" idx="1"/>
          </p:nvPr>
        </p:nvSpPr>
        <p:spPr/>
        <p:txBody>
          <a:bodyPr/>
          <a:lstStyle/>
          <a:p>
            <a:r>
              <a:rPr lang="en-US" dirty="0"/>
              <a:t>The main purpose of database systems is to </a:t>
            </a:r>
            <a:r>
              <a:rPr lang="en-US" dirty="0" smtClean="0"/>
              <a:t>store and manage </a:t>
            </a:r>
            <a:r>
              <a:rPr lang="en-US" dirty="0"/>
              <a:t>the data. </a:t>
            </a:r>
            <a:endParaRPr lang="en-US" dirty="0" smtClean="0"/>
          </a:p>
          <a:p>
            <a:r>
              <a:rPr lang="en-US" dirty="0" smtClean="0"/>
              <a:t>Consider </a:t>
            </a:r>
            <a:r>
              <a:rPr lang="en-US" dirty="0"/>
              <a:t>a university </a:t>
            </a:r>
            <a:r>
              <a:rPr lang="en-US" dirty="0" smtClean="0"/>
              <a:t>database that </a:t>
            </a:r>
            <a:r>
              <a:rPr lang="en-US" dirty="0"/>
              <a:t>keeps the data of students, teachers, courses, books etc. </a:t>
            </a:r>
            <a:endParaRPr lang="en-US" dirty="0" smtClean="0"/>
          </a:p>
          <a:p>
            <a:r>
              <a:rPr lang="en-US" dirty="0" smtClean="0"/>
              <a:t>To </a:t>
            </a:r>
            <a:r>
              <a:rPr lang="en-US" dirty="0"/>
              <a:t>manage this data we need to store this data somewhere where we can add new data, delete unused data, update outdated data, retrieve data, to perform these operations on data we need a Database management system that allows us to store the data in such a way so that all these operations can be performed on the data efficiently.</a:t>
            </a:r>
          </a:p>
        </p:txBody>
      </p:sp>
    </p:spTree>
    <p:extLst>
      <p:ext uri="{BB962C8B-B14F-4D97-AF65-F5344CB8AC3E}">
        <p14:creationId xmlns:p14="http://schemas.microsoft.com/office/powerpoint/2010/main" val="27131167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Characteristics of Database Management System</a:t>
            </a:r>
            <a:br>
              <a:rPr lang="en-US" b="1" dirty="0"/>
            </a:br>
            <a:endParaRPr lang="en-US" dirty="0"/>
          </a:p>
        </p:txBody>
      </p:sp>
      <p:sp>
        <p:nvSpPr>
          <p:cNvPr id="3" name="Content Placeholder 2"/>
          <p:cNvSpPr>
            <a:spLocks noGrp="1"/>
          </p:cNvSpPr>
          <p:nvPr>
            <p:ph sz="quarter" idx="1"/>
          </p:nvPr>
        </p:nvSpPr>
        <p:spPr>
          <a:xfrm>
            <a:off x="457200" y="1600200"/>
            <a:ext cx="7924800" cy="4873752"/>
          </a:xfrm>
        </p:spPr>
        <p:txBody>
          <a:bodyPr>
            <a:normAutofit/>
          </a:bodyPr>
          <a:lstStyle/>
          <a:p>
            <a:r>
              <a:rPr lang="en-US" b="1" dirty="0"/>
              <a:t>Real-world entity</a:t>
            </a:r>
            <a:r>
              <a:rPr lang="en-US" dirty="0"/>
              <a:t> </a:t>
            </a:r>
            <a:r>
              <a:rPr lang="en-US" dirty="0" smtClean="0"/>
              <a:t>:database should be able to store every type of information present in the real world.</a:t>
            </a:r>
          </a:p>
          <a:p>
            <a:r>
              <a:rPr lang="en-US" b="1" dirty="0"/>
              <a:t>Relation-based </a:t>
            </a:r>
            <a:r>
              <a:rPr lang="en-US" b="1" dirty="0" smtClean="0"/>
              <a:t>tables: </a:t>
            </a:r>
            <a:r>
              <a:rPr lang="en-US" dirty="0" smtClean="0"/>
              <a:t>database should be able to relate entities/tables in database by means of relation.</a:t>
            </a:r>
          </a:p>
          <a:p>
            <a:r>
              <a:rPr lang="en-US" b="1" dirty="0"/>
              <a:t>Isolation of data and </a:t>
            </a:r>
            <a:r>
              <a:rPr lang="en-US" b="1" dirty="0" smtClean="0"/>
              <a:t>application: </a:t>
            </a:r>
            <a:r>
              <a:rPr lang="en-US" dirty="0" smtClean="0"/>
              <a:t>database is a system which provides the platform to store the data and the data is the one which allows the database to work. </a:t>
            </a:r>
          </a:p>
          <a:p>
            <a:r>
              <a:rPr lang="en-US" b="1" dirty="0"/>
              <a:t>Less </a:t>
            </a:r>
            <a:r>
              <a:rPr lang="en-US" b="1" dirty="0" smtClean="0"/>
              <a:t>redundancy</a:t>
            </a:r>
            <a:r>
              <a:rPr lang="en-US" dirty="0" smtClean="0"/>
              <a:t>: there should not be any repetition of data in database.</a:t>
            </a:r>
          </a:p>
        </p:txBody>
      </p:sp>
    </p:spTree>
    <p:extLst>
      <p:ext uri="{BB962C8B-B14F-4D97-AF65-F5344CB8AC3E}">
        <p14:creationId xmlns:p14="http://schemas.microsoft.com/office/powerpoint/2010/main" val="1274296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Characteristics of Database Management System</a:t>
            </a:r>
            <a:br>
              <a:rPr lang="en-US" b="1" dirty="0"/>
            </a:br>
            <a:endParaRPr lang="en-US" dirty="0"/>
          </a:p>
        </p:txBody>
      </p:sp>
      <p:sp>
        <p:nvSpPr>
          <p:cNvPr id="3" name="Content Placeholder 2"/>
          <p:cNvSpPr>
            <a:spLocks noGrp="1"/>
          </p:cNvSpPr>
          <p:nvPr>
            <p:ph sz="quarter" idx="1"/>
          </p:nvPr>
        </p:nvSpPr>
        <p:spPr>
          <a:xfrm>
            <a:off x="457200" y="1143000"/>
            <a:ext cx="8153400" cy="5330952"/>
          </a:xfrm>
        </p:spPr>
        <p:txBody>
          <a:bodyPr>
            <a:normAutofit/>
          </a:bodyPr>
          <a:lstStyle/>
          <a:p>
            <a:r>
              <a:rPr lang="en-US" b="1" dirty="0"/>
              <a:t>Query Language: </a:t>
            </a:r>
            <a:r>
              <a:rPr lang="en-US" dirty="0"/>
              <a:t>Dbms must use strong query </a:t>
            </a:r>
            <a:r>
              <a:rPr lang="en-US" dirty="0" smtClean="0"/>
              <a:t>language. Once Database </a:t>
            </a:r>
            <a:r>
              <a:rPr lang="en-US" dirty="0"/>
              <a:t>is </a:t>
            </a:r>
            <a:r>
              <a:rPr lang="en-US" dirty="0" smtClean="0"/>
              <a:t>created, this </a:t>
            </a:r>
            <a:r>
              <a:rPr lang="en-US" dirty="0"/>
              <a:t>helps the user to retrieve and manipulate data.</a:t>
            </a:r>
          </a:p>
          <a:p>
            <a:r>
              <a:rPr lang="en-US" b="1" dirty="0"/>
              <a:t>Multiuser and Concurrent</a:t>
            </a:r>
            <a:r>
              <a:rPr lang="en-US" dirty="0"/>
              <a:t> </a:t>
            </a:r>
            <a:r>
              <a:rPr lang="en-US" b="1" dirty="0"/>
              <a:t>Access</a:t>
            </a:r>
            <a:r>
              <a:rPr lang="en-US" dirty="0"/>
              <a:t>: multiple user must be able to access the same database without affecting the other users simultaneously.</a:t>
            </a:r>
          </a:p>
          <a:p>
            <a:r>
              <a:rPr lang="en-US" b="1" dirty="0"/>
              <a:t>Security</a:t>
            </a:r>
            <a:r>
              <a:rPr lang="en-US" dirty="0"/>
              <a:t> :There must be security means each user should have their own levels of rights to see the database.</a:t>
            </a:r>
          </a:p>
          <a:p>
            <a:r>
              <a:rPr lang="en-US" dirty="0"/>
              <a:t>Database should also supports </a:t>
            </a:r>
            <a:r>
              <a:rPr lang="en-US" b="1" dirty="0"/>
              <a:t>ACID</a:t>
            </a:r>
            <a:r>
              <a:rPr lang="en-US" dirty="0"/>
              <a:t> properties .i.e. while performing any transaction database makes sure that the real purpose of the data should remain as it is.</a:t>
            </a:r>
          </a:p>
          <a:p>
            <a:endParaRPr lang="en-US" dirty="0"/>
          </a:p>
        </p:txBody>
      </p:sp>
    </p:spTree>
    <p:extLst>
      <p:ext uri="{BB962C8B-B14F-4D97-AF65-F5344CB8AC3E}">
        <p14:creationId xmlns:p14="http://schemas.microsoft.com/office/powerpoint/2010/main" val="915985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533400"/>
            <a:ext cx="7772400" cy="5600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9426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Database Applications – DBMS</a:t>
            </a:r>
            <a:br>
              <a:rPr lang="en-US" b="1" dirty="0"/>
            </a:br>
            <a:endParaRPr lang="en-US" dirty="0"/>
          </a:p>
        </p:txBody>
      </p:sp>
      <p:sp>
        <p:nvSpPr>
          <p:cNvPr id="3" name="Content Placeholder 2"/>
          <p:cNvSpPr>
            <a:spLocks noGrp="1"/>
          </p:cNvSpPr>
          <p:nvPr>
            <p:ph sz="quarter" idx="1"/>
          </p:nvPr>
        </p:nvSpPr>
        <p:spPr/>
        <p:txBody>
          <a:bodyPr>
            <a:normAutofit/>
          </a:bodyPr>
          <a:lstStyle/>
          <a:p>
            <a:r>
              <a:rPr lang="en-US" b="1" dirty="0" smtClean="0"/>
              <a:t>Telecommunication</a:t>
            </a:r>
            <a:r>
              <a:rPr lang="en-US" dirty="0" smtClean="0"/>
              <a:t>: There </a:t>
            </a:r>
            <a:r>
              <a:rPr lang="en-US" dirty="0"/>
              <a:t>is a database to keeps track of the information regarding calls made, network usage, customer details etc.</a:t>
            </a:r>
            <a:endParaRPr lang="en-US" dirty="0" smtClean="0"/>
          </a:p>
          <a:p>
            <a:r>
              <a:rPr lang="en-US" b="1" dirty="0"/>
              <a:t>Industry</a:t>
            </a:r>
            <a:r>
              <a:rPr lang="en-US" dirty="0"/>
              <a:t>: Where it is a manufacturing unit, warehouse or distribution </a:t>
            </a:r>
            <a:r>
              <a:rPr lang="en-US" dirty="0" smtClean="0"/>
              <a:t>center, </a:t>
            </a:r>
            <a:r>
              <a:rPr lang="en-US" dirty="0"/>
              <a:t>each one needs a database to keep the records of ins and outs. </a:t>
            </a:r>
            <a:endParaRPr lang="en-US" dirty="0" smtClean="0"/>
          </a:p>
          <a:p>
            <a:r>
              <a:rPr lang="en-US" b="1" dirty="0"/>
              <a:t>Banking System</a:t>
            </a:r>
            <a:r>
              <a:rPr lang="en-US" dirty="0"/>
              <a:t>: For storing customer info, tracking day to day credit and debit transactions, generating bank statements etc. </a:t>
            </a:r>
            <a:endParaRPr lang="en-US" dirty="0" smtClean="0"/>
          </a:p>
          <a:p>
            <a:r>
              <a:rPr lang="en-US" b="1" dirty="0"/>
              <a:t>Sales</a:t>
            </a:r>
            <a:r>
              <a:rPr lang="en-US" dirty="0"/>
              <a:t>: To store customer information, production information and invoice details</a:t>
            </a:r>
            <a:r>
              <a:rPr lang="en-US" dirty="0" smtClean="0"/>
              <a:t>.</a:t>
            </a:r>
          </a:p>
        </p:txBody>
      </p:sp>
    </p:spTree>
    <p:extLst>
      <p:ext uri="{BB962C8B-B14F-4D97-AF65-F5344CB8AC3E}">
        <p14:creationId xmlns:p14="http://schemas.microsoft.com/office/powerpoint/2010/main" val="4668255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Database Applications – DBMS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b="1" dirty="0"/>
              <a:t>Airlines</a:t>
            </a:r>
            <a:r>
              <a:rPr lang="en-US" dirty="0"/>
              <a:t>: To travel though airlines, we make early reservations, this reservation information along with flight schedule is stored in database.</a:t>
            </a:r>
          </a:p>
          <a:p>
            <a:r>
              <a:rPr lang="en-US" b="1" dirty="0"/>
              <a:t>Education sector</a:t>
            </a:r>
            <a:r>
              <a:rPr lang="en-US" dirty="0" smtClean="0"/>
              <a:t>: Database </a:t>
            </a:r>
            <a:r>
              <a:rPr lang="en-US" dirty="0"/>
              <a:t>systems are frequently used in schools and colleges to store and retrieve the data regarding student details, staff details, course details, exam details, payroll data, attendance details, fees details etc. </a:t>
            </a:r>
          </a:p>
          <a:p>
            <a:r>
              <a:rPr lang="en-US" b="1" dirty="0"/>
              <a:t>Online shopping</a:t>
            </a:r>
            <a:r>
              <a:rPr lang="en-US" dirty="0"/>
              <a:t>:  store the product information, your addresses and preferences, credit details and provide you the relevant list of products based on your query</a:t>
            </a:r>
            <a:r>
              <a:rPr lang="en-US" dirty="0" smtClean="0"/>
              <a:t>.</a:t>
            </a:r>
          </a:p>
          <a:p>
            <a:r>
              <a:rPr lang="en-US" dirty="0"/>
              <a:t>Manufacturing , Credit Card </a:t>
            </a:r>
            <a:r>
              <a:rPr lang="en-US" dirty="0" smtClean="0"/>
              <a:t>transactions ,Railway reservation etc.</a:t>
            </a:r>
            <a:endParaRPr lang="en-US" dirty="0"/>
          </a:p>
          <a:p>
            <a:endParaRPr lang="en-US" dirty="0"/>
          </a:p>
        </p:txBody>
      </p:sp>
    </p:spTree>
    <p:extLst>
      <p:ext uri="{BB962C8B-B14F-4D97-AF65-F5344CB8AC3E}">
        <p14:creationId xmlns:p14="http://schemas.microsoft.com/office/powerpoint/2010/main" val="34875683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7467600" cy="579438"/>
          </a:xfrm>
        </p:spPr>
        <p:txBody>
          <a:bodyPr/>
          <a:lstStyle/>
          <a:p>
            <a:r>
              <a:rPr lang="en-US" dirty="0" smtClean="0"/>
              <a:t>File Processing System</a:t>
            </a:r>
            <a:endParaRPr lang="en-US" dirty="0"/>
          </a:p>
        </p:txBody>
      </p:sp>
      <p:sp>
        <p:nvSpPr>
          <p:cNvPr id="3" name="Content Placeholder 2"/>
          <p:cNvSpPr>
            <a:spLocks noGrp="1"/>
          </p:cNvSpPr>
          <p:nvPr>
            <p:ph sz="quarter" idx="1"/>
          </p:nvPr>
        </p:nvSpPr>
        <p:spPr/>
        <p:txBody>
          <a:bodyPr/>
          <a:lstStyle/>
          <a:p>
            <a:r>
              <a:rPr lang="en-US" dirty="0" smtClean="0"/>
              <a:t>Traditional file processing system is a computer  based system in which all the information is stored in various computer files.</a:t>
            </a:r>
          </a:p>
          <a:p>
            <a:r>
              <a:rPr lang="en-US" dirty="0" smtClean="0"/>
              <a:t>Initially the system seems to be useful but as requirement of data processing and size of data increases, the drawbacks of this system comes in picture.</a:t>
            </a:r>
            <a:endParaRPr lang="en-US" dirty="0"/>
          </a:p>
        </p:txBody>
      </p:sp>
    </p:spTree>
    <p:extLst>
      <p:ext uri="{BB962C8B-B14F-4D97-AF65-F5344CB8AC3E}">
        <p14:creationId xmlns:p14="http://schemas.microsoft.com/office/powerpoint/2010/main" val="371988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Names</a:t>
            </a:r>
            <a:endParaRPr lang="en-US" dirty="0"/>
          </a:p>
        </p:txBody>
      </p:sp>
      <p:sp>
        <p:nvSpPr>
          <p:cNvPr id="3" name="Content Placeholder 2"/>
          <p:cNvSpPr>
            <a:spLocks noGrp="1"/>
          </p:cNvSpPr>
          <p:nvPr>
            <p:ph sz="quarter" idx="1"/>
          </p:nvPr>
        </p:nvSpPr>
        <p:spPr/>
        <p:txBody>
          <a:bodyPr/>
          <a:lstStyle/>
          <a:p>
            <a:pPr>
              <a:buNone/>
            </a:pPr>
            <a:r>
              <a:rPr lang="en-US" dirty="0" smtClean="0"/>
              <a:t>Unit 1 : Basics of database and architecture :12M</a:t>
            </a:r>
          </a:p>
          <a:p>
            <a:pPr>
              <a:buNone/>
            </a:pPr>
            <a:r>
              <a:rPr lang="en-US" dirty="0" smtClean="0"/>
              <a:t>Unit 2: Data models and database types:12M</a:t>
            </a:r>
          </a:p>
          <a:p>
            <a:pPr>
              <a:buNone/>
            </a:pPr>
            <a:r>
              <a:rPr lang="en-US" dirty="0" smtClean="0"/>
              <a:t>Unit 3: Database design using ER model:14M</a:t>
            </a:r>
          </a:p>
          <a:p>
            <a:pPr>
              <a:buNone/>
            </a:pPr>
            <a:r>
              <a:rPr lang="en-US" dirty="0" smtClean="0"/>
              <a:t>Unit 4: Relational database Model:18M</a:t>
            </a:r>
          </a:p>
          <a:p>
            <a:pPr>
              <a:buNone/>
            </a:pPr>
            <a:r>
              <a:rPr lang="en-US" dirty="0" smtClean="0"/>
              <a:t>Unit 5: Normalization:14M</a:t>
            </a:r>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Drawbacks of File system</a:t>
            </a:r>
            <a:br>
              <a:rPr lang="en-US" b="1" dirty="0"/>
            </a:br>
            <a:endParaRPr lang="en-US" dirty="0"/>
          </a:p>
        </p:txBody>
      </p:sp>
      <p:sp>
        <p:nvSpPr>
          <p:cNvPr id="3" name="Content Placeholder 2"/>
          <p:cNvSpPr>
            <a:spLocks noGrp="1"/>
          </p:cNvSpPr>
          <p:nvPr>
            <p:ph sz="quarter" idx="1"/>
          </p:nvPr>
        </p:nvSpPr>
        <p:spPr/>
        <p:txBody>
          <a:bodyPr>
            <a:normAutofit fontScale="85000" lnSpcReduction="20000"/>
          </a:bodyPr>
          <a:lstStyle/>
          <a:p>
            <a:pPr>
              <a:buFont typeface="Wingdings" pitchFamily="2" charset="2"/>
              <a:buChar char="q"/>
            </a:pPr>
            <a:r>
              <a:rPr lang="en-US" b="1" dirty="0" smtClean="0"/>
              <a:t>Data redundancy: </a:t>
            </a:r>
            <a:r>
              <a:rPr lang="en-US" dirty="0" smtClean="0"/>
              <a:t>Data </a:t>
            </a:r>
            <a:r>
              <a:rPr lang="en-US" dirty="0"/>
              <a:t>redundancy refers to the duplication of data, lets say we are managing the data of a college where a student is enrolled for two courses, the same student details in such case will be stored twice, which will take more storage than needed. Data redundancy often leads to higher storage costs and poor access time.</a:t>
            </a:r>
            <a:endParaRPr lang="en-US" b="1" dirty="0" smtClean="0"/>
          </a:p>
          <a:p>
            <a:pPr>
              <a:buFont typeface="Wingdings" pitchFamily="2" charset="2"/>
              <a:buChar char="q"/>
            </a:pPr>
            <a:r>
              <a:rPr lang="en-US" b="1" dirty="0"/>
              <a:t>Data </a:t>
            </a:r>
            <a:r>
              <a:rPr lang="en-US" b="1" dirty="0" smtClean="0"/>
              <a:t>inconsistency: </a:t>
            </a:r>
            <a:r>
              <a:rPr lang="en-US" dirty="0"/>
              <a:t>Data redundancy leads to data inconsistency, lets take the same example that we have taken above, a student is enrolled for two courses and we have student address stored twice, now lets say student requests to change his address, if the address is changed at one place and not on all the records then this can lead to data inconsistency.</a:t>
            </a:r>
            <a:endParaRPr lang="en-US" b="1" dirty="0" smtClean="0"/>
          </a:p>
          <a:p>
            <a:pPr>
              <a:buFont typeface="Wingdings" pitchFamily="2" charset="2"/>
              <a:buChar char="q"/>
            </a:pPr>
            <a:r>
              <a:rPr lang="en-US" b="1" dirty="0"/>
              <a:t>Data </a:t>
            </a:r>
            <a:r>
              <a:rPr lang="en-US" b="1" dirty="0" err="1" smtClean="0"/>
              <a:t>Isolation:</a:t>
            </a:r>
            <a:r>
              <a:rPr lang="en-US" dirty="0" err="1"/>
              <a:t>Because</a:t>
            </a:r>
            <a:r>
              <a:rPr lang="en-US" dirty="0"/>
              <a:t> data are scattered in various files, and files may be in different formats, writing new application programs to retrieve the appropriate data is difficult</a:t>
            </a:r>
            <a:r>
              <a:rPr lang="en-US" dirty="0" smtClean="0"/>
              <a:t>.</a:t>
            </a:r>
            <a:endParaRPr lang="en-US" b="1" dirty="0" smtClean="0"/>
          </a:p>
        </p:txBody>
      </p:sp>
    </p:spTree>
    <p:extLst>
      <p:ext uri="{BB962C8B-B14F-4D97-AF65-F5344CB8AC3E}">
        <p14:creationId xmlns:p14="http://schemas.microsoft.com/office/powerpoint/2010/main" val="25531438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Drawbacks of File system</a:t>
            </a:r>
            <a:br>
              <a:rPr lang="en-US" b="1" dirty="0"/>
            </a:br>
            <a:endParaRPr lang="en-US" dirty="0"/>
          </a:p>
        </p:txBody>
      </p:sp>
      <p:sp>
        <p:nvSpPr>
          <p:cNvPr id="3" name="Content Placeholder 2"/>
          <p:cNvSpPr>
            <a:spLocks noGrp="1"/>
          </p:cNvSpPr>
          <p:nvPr>
            <p:ph sz="quarter" idx="1"/>
          </p:nvPr>
        </p:nvSpPr>
        <p:spPr/>
        <p:txBody>
          <a:bodyPr>
            <a:normAutofit fontScale="92500" lnSpcReduction="10000"/>
          </a:bodyPr>
          <a:lstStyle/>
          <a:p>
            <a:pPr>
              <a:buFont typeface="Wingdings" pitchFamily="2" charset="2"/>
              <a:buChar char="q"/>
            </a:pPr>
            <a:r>
              <a:rPr lang="en-US" b="1" dirty="0" smtClean="0"/>
              <a:t>Dependency </a:t>
            </a:r>
            <a:r>
              <a:rPr lang="en-US" b="1" dirty="0"/>
              <a:t>on application programs</a:t>
            </a:r>
            <a:r>
              <a:rPr lang="en-US" b="1" dirty="0" smtClean="0"/>
              <a:t>: </a:t>
            </a:r>
            <a:r>
              <a:rPr lang="en-US" dirty="0" smtClean="0"/>
              <a:t>Changing </a:t>
            </a:r>
            <a:r>
              <a:rPr lang="en-US" dirty="0"/>
              <a:t>files would lead to change in application programs.</a:t>
            </a:r>
            <a:endParaRPr lang="en-US" b="1" dirty="0"/>
          </a:p>
          <a:p>
            <a:pPr>
              <a:buFont typeface="Wingdings" pitchFamily="2" charset="2"/>
              <a:buChar char="q"/>
            </a:pPr>
            <a:r>
              <a:rPr lang="en-US" b="1" dirty="0" smtClean="0"/>
              <a:t>Atomicity </a:t>
            </a:r>
            <a:r>
              <a:rPr lang="en-US" b="1" dirty="0"/>
              <a:t>issues</a:t>
            </a:r>
            <a:r>
              <a:rPr lang="en-US" b="1" dirty="0" smtClean="0"/>
              <a:t>: </a:t>
            </a:r>
            <a:r>
              <a:rPr lang="en-US" dirty="0" smtClean="0"/>
              <a:t>Atomicity </a:t>
            </a:r>
            <a:r>
              <a:rPr lang="en-US" dirty="0"/>
              <a:t>of a transaction refers to “All or nothing”, which means either all the operations in a transaction executes or none. It is difficult to achieve atomicity in file processing systems.</a:t>
            </a:r>
          </a:p>
          <a:p>
            <a:pPr>
              <a:buFont typeface="Wingdings" pitchFamily="2" charset="2"/>
              <a:buChar char="q"/>
            </a:pPr>
            <a:r>
              <a:rPr lang="en-US" b="1" dirty="0"/>
              <a:t>Data Security</a:t>
            </a:r>
            <a:r>
              <a:rPr lang="en-US" b="1" dirty="0" smtClean="0"/>
              <a:t>: </a:t>
            </a:r>
            <a:r>
              <a:rPr lang="en-US" dirty="0" smtClean="0"/>
              <a:t>Data </a:t>
            </a:r>
            <a:r>
              <a:rPr lang="en-US" dirty="0"/>
              <a:t>should be secured from </a:t>
            </a:r>
            <a:r>
              <a:rPr lang="en-US" dirty="0" smtClean="0"/>
              <a:t>unauthorized </a:t>
            </a:r>
            <a:r>
              <a:rPr lang="en-US" dirty="0"/>
              <a:t>access, for example a student in a college should not be able to see the payroll details of the teachers, such kind of security constraints are difficult to apply in file processing systems.</a:t>
            </a:r>
            <a:endParaRPr lang="en-US" b="1" dirty="0"/>
          </a:p>
          <a:p>
            <a:pPr>
              <a:buFont typeface="Wingdings" pitchFamily="2" charset="2"/>
              <a:buChar char="q"/>
            </a:pPr>
            <a:r>
              <a:rPr lang="en-US" b="1" dirty="0"/>
              <a:t>Poor data modeling of real </a:t>
            </a:r>
            <a:r>
              <a:rPr lang="en-US" b="1" dirty="0" smtClean="0"/>
              <a:t>world: </a:t>
            </a:r>
            <a:r>
              <a:rPr lang="en-US" dirty="0" smtClean="0"/>
              <a:t>it is difficult for file processing system to represent the complex data and interfile relationships.</a:t>
            </a:r>
            <a:endParaRPr lang="en-US" dirty="0"/>
          </a:p>
          <a:p>
            <a:endParaRPr lang="en-US" dirty="0"/>
          </a:p>
        </p:txBody>
      </p:sp>
    </p:spTree>
    <p:extLst>
      <p:ext uri="{BB962C8B-B14F-4D97-AF65-F5344CB8AC3E}">
        <p14:creationId xmlns:p14="http://schemas.microsoft.com/office/powerpoint/2010/main" val="26817418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 of DBMS over file system</a:t>
            </a:r>
            <a:br>
              <a:rPr lang="en-US" b="1" dirty="0"/>
            </a:br>
            <a:endParaRPr lang="en-US" dirty="0"/>
          </a:p>
        </p:txBody>
      </p:sp>
      <p:sp>
        <p:nvSpPr>
          <p:cNvPr id="3" name="Content Placeholder 2"/>
          <p:cNvSpPr>
            <a:spLocks noGrp="1"/>
          </p:cNvSpPr>
          <p:nvPr>
            <p:ph sz="quarter" idx="1"/>
          </p:nvPr>
        </p:nvSpPr>
        <p:spPr/>
        <p:txBody>
          <a:bodyPr/>
          <a:lstStyle/>
          <a:p>
            <a:r>
              <a:rPr lang="en-US" b="1" dirty="0"/>
              <a:t>No redundant data</a:t>
            </a:r>
            <a:r>
              <a:rPr lang="en-US" dirty="0"/>
              <a:t>: Redundancy removed by data </a:t>
            </a:r>
            <a:r>
              <a:rPr lang="en-US" b="1" dirty="0">
                <a:hlinkClick r:id="rId2"/>
              </a:rPr>
              <a:t>normalization</a:t>
            </a:r>
            <a:r>
              <a:rPr lang="en-US" dirty="0"/>
              <a:t>. No data duplication saves storage and improves access time.</a:t>
            </a:r>
          </a:p>
          <a:p>
            <a:r>
              <a:rPr lang="en-US" b="1" dirty="0"/>
              <a:t>Data Consistency and Integrity</a:t>
            </a:r>
            <a:r>
              <a:rPr lang="en-US" dirty="0"/>
              <a:t>: As we discussed earlier the root cause of data inconsistency is data redundancy, since data normalization takes care of the data redundancy, data inconsistency also been taken care of as part of it</a:t>
            </a:r>
          </a:p>
          <a:p>
            <a:endParaRPr lang="en-US" dirty="0"/>
          </a:p>
        </p:txBody>
      </p:sp>
    </p:spTree>
    <p:extLst>
      <p:ext uri="{BB962C8B-B14F-4D97-AF65-F5344CB8AC3E}">
        <p14:creationId xmlns:p14="http://schemas.microsoft.com/office/powerpoint/2010/main" val="24279026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 of DBMS over file system</a:t>
            </a:r>
            <a:br>
              <a:rPr lang="en-US" b="1" dirty="0"/>
            </a:br>
            <a:endParaRPr lang="en-US" dirty="0"/>
          </a:p>
        </p:txBody>
      </p:sp>
      <p:sp>
        <p:nvSpPr>
          <p:cNvPr id="3" name="Content Placeholder 2"/>
          <p:cNvSpPr>
            <a:spLocks noGrp="1"/>
          </p:cNvSpPr>
          <p:nvPr>
            <p:ph sz="quarter" idx="1"/>
          </p:nvPr>
        </p:nvSpPr>
        <p:spPr/>
        <p:txBody>
          <a:bodyPr/>
          <a:lstStyle/>
          <a:p>
            <a:r>
              <a:rPr lang="en-US" b="1" dirty="0"/>
              <a:t>Data Security</a:t>
            </a:r>
            <a:r>
              <a:rPr lang="en-US" dirty="0"/>
              <a:t>: It is easier to apply access constraints in database systems so that only authorized user is able to access the data. Each user has a different set of access thus data is secured from the issues such as identity theft, data leaks and misuse of data.</a:t>
            </a:r>
          </a:p>
          <a:p>
            <a:r>
              <a:rPr lang="en-US" b="1" dirty="0"/>
              <a:t>Privacy</a:t>
            </a:r>
            <a:r>
              <a:rPr lang="en-US" dirty="0"/>
              <a:t>: Limited access means privacy of data.</a:t>
            </a:r>
          </a:p>
          <a:p>
            <a:r>
              <a:rPr lang="en-US" b="1" dirty="0"/>
              <a:t>Easy access to data</a:t>
            </a:r>
            <a:r>
              <a:rPr lang="en-US" dirty="0"/>
              <a:t> – Database systems manages data in such a way </a:t>
            </a:r>
            <a:r>
              <a:rPr lang="en-US" dirty="0" smtClean="0"/>
              <a:t>that </a:t>
            </a:r>
            <a:r>
              <a:rPr lang="en-US" dirty="0"/>
              <a:t>the data is easily accessible with fast response times.</a:t>
            </a:r>
          </a:p>
          <a:p>
            <a:endParaRPr lang="en-US" dirty="0"/>
          </a:p>
        </p:txBody>
      </p:sp>
    </p:spTree>
    <p:extLst>
      <p:ext uri="{BB962C8B-B14F-4D97-AF65-F5344CB8AC3E}">
        <p14:creationId xmlns:p14="http://schemas.microsoft.com/office/powerpoint/2010/main" val="21628087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 of DBMS over file system</a:t>
            </a:r>
            <a:br>
              <a:rPr lang="en-US" b="1" dirty="0"/>
            </a:br>
            <a:endParaRPr lang="en-US" dirty="0"/>
          </a:p>
        </p:txBody>
      </p:sp>
      <p:sp>
        <p:nvSpPr>
          <p:cNvPr id="3" name="Content Placeholder 2"/>
          <p:cNvSpPr>
            <a:spLocks noGrp="1"/>
          </p:cNvSpPr>
          <p:nvPr>
            <p:ph sz="quarter" idx="1"/>
          </p:nvPr>
        </p:nvSpPr>
        <p:spPr/>
        <p:txBody>
          <a:bodyPr/>
          <a:lstStyle/>
          <a:p>
            <a:r>
              <a:rPr lang="en-US" b="1" dirty="0"/>
              <a:t>Easy recovery</a:t>
            </a:r>
            <a:r>
              <a:rPr lang="en-US" dirty="0"/>
              <a:t>: Since database systems keeps the backup of data, it is easier to do a full recovery of data in case of a failure.</a:t>
            </a:r>
          </a:p>
          <a:p>
            <a:r>
              <a:rPr lang="en-US" b="1" dirty="0"/>
              <a:t>Flexible</a:t>
            </a:r>
            <a:r>
              <a:rPr lang="en-US" dirty="0"/>
              <a:t>: Database systems are more flexible than file processing systems.</a:t>
            </a:r>
          </a:p>
          <a:p>
            <a:endParaRPr lang="en-US" dirty="0"/>
          </a:p>
        </p:txBody>
      </p:sp>
    </p:spTree>
    <p:extLst>
      <p:ext uri="{BB962C8B-B14F-4D97-AF65-F5344CB8AC3E}">
        <p14:creationId xmlns:p14="http://schemas.microsoft.com/office/powerpoint/2010/main" val="1338352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DBMS</a:t>
            </a:r>
            <a:r>
              <a:rPr lang="en-US" dirty="0"/>
              <a:t>:</a:t>
            </a:r>
          </a:p>
        </p:txBody>
      </p:sp>
      <p:sp>
        <p:nvSpPr>
          <p:cNvPr id="3" name="Content Placeholder 2"/>
          <p:cNvSpPr>
            <a:spLocks noGrp="1"/>
          </p:cNvSpPr>
          <p:nvPr>
            <p:ph sz="quarter" idx="1"/>
          </p:nvPr>
        </p:nvSpPr>
        <p:spPr/>
        <p:txBody>
          <a:bodyPr/>
          <a:lstStyle/>
          <a:p>
            <a:r>
              <a:rPr lang="en-US" b="1" dirty="0" smtClean="0"/>
              <a:t>Increased costs: </a:t>
            </a:r>
            <a:r>
              <a:rPr lang="en-US" dirty="0" smtClean="0"/>
              <a:t>DBMS </a:t>
            </a:r>
            <a:r>
              <a:rPr lang="en-US" dirty="0"/>
              <a:t>implementation cost is high compared to the file system</a:t>
            </a:r>
          </a:p>
          <a:p>
            <a:r>
              <a:rPr lang="en-US" b="1" dirty="0"/>
              <a:t>Complexity</a:t>
            </a:r>
            <a:r>
              <a:rPr lang="en-US" dirty="0"/>
              <a:t>: Database systems are complex to understand</a:t>
            </a:r>
          </a:p>
          <a:p>
            <a:r>
              <a:rPr lang="en-US" b="1" dirty="0"/>
              <a:t>Performance: </a:t>
            </a:r>
            <a:r>
              <a:rPr lang="en-US" dirty="0"/>
              <a:t>Database systems are generic, making them suitable for various applications. However this feature affect their performance for some </a:t>
            </a:r>
            <a:r>
              <a:rPr lang="en-US" dirty="0" smtClean="0"/>
              <a:t>applications</a:t>
            </a:r>
          </a:p>
          <a:p>
            <a:r>
              <a:rPr lang="en-US" b="1" dirty="0" smtClean="0"/>
              <a:t>Frequent upgrade/replacement </a:t>
            </a:r>
            <a:r>
              <a:rPr lang="en-US" b="1" dirty="0" err="1" smtClean="0"/>
              <a:t>cycle:</a:t>
            </a:r>
            <a:r>
              <a:rPr lang="en-US" dirty="0" err="1" smtClean="0"/>
              <a:t>new</a:t>
            </a:r>
            <a:r>
              <a:rPr lang="en-US" b="1" dirty="0" smtClean="0"/>
              <a:t> </a:t>
            </a:r>
            <a:r>
              <a:rPr lang="en-US" dirty="0" smtClean="0"/>
              <a:t>functionalities are often added into DBMS by  their </a:t>
            </a:r>
            <a:r>
              <a:rPr lang="en-US" dirty="0" err="1" smtClean="0"/>
              <a:t>vendors.sometimes</a:t>
            </a:r>
            <a:r>
              <a:rPr lang="en-US" dirty="0" smtClean="0"/>
              <a:t> these versions require hardware upgrades which increases expenses.</a:t>
            </a:r>
            <a:endParaRPr lang="en-US" dirty="0"/>
          </a:p>
          <a:p>
            <a:endParaRPr lang="en-US" dirty="0"/>
          </a:p>
        </p:txBody>
      </p:sp>
    </p:spTree>
    <p:extLst>
      <p:ext uri="{BB962C8B-B14F-4D97-AF65-F5344CB8AC3E}">
        <p14:creationId xmlns:p14="http://schemas.microsoft.com/office/powerpoint/2010/main" val="21989895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dirty="0" smtClean="0"/>
              <a:t>Dbms </a:t>
            </a:r>
            <a:r>
              <a:rPr lang="en-US" dirty="0" err="1" smtClean="0"/>
              <a:t>vs</a:t>
            </a:r>
            <a:r>
              <a:rPr lang="en-US" dirty="0" smtClean="0"/>
              <a:t> File Processing system</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452783058"/>
              </p:ext>
            </p:extLst>
          </p:nvPr>
        </p:nvGraphicFramePr>
        <p:xfrm>
          <a:off x="533400" y="761999"/>
          <a:ext cx="7467600" cy="6096000"/>
        </p:xfrm>
        <a:graphic>
          <a:graphicData uri="http://schemas.openxmlformats.org/drawingml/2006/table">
            <a:tbl>
              <a:tblPr/>
              <a:tblGrid>
                <a:gridCol w="3733800"/>
                <a:gridCol w="3733800"/>
              </a:tblGrid>
              <a:tr h="371058">
                <a:tc>
                  <a:txBody>
                    <a:bodyPr/>
                    <a:lstStyle/>
                    <a:p>
                      <a:pPr algn="l" fontAlgn="t"/>
                      <a:r>
                        <a:rPr lang="en-US" sz="1600" dirty="0">
                          <a:solidFill>
                            <a:srgbClr val="000000"/>
                          </a:solidFill>
                          <a:effectLst/>
                          <a:latin typeface="times new roman"/>
                        </a:rPr>
                        <a:t>DBMS</a:t>
                      </a:r>
                    </a:p>
                  </a:txBody>
                  <a:tcPr marL="59434" marR="59434" marT="59434" marB="59434">
                    <a:lnL w="9525" cap="flat" cmpd="sng" algn="ctr">
                      <a:solidFill>
                        <a:srgbClr val="600714"/>
                      </a:solidFill>
                      <a:prstDash val="solid"/>
                      <a:round/>
                      <a:headEnd type="none" w="med" len="med"/>
                      <a:tailEnd type="none" w="med" len="med"/>
                    </a:lnL>
                    <a:lnR w="9525" cap="flat" cmpd="sng" algn="ctr">
                      <a:solidFill>
                        <a:srgbClr val="600714"/>
                      </a:solidFill>
                      <a:prstDash val="solid"/>
                      <a:round/>
                      <a:headEnd type="none" w="med" len="med"/>
                      <a:tailEnd type="none" w="med" len="med"/>
                    </a:lnR>
                    <a:lnT w="9525" cap="flat" cmpd="sng" algn="ctr">
                      <a:solidFill>
                        <a:srgbClr val="60071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a:rPr>
                        <a:t>File System</a:t>
                      </a:r>
                    </a:p>
                  </a:txBody>
                  <a:tcPr marL="59434" marR="59434" marT="59434" marB="59434">
                    <a:lnL w="9525" cap="flat" cmpd="sng" algn="ctr">
                      <a:solidFill>
                        <a:srgbClr val="600714"/>
                      </a:solidFill>
                      <a:prstDash val="solid"/>
                      <a:round/>
                      <a:headEnd type="none" w="med" len="med"/>
                      <a:tailEnd type="none" w="med" len="med"/>
                    </a:lnL>
                    <a:lnR w="9525" cap="flat" cmpd="sng" algn="ctr">
                      <a:solidFill>
                        <a:srgbClr val="600714"/>
                      </a:solidFill>
                      <a:prstDash val="solid"/>
                      <a:round/>
                      <a:headEnd type="none" w="med" len="med"/>
                      <a:tailEnd type="none" w="med" len="med"/>
                    </a:lnR>
                    <a:lnT w="9525" cap="flat" cmpd="sng" algn="ctr">
                      <a:solidFill>
                        <a:srgbClr val="60071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1078884">
                <a:tc>
                  <a:txBody>
                    <a:bodyPr/>
                    <a:lstStyle/>
                    <a:p>
                      <a:pPr algn="l" fontAlgn="t"/>
                      <a:r>
                        <a:rPr lang="en-US" sz="1600" dirty="0">
                          <a:solidFill>
                            <a:srgbClr val="000000"/>
                          </a:solidFill>
                          <a:effectLst/>
                          <a:latin typeface="verdana"/>
                        </a:rPr>
                        <a:t>DBMS is a collection of data. In DBMS, the user is not required to write the procedures.</a:t>
                      </a:r>
                    </a:p>
                  </a:txBody>
                  <a:tcPr marL="39623" marR="39623" marT="39623" marB="396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a:rPr>
                        <a:t>File system is a collection of data. In this system, the user has to write the procedures for managing the database.</a:t>
                      </a:r>
                    </a:p>
                  </a:txBody>
                  <a:tcPr marL="39623" marR="39623" marT="39623" marB="396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829430">
                <a:tc>
                  <a:txBody>
                    <a:bodyPr/>
                    <a:lstStyle/>
                    <a:p>
                      <a:pPr algn="l" fontAlgn="t"/>
                      <a:r>
                        <a:rPr lang="en-US" sz="1600" dirty="0">
                          <a:solidFill>
                            <a:srgbClr val="000000"/>
                          </a:solidFill>
                          <a:effectLst/>
                          <a:latin typeface="verdana"/>
                        </a:rPr>
                        <a:t>DBMS gives an abstract view of data that hides the details.</a:t>
                      </a:r>
                    </a:p>
                  </a:txBody>
                  <a:tcPr marL="39623" marR="39623" marT="39623" marB="396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a:rPr>
                        <a:t>File system provides the detail of the data representation and storage of data.</a:t>
                      </a:r>
                    </a:p>
                  </a:txBody>
                  <a:tcPr marL="39623" marR="39623" marT="39623" marB="396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078884">
                <a:tc>
                  <a:txBody>
                    <a:bodyPr/>
                    <a:lstStyle/>
                    <a:p>
                      <a:pPr algn="l" fontAlgn="t"/>
                      <a:r>
                        <a:rPr lang="en-US" sz="1600" dirty="0">
                          <a:solidFill>
                            <a:srgbClr val="000000"/>
                          </a:solidFill>
                          <a:effectLst/>
                          <a:latin typeface="verdana"/>
                        </a:rPr>
                        <a:t>DBMS provides a crash recovery mechanism, i.e., DBMS protects the user from the system failure.</a:t>
                      </a:r>
                    </a:p>
                  </a:txBody>
                  <a:tcPr marL="39623" marR="39623" marT="39623" marB="396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a:rPr>
                        <a:t>File system doesn't have a crash mechanism, i.e., if the system crashes while entering some data, then the content of the file will lost.</a:t>
                      </a:r>
                    </a:p>
                  </a:txBody>
                  <a:tcPr marL="39623" marR="39623" marT="39623" marB="396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79977">
                <a:tc>
                  <a:txBody>
                    <a:bodyPr/>
                    <a:lstStyle/>
                    <a:p>
                      <a:pPr algn="l" fontAlgn="t"/>
                      <a:r>
                        <a:rPr lang="en-US" sz="1600" dirty="0">
                          <a:solidFill>
                            <a:srgbClr val="000000"/>
                          </a:solidFill>
                          <a:effectLst/>
                          <a:latin typeface="verdana"/>
                        </a:rPr>
                        <a:t>DBMS provides a good protection mechanism.</a:t>
                      </a:r>
                    </a:p>
                  </a:txBody>
                  <a:tcPr marL="39623" marR="39623" marT="39623" marB="396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a:rPr>
                        <a:t>It is very difficult to protect a file under the file system.</a:t>
                      </a:r>
                    </a:p>
                  </a:txBody>
                  <a:tcPr marL="39623" marR="39623" marT="39623" marB="396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829430">
                <a:tc>
                  <a:txBody>
                    <a:bodyPr/>
                    <a:lstStyle/>
                    <a:p>
                      <a:pPr algn="l" fontAlgn="t"/>
                      <a:r>
                        <a:rPr lang="en-US" sz="1600" dirty="0">
                          <a:solidFill>
                            <a:srgbClr val="000000"/>
                          </a:solidFill>
                          <a:effectLst/>
                          <a:latin typeface="verdana"/>
                        </a:rPr>
                        <a:t>DBMS contains a wide variety of sophisticated techniques to store and retrieve the data.</a:t>
                      </a:r>
                    </a:p>
                  </a:txBody>
                  <a:tcPr marL="39623" marR="39623" marT="39623" marB="396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a:rPr>
                        <a:t>File system can't efficiently store and retrieve the data.</a:t>
                      </a:r>
                    </a:p>
                  </a:txBody>
                  <a:tcPr marL="39623" marR="39623" marT="39623" marB="396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328337">
                <a:tc>
                  <a:txBody>
                    <a:bodyPr/>
                    <a:lstStyle/>
                    <a:p>
                      <a:pPr algn="l" fontAlgn="t"/>
                      <a:r>
                        <a:rPr lang="en-US" sz="1600" dirty="0">
                          <a:solidFill>
                            <a:srgbClr val="000000"/>
                          </a:solidFill>
                          <a:effectLst/>
                          <a:latin typeface="verdana"/>
                        </a:rPr>
                        <a:t>DBMS takes care of Concurrent access of data using some form of locking.</a:t>
                      </a:r>
                    </a:p>
                  </a:txBody>
                  <a:tcPr marL="39623" marR="39623" marT="39623" marB="396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a:rPr>
                        <a:t>In the File system, concurrent access has many problems like redirecting the file while other deleting some information or updating some information.</a:t>
                      </a:r>
                    </a:p>
                  </a:txBody>
                  <a:tcPr marL="39623" marR="39623" marT="39623" marB="396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2118588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types of database</a:t>
            </a:r>
            <a:endParaRPr lang="en-US" dirty="0"/>
          </a:p>
        </p:txBody>
      </p:sp>
      <p:sp>
        <p:nvSpPr>
          <p:cNvPr id="3" name="Content Placeholder 2"/>
          <p:cNvSpPr>
            <a:spLocks noGrp="1"/>
          </p:cNvSpPr>
          <p:nvPr>
            <p:ph sz="quarter" idx="1"/>
          </p:nvPr>
        </p:nvSpPr>
        <p:spPr/>
        <p:txBody>
          <a:bodyPr>
            <a:normAutofit fontScale="85000" lnSpcReduction="10000"/>
          </a:bodyPr>
          <a:lstStyle/>
          <a:p>
            <a:r>
              <a:rPr lang="en-US" b="1" dirty="0" smtClean="0"/>
              <a:t>Centralizes database: </a:t>
            </a:r>
            <a:r>
              <a:rPr lang="en-US" dirty="0" smtClean="0"/>
              <a:t>users from different locations can access this database from a remote location at the central database.</a:t>
            </a:r>
          </a:p>
          <a:p>
            <a:r>
              <a:rPr lang="en-US" b="1" dirty="0" smtClean="0"/>
              <a:t>Operational database: </a:t>
            </a:r>
            <a:r>
              <a:rPr lang="en-US" dirty="0" smtClean="0"/>
              <a:t>this database contains information relating to the operations of an enterprise.</a:t>
            </a:r>
          </a:p>
          <a:p>
            <a:r>
              <a:rPr lang="en-US" b="1" dirty="0" smtClean="0"/>
              <a:t>End user database: </a:t>
            </a:r>
            <a:r>
              <a:rPr lang="en-US" dirty="0" smtClean="0"/>
              <a:t>end user is the user of a software, application or a product. This is shared database which is shred by users and is meant for use by the end users.</a:t>
            </a:r>
          </a:p>
          <a:p>
            <a:r>
              <a:rPr lang="en-US" b="1" dirty="0" smtClean="0"/>
              <a:t>Commercial database: </a:t>
            </a:r>
            <a:r>
              <a:rPr lang="en-US" dirty="0" smtClean="0"/>
              <a:t>this is a database that contains information which external users may require.</a:t>
            </a:r>
          </a:p>
          <a:p>
            <a:r>
              <a:rPr lang="en-US" b="1" dirty="0" smtClean="0"/>
              <a:t>Personal database: </a:t>
            </a:r>
            <a:r>
              <a:rPr lang="en-US" dirty="0" smtClean="0"/>
              <a:t>databases are maintained, generally on personal computers.</a:t>
            </a:r>
          </a:p>
          <a:p>
            <a:r>
              <a:rPr lang="en-US" b="1" dirty="0" smtClean="0"/>
              <a:t>Distributed database: </a:t>
            </a:r>
            <a:r>
              <a:rPr lang="en-US" dirty="0" smtClean="0"/>
              <a:t>databases have contributions from the common databases as well as the data captured from the local operations.</a:t>
            </a:r>
            <a:endParaRPr lang="en-US" dirty="0"/>
          </a:p>
        </p:txBody>
      </p:sp>
    </p:spTree>
    <p:extLst>
      <p:ext uri="{BB962C8B-B14F-4D97-AF65-F5344CB8AC3E}">
        <p14:creationId xmlns:p14="http://schemas.microsoft.com/office/powerpoint/2010/main" val="9703405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7467600" cy="655638"/>
          </a:xfrm>
        </p:spPr>
        <p:txBody>
          <a:bodyPr/>
          <a:lstStyle/>
          <a:p>
            <a:r>
              <a:rPr lang="en-US" dirty="0" smtClean="0"/>
              <a:t>Advantages OF Database</a:t>
            </a:r>
            <a:endParaRPr lang="en-US" dirty="0"/>
          </a:p>
        </p:txBody>
      </p:sp>
      <p:pic>
        <p:nvPicPr>
          <p:cNvPr id="7170" name="Picture 2"/>
          <p:cNvPicPr>
            <a:picLocks noGrp="1" noChangeAspect="1" noChangeArrowheads="1"/>
          </p:cNvPicPr>
          <p:nvPr>
            <p:ph sz="quarter" idx="1"/>
          </p:nvPr>
        </p:nvPicPr>
        <p:blipFill>
          <a:blip r:embed="rId2"/>
          <a:srcRect/>
          <a:stretch>
            <a:fillRect/>
          </a:stretch>
        </p:blipFill>
        <p:spPr bwMode="auto">
          <a:xfrm>
            <a:off x="533400" y="1447800"/>
            <a:ext cx="8001000" cy="50292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7467600" cy="427038"/>
          </a:xfrm>
        </p:spPr>
        <p:txBody>
          <a:bodyPr>
            <a:normAutofit fontScale="90000"/>
          </a:bodyPr>
          <a:lstStyle/>
          <a:p>
            <a:r>
              <a:rPr lang="en-US" dirty="0" smtClean="0"/>
              <a:t>Advantages OF Database</a:t>
            </a:r>
            <a:endParaRPr lang="en-US" dirty="0"/>
          </a:p>
        </p:txBody>
      </p:sp>
      <p:pic>
        <p:nvPicPr>
          <p:cNvPr id="8195" name="Picture 3"/>
          <p:cNvPicPr>
            <a:picLocks noGrp="1" noChangeAspect="1" noChangeArrowheads="1"/>
          </p:cNvPicPr>
          <p:nvPr>
            <p:ph sz="quarter" idx="1"/>
          </p:nvPr>
        </p:nvPicPr>
        <p:blipFill>
          <a:blip r:embed="rId2"/>
          <a:srcRect/>
          <a:stretch>
            <a:fillRect/>
          </a:stretch>
        </p:blipFill>
        <p:spPr bwMode="auto">
          <a:xfrm>
            <a:off x="228600" y="1295400"/>
            <a:ext cx="8000999" cy="50292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quarter" idx="1"/>
          </p:nvPr>
        </p:nvSpPr>
        <p:spPr/>
        <p:txBody>
          <a:bodyPr>
            <a:normAutofit fontScale="97500"/>
          </a:bodyPr>
          <a:lstStyle/>
          <a:p>
            <a:r>
              <a:rPr lang="en-US" dirty="0" smtClean="0"/>
              <a:t>Chapter 1          12 Marks</a:t>
            </a:r>
            <a:endParaRPr lang="en-US" dirty="0"/>
          </a:p>
        </p:txBody>
      </p:sp>
      <p:sp>
        <p:nvSpPr>
          <p:cNvPr id="5" name="Subtitle 2"/>
          <p:cNvSpPr txBox="1">
            <a:spLocks/>
          </p:cNvSpPr>
          <p:nvPr/>
        </p:nvSpPr>
        <p:spPr>
          <a:xfrm>
            <a:off x="1600200" y="2286000"/>
            <a:ext cx="6172200" cy="13716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3600" b="1" i="1" u="none" strike="noStrike" kern="1200" cap="none" spc="0" normalizeH="0" baseline="0" noProof="0" dirty="0" smtClean="0">
                <a:ln>
                  <a:noFill/>
                </a:ln>
                <a:solidFill>
                  <a:srgbClr val="FF0000"/>
                </a:solidFill>
                <a:effectLst/>
                <a:uLnTx/>
                <a:uFillTx/>
                <a:latin typeface="+mn-lt"/>
                <a:ea typeface="+mn-ea"/>
                <a:cs typeface="+mn-cs"/>
              </a:rPr>
              <a:t>Basics of Database and Architecture</a:t>
            </a:r>
            <a:endParaRPr kumimoji="0" lang="en-US" sz="3600" b="1" i="1"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7467600" cy="427038"/>
          </a:xfrm>
        </p:spPr>
        <p:txBody>
          <a:bodyPr>
            <a:normAutofit fontScale="90000"/>
          </a:bodyPr>
          <a:lstStyle/>
          <a:p>
            <a:r>
              <a:rPr lang="en-US" dirty="0" smtClean="0"/>
              <a:t>Advantages OF Database</a:t>
            </a:r>
            <a:endParaRPr lang="en-US" dirty="0"/>
          </a:p>
        </p:txBody>
      </p:sp>
      <p:pic>
        <p:nvPicPr>
          <p:cNvPr id="9218" name="Picture 2"/>
          <p:cNvPicPr>
            <a:picLocks noGrp="1" noChangeAspect="1" noChangeArrowheads="1"/>
          </p:cNvPicPr>
          <p:nvPr>
            <p:ph sz="quarter" idx="1"/>
          </p:nvPr>
        </p:nvPicPr>
        <p:blipFill>
          <a:blip r:embed="rId2"/>
          <a:srcRect/>
          <a:stretch>
            <a:fillRect/>
          </a:stretch>
        </p:blipFill>
        <p:spPr bwMode="auto">
          <a:xfrm>
            <a:off x="381000" y="1371600"/>
            <a:ext cx="7543800" cy="4952999"/>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sz="quarter" idx="1"/>
          </p:nvPr>
        </p:nvPicPr>
        <p:blipFill>
          <a:blip r:embed="rId2"/>
          <a:srcRect/>
          <a:stretch>
            <a:fillRect/>
          </a:stretch>
        </p:blipFill>
        <p:spPr bwMode="auto">
          <a:xfrm>
            <a:off x="304800" y="457200"/>
            <a:ext cx="8305800" cy="61722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of Database</a:t>
            </a:r>
            <a:endParaRPr lang="en-US" dirty="0"/>
          </a:p>
        </p:txBody>
      </p:sp>
      <p:sp>
        <p:nvSpPr>
          <p:cNvPr id="3" name="Content Placeholder 2"/>
          <p:cNvSpPr>
            <a:spLocks noGrp="1"/>
          </p:cNvSpPr>
          <p:nvPr>
            <p:ph sz="quarter" idx="1"/>
          </p:nvPr>
        </p:nvSpPr>
        <p:spPr/>
        <p:txBody>
          <a:bodyPr/>
          <a:lstStyle/>
          <a:p>
            <a:r>
              <a:rPr lang="en-US" dirty="0" smtClean="0"/>
              <a:t>Hardware</a:t>
            </a:r>
          </a:p>
          <a:p>
            <a:r>
              <a:rPr lang="en-US" dirty="0" smtClean="0"/>
              <a:t>Software</a:t>
            </a:r>
          </a:p>
          <a:p>
            <a:r>
              <a:rPr lang="en-US" dirty="0" smtClean="0"/>
              <a:t>Procedures</a:t>
            </a:r>
          </a:p>
          <a:p>
            <a:r>
              <a:rPr lang="en-US" dirty="0" smtClean="0"/>
              <a:t>People</a:t>
            </a:r>
            <a:endParaRPr lang="en-US" dirty="0"/>
          </a:p>
        </p:txBody>
      </p:sp>
    </p:spTree>
    <p:extLst>
      <p:ext uri="{BB962C8B-B14F-4D97-AF65-F5344CB8AC3E}">
        <p14:creationId xmlns:p14="http://schemas.microsoft.com/office/powerpoint/2010/main" val="12729731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 y="381000"/>
            <a:ext cx="83820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29382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DBMS Components: Hardware</a:t>
            </a:r>
            <a:br>
              <a:rPr lang="en-US" b="1" dirty="0"/>
            </a:br>
            <a:endParaRPr lang="en-US" dirty="0"/>
          </a:p>
        </p:txBody>
      </p:sp>
      <p:sp>
        <p:nvSpPr>
          <p:cNvPr id="3" name="Content Placeholder 2"/>
          <p:cNvSpPr>
            <a:spLocks noGrp="1"/>
          </p:cNvSpPr>
          <p:nvPr>
            <p:ph sz="quarter" idx="1"/>
          </p:nvPr>
        </p:nvSpPr>
        <p:spPr/>
        <p:txBody>
          <a:bodyPr/>
          <a:lstStyle/>
          <a:p>
            <a:r>
              <a:rPr lang="en-US" dirty="0" smtClean="0"/>
              <a:t>It contains a set of physical electronic devices like computers, I/O devices, storage devices etc.</a:t>
            </a:r>
          </a:p>
          <a:p>
            <a:r>
              <a:rPr lang="en-US" dirty="0"/>
              <a:t>When we run Oracle or MySQL on our personal computer, then our computer's Hard Disk, our Keyboard using which we type in all the commands, our computer's RAM, ROM all become a part of the DBMS hardware.</a:t>
            </a:r>
          </a:p>
        </p:txBody>
      </p:sp>
    </p:spTree>
    <p:extLst>
      <p:ext uri="{BB962C8B-B14F-4D97-AF65-F5344CB8AC3E}">
        <p14:creationId xmlns:p14="http://schemas.microsoft.com/office/powerpoint/2010/main" val="3386202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DBMS Components: Software</a:t>
            </a:r>
            <a:br>
              <a:rPr lang="en-US" b="1" dirty="0"/>
            </a:br>
            <a:endParaRPr lang="en-US" dirty="0"/>
          </a:p>
        </p:txBody>
      </p:sp>
      <p:sp>
        <p:nvSpPr>
          <p:cNvPr id="3" name="Content Placeholder 2"/>
          <p:cNvSpPr>
            <a:spLocks noGrp="1"/>
          </p:cNvSpPr>
          <p:nvPr>
            <p:ph sz="quarter" idx="1"/>
          </p:nvPr>
        </p:nvSpPr>
        <p:spPr/>
        <p:txBody>
          <a:bodyPr/>
          <a:lstStyle/>
          <a:p>
            <a:r>
              <a:rPr lang="en-US" dirty="0"/>
              <a:t>This is the main component, as this is the program which controls everything</a:t>
            </a:r>
            <a:r>
              <a:rPr lang="en-US" dirty="0" smtClean="0"/>
              <a:t>.</a:t>
            </a:r>
          </a:p>
          <a:p>
            <a:r>
              <a:rPr lang="en-US" dirty="0"/>
              <a:t>The DBMS software is more like a wrapper around the physical database, which provides us with an easy-to-use interface to store, access and update data.</a:t>
            </a:r>
          </a:p>
        </p:txBody>
      </p:sp>
    </p:spTree>
    <p:extLst>
      <p:ext uri="{BB962C8B-B14F-4D97-AF65-F5344CB8AC3E}">
        <p14:creationId xmlns:p14="http://schemas.microsoft.com/office/powerpoint/2010/main" val="14046291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DBMS Components: Procedures</a:t>
            </a:r>
            <a:br>
              <a:rPr lang="en-US" b="1" dirty="0"/>
            </a:br>
            <a:endParaRPr lang="en-US" dirty="0"/>
          </a:p>
        </p:txBody>
      </p:sp>
      <p:sp>
        <p:nvSpPr>
          <p:cNvPr id="3" name="Content Placeholder 2"/>
          <p:cNvSpPr>
            <a:spLocks noGrp="1"/>
          </p:cNvSpPr>
          <p:nvPr>
            <p:ph sz="quarter" idx="1"/>
          </p:nvPr>
        </p:nvSpPr>
        <p:spPr/>
        <p:txBody>
          <a:bodyPr/>
          <a:lstStyle/>
          <a:p>
            <a:r>
              <a:rPr lang="en-US" dirty="0"/>
              <a:t>Procedures refer to general instructions to use a database management system. </a:t>
            </a:r>
            <a:endParaRPr lang="en-US" dirty="0" smtClean="0"/>
          </a:p>
          <a:p>
            <a:r>
              <a:rPr lang="en-US" dirty="0" smtClean="0"/>
              <a:t>This </a:t>
            </a:r>
            <a:r>
              <a:rPr lang="en-US" dirty="0"/>
              <a:t>includes procedures to setup and install a DBMS, To login and logout of DBMS software, to manage databases, to take backups, generating reports etc.</a:t>
            </a:r>
          </a:p>
        </p:txBody>
      </p:sp>
    </p:spTree>
    <p:extLst>
      <p:ext uri="{BB962C8B-B14F-4D97-AF65-F5344CB8AC3E}">
        <p14:creationId xmlns:p14="http://schemas.microsoft.com/office/powerpoint/2010/main" val="3863918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944562"/>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People</a:t>
            </a:r>
            <a:br>
              <a:rPr lang="en-US" b="1" dirty="0" smtClean="0"/>
            </a:br>
            <a:endParaRPr lang="en-US" dirty="0"/>
          </a:p>
        </p:txBody>
      </p:sp>
      <p:sp>
        <p:nvSpPr>
          <p:cNvPr id="3" name="Content Placeholder 2"/>
          <p:cNvSpPr>
            <a:spLocks noGrp="1"/>
          </p:cNvSpPr>
          <p:nvPr>
            <p:ph sz="quarter" idx="1"/>
          </p:nvPr>
        </p:nvSpPr>
        <p:spPr>
          <a:xfrm>
            <a:off x="457200" y="1143000"/>
            <a:ext cx="8229600" cy="5486400"/>
          </a:xfrm>
        </p:spPr>
        <p:txBody>
          <a:bodyPr>
            <a:normAutofit/>
          </a:bodyPr>
          <a:lstStyle/>
          <a:p>
            <a:r>
              <a:rPr lang="en-US" b="1" dirty="0" smtClean="0"/>
              <a:t>Database </a:t>
            </a:r>
            <a:r>
              <a:rPr lang="en-US" b="1" dirty="0"/>
              <a:t>Administrators:</a:t>
            </a:r>
            <a:r>
              <a:rPr lang="en-US" dirty="0"/>
              <a:t> Database Administrator or DBA is the one who manages the complete database management system. DBA takes care of the security of the DBMS, it's availability, managing the license keys, managing user accounts </a:t>
            </a:r>
            <a:r>
              <a:rPr lang="en-US" dirty="0" smtClean="0"/>
              <a:t>and access etc</a:t>
            </a:r>
            <a:r>
              <a:rPr lang="en-US" dirty="0"/>
              <a:t>.</a:t>
            </a:r>
          </a:p>
          <a:p>
            <a:r>
              <a:rPr lang="en-US" b="1" dirty="0"/>
              <a:t>Application Programmer or </a:t>
            </a:r>
            <a:r>
              <a:rPr lang="en-US" b="1" dirty="0" smtClean="0"/>
              <a:t>Software </a:t>
            </a:r>
            <a:r>
              <a:rPr lang="en-US" b="1" dirty="0"/>
              <a:t>Developer:</a:t>
            </a:r>
            <a:r>
              <a:rPr lang="en-US" dirty="0"/>
              <a:t> This user group is involved in developing and </a:t>
            </a:r>
            <a:r>
              <a:rPr lang="en-US" dirty="0" smtClean="0"/>
              <a:t>designing </a:t>
            </a:r>
            <a:r>
              <a:rPr lang="en-US" dirty="0"/>
              <a:t>the parts of DBMS.</a:t>
            </a:r>
          </a:p>
          <a:p>
            <a:r>
              <a:rPr lang="en-US" b="1" dirty="0"/>
              <a:t>End User:</a:t>
            </a:r>
            <a:r>
              <a:rPr lang="en-US" dirty="0"/>
              <a:t> These days all the modern applications, web or mobile, store user data. How do you think they do it? Yes, applications are programmed in such a way that they collect user data and store the data on DBMS systems running on their server. End users are the one who store, retrieve, update and delete data.</a:t>
            </a:r>
          </a:p>
          <a:p>
            <a:endParaRPr lang="en-US" dirty="0"/>
          </a:p>
        </p:txBody>
      </p:sp>
    </p:spTree>
    <p:extLst>
      <p:ext uri="{BB962C8B-B14F-4D97-AF65-F5344CB8AC3E}">
        <p14:creationId xmlns:p14="http://schemas.microsoft.com/office/powerpoint/2010/main" val="32638226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7467600" cy="579438"/>
          </a:xfrm>
        </p:spPr>
        <p:txBody>
          <a:bodyPr/>
          <a:lstStyle/>
          <a:p>
            <a:r>
              <a:rPr lang="en-US" dirty="0" smtClean="0"/>
              <a:t>Data Abstraction</a:t>
            </a:r>
            <a:endParaRPr lang="en-US" dirty="0"/>
          </a:p>
        </p:txBody>
      </p:sp>
      <p:sp>
        <p:nvSpPr>
          <p:cNvPr id="3" name="Content Placeholder 2"/>
          <p:cNvSpPr>
            <a:spLocks noGrp="1"/>
          </p:cNvSpPr>
          <p:nvPr>
            <p:ph sz="quarter" idx="1"/>
          </p:nvPr>
        </p:nvSpPr>
        <p:spPr>
          <a:xfrm>
            <a:off x="457200" y="1600200"/>
            <a:ext cx="8077200" cy="4873752"/>
          </a:xfrm>
        </p:spPr>
        <p:txBody>
          <a:bodyPr/>
          <a:lstStyle/>
          <a:p>
            <a:r>
              <a:rPr lang="en-US" dirty="0"/>
              <a:t>Database systems are made-up of complex data structures. </a:t>
            </a:r>
            <a:endParaRPr lang="en-US" dirty="0" smtClean="0"/>
          </a:p>
          <a:p>
            <a:r>
              <a:rPr lang="en-US" dirty="0" smtClean="0"/>
              <a:t>To </a:t>
            </a:r>
            <a:r>
              <a:rPr lang="en-US" dirty="0"/>
              <a:t>ease the user interaction with database, the developers hide internal irrelevant details from users. </a:t>
            </a:r>
            <a:endParaRPr lang="en-US" dirty="0" smtClean="0"/>
          </a:p>
          <a:p>
            <a:r>
              <a:rPr lang="en-US" dirty="0" smtClean="0"/>
              <a:t>process </a:t>
            </a:r>
            <a:r>
              <a:rPr lang="en-US" dirty="0"/>
              <a:t>of hiding irrelevant details from user is called data abstraction.</a:t>
            </a:r>
          </a:p>
          <a:p>
            <a:endParaRPr lang="en-US" dirty="0"/>
          </a:p>
        </p:txBody>
      </p:sp>
    </p:spTree>
    <p:extLst>
      <p:ext uri="{BB962C8B-B14F-4D97-AF65-F5344CB8AC3E}">
        <p14:creationId xmlns:p14="http://schemas.microsoft.com/office/powerpoint/2010/main" val="1471529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smtClean="0"/>
              <a:t>Levels Of Abstraction</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38201" y="990600"/>
            <a:ext cx="6705600" cy="5427995"/>
          </a:xfrm>
        </p:spPr>
      </p:pic>
    </p:spTree>
    <p:extLst>
      <p:ext uri="{BB962C8B-B14F-4D97-AF65-F5344CB8AC3E}">
        <p14:creationId xmlns:p14="http://schemas.microsoft.com/office/powerpoint/2010/main" val="341055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487362"/>
          </a:xfrm>
        </p:spPr>
        <p:txBody>
          <a:bodyPr>
            <a:normAutofit fontScale="90000"/>
          </a:bodyPr>
          <a:lstStyle/>
          <a:p>
            <a:r>
              <a:rPr lang="en-US" b="1" dirty="0" smtClean="0"/>
              <a:t>Data</a:t>
            </a:r>
            <a:endParaRPr lang="en-US" b="1" dirty="0"/>
          </a:p>
        </p:txBody>
      </p:sp>
      <p:sp>
        <p:nvSpPr>
          <p:cNvPr id="3" name="Content Placeholder 2"/>
          <p:cNvSpPr>
            <a:spLocks noGrp="1"/>
          </p:cNvSpPr>
          <p:nvPr>
            <p:ph sz="quarter" idx="1"/>
          </p:nvPr>
        </p:nvSpPr>
        <p:spPr>
          <a:xfrm>
            <a:off x="381000" y="685800"/>
            <a:ext cx="8229600" cy="4873752"/>
          </a:xfrm>
        </p:spPr>
        <p:txBody>
          <a:bodyPr>
            <a:normAutofit/>
          </a:bodyPr>
          <a:lstStyle/>
          <a:p>
            <a:r>
              <a:rPr lang="en-US" dirty="0"/>
              <a:t>Data </a:t>
            </a:r>
            <a:r>
              <a:rPr lang="en-US" dirty="0" smtClean="0"/>
              <a:t>is an information and </a:t>
            </a:r>
            <a:r>
              <a:rPr lang="en-US" dirty="0"/>
              <a:t>unorganized fact that </a:t>
            </a:r>
            <a:r>
              <a:rPr lang="en-US" dirty="0" smtClean="0"/>
              <a:t>is required </a:t>
            </a:r>
            <a:r>
              <a:rPr lang="en-US" dirty="0"/>
              <a:t>to be processed to make it meaningful</a:t>
            </a:r>
            <a:r>
              <a:rPr lang="en-US" dirty="0" smtClean="0"/>
              <a:t>.</a:t>
            </a:r>
          </a:p>
          <a:p>
            <a:r>
              <a:rPr lang="en-US" dirty="0" smtClean="0"/>
              <a:t>In </a:t>
            </a:r>
            <a:r>
              <a:rPr lang="en-US" dirty="0"/>
              <a:t>simple words data can be </a:t>
            </a:r>
            <a:r>
              <a:rPr lang="en-US" dirty="0" smtClean="0"/>
              <a:t>facts(things) </a:t>
            </a:r>
            <a:r>
              <a:rPr lang="en-US" dirty="0"/>
              <a:t>related to any object in </a:t>
            </a:r>
            <a:r>
              <a:rPr lang="en-US" dirty="0" smtClean="0"/>
              <a:t>consideration. Data is stored in table format(row and column).</a:t>
            </a:r>
          </a:p>
          <a:p>
            <a:r>
              <a:rPr lang="en-US" dirty="0" smtClean="0"/>
              <a:t>User input is known as data.</a:t>
            </a:r>
            <a:endParaRPr lang="en-US" dirty="0"/>
          </a:p>
          <a:p>
            <a:r>
              <a:rPr lang="en-US" dirty="0"/>
              <a:t>For example your name, age, height, weight, </a:t>
            </a:r>
            <a:r>
              <a:rPr lang="en-US" dirty="0" err="1"/>
              <a:t>etc</a:t>
            </a:r>
            <a:r>
              <a:rPr lang="en-US" dirty="0"/>
              <a:t> are some data related to you.</a:t>
            </a:r>
          </a:p>
          <a:p>
            <a:endParaRPr lang="en-US" dirty="0" smtClean="0"/>
          </a:p>
          <a:p>
            <a:endParaRPr lang="en-US" dirty="0"/>
          </a:p>
        </p:txBody>
      </p:sp>
      <p:pic>
        <p:nvPicPr>
          <p:cNvPr id="1027" name="Picture 3"/>
          <p:cNvPicPr>
            <a:picLocks noChangeAspect="1" noChangeArrowheads="1"/>
          </p:cNvPicPr>
          <p:nvPr/>
        </p:nvPicPr>
        <p:blipFill>
          <a:blip r:embed="rId2"/>
          <a:srcRect/>
          <a:stretch>
            <a:fillRect/>
          </a:stretch>
        </p:blipFill>
        <p:spPr bwMode="auto">
          <a:xfrm>
            <a:off x="1219200" y="3962400"/>
            <a:ext cx="6248400" cy="2667000"/>
          </a:xfrm>
          <a:prstGeom prst="rect">
            <a:avLst/>
          </a:prstGeom>
          <a:noFill/>
          <a:ln w="9525">
            <a:noFill/>
            <a:miter lim="800000"/>
            <a:headEnd/>
            <a:tailEnd/>
          </a:ln>
          <a:effectLst/>
        </p:spPr>
      </p:pic>
    </p:spTree>
    <p:extLst>
      <p:ext uri="{BB962C8B-B14F-4D97-AF65-F5344CB8AC3E}">
        <p14:creationId xmlns:p14="http://schemas.microsoft.com/office/powerpoint/2010/main" val="3122602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Levels Of Abstraction</a:t>
            </a:r>
          </a:p>
        </p:txBody>
      </p:sp>
      <p:sp>
        <p:nvSpPr>
          <p:cNvPr id="3" name="Content Placeholder 2"/>
          <p:cNvSpPr>
            <a:spLocks noGrp="1"/>
          </p:cNvSpPr>
          <p:nvPr>
            <p:ph sz="quarter" idx="1"/>
          </p:nvPr>
        </p:nvSpPr>
        <p:spPr/>
        <p:txBody>
          <a:bodyPr/>
          <a:lstStyle/>
          <a:p>
            <a:r>
              <a:rPr lang="en-US" b="1" dirty="0" smtClean="0"/>
              <a:t>Physical level(Internal Level)</a:t>
            </a:r>
            <a:r>
              <a:rPr lang="en-US" dirty="0" smtClean="0"/>
              <a:t>: </a:t>
            </a:r>
            <a:r>
              <a:rPr lang="en-US" dirty="0"/>
              <a:t>This is the lowest level of data abstraction</a:t>
            </a:r>
            <a:r>
              <a:rPr lang="en-US" b="1" dirty="0"/>
              <a:t>. It describes how data is actually stored in database. </a:t>
            </a:r>
            <a:r>
              <a:rPr lang="en-US" dirty="0"/>
              <a:t>You can get the complex data structure details at this level.</a:t>
            </a:r>
          </a:p>
          <a:p>
            <a:r>
              <a:rPr lang="en-US" b="1" dirty="0"/>
              <a:t>Logical </a:t>
            </a:r>
            <a:r>
              <a:rPr lang="en-US" b="1" dirty="0" smtClean="0"/>
              <a:t>level(Conceptual level)</a:t>
            </a:r>
            <a:r>
              <a:rPr lang="en-US" dirty="0" smtClean="0"/>
              <a:t>: </a:t>
            </a:r>
            <a:r>
              <a:rPr lang="en-US" dirty="0"/>
              <a:t>This is the middle level of 3-level data abstraction architecture. </a:t>
            </a:r>
            <a:r>
              <a:rPr lang="en-US" b="1" dirty="0"/>
              <a:t>It describes what data is stored in database.</a:t>
            </a:r>
          </a:p>
          <a:p>
            <a:r>
              <a:rPr lang="en-US" b="1" dirty="0"/>
              <a:t>View </a:t>
            </a:r>
            <a:r>
              <a:rPr lang="en-US" b="1" dirty="0" smtClean="0"/>
              <a:t>level(External Level)</a:t>
            </a:r>
            <a:r>
              <a:rPr lang="en-US" dirty="0" smtClean="0"/>
              <a:t>: </a:t>
            </a:r>
            <a:r>
              <a:rPr lang="en-US" dirty="0"/>
              <a:t>Highest level of data abstraction. </a:t>
            </a:r>
            <a:r>
              <a:rPr lang="en-US" b="1" dirty="0"/>
              <a:t>This level describes the user interaction with database system.</a:t>
            </a:r>
          </a:p>
          <a:p>
            <a:endParaRPr lang="en-US" dirty="0"/>
          </a:p>
        </p:txBody>
      </p:sp>
    </p:spTree>
    <p:extLst>
      <p:ext uri="{BB962C8B-B14F-4D97-AF65-F5344CB8AC3E}">
        <p14:creationId xmlns:p14="http://schemas.microsoft.com/office/powerpoint/2010/main" val="30476041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7467600" cy="579438"/>
          </a:xfrm>
        </p:spPr>
        <p:txBody>
          <a:bodyPr/>
          <a:lstStyle/>
          <a:p>
            <a:r>
              <a:rPr lang="en-US" b="1" dirty="0"/>
              <a:t>DBMS languages</a:t>
            </a:r>
            <a:endParaRPr lang="en-US" dirty="0"/>
          </a:p>
        </p:txBody>
      </p:sp>
      <p:sp>
        <p:nvSpPr>
          <p:cNvPr id="3" name="Content Placeholder 2"/>
          <p:cNvSpPr>
            <a:spLocks noGrp="1"/>
          </p:cNvSpPr>
          <p:nvPr>
            <p:ph sz="quarter" idx="1"/>
          </p:nvPr>
        </p:nvSpPr>
        <p:spPr/>
        <p:txBody>
          <a:bodyPr/>
          <a:lstStyle/>
          <a:p>
            <a:r>
              <a:rPr lang="en-US" dirty="0"/>
              <a:t>Database languages are used to read, update and store data in a database. </a:t>
            </a:r>
            <a:endParaRPr lang="en-US" dirty="0" smtClean="0"/>
          </a:p>
          <a:p>
            <a:r>
              <a:rPr lang="en-US" dirty="0" smtClean="0"/>
              <a:t>There </a:t>
            </a:r>
            <a:r>
              <a:rPr lang="en-US" dirty="0"/>
              <a:t>are several such languages that can be used for this purpose; one of them is SQL (Structured Query Language</a:t>
            </a:r>
            <a:r>
              <a:rPr lang="en-US" dirty="0" smtClean="0"/>
              <a:t>).</a:t>
            </a:r>
          </a:p>
          <a:p>
            <a:endParaRPr lang="en-US" dirty="0"/>
          </a:p>
        </p:txBody>
      </p:sp>
    </p:spTree>
    <p:extLst>
      <p:ext uri="{BB962C8B-B14F-4D97-AF65-F5344CB8AC3E}">
        <p14:creationId xmlns:p14="http://schemas.microsoft.com/office/powerpoint/2010/main" val="32428039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14400" y="838200"/>
            <a:ext cx="6629400" cy="5486400"/>
          </a:xfrm>
        </p:spPr>
      </p:pic>
    </p:spTree>
    <p:extLst>
      <p:ext uri="{BB962C8B-B14F-4D97-AF65-F5344CB8AC3E}">
        <p14:creationId xmlns:p14="http://schemas.microsoft.com/office/powerpoint/2010/main" val="7016530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Definition Language (DDL)</a:t>
            </a:r>
          </a:p>
        </p:txBody>
      </p:sp>
      <p:sp>
        <p:nvSpPr>
          <p:cNvPr id="3" name="Content Placeholder 2"/>
          <p:cNvSpPr>
            <a:spLocks noGrp="1"/>
          </p:cNvSpPr>
          <p:nvPr>
            <p:ph sz="quarter" idx="1"/>
          </p:nvPr>
        </p:nvSpPr>
        <p:spPr/>
        <p:txBody>
          <a:bodyPr>
            <a:normAutofit fontScale="92500" lnSpcReduction="10000"/>
          </a:bodyPr>
          <a:lstStyle/>
          <a:p>
            <a:r>
              <a:rPr lang="en-US" dirty="0"/>
              <a:t>DDL </a:t>
            </a:r>
            <a:r>
              <a:rPr lang="en-US" dirty="0" smtClean="0"/>
              <a:t> is used to define the data.(it means to define the database structure)</a:t>
            </a:r>
          </a:p>
          <a:p>
            <a:r>
              <a:rPr lang="en-US" dirty="0" smtClean="0"/>
              <a:t>It is </a:t>
            </a:r>
            <a:r>
              <a:rPr lang="en-US" dirty="0"/>
              <a:t>used for specifying the database </a:t>
            </a:r>
            <a:r>
              <a:rPr lang="en-US" dirty="0" smtClean="0"/>
              <a:t>schema(design of database). </a:t>
            </a:r>
            <a:r>
              <a:rPr lang="en-US" dirty="0"/>
              <a:t>It is used for creating tables, schema, indexes, constraints </a:t>
            </a:r>
            <a:r>
              <a:rPr lang="en-US" dirty="0" smtClean="0"/>
              <a:t>(rules)etc</a:t>
            </a:r>
            <a:r>
              <a:rPr lang="en-US" dirty="0"/>
              <a:t>. in </a:t>
            </a:r>
            <a:r>
              <a:rPr lang="en-US" dirty="0" smtClean="0"/>
              <a:t>database.</a:t>
            </a:r>
          </a:p>
          <a:p>
            <a:r>
              <a:rPr lang="en-US" dirty="0"/>
              <a:t>operations that we can perform on database using DDL:</a:t>
            </a:r>
            <a:endParaRPr lang="en-US" dirty="0" smtClean="0"/>
          </a:p>
          <a:p>
            <a:pPr marL="457200" indent="-457200">
              <a:buFont typeface="+mj-lt"/>
              <a:buAutoNum type="arabicPeriod"/>
            </a:pPr>
            <a:r>
              <a:rPr lang="en-US" dirty="0" smtClean="0"/>
              <a:t>To </a:t>
            </a:r>
            <a:r>
              <a:rPr lang="en-US" dirty="0"/>
              <a:t>create the database </a:t>
            </a:r>
            <a:r>
              <a:rPr lang="en-US" dirty="0" smtClean="0"/>
              <a:t>instance(object) </a:t>
            </a:r>
            <a:r>
              <a:rPr lang="en-US" dirty="0"/>
              <a:t>– CREATE</a:t>
            </a:r>
          </a:p>
          <a:p>
            <a:pPr marL="457200" indent="-457200">
              <a:buFont typeface="+mj-lt"/>
              <a:buAutoNum type="arabicPeriod"/>
            </a:pPr>
            <a:r>
              <a:rPr lang="en-US" dirty="0" smtClean="0"/>
              <a:t>To </a:t>
            </a:r>
            <a:r>
              <a:rPr lang="en-US" dirty="0"/>
              <a:t>alter the structure of database – ALTER</a:t>
            </a:r>
          </a:p>
          <a:p>
            <a:pPr marL="457200" indent="-457200">
              <a:buFont typeface="+mj-lt"/>
              <a:buAutoNum type="arabicPeriod"/>
            </a:pPr>
            <a:r>
              <a:rPr lang="en-US" dirty="0" smtClean="0"/>
              <a:t>To </a:t>
            </a:r>
            <a:r>
              <a:rPr lang="en-US" dirty="0"/>
              <a:t>drop database </a:t>
            </a:r>
            <a:r>
              <a:rPr lang="en-US" dirty="0" smtClean="0"/>
              <a:t>instances(object) </a:t>
            </a:r>
            <a:r>
              <a:rPr lang="en-US" dirty="0"/>
              <a:t>– DROP</a:t>
            </a:r>
          </a:p>
          <a:p>
            <a:pPr marL="457200" indent="-457200">
              <a:buFont typeface="+mj-lt"/>
              <a:buAutoNum type="arabicPeriod"/>
            </a:pPr>
            <a:r>
              <a:rPr lang="en-US" dirty="0"/>
              <a:t>To delete tables in a database instance – TRUNCATE</a:t>
            </a:r>
          </a:p>
          <a:p>
            <a:pPr marL="457200" indent="-457200">
              <a:buFont typeface="+mj-lt"/>
              <a:buAutoNum type="arabicPeriod"/>
            </a:pPr>
            <a:r>
              <a:rPr lang="en-US" dirty="0"/>
              <a:t>To rename database instances – </a:t>
            </a:r>
            <a:r>
              <a:rPr lang="en-US" dirty="0" smtClean="0"/>
              <a:t>RENAME</a:t>
            </a:r>
            <a:endParaRPr lang="en-US" dirty="0"/>
          </a:p>
        </p:txBody>
      </p:sp>
    </p:spTree>
    <p:extLst>
      <p:ext uri="{BB962C8B-B14F-4D97-AF65-F5344CB8AC3E}">
        <p14:creationId xmlns:p14="http://schemas.microsoft.com/office/powerpoint/2010/main" val="16252521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 Manipulation Language (DML)</a:t>
            </a:r>
            <a:br>
              <a:rPr lang="en-US" b="1" dirty="0"/>
            </a:b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DML </a:t>
            </a:r>
            <a:r>
              <a:rPr lang="en-US" dirty="0"/>
              <a:t>is used for accessing and manipulating data in a database. </a:t>
            </a:r>
            <a:endParaRPr lang="en-US" dirty="0" smtClean="0"/>
          </a:p>
          <a:p>
            <a:r>
              <a:rPr lang="en-US" dirty="0" smtClean="0"/>
              <a:t>Two types:</a:t>
            </a:r>
          </a:p>
          <a:p>
            <a:pPr lvl="1"/>
            <a:r>
              <a:rPr lang="en-US" dirty="0" smtClean="0"/>
              <a:t>1. </a:t>
            </a:r>
            <a:r>
              <a:rPr lang="en-US" b="1" dirty="0" smtClean="0"/>
              <a:t>Procedural DML </a:t>
            </a:r>
            <a:r>
              <a:rPr lang="en-US" dirty="0" smtClean="0"/>
              <a:t>:there is requirement of user to specify which data is required and how to get this data.</a:t>
            </a:r>
          </a:p>
          <a:p>
            <a:pPr lvl="1"/>
            <a:r>
              <a:rPr lang="en-US" dirty="0" smtClean="0"/>
              <a:t>2. </a:t>
            </a:r>
            <a:r>
              <a:rPr lang="en-US" b="1" dirty="0" smtClean="0"/>
              <a:t>Declarative </a:t>
            </a:r>
            <a:r>
              <a:rPr lang="en-US" b="1" dirty="0" err="1" smtClean="0"/>
              <a:t>DML:</a:t>
            </a:r>
            <a:r>
              <a:rPr lang="en-US" dirty="0" err="1" smtClean="0"/>
              <a:t>there</a:t>
            </a:r>
            <a:r>
              <a:rPr lang="en-US" dirty="0" smtClean="0"/>
              <a:t> is requirement of user to specify which data is required and without specifying how to get this data.</a:t>
            </a:r>
          </a:p>
          <a:p>
            <a:r>
              <a:rPr lang="en-US" dirty="0" smtClean="0"/>
              <a:t>The </a:t>
            </a:r>
            <a:r>
              <a:rPr lang="en-US" dirty="0"/>
              <a:t>following operations on database comes under DML:</a:t>
            </a:r>
          </a:p>
          <a:p>
            <a:pPr marL="457200" indent="-457200">
              <a:buFont typeface="+mj-lt"/>
              <a:buAutoNum type="arabicPeriod"/>
            </a:pPr>
            <a:r>
              <a:rPr lang="en-US" dirty="0"/>
              <a:t>To read records from table(s) – </a:t>
            </a:r>
            <a:r>
              <a:rPr lang="en-US" b="1" dirty="0">
                <a:hlinkClick r:id="rId2"/>
              </a:rPr>
              <a:t>SELECT</a:t>
            </a:r>
            <a:endParaRPr lang="en-US" dirty="0"/>
          </a:p>
          <a:p>
            <a:pPr marL="457200" indent="-457200">
              <a:buFont typeface="+mj-lt"/>
              <a:buAutoNum type="arabicPeriod"/>
            </a:pPr>
            <a:r>
              <a:rPr lang="en-US" dirty="0"/>
              <a:t>To insert record(s) into the table(s) – </a:t>
            </a:r>
            <a:r>
              <a:rPr lang="en-US" b="1" dirty="0"/>
              <a:t>INSERT</a:t>
            </a:r>
            <a:endParaRPr lang="en-US" dirty="0"/>
          </a:p>
          <a:p>
            <a:pPr marL="457200" indent="-457200">
              <a:buFont typeface="+mj-lt"/>
              <a:buAutoNum type="arabicPeriod"/>
            </a:pPr>
            <a:r>
              <a:rPr lang="en-US" dirty="0"/>
              <a:t>Update the data in table(s) – </a:t>
            </a:r>
            <a:r>
              <a:rPr lang="en-US" b="1" dirty="0">
                <a:hlinkClick r:id="rId3"/>
              </a:rPr>
              <a:t>UPDATE</a:t>
            </a:r>
            <a:endParaRPr lang="en-US" dirty="0"/>
          </a:p>
          <a:p>
            <a:pPr marL="457200" indent="-457200">
              <a:buFont typeface="+mj-lt"/>
              <a:buAutoNum type="arabicPeriod"/>
            </a:pPr>
            <a:r>
              <a:rPr lang="en-US" dirty="0"/>
              <a:t>Delete all the records from the table – </a:t>
            </a:r>
            <a:r>
              <a:rPr lang="en-US" b="1" dirty="0">
                <a:hlinkClick r:id="rId4"/>
              </a:rPr>
              <a:t>DELETE</a:t>
            </a:r>
            <a:endParaRPr lang="en-US" dirty="0"/>
          </a:p>
          <a:p>
            <a:endParaRPr lang="en-US" dirty="0"/>
          </a:p>
        </p:txBody>
      </p:sp>
    </p:spTree>
    <p:extLst>
      <p:ext uri="{BB962C8B-B14F-4D97-AF65-F5344CB8AC3E}">
        <p14:creationId xmlns:p14="http://schemas.microsoft.com/office/powerpoint/2010/main" val="11175139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Control language (DCL)</a:t>
            </a:r>
            <a:br>
              <a:rPr lang="en-US" b="1" dirty="0"/>
            </a:br>
            <a:endParaRPr lang="en-US" dirty="0"/>
          </a:p>
        </p:txBody>
      </p:sp>
      <p:sp>
        <p:nvSpPr>
          <p:cNvPr id="3" name="Content Placeholder 2"/>
          <p:cNvSpPr>
            <a:spLocks noGrp="1"/>
          </p:cNvSpPr>
          <p:nvPr>
            <p:ph sz="quarter" idx="1"/>
          </p:nvPr>
        </p:nvSpPr>
        <p:spPr/>
        <p:txBody>
          <a:bodyPr/>
          <a:lstStyle/>
          <a:p>
            <a:r>
              <a:rPr lang="en-US" dirty="0" smtClean="0"/>
              <a:t>DCL </a:t>
            </a:r>
            <a:r>
              <a:rPr lang="en-US" dirty="0"/>
              <a:t>is used for granting and revoking user access on a database –</a:t>
            </a:r>
          </a:p>
          <a:p>
            <a:pPr marL="457200" indent="-457200">
              <a:buFont typeface="+mj-lt"/>
              <a:buAutoNum type="arabicPeriod"/>
            </a:pPr>
            <a:r>
              <a:rPr lang="en-US" dirty="0"/>
              <a:t>To grant access to user – GRANT</a:t>
            </a:r>
          </a:p>
          <a:p>
            <a:pPr marL="457200" indent="-457200">
              <a:buFont typeface="+mj-lt"/>
              <a:buAutoNum type="arabicPeriod"/>
            </a:pPr>
            <a:r>
              <a:rPr lang="en-US" dirty="0"/>
              <a:t>To revoke access from user – REVOKE</a:t>
            </a:r>
          </a:p>
          <a:p>
            <a:pPr marL="457200" indent="-457200">
              <a:buFont typeface="+mj-lt"/>
              <a:buAutoNum type="arabicPeriod"/>
            </a:pPr>
            <a:endParaRPr lang="en-US" dirty="0"/>
          </a:p>
        </p:txBody>
      </p:sp>
    </p:spTree>
    <p:extLst>
      <p:ext uri="{BB962C8B-B14F-4D97-AF65-F5344CB8AC3E}">
        <p14:creationId xmlns:p14="http://schemas.microsoft.com/office/powerpoint/2010/main" val="41290116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Control Language(TCL)</a:t>
            </a:r>
            <a:br>
              <a:rPr lang="en-US" dirty="0"/>
            </a:br>
            <a:endParaRPr lang="en-US" dirty="0"/>
          </a:p>
        </p:txBody>
      </p:sp>
      <p:sp>
        <p:nvSpPr>
          <p:cNvPr id="3" name="Content Placeholder 2"/>
          <p:cNvSpPr>
            <a:spLocks noGrp="1"/>
          </p:cNvSpPr>
          <p:nvPr>
            <p:ph sz="quarter" idx="1"/>
          </p:nvPr>
        </p:nvSpPr>
        <p:spPr/>
        <p:txBody>
          <a:bodyPr/>
          <a:lstStyle/>
          <a:p>
            <a:r>
              <a:rPr lang="en-US" dirty="0" smtClean="0"/>
              <a:t>The </a:t>
            </a:r>
            <a:r>
              <a:rPr lang="en-US" dirty="0"/>
              <a:t>changes in the database that we made using DML commands are either performed or </a:t>
            </a:r>
            <a:r>
              <a:rPr lang="en-US" dirty="0" err="1"/>
              <a:t>rollbacked</a:t>
            </a:r>
            <a:r>
              <a:rPr lang="en-US" dirty="0"/>
              <a:t> using TCL.</a:t>
            </a:r>
          </a:p>
          <a:p>
            <a:pPr marL="457200" indent="-457200">
              <a:buFont typeface="+mj-lt"/>
              <a:buAutoNum type="arabicPeriod"/>
            </a:pPr>
            <a:r>
              <a:rPr lang="en-US" dirty="0"/>
              <a:t>To persist the changes made by DML commands in database – COMMIT</a:t>
            </a:r>
          </a:p>
          <a:p>
            <a:pPr marL="457200" indent="-457200">
              <a:buFont typeface="+mj-lt"/>
              <a:buAutoNum type="arabicPeriod"/>
            </a:pPr>
            <a:r>
              <a:rPr lang="en-US" dirty="0"/>
              <a:t>To rollback the changes made to the database – ROLLBACK</a:t>
            </a:r>
          </a:p>
        </p:txBody>
      </p:sp>
    </p:spTree>
    <p:extLst>
      <p:ext uri="{BB962C8B-B14F-4D97-AF65-F5344CB8AC3E}">
        <p14:creationId xmlns:p14="http://schemas.microsoft.com/office/powerpoint/2010/main" val="3135470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467600" cy="503238"/>
          </a:xfrm>
        </p:spPr>
        <p:txBody>
          <a:bodyPr>
            <a:normAutofit fontScale="90000"/>
          </a:bodyPr>
          <a:lstStyle/>
          <a:p>
            <a:r>
              <a:rPr lang="en-US" dirty="0" smtClean="0"/>
              <a:t>Schema</a:t>
            </a:r>
            <a:endParaRPr lang="en-US" dirty="0"/>
          </a:p>
        </p:txBody>
      </p:sp>
      <p:sp>
        <p:nvSpPr>
          <p:cNvPr id="3" name="Content Placeholder 2"/>
          <p:cNvSpPr>
            <a:spLocks noGrp="1"/>
          </p:cNvSpPr>
          <p:nvPr>
            <p:ph sz="quarter" idx="1"/>
          </p:nvPr>
        </p:nvSpPr>
        <p:spPr/>
        <p:txBody>
          <a:bodyPr/>
          <a:lstStyle/>
          <a:p>
            <a:r>
              <a:rPr lang="en-US" dirty="0" smtClean="0"/>
              <a:t> </a:t>
            </a:r>
            <a:r>
              <a:rPr lang="en-US" dirty="0"/>
              <a:t>T</a:t>
            </a:r>
            <a:r>
              <a:rPr lang="en-US" dirty="0" smtClean="0"/>
              <a:t>he design of database is called as schema.</a:t>
            </a:r>
          </a:p>
          <a:p>
            <a:r>
              <a:rPr lang="en-US" dirty="0" smtClean="0"/>
              <a:t>Types of schema:</a:t>
            </a:r>
          </a:p>
          <a:p>
            <a:pPr lvl="1"/>
            <a:r>
              <a:rPr lang="en-US" b="1" dirty="0" smtClean="0"/>
              <a:t>Physical schema: </a:t>
            </a:r>
            <a:r>
              <a:rPr lang="en-US" dirty="0" smtClean="0"/>
              <a:t>the database  designed at physical level called as physical schema i.e. how the data stored in the blocks of storage is described.</a:t>
            </a:r>
          </a:p>
          <a:p>
            <a:pPr lvl="1"/>
            <a:r>
              <a:rPr lang="en-US" b="1" dirty="0" smtClean="0"/>
              <a:t>Logical schema: </a:t>
            </a:r>
            <a:r>
              <a:rPr lang="en-US" dirty="0" smtClean="0"/>
              <a:t>the database  designed at logical level is called as logical schema. Developers and DBA  work at this level.</a:t>
            </a:r>
          </a:p>
          <a:p>
            <a:pPr lvl="1"/>
            <a:r>
              <a:rPr lang="en-US" b="1" dirty="0" smtClean="0"/>
              <a:t>View schema</a:t>
            </a:r>
            <a:r>
              <a:rPr lang="en-US" dirty="0" smtClean="0"/>
              <a:t>: the database designed at view level is called as view schema. This usually describes the end user interaction with database system.</a:t>
            </a:r>
          </a:p>
          <a:p>
            <a:pPr lvl="1"/>
            <a:endParaRPr lang="en-US" dirty="0"/>
          </a:p>
        </p:txBody>
      </p:sp>
    </p:spTree>
    <p:extLst>
      <p:ext uri="{BB962C8B-B14F-4D97-AF65-F5344CB8AC3E}">
        <p14:creationId xmlns:p14="http://schemas.microsoft.com/office/powerpoint/2010/main" val="1259783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Instances(object)</a:t>
            </a:r>
            <a:endParaRPr lang="en-US" dirty="0"/>
          </a:p>
        </p:txBody>
      </p:sp>
      <p:sp>
        <p:nvSpPr>
          <p:cNvPr id="3" name="Content Placeholder 2"/>
          <p:cNvSpPr>
            <a:spLocks noGrp="1"/>
          </p:cNvSpPr>
          <p:nvPr>
            <p:ph sz="quarter" idx="1"/>
          </p:nvPr>
        </p:nvSpPr>
        <p:spPr/>
        <p:txBody>
          <a:bodyPr/>
          <a:lstStyle/>
          <a:p>
            <a:r>
              <a:rPr lang="en-US" dirty="0" smtClean="0"/>
              <a:t>The collection of information stored in a database at a particular moment of time is an instance.</a:t>
            </a:r>
          </a:p>
          <a:p>
            <a:endParaRPr lang="en-US" dirty="0" smtClean="0"/>
          </a:p>
          <a:p>
            <a:r>
              <a:rPr lang="en-US" dirty="0" smtClean="0"/>
              <a:t>Example: student is an instance </a:t>
            </a:r>
          </a:p>
          <a:p>
            <a:pPr>
              <a:buNone/>
            </a:pPr>
            <a:r>
              <a:rPr lang="en-US" dirty="0" smtClean="0"/>
              <a:t> and information of student is </a:t>
            </a:r>
            <a:r>
              <a:rPr lang="en-US" dirty="0" err="1" smtClean="0"/>
              <a:t>rollno,name</a:t>
            </a:r>
            <a:r>
              <a:rPr lang="en-US" dirty="0" smtClean="0"/>
              <a:t> ,address ,</a:t>
            </a:r>
            <a:r>
              <a:rPr lang="en-US" dirty="0" err="1" smtClean="0"/>
              <a:t>age,mobileno</a:t>
            </a:r>
            <a:r>
              <a:rPr lang="en-US" dirty="0" smtClean="0"/>
              <a:t> like this</a:t>
            </a:r>
            <a:endParaRPr lang="en-US" dirty="0"/>
          </a:p>
        </p:txBody>
      </p:sp>
    </p:spTree>
    <p:extLst>
      <p:ext uri="{BB962C8B-B14F-4D97-AF65-F5344CB8AC3E}">
        <p14:creationId xmlns:p14="http://schemas.microsoft.com/office/powerpoint/2010/main" val="33659445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7467600" cy="655638"/>
          </a:xfrm>
        </p:spPr>
        <p:txBody>
          <a:bodyPr/>
          <a:lstStyle/>
          <a:p>
            <a:r>
              <a:rPr lang="en-US" dirty="0"/>
              <a:t>Data </a:t>
            </a:r>
            <a:r>
              <a:rPr lang="en-US" dirty="0" smtClean="0"/>
              <a:t>Independence</a:t>
            </a:r>
            <a:endParaRPr lang="en-US" dirty="0"/>
          </a:p>
        </p:txBody>
      </p:sp>
      <p:sp>
        <p:nvSpPr>
          <p:cNvPr id="3" name="Content Placeholder 2"/>
          <p:cNvSpPr>
            <a:spLocks noGrp="1"/>
          </p:cNvSpPr>
          <p:nvPr>
            <p:ph sz="quarter" idx="1"/>
          </p:nvPr>
        </p:nvSpPr>
        <p:spPr/>
        <p:txBody>
          <a:bodyPr/>
          <a:lstStyle/>
          <a:p>
            <a:r>
              <a:rPr lang="en-US" dirty="0" smtClean="0"/>
              <a:t>The ability to modify the schema definition in one level without modifying the schema definition in a higher level is called as data independence.</a:t>
            </a:r>
          </a:p>
          <a:p>
            <a:r>
              <a:rPr lang="en-US" dirty="0" smtClean="0"/>
              <a:t>Two types:</a:t>
            </a:r>
          </a:p>
          <a:p>
            <a:pPr marL="365760" lvl="1" indent="0">
              <a:buNone/>
            </a:pPr>
            <a:r>
              <a:rPr lang="en-US" b="1" dirty="0" smtClean="0"/>
              <a:t>    1. Physical data independence:</a:t>
            </a:r>
          </a:p>
          <a:p>
            <a:pPr lvl="2"/>
            <a:r>
              <a:rPr lang="en-US" dirty="0" smtClean="0"/>
              <a:t>it  is ability to modify the physical schema without causing application programs to be rewritten.</a:t>
            </a:r>
          </a:p>
          <a:p>
            <a:pPr lvl="2"/>
            <a:r>
              <a:rPr lang="en-US" dirty="0" smtClean="0"/>
              <a:t>Modifications at physical level are occasionally necessary to improve performance.</a:t>
            </a:r>
          </a:p>
          <a:p>
            <a:pPr marL="731520" lvl="2" indent="0">
              <a:buNone/>
            </a:pPr>
            <a:r>
              <a:rPr lang="en-US" b="1" dirty="0" smtClean="0"/>
              <a:t>2. Logical Data Independence:</a:t>
            </a:r>
          </a:p>
          <a:p>
            <a:pPr lvl="2">
              <a:buFont typeface="Courier New" pitchFamily="49" charset="0"/>
              <a:buChar char="o"/>
            </a:pPr>
            <a:r>
              <a:rPr lang="en-US" dirty="0" smtClean="0"/>
              <a:t>It is the ability to modify the logical schema without causing application program to be rewritten.</a:t>
            </a:r>
          </a:p>
          <a:p>
            <a:pPr lvl="2">
              <a:buFont typeface="Courier New" pitchFamily="49" charset="0"/>
              <a:buChar char="o"/>
            </a:pPr>
            <a:r>
              <a:rPr lang="en-US" dirty="0" smtClean="0"/>
              <a:t>Modification at the logical level are necessary whenever the logical structure of the database is altered.</a:t>
            </a:r>
          </a:p>
        </p:txBody>
      </p:sp>
    </p:spTree>
    <p:extLst>
      <p:ext uri="{BB962C8B-B14F-4D97-AF65-F5344CB8AC3E}">
        <p14:creationId xmlns:p14="http://schemas.microsoft.com/office/powerpoint/2010/main" val="16949274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7467600" cy="503238"/>
          </a:xfrm>
        </p:spPr>
        <p:txBody>
          <a:bodyPr>
            <a:normAutofit fontScale="90000"/>
          </a:bodyPr>
          <a:lstStyle/>
          <a:p>
            <a:r>
              <a:rPr lang="en-US" dirty="0" smtClean="0"/>
              <a:t>Another example</a:t>
            </a:r>
            <a:endParaRPr lang="en-US" dirty="0"/>
          </a:p>
        </p:txBody>
      </p:sp>
      <p:pic>
        <p:nvPicPr>
          <p:cNvPr id="2050" name="Picture 2"/>
          <p:cNvPicPr>
            <a:picLocks noGrp="1" noChangeAspect="1" noChangeArrowheads="1"/>
          </p:cNvPicPr>
          <p:nvPr>
            <p:ph sz="quarter" idx="1"/>
          </p:nvPr>
        </p:nvPicPr>
        <p:blipFill>
          <a:blip r:embed="rId2"/>
          <a:srcRect/>
          <a:stretch>
            <a:fillRect/>
          </a:stretch>
        </p:blipFill>
        <p:spPr bwMode="auto">
          <a:xfrm>
            <a:off x="685800" y="2265362"/>
            <a:ext cx="7010400" cy="3543300"/>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Integrity</a:t>
            </a:r>
            <a:endParaRPr lang="en-US" dirty="0"/>
          </a:p>
        </p:txBody>
      </p:sp>
      <p:sp>
        <p:nvSpPr>
          <p:cNvPr id="3" name="Content Placeholder 2"/>
          <p:cNvSpPr>
            <a:spLocks noGrp="1"/>
          </p:cNvSpPr>
          <p:nvPr>
            <p:ph sz="quarter" idx="1"/>
          </p:nvPr>
        </p:nvSpPr>
        <p:spPr/>
        <p:txBody>
          <a:bodyPr/>
          <a:lstStyle/>
          <a:p>
            <a:r>
              <a:rPr lang="en-US" dirty="0" smtClean="0"/>
              <a:t>Data integrity is the accuracy ,completeness and reliability of data throughout its lifecycle.</a:t>
            </a:r>
          </a:p>
          <a:p>
            <a:r>
              <a:rPr lang="en-US" dirty="0" smtClean="0"/>
              <a:t>Integrity </a:t>
            </a:r>
            <a:r>
              <a:rPr lang="en-US" dirty="0"/>
              <a:t>constraints are a set of rules. It is used to maintain the quality of information.</a:t>
            </a:r>
          </a:p>
          <a:p>
            <a:r>
              <a:rPr lang="en-US" dirty="0"/>
              <a:t>Integrity constraints ensure that the data insertion, updating, and other processes have to be performed in such a way that data integrity is not affected.</a:t>
            </a:r>
          </a:p>
          <a:p>
            <a:r>
              <a:rPr lang="en-US" dirty="0"/>
              <a:t>Thus, integrity </a:t>
            </a:r>
            <a:r>
              <a:rPr lang="en-US" dirty="0" smtClean="0"/>
              <a:t>constraint(rules) </a:t>
            </a:r>
            <a:r>
              <a:rPr lang="en-US" dirty="0"/>
              <a:t>is used to guard against accidental damage to the database.</a:t>
            </a:r>
          </a:p>
        </p:txBody>
      </p:sp>
    </p:spTree>
    <p:extLst>
      <p:ext uri="{BB962C8B-B14F-4D97-AF65-F5344CB8AC3E}">
        <p14:creationId xmlns:p14="http://schemas.microsoft.com/office/powerpoint/2010/main" val="413939611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database</a:t>
            </a:r>
            <a:endParaRPr lang="en-US" dirty="0"/>
          </a:p>
        </p:txBody>
      </p:sp>
      <p:sp>
        <p:nvSpPr>
          <p:cNvPr id="3" name="Content Placeholder 2"/>
          <p:cNvSpPr>
            <a:spLocks noGrp="1"/>
          </p:cNvSpPr>
          <p:nvPr>
            <p:ph sz="quarter" idx="1"/>
          </p:nvPr>
        </p:nvSpPr>
        <p:spPr/>
        <p:txBody>
          <a:bodyPr/>
          <a:lstStyle/>
          <a:p>
            <a:r>
              <a:rPr lang="en-US" dirty="0" smtClean="0"/>
              <a:t>There </a:t>
            </a:r>
            <a:r>
              <a:rPr lang="en-US" dirty="0"/>
              <a:t>are three types of DBMS architecture:</a:t>
            </a:r>
          </a:p>
          <a:p>
            <a:pPr marL="0" indent="0">
              <a:buNone/>
            </a:pPr>
            <a:r>
              <a:rPr lang="en-US" dirty="0" smtClean="0"/>
              <a:t>	1</a:t>
            </a:r>
            <a:r>
              <a:rPr lang="en-US" dirty="0"/>
              <a:t>. Single tier architecture</a:t>
            </a:r>
            <a:br>
              <a:rPr lang="en-US" dirty="0"/>
            </a:br>
            <a:r>
              <a:rPr lang="en-US" dirty="0" smtClean="0"/>
              <a:t>	2</a:t>
            </a:r>
            <a:r>
              <a:rPr lang="en-US" dirty="0"/>
              <a:t>. Two tier architecture</a:t>
            </a:r>
            <a:br>
              <a:rPr lang="en-US" dirty="0"/>
            </a:br>
            <a:r>
              <a:rPr lang="en-US" dirty="0" smtClean="0"/>
              <a:t>	3</a:t>
            </a:r>
            <a:r>
              <a:rPr lang="en-US" dirty="0"/>
              <a:t>. Three tier </a:t>
            </a:r>
            <a:r>
              <a:rPr lang="en-US" dirty="0" smtClean="0"/>
              <a:t>architecture</a:t>
            </a:r>
          </a:p>
          <a:p>
            <a:pPr marL="0" indent="0">
              <a:buNone/>
            </a:pPr>
            <a:endParaRPr lang="en-US" dirty="0" smtClean="0"/>
          </a:p>
          <a:p>
            <a:pPr marL="0" indent="0">
              <a:buNone/>
            </a:pPr>
            <a:endParaRPr lang="en-US" dirty="0"/>
          </a:p>
        </p:txBody>
      </p:sp>
      <p:pic>
        <p:nvPicPr>
          <p:cNvPr id="1027" name="Picture 3"/>
          <p:cNvPicPr>
            <a:picLocks noChangeAspect="1" noChangeArrowheads="1"/>
          </p:cNvPicPr>
          <p:nvPr/>
        </p:nvPicPr>
        <p:blipFill>
          <a:blip r:embed="rId2"/>
          <a:srcRect/>
          <a:stretch>
            <a:fillRect/>
          </a:stretch>
        </p:blipFill>
        <p:spPr bwMode="auto">
          <a:xfrm>
            <a:off x="304800" y="3429000"/>
            <a:ext cx="5600700" cy="2790825"/>
          </a:xfrm>
          <a:prstGeom prst="rect">
            <a:avLst/>
          </a:prstGeom>
          <a:noFill/>
          <a:ln w="9525">
            <a:noFill/>
            <a:miter lim="800000"/>
            <a:headEnd/>
            <a:tailEnd/>
          </a:ln>
          <a:effectLst/>
        </p:spPr>
      </p:pic>
    </p:spTree>
    <p:extLst>
      <p:ext uri="{BB962C8B-B14F-4D97-AF65-F5344CB8AC3E}">
        <p14:creationId xmlns:p14="http://schemas.microsoft.com/office/powerpoint/2010/main" val="13967249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sz="quarter" idx="1"/>
          </p:nvPr>
        </p:nvPicPr>
        <p:blipFill>
          <a:blip r:embed="rId2"/>
          <a:srcRect/>
          <a:stretch>
            <a:fillRect/>
          </a:stretch>
        </p:blipFill>
        <p:spPr bwMode="auto">
          <a:xfrm>
            <a:off x="1252537" y="3022600"/>
            <a:ext cx="5876925" cy="2028825"/>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dirty="0"/>
              <a:t>1-tier architecture</a:t>
            </a:r>
          </a:p>
        </p:txBody>
      </p:sp>
      <p:sp>
        <p:nvSpPr>
          <p:cNvPr id="3" name="Content Placeholder 2"/>
          <p:cNvSpPr>
            <a:spLocks noGrp="1"/>
          </p:cNvSpPr>
          <p:nvPr>
            <p:ph sz="quarter" idx="1"/>
          </p:nvPr>
        </p:nvSpPr>
        <p:spPr>
          <a:xfrm>
            <a:off x="457200" y="762000"/>
            <a:ext cx="7467600" cy="4873752"/>
          </a:xfrm>
        </p:spPr>
        <p:txBody>
          <a:bodyPr>
            <a:normAutofit/>
          </a:bodyPr>
          <a:lstStyle/>
          <a:p>
            <a:r>
              <a:rPr lang="en-US" sz="2000" dirty="0"/>
              <a:t>In 1-tier architecture, the DBMS is the only entity where the user directly sits on the DBMS and uses it. </a:t>
            </a:r>
            <a:endParaRPr lang="en-US" sz="2000" dirty="0" smtClean="0"/>
          </a:p>
          <a:p>
            <a:r>
              <a:rPr lang="en-US" sz="2000" dirty="0" smtClean="0"/>
              <a:t>Any </a:t>
            </a:r>
            <a:r>
              <a:rPr lang="en-US" sz="2000" dirty="0"/>
              <a:t>changes done here will directly be done on the DBMS itself. </a:t>
            </a:r>
          </a:p>
        </p:txBody>
      </p:sp>
      <p:pic>
        <p:nvPicPr>
          <p:cNvPr id="4" name="Picture 2"/>
          <p:cNvPicPr>
            <a:picLocks noChangeAspect="1" noChangeArrowheads="1"/>
          </p:cNvPicPr>
          <p:nvPr/>
        </p:nvPicPr>
        <p:blipFill>
          <a:blip r:embed="rId2"/>
          <a:srcRect/>
          <a:stretch>
            <a:fillRect/>
          </a:stretch>
        </p:blipFill>
        <p:spPr bwMode="auto">
          <a:xfrm>
            <a:off x="2438400" y="1828800"/>
            <a:ext cx="5410200" cy="4419600"/>
          </a:xfrm>
          <a:prstGeom prst="rect">
            <a:avLst/>
          </a:prstGeom>
          <a:noFill/>
          <a:ln w="9525">
            <a:noFill/>
            <a:miter lim="800000"/>
            <a:headEnd/>
            <a:tailEnd/>
          </a:ln>
          <a:effectLst/>
        </p:spPr>
      </p:pic>
    </p:spTree>
    <p:extLst>
      <p:ext uri="{BB962C8B-B14F-4D97-AF65-F5344CB8AC3E}">
        <p14:creationId xmlns:p14="http://schemas.microsoft.com/office/powerpoint/2010/main" val="9094620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sz="quarter" idx="1"/>
          </p:nvPr>
        </p:nvPicPr>
        <p:blipFill>
          <a:blip r:embed="rId2"/>
          <a:srcRect/>
          <a:stretch>
            <a:fillRect/>
          </a:stretch>
        </p:blipFill>
        <p:spPr bwMode="auto">
          <a:xfrm>
            <a:off x="0" y="838200"/>
            <a:ext cx="5029200" cy="5295900"/>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5638800" y="1066800"/>
            <a:ext cx="2971800" cy="5095875"/>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dirty="0"/>
              <a:t>two-tier architecture</a:t>
            </a:r>
          </a:p>
        </p:txBody>
      </p:sp>
      <p:sp>
        <p:nvSpPr>
          <p:cNvPr id="3" name="Content Placeholder 2"/>
          <p:cNvSpPr>
            <a:spLocks noGrp="1"/>
          </p:cNvSpPr>
          <p:nvPr>
            <p:ph sz="quarter" idx="1"/>
          </p:nvPr>
        </p:nvSpPr>
        <p:spPr>
          <a:xfrm>
            <a:off x="457200" y="762000"/>
            <a:ext cx="7467600" cy="4873752"/>
          </a:xfrm>
        </p:spPr>
        <p:txBody>
          <a:bodyPr/>
          <a:lstStyle/>
          <a:p>
            <a:r>
              <a:rPr lang="en-US" dirty="0" smtClean="0"/>
              <a:t>In two-tier </a:t>
            </a:r>
            <a:r>
              <a:rPr lang="en-US" dirty="0"/>
              <a:t>architecture, the Database system is present at the server machine and the DBMS application is present at the client machine, these two machines are connected with each other through a reliable network </a:t>
            </a:r>
            <a:r>
              <a:rPr lang="en-US" dirty="0" smtClean="0"/>
              <a:t>,</a:t>
            </a:r>
          </a:p>
          <a:p>
            <a:r>
              <a:rPr lang="en-US" dirty="0"/>
              <a:t>The application connection interface such as JDBC, ODBC are used for the interaction between server and client.</a:t>
            </a:r>
          </a:p>
        </p:txBody>
      </p:sp>
      <p:pic>
        <p:nvPicPr>
          <p:cNvPr id="4" name="Picture 2"/>
          <p:cNvPicPr>
            <a:picLocks noChangeAspect="1" noChangeArrowheads="1"/>
          </p:cNvPicPr>
          <p:nvPr/>
        </p:nvPicPr>
        <p:blipFill>
          <a:blip r:embed="rId2"/>
          <a:srcRect/>
          <a:stretch>
            <a:fillRect/>
          </a:stretch>
        </p:blipFill>
        <p:spPr bwMode="auto">
          <a:xfrm>
            <a:off x="1371600" y="4038600"/>
            <a:ext cx="5981700" cy="2514600"/>
          </a:xfrm>
          <a:prstGeom prst="rect">
            <a:avLst/>
          </a:prstGeom>
          <a:noFill/>
          <a:ln w="9525">
            <a:noFill/>
            <a:miter lim="800000"/>
            <a:headEnd/>
            <a:tailEnd/>
          </a:ln>
          <a:effectLst/>
        </p:spPr>
      </p:pic>
    </p:spTree>
    <p:extLst>
      <p:ext uri="{BB962C8B-B14F-4D97-AF65-F5344CB8AC3E}">
        <p14:creationId xmlns:p14="http://schemas.microsoft.com/office/powerpoint/2010/main" val="24135904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sz="quarter" idx="1"/>
          </p:nvPr>
        </p:nvPicPr>
        <p:blipFill>
          <a:blip r:embed="rId2"/>
          <a:srcRect/>
          <a:stretch>
            <a:fillRect/>
          </a:stretch>
        </p:blipFill>
        <p:spPr bwMode="auto">
          <a:xfrm>
            <a:off x="381001" y="304800"/>
            <a:ext cx="8001000" cy="5694362"/>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Example of 2 tier architecture: college ,business </a:t>
            </a:r>
            <a:r>
              <a:rPr lang="en-US" dirty="0" err="1" smtClean="0"/>
              <a:t>organization,company</a:t>
            </a:r>
            <a:r>
              <a:rPr lang="en-US" dirty="0" smtClean="0"/>
              <a:t> organization</a:t>
            </a:r>
            <a:endParaRPr lang="en-US" dirty="0"/>
          </a:p>
        </p:txBody>
      </p:sp>
      <p:pic>
        <p:nvPicPr>
          <p:cNvPr id="4099" name="Picture 3"/>
          <p:cNvPicPr>
            <a:picLocks noChangeAspect="1" noChangeArrowheads="1"/>
          </p:cNvPicPr>
          <p:nvPr/>
        </p:nvPicPr>
        <p:blipFill>
          <a:blip r:embed="rId2"/>
          <a:srcRect/>
          <a:stretch>
            <a:fillRect/>
          </a:stretch>
        </p:blipFill>
        <p:spPr bwMode="auto">
          <a:xfrm>
            <a:off x="1524000" y="2514600"/>
            <a:ext cx="5838825" cy="4105275"/>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tier architecture</a:t>
            </a:r>
          </a:p>
        </p:txBody>
      </p:sp>
      <p:sp>
        <p:nvSpPr>
          <p:cNvPr id="3" name="Content Placeholder 2"/>
          <p:cNvSpPr>
            <a:spLocks noGrp="1"/>
          </p:cNvSpPr>
          <p:nvPr>
            <p:ph sz="quarter" idx="1"/>
          </p:nvPr>
        </p:nvSpPr>
        <p:spPr/>
        <p:txBody>
          <a:bodyPr/>
          <a:lstStyle/>
          <a:p>
            <a:r>
              <a:rPr lang="en-US" dirty="0"/>
              <a:t>Three tier architecture is most widely used architecture in todays world.</a:t>
            </a:r>
          </a:p>
          <a:p>
            <a:r>
              <a:rPr lang="en-US" dirty="0"/>
              <a:t>In this architecture the user layer, business layer and data layer are implemented independently by three different application.</a:t>
            </a:r>
          </a:p>
          <a:p>
            <a:endParaRPr lang="en-US" dirty="0"/>
          </a:p>
        </p:txBody>
      </p:sp>
    </p:spTree>
    <p:extLst>
      <p:ext uri="{BB962C8B-B14F-4D97-AF65-F5344CB8AC3E}">
        <p14:creationId xmlns:p14="http://schemas.microsoft.com/office/powerpoint/2010/main" val="17266743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sz="quarter" idx="1"/>
          </p:nvPr>
        </p:nvPicPr>
        <p:blipFill>
          <a:blip r:embed="rId2"/>
          <a:srcRect/>
          <a:stretch>
            <a:fillRect/>
          </a:stretch>
        </p:blipFill>
        <p:spPr bwMode="auto">
          <a:xfrm>
            <a:off x="1219200" y="990600"/>
            <a:ext cx="6038850" cy="420052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38200" y="1066800"/>
            <a:ext cx="7467600" cy="1066800"/>
          </a:xfrm>
        </p:spPr>
        <p:txBody>
          <a:bodyPr/>
          <a:lstStyle/>
          <a:p>
            <a:r>
              <a:rPr lang="en-US" dirty="0" smtClean="0"/>
              <a:t>So Data can be in any format like </a:t>
            </a:r>
            <a:r>
              <a:rPr lang="en-US" dirty="0" err="1" smtClean="0"/>
              <a:t>numbers,text,pictures,audio,videos</a:t>
            </a:r>
            <a:r>
              <a:rPr lang="en-US" dirty="0" smtClean="0"/>
              <a:t> etc</a:t>
            </a:r>
          </a:p>
          <a:p>
            <a:endParaRPr lang="en-US" dirty="0" smtClean="0"/>
          </a:p>
          <a:p>
            <a:endParaRPr lang="en-US" dirty="0" smtClean="0"/>
          </a:p>
          <a:p>
            <a:endParaRPr lang="en-US" dirty="0"/>
          </a:p>
        </p:txBody>
      </p:sp>
      <p:pic>
        <p:nvPicPr>
          <p:cNvPr id="3075" name="Picture 3"/>
          <p:cNvPicPr>
            <a:picLocks noChangeAspect="1" noChangeArrowheads="1"/>
          </p:cNvPicPr>
          <p:nvPr/>
        </p:nvPicPr>
        <p:blipFill>
          <a:blip r:embed="rId2"/>
          <a:srcRect/>
          <a:stretch>
            <a:fillRect/>
          </a:stretch>
        </p:blipFill>
        <p:spPr bwMode="auto">
          <a:xfrm>
            <a:off x="838200" y="2209800"/>
            <a:ext cx="7143750" cy="2819400"/>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sz="quarter" idx="1"/>
          </p:nvPr>
        </p:nvPicPr>
        <p:blipFill>
          <a:blip r:embed="rId2"/>
          <a:srcRect/>
          <a:stretch>
            <a:fillRect/>
          </a:stretch>
        </p:blipFill>
        <p:spPr bwMode="auto">
          <a:xfrm>
            <a:off x="1843087" y="2408237"/>
            <a:ext cx="4695825" cy="3257550"/>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5" name="Picture 3"/>
          <p:cNvPicPr>
            <a:picLocks noGrp="1" noChangeAspect="1" noChangeArrowheads="1"/>
          </p:cNvPicPr>
          <p:nvPr>
            <p:ph sz="quarter" idx="1"/>
          </p:nvPr>
        </p:nvPicPr>
        <p:blipFill>
          <a:blip r:embed="rId2"/>
          <a:srcRect/>
          <a:stretch>
            <a:fillRect/>
          </a:stretch>
        </p:blipFill>
        <p:spPr bwMode="auto">
          <a:xfrm>
            <a:off x="1266825" y="1984375"/>
            <a:ext cx="5848350" cy="4105275"/>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a:t>
            </a:r>
            <a:r>
              <a:rPr lang="en-US" dirty="0"/>
              <a:t>of three tier architecture</a:t>
            </a:r>
          </a:p>
        </p:txBody>
      </p:sp>
      <p:sp>
        <p:nvSpPr>
          <p:cNvPr id="3" name="Content Placeholder 2"/>
          <p:cNvSpPr>
            <a:spLocks noGrp="1"/>
          </p:cNvSpPr>
          <p:nvPr>
            <p:ph sz="quarter" idx="1"/>
          </p:nvPr>
        </p:nvSpPr>
        <p:spPr/>
        <p:txBody>
          <a:bodyPr/>
          <a:lstStyle/>
          <a:p>
            <a:r>
              <a:rPr lang="en-US" dirty="0"/>
              <a:t>High installation cost.</a:t>
            </a:r>
          </a:p>
          <a:p>
            <a:r>
              <a:rPr lang="en-US" dirty="0"/>
              <a:t>Structure is more complex as compare to 1 &amp; 2 tier architectures.</a:t>
            </a:r>
          </a:p>
        </p:txBody>
      </p:sp>
    </p:spTree>
    <p:extLst>
      <p:ext uri="{BB962C8B-B14F-4D97-AF65-F5344CB8AC3E}">
        <p14:creationId xmlns:p14="http://schemas.microsoft.com/office/powerpoint/2010/main" val="14814423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3-tier architecture</a:t>
            </a:r>
            <a:r>
              <a:rPr lang="en-US" dirty="0"/>
              <a:t/>
            </a:r>
            <a:br>
              <a:rPr lang="en-US" dirty="0"/>
            </a:br>
            <a:endParaRPr lang="en-US" dirty="0"/>
          </a:p>
        </p:txBody>
      </p:sp>
      <p:sp>
        <p:nvSpPr>
          <p:cNvPr id="3" name="Content Placeholder 2"/>
          <p:cNvSpPr>
            <a:spLocks noGrp="1"/>
          </p:cNvSpPr>
          <p:nvPr>
            <p:ph sz="quarter" idx="1"/>
          </p:nvPr>
        </p:nvSpPr>
        <p:spPr/>
        <p:txBody>
          <a:bodyPr/>
          <a:lstStyle/>
          <a:p>
            <a:r>
              <a:rPr lang="en-US" dirty="0" smtClean="0"/>
              <a:t>E-commerce </a:t>
            </a:r>
            <a:r>
              <a:rPr lang="en-US" dirty="0"/>
              <a:t>Websites</a:t>
            </a:r>
          </a:p>
          <a:p>
            <a:r>
              <a:rPr lang="en-US" dirty="0"/>
              <a:t>Database related Websites</a:t>
            </a:r>
          </a:p>
        </p:txBody>
      </p:sp>
    </p:spTree>
    <p:extLst>
      <p:ext uri="{BB962C8B-B14F-4D97-AF65-F5344CB8AC3E}">
        <p14:creationId xmlns:p14="http://schemas.microsoft.com/office/powerpoint/2010/main" val="976591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a:t>
            </a:r>
            <a:endParaRPr lang="en-US" dirty="0"/>
          </a:p>
        </p:txBody>
      </p:sp>
      <p:sp>
        <p:nvSpPr>
          <p:cNvPr id="3" name="Content Placeholder 2"/>
          <p:cNvSpPr>
            <a:spLocks noGrp="1"/>
          </p:cNvSpPr>
          <p:nvPr>
            <p:ph sz="quarter" idx="1"/>
          </p:nvPr>
        </p:nvSpPr>
        <p:spPr/>
        <p:txBody>
          <a:bodyPr/>
          <a:lstStyle/>
          <a:p>
            <a:r>
              <a:rPr lang="en-US" dirty="0"/>
              <a:t>Information is a set of data which is processed in a meaningful way according to the given requirement</a:t>
            </a:r>
            <a:r>
              <a:rPr lang="en-US" dirty="0" smtClean="0"/>
              <a:t>.</a:t>
            </a:r>
          </a:p>
          <a:p>
            <a:pPr>
              <a:buNone/>
            </a:pPr>
            <a:endParaRPr lang="en-US" dirty="0"/>
          </a:p>
        </p:txBody>
      </p:sp>
    </p:spTree>
    <p:extLst>
      <p:ext uri="{BB962C8B-B14F-4D97-AF65-F5344CB8AC3E}">
        <p14:creationId xmlns:p14="http://schemas.microsoft.com/office/powerpoint/2010/main" val="13290855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smtClean="0"/>
              <a:t>Database</a:t>
            </a:r>
            <a:endParaRPr lang="en-US" dirty="0"/>
          </a:p>
        </p:txBody>
      </p:sp>
      <p:sp>
        <p:nvSpPr>
          <p:cNvPr id="3" name="Content Placeholder 2"/>
          <p:cNvSpPr>
            <a:spLocks noGrp="1"/>
          </p:cNvSpPr>
          <p:nvPr>
            <p:ph sz="quarter" idx="1"/>
          </p:nvPr>
        </p:nvSpPr>
        <p:spPr>
          <a:xfrm>
            <a:off x="457200" y="838200"/>
            <a:ext cx="7467600" cy="4873752"/>
          </a:xfrm>
        </p:spPr>
        <p:txBody>
          <a:bodyPr/>
          <a:lstStyle/>
          <a:p>
            <a:r>
              <a:rPr lang="en-US" dirty="0" smtClean="0"/>
              <a:t>So database is a container who store the data</a:t>
            </a:r>
          </a:p>
          <a:p>
            <a:r>
              <a:rPr lang="en-US" dirty="0" smtClean="0"/>
              <a:t>The collection of related data is termed as database which is organized in such a way that it can be easily retrieved and managed.</a:t>
            </a:r>
          </a:p>
          <a:p>
            <a:r>
              <a:rPr lang="en-US" dirty="0" smtClean="0"/>
              <a:t>Example: online telephone directory, electricity service </a:t>
            </a:r>
            <a:r>
              <a:rPr lang="en-US" dirty="0" err="1" smtClean="0"/>
              <a:t>provider,mobile</a:t>
            </a:r>
            <a:r>
              <a:rPr lang="en-US" dirty="0" smtClean="0"/>
              <a:t> company data</a:t>
            </a:r>
          </a:p>
          <a:p>
            <a:endParaRPr lang="en-US" dirty="0"/>
          </a:p>
        </p:txBody>
      </p:sp>
      <p:pic>
        <p:nvPicPr>
          <p:cNvPr id="4098" name="Picture 2"/>
          <p:cNvPicPr>
            <a:picLocks noChangeAspect="1" noChangeArrowheads="1"/>
          </p:cNvPicPr>
          <p:nvPr/>
        </p:nvPicPr>
        <p:blipFill>
          <a:blip r:embed="rId2"/>
          <a:srcRect/>
          <a:stretch>
            <a:fillRect/>
          </a:stretch>
        </p:blipFill>
        <p:spPr bwMode="auto">
          <a:xfrm>
            <a:off x="457200" y="3352800"/>
            <a:ext cx="7696200" cy="2895600"/>
          </a:xfrm>
          <a:prstGeom prst="rect">
            <a:avLst/>
          </a:prstGeom>
          <a:noFill/>
          <a:ln w="9525">
            <a:noFill/>
            <a:miter lim="800000"/>
            <a:headEnd/>
            <a:tailEnd/>
          </a:ln>
          <a:effectLst/>
        </p:spPr>
      </p:pic>
    </p:spTree>
    <p:extLst>
      <p:ext uri="{BB962C8B-B14F-4D97-AF65-F5344CB8AC3E}">
        <p14:creationId xmlns:p14="http://schemas.microsoft.com/office/powerpoint/2010/main" val="11613548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467600" cy="503238"/>
          </a:xfrm>
        </p:spPr>
        <p:txBody>
          <a:bodyPr>
            <a:normAutofit fontScale="90000"/>
          </a:bodyPr>
          <a:lstStyle/>
          <a:p>
            <a:r>
              <a:rPr lang="en-US" dirty="0" smtClean="0"/>
              <a:t>Consider college database example</a:t>
            </a:r>
            <a:endParaRPr lang="en-US" dirty="0"/>
          </a:p>
        </p:txBody>
      </p:sp>
      <p:pic>
        <p:nvPicPr>
          <p:cNvPr id="5122" name="Picture 2"/>
          <p:cNvPicPr>
            <a:picLocks noGrp="1" noChangeAspect="1" noChangeArrowheads="1"/>
          </p:cNvPicPr>
          <p:nvPr>
            <p:ph sz="quarter" idx="1"/>
          </p:nvPr>
        </p:nvPicPr>
        <p:blipFill>
          <a:blip r:embed="rId2"/>
          <a:srcRect/>
          <a:stretch>
            <a:fillRect/>
          </a:stretch>
        </p:blipFill>
        <p:spPr bwMode="auto">
          <a:xfrm>
            <a:off x="457200" y="1219200"/>
            <a:ext cx="7467600" cy="4829331"/>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1516</TotalTime>
  <Words>2517</Words>
  <Application>Microsoft Office PowerPoint</Application>
  <PresentationFormat>On-screen Show (4:3)</PresentationFormat>
  <Paragraphs>221</Paragraphs>
  <Slides>63</Slides>
  <Notes>0</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Oriel</vt:lpstr>
      <vt:lpstr>Course Outcome POD:Principals Of Database(22321)</vt:lpstr>
      <vt:lpstr>Chapter Names</vt:lpstr>
      <vt:lpstr>PowerPoint Presentation</vt:lpstr>
      <vt:lpstr>Data</vt:lpstr>
      <vt:lpstr>Another example</vt:lpstr>
      <vt:lpstr>PowerPoint Presentation</vt:lpstr>
      <vt:lpstr>information</vt:lpstr>
      <vt:lpstr>Database</vt:lpstr>
      <vt:lpstr>Consider college database example</vt:lpstr>
      <vt:lpstr>PowerPoint Presentation</vt:lpstr>
      <vt:lpstr>Database Management System(DBMS) </vt:lpstr>
      <vt:lpstr>DBMS PRODUCTS </vt:lpstr>
      <vt:lpstr>Purpose of Database Systems </vt:lpstr>
      <vt:lpstr>Characteristics of Database Management System </vt:lpstr>
      <vt:lpstr>Characteristics of Database Management System </vt:lpstr>
      <vt:lpstr>PowerPoint Presentation</vt:lpstr>
      <vt:lpstr>Database Applications – DBMS </vt:lpstr>
      <vt:lpstr>Database Applications – DBMS</vt:lpstr>
      <vt:lpstr>File Processing System</vt:lpstr>
      <vt:lpstr>Drawbacks of File system </vt:lpstr>
      <vt:lpstr>Drawbacks of File system </vt:lpstr>
      <vt:lpstr>Advantage of DBMS over file system </vt:lpstr>
      <vt:lpstr>Advantage of DBMS over file system </vt:lpstr>
      <vt:lpstr>Advantage of DBMS over file system </vt:lpstr>
      <vt:lpstr>Disadvantages of DBMS:</vt:lpstr>
      <vt:lpstr>Dbms vs File Processing system</vt:lpstr>
      <vt:lpstr>Different types of database</vt:lpstr>
      <vt:lpstr>Advantages OF Database</vt:lpstr>
      <vt:lpstr>Advantages OF Database</vt:lpstr>
      <vt:lpstr>Advantages OF Database</vt:lpstr>
      <vt:lpstr>PowerPoint Presentation</vt:lpstr>
      <vt:lpstr>Component of Database</vt:lpstr>
      <vt:lpstr>PowerPoint Presentation</vt:lpstr>
      <vt:lpstr>DBMS Components: Hardware </vt:lpstr>
      <vt:lpstr>DBMS Components: Software </vt:lpstr>
      <vt:lpstr>DBMS Components: Procedures </vt:lpstr>
      <vt:lpstr>              People </vt:lpstr>
      <vt:lpstr>Data Abstraction</vt:lpstr>
      <vt:lpstr>Levels Of Abstraction</vt:lpstr>
      <vt:lpstr>Levels Of Abstraction</vt:lpstr>
      <vt:lpstr>DBMS languages</vt:lpstr>
      <vt:lpstr>PowerPoint Presentation</vt:lpstr>
      <vt:lpstr>Data Definition Language (DDL)</vt:lpstr>
      <vt:lpstr>Data Manipulation Language (DML) </vt:lpstr>
      <vt:lpstr>Data Control language (DCL) </vt:lpstr>
      <vt:lpstr>Transaction Control Language(TCL) </vt:lpstr>
      <vt:lpstr>Schema</vt:lpstr>
      <vt:lpstr>Instances(object)</vt:lpstr>
      <vt:lpstr>Data Independence</vt:lpstr>
      <vt:lpstr>Data Integrity</vt:lpstr>
      <vt:lpstr>Architecture of database</vt:lpstr>
      <vt:lpstr>PowerPoint Presentation</vt:lpstr>
      <vt:lpstr>1-tier architecture</vt:lpstr>
      <vt:lpstr>PowerPoint Presentation</vt:lpstr>
      <vt:lpstr>two-tier architecture</vt:lpstr>
      <vt:lpstr>PowerPoint Presentation</vt:lpstr>
      <vt:lpstr>PowerPoint Presentation</vt:lpstr>
      <vt:lpstr>Three tier architecture</vt:lpstr>
      <vt:lpstr>PowerPoint Presentation</vt:lpstr>
      <vt:lpstr>PowerPoint Presentation</vt:lpstr>
      <vt:lpstr>PowerPoint Presentation</vt:lpstr>
      <vt:lpstr>Disadvantages of three tier architecture</vt:lpstr>
      <vt:lpstr>Applications of 3-tier architecture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ssj</dc:creator>
  <cp:lastModifiedBy>mmmali-pc</cp:lastModifiedBy>
  <cp:revision>187</cp:revision>
  <dcterms:created xsi:type="dcterms:W3CDTF">2019-06-25T19:53:48Z</dcterms:created>
  <dcterms:modified xsi:type="dcterms:W3CDTF">2022-02-15T07:52:57Z</dcterms:modified>
</cp:coreProperties>
</file>