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8"/>
  </p:notesMasterIdLst>
  <p:sldIdLst>
    <p:sldId id="256" r:id="rId2"/>
    <p:sldId id="330" r:id="rId3"/>
    <p:sldId id="257" r:id="rId4"/>
    <p:sldId id="326" r:id="rId5"/>
    <p:sldId id="327" r:id="rId6"/>
    <p:sldId id="258" r:id="rId7"/>
    <p:sldId id="259" r:id="rId8"/>
    <p:sldId id="260" r:id="rId9"/>
    <p:sldId id="261" r:id="rId10"/>
    <p:sldId id="328" r:id="rId11"/>
    <p:sldId id="329" r:id="rId12"/>
    <p:sldId id="262" r:id="rId13"/>
    <p:sldId id="264" r:id="rId14"/>
    <p:sldId id="265" r:id="rId15"/>
    <p:sldId id="321" r:id="rId16"/>
    <p:sldId id="322" r:id="rId17"/>
    <p:sldId id="266" r:id="rId18"/>
    <p:sldId id="267" r:id="rId19"/>
    <p:sldId id="268" r:id="rId20"/>
    <p:sldId id="269" r:id="rId21"/>
    <p:sldId id="270" r:id="rId22"/>
    <p:sldId id="301" r:id="rId23"/>
    <p:sldId id="271" r:id="rId24"/>
    <p:sldId id="300" r:id="rId25"/>
    <p:sldId id="283" r:id="rId26"/>
    <p:sldId id="284" r:id="rId27"/>
    <p:sldId id="323" r:id="rId28"/>
    <p:sldId id="324" r:id="rId29"/>
    <p:sldId id="325" r:id="rId30"/>
    <p:sldId id="272" r:id="rId31"/>
    <p:sldId id="277" r:id="rId32"/>
    <p:sldId id="273" r:id="rId33"/>
    <p:sldId id="274" r:id="rId34"/>
    <p:sldId id="331" r:id="rId35"/>
    <p:sldId id="275" r:id="rId36"/>
    <p:sldId id="276" r:id="rId37"/>
    <p:sldId id="278" r:id="rId38"/>
    <p:sldId id="279" r:id="rId39"/>
    <p:sldId id="320" r:id="rId40"/>
    <p:sldId id="280" r:id="rId41"/>
    <p:sldId id="319" r:id="rId42"/>
    <p:sldId id="281" r:id="rId43"/>
    <p:sldId id="318" r:id="rId44"/>
    <p:sldId id="297" r:id="rId45"/>
    <p:sldId id="298" r:id="rId46"/>
    <p:sldId id="332" r:id="rId47"/>
    <p:sldId id="299" r:id="rId48"/>
    <p:sldId id="282" r:id="rId49"/>
    <p:sldId id="314" r:id="rId50"/>
    <p:sldId id="305" r:id="rId51"/>
    <p:sldId id="285" r:id="rId52"/>
    <p:sldId id="315" r:id="rId53"/>
    <p:sldId id="306" r:id="rId54"/>
    <p:sldId id="307" r:id="rId55"/>
    <p:sldId id="308" r:id="rId56"/>
    <p:sldId id="309" r:id="rId57"/>
    <p:sldId id="289" r:id="rId58"/>
    <p:sldId id="290" r:id="rId59"/>
    <p:sldId id="291" r:id="rId60"/>
    <p:sldId id="317" r:id="rId61"/>
    <p:sldId id="292" r:id="rId62"/>
    <p:sldId id="310" r:id="rId63"/>
    <p:sldId id="311" r:id="rId64"/>
    <p:sldId id="312" r:id="rId65"/>
    <p:sldId id="316" r:id="rId66"/>
    <p:sldId id="294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4" autoAdjust="0"/>
    <p:restoredTop sz="94660"/>
  </p:normalViewPr>
  <p:slideViewPr>
    <p:cSldViewPr>
      <p:cViewPr>
        <p:scale>
          <a:sx n="78" d="100"/>
          <a:sy n="78" d="100"/>
        </p:scale>
        <p:origin x="-120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61284-C98D-4596-87E9-DE4FCF9BD8C6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5F578E-59A8-4142-9FC7-731D1739D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90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F578E-59A8-4142-9FC7-731D1739DDC3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61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F578E-59A8-4142-9FC7-731D1739DDC3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378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ACD438C-BAC7-451D-8F7C-37A8C30AACFF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B1AC54C-B1A4-4AFB-BE5D-881D4C5367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D438C-BAC7-451D-8F7C-37A8C30AACFF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AC54C-B1A4-4AFB-BE5D-881D4C5367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D438C-BAC7-451D-8F7C-37A8C30AACFF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AC54C-B1A4-4AFB-BE5D-881D4C5367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ACD438C-BAC7-451D-8F7C-37A8C30AACFF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B1AC54C-B1A4-4AFB-BE5D-881D4C5367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ACD438C-BAC7-451D-8F7C-37A8C30AACFF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B1AC54C-B1A4-4AFB-BE5D-881D4C5367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D438C-BAC7-451D-8F7C-37A8C30AACFF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AC54C-B1A4-4AFB-BE5D-881D4C5367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D438C-BAC7-451D-8F7C-37A8C30AACFF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AC54C-B1A4-4AFB-BE5D-881D4C5367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ACD438C-BAC7-451D-8F7C-37A8C30AACFF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B1AC54C-B1A4-4AFB-BE5D-881D4C5367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D438C-BAC7-451D-8F7C-37A8C30AACFF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AC54C-B1A4-4AFB-BE5D-881D4C5367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ACD438C-BAC7-451D-8F7C-37A8C30AACFF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B1AC54C-B1A4-4AFB-BE5D-881D4C5367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ACD438C-BAC7-451D-8F7C-37A8C30AACFF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B1AC54C-B1A4-4AFB-BE5D-881D4C5367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ACD438C-BAC7-451D-8F7C-37A8C30AACFF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B1AC54C-B1A4-4AFB-BE5D-881D4C5367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457200"/>
            <a:ext cx="6172200" cy="1894362"/>
          </a:xfrm>
        </p:spPr>
        <p:txBody>
          <a:bodyPr/>
          <a:lstStyle/>
          <a:p>
            <a:r>
              <a:rPr lang="en-US" dirty="0" smtClean="0"/>
              <a:t>Unit II			12 marks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2514600"/>
            <a:ext cx="6172200" cy="1371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Data Models and Database Types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61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500" y="1371600"/>
            <a:ext cx="7239000" cy="430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7467600" cy="579438"/>
          </a:xfrm>
        </p:spPr>
        <p:txBody>
          <a:bodyPr/>
          <a:lstStyle/>
          <a:p>
            <a:r>
              <a:rPr lang="en-US" dirty="0" smtClean="0"/>
              <a:t>Network model example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23875" y="1860550"/>
            <a:ext cx="7334250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467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2)Network database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990600"/>
            <a:ext cx="7467600" cy="48737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is an extension of the Hierarchical model</a:t>
            </a:r>
            <a:r>
              <a:rPr lang="en-US" dirty="0" smtClean="0"/>
              <a:t>.</a:t>
            </a:r>
          </a:p>
          <a:p>
            <a:r>
              <a:rPr lang="en-US" dirty="0"/>
              <a:t>In this model data is </a:t>
            </a:r>
            <a:r>
              <a:rPr lang="en-US" dirty="0" smtClean="0"/>
              <a:t>organized </a:t>
            </a:r>
            <a:r>
              <a:rPr lang="en-US" dirty="0"/>
              <a:t>more like a graph, and are allowed to have more than one parent </a:t>
            </a:r>
            <a:r>
              <a:rPr lang="en-US" dirty="0" smtClean="0"/>
              <a:t>node.</a:t>
            </a:r>
          </a:p>
          <a:p>
            <a:r>
              <a:rPr lang="en-US" dirty="0"/>
              <a:t>In this database model data is more related as more relationships are established in this database model</a:t>
            </a:r>
            <a:r>
              <a:rPr lang="en-US" dirty="0" smtClean="0"/>
              <a:t>.</a:t>
            </a:r>
          </a:p>
          <a:p>
            <a:r>
              <a:rPr lang="en-US" dirty="0"/>
              <a:t>This database model was used to map many-to-many data relationships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network model data is represented as collection of records and relationship among data are represented by links which can be viewed as pointer.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1066800"/>
            <a:ext cx="18478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8727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</a:t>
            </a:r>
            <a:r>
              <a:rPr lang="en-US" dirty="0" smtClean="0"/>
              <a:t>Network </a:t>
            </a:r>
            <a:r>
              <a:rPr lang="en-US" dirty="0"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Design is simple: </a:t>
            </a:r>
            <a:r>
              <a:rPr lang="en-US" dirty="0" smtClean="0"/>
              <a:t>there is no complex structure in this model so easy to design and understand.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It has capability to handle various relationship: </a:t>
            </a:r>
            <a:r>
              <a:rPr lang="en-US" dirty="0" smtClean="0"/>
              <a:t>this model can handle one to many and many to many relationship.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Easy to access: </a:t>
            </a:r>
            <a:r>
              <a:rPr lang="en-US" dirty="0" smtClean="0"/>
              <a:t>data access is easy and flexible than hierarchical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67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Network  </a:t>
            </a:r>
            <a:r>
              <a:rPr lang="en-US" dirty="0"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b="1" dirty="0" smtClean="0"/>
              <a:t>System </a:t>
            </a:r>
            <a:r>
              <a:rPr lang="en-US" b="1" dirty="0"/>
              <a:t>complexity- </a:t>
            </a:r>
            <a:r>
              <a:rPr lang="en-US" dirty="0"/>
              <a:t>All the records are maintained using pointers and hence the whole database structure becomes very complex</a:t>
            </a:r>
            <a:r>
              <a:rPr lang="en-US" dirty="0" smtClean="0"/>
              <a:t>.</a:t>
            </a:r>
          </a:p>
          <a:p>
            <a:pPr fontAlgn="base"/>
            <a:r>
              <a:rPr lang="en-US" b="1" dirty="0" smtClean="0"/>
              <a:t>Operational </a:t>
            </a:r>
            <a:r>
              <a:rPr lang="en-US" b="1" dirty="0"/>
              <a:t>Anomalies-</a:t>
            </a:r>
            <a:r>
              <a:rPr lang="en-US" dirty="0"/>
              <a:t> The </a:t>
            </a:r>
            <a:r>
              <a:rPr lang="en-US" dirty="0" smtClean="0"/>
              <a:t>insertion, deletion </a:t>
            </a:r>
            <a:r>
              <a:rPr lang="en-US" dirty="0"/>
              <a:t>and updating operations of any record require large number of pointers adjustments.</a:t>
            </a:r>
          </a:p>
          <a:p>
            <a:pPr fontAlgn="base"/>
            <a:r>
              <a:rPr lang="en-US" b="1" dirty="0" smtClean="0"/>
              <a:t>Absence </a:t>
            </a:r>
            <a:r>
              <a:rPr lang="en-US" b="1" dirty="0"/>
              <a:t>of structural independence-</a:t>
            </a:r>
            <a:r>
              <a:rPr lang="en-US" dirty="0"/>
              <a:t>structural changes to the database is very difficult.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56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467600" cy="50323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3.Entity-relationship Model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66800"/>
            <a:ext cx="7467600" cy="4960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r>
              <a:rPr lang="en-US" b="1" dirty="0" smtClean="0"/>
              <a:t>3.Entity-relationship Model example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828800"/>
            <a:ext cx="7467600" cy="3692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752600" y="3048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38800" y="31242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entity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0" y="3429000"/>
            <a:ext cx="609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5753100" y="3543300"/>
            <a:ext cx="533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14400" y="57912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cxnSp>
        <p:nvCxnSpPr>
          <p:cNvPr id="13" name="Straight Connector 12"/>
          <p:cNvCxnSpPr>
            <a:stCxn id="11" idx="0"/>
          </p:cNvCxnSpPr>
          <p:nvPr/>
        </p:nvCxnSpPr>
        <p:spPr>
          <a:xfrm rot="5400000" flipH="1" flipV="1">
            <a:off x="1695450" y="5276850"/>
            <a:ext cx="60960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905000" y="5181600"/>
            <a:ext cx="17526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38800" y="5638800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cxnSp>
        <p:nvCxnSpPr>
          <p:cNvPr id="18" name="Straight Connector 17"/>
          <p:cNvCxnSpPr>
            <a:stCxn id="16" idx="0"/>
          </p:cNvCxnSpPr>
          <p:nvPr/>
        </p:nvCxnSpPr>
        <p:spPr>
          <a:xfrm rot="16200000" flipV="1">
            <a:off x="5810250" y="5162550"/>
            <a:ext cx="762000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6" idx="0"/>
          </p:cNvCxnSpPr>
          <p:nvPr/>
        </p:nvCxnSpPr>
        <p:spPr>
          <a:xfrm rot="5400000" flipH="1" flipV="1">
            <a:off x="6686550" y="4781550"/>
            <a:ext cx="457200" cy="1257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3.Entity-relationship </a:t>
            </a:r>
            <a:r>
              <a:rPr lang="en-US" b="1" dirty="0"/>
              <a:t>Model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this database model, relationships are created by dividing </a:t>
            </a:r>
            <a:r>
              <a:rPr lang="en-US" dirty="0" smtClean="0"/>
              <a:t>object into </a:t>
            </a:r>
            <a:r>
              <a:rPr lang="en-US" dirty="0"/>
              <a:t>entity and its characteristics into attributes</a:t>
            </a:r>
            <a:r>
              <a:rPr lang="en-US" dirty="0" smtClean="0"/>
              <a:t>.</a:t>
            </a:r>
          </a:p>
          <a:p>
            <a:r>
              <a:rPr lang="en-US" dirty="0"/>
              <a:t>Different entities are related using relationships.</a:t>
            </a:r>
          </a:p>
          <a:p>
            <a:r>
              <a:rPr lang="en-US" dirty="0"/>
              <a:t>E-R Models are defined to represent the relationships into pictorial form to make it easier for different stakeholders to understand.</a:t>
            </a:r>
          </a:p>
          <a:p>
            <a:r>
              <a:rPr lang="en-US" dirty="0"/>
              <a:t>This model is good to design a database, which can then be turned into tables in relational model</a:t>
            </a:r>
          </a:p>
        </p:txBody>
      </p:sp>
    </p:spTree>
    <p:extLst>
      <p:ext uri="{BB962C8B-B14F-4D97-AF65-F5344CB8AC3E}">
        <p14:creationId xmlns:p14="http://schemas.microsoft.com/office/powerpoint/2010/main" val="241702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US" b="1" dirty="0" smtClean="0"/>
              <a:t>3) Entity-relationship </a:t>
            </a:r>
            <a:r>
              <a:rPr lang="en-US" b="1" dirty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7467600" cy="5407152"/>
          </a:xfrm>
        </p:spPr>
        <p:txBody>
          <a:bodyPr/>
          <a:lstStyle/>
          <a:p>
            <a:r>
              <a:rPr lang="en-US" dirty="0"/>
              <a:t>Let's take an example, If we have to design a School Database, then </a:t>
            </a:r>
            <a:r>
              <a:rPr lang="en-US" b="1" dirty="0"/>
              <a:t>Student</a:t>
            </a:r>
            <a:r>
              <a:rPr lang="en-US" dirty="0"/>
              <a:t> will be an </a:t>
            </a:r>
            <a:r>
              <a:rPr lang="en-US" b="1" dirty="0"/>
              <a:t>entity</a:t>
            </a:r>
            <a:r>
              <a:rPr lang="en-US" dirty="0"/>
              <a:t> with </a:t>
            </a:r>
            <a:r>
              <a:rPr lang="en-US" b="1" dirty="0"/>
              <a:t>attributes</a:t>
            </a:r>
            <a:r>
              <a:rPr lang="en-US" dirty="0"/>
              <a:t> name, age, address etc. As </a:t>
            </a:r>
            <a:r>
              <a:rPr lang="en-US" b="1" dirty="0"/>
              <a:t>Address</a:t>
            </a:r>
            <a:r>
              <a:rPr lang="en-US" dirty="0"/>
              <a:t> is generally complex, it can be another </a:t>
            </a:r>
            <a:r>
              <a:rPr lang="en-US" b="1" dirty="0"/>
              <a:t>entity</a:t>
            </a:r>
            <a:r>
              <a:rPr lang="en-US" dirty="0"/>
              <a:t> with </a:t>
            </a:r>
            <a:r>
              <a:rPr lang="en-US" b="1" dirty="0"/>
              <a:t>attributes</a:t>
            </a:r>
            <a:r>
              <a:rPr lang="en-US" dirty="0"/>
              <a:t> street name, </a:t>
            </a:r>
            <a:r>
              <a:rPr lang="en-US" dirty="0" err="1"/>
              <a:t>pincode</a:t>
            </a:r>
            <a:r>
              <a:rPr lang="en-US" dirty="0"/>
              <a:t>, city </a:t>
            </a:r>
            <a:r>
              <a:rPr lang="en-US" dirty="0" err="1"/>
              <a:t>etc</a:t>
            </a:r>
            <a:r>
              <a:rPr lang="en-US" dirty="0"/>
              <a:t>, and there will be a relationship between them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267200"/>
            <a:ext cx="8153399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106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Advantages of E-R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8229600" cy="5711952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Conceptually it is very simple</a:t>
            </a:r>
            <a:r>
              <a:rPr lang="en-US" dirty="0"/>
              <a:t>: ER model is very simple because if we know relationship between entities and attributes, then we can easily draw an ER diagram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Better visual representation: </a:t>
            </a:r>
            <a:r>
              <a:rPr lang="en-US" dirty="0"/>
              <a:t>ER model is a diagrammatic representation of any logical structure of database. By seeing ER diagram, we can easily understand relationship among entities and relationship.</a:t>
            </a:r>
          </a:p>
          <a:p>
            <a:endParaRPr lang="en-US" dirty="0"/>
          </a:p>
          <a:p>
            <a:r>
              <a:rPr lang="en-US" b="1" dirty="0"/>
              <a:t>Effective communication tool: </a:t>
            </a:r>
            <a:r>
              <a:rPr lang="en-US" dirty="0"/>
              <a:t>It is an effective communication tool for database designer.</a:t>
            </a:r>
          </a:p>
          <a:p>
            <a:endParaRPr lang="en-US" dirty="0"/>
          </a:p>
          <a:p>
            <a:r>
              <a:rPr lang="en-US" b="1" dirty="0"/>
              <a:t>Highly integrated with relational model</a:t>
            </a:r>
            <a:r>
              <a:rPr lang="en-US" dirty="0"/>
              <a:t>: ER model can be easily converted into relational </a:t>
            </a:r>
            <a:r>
              <a:rPr lang="en-US" dirty="0" smtClean="0"/>
              <a:t>model(table format) </a:t>
            </a:r>
            <a:r>
              <a:rPr lang="en-US" dirty="0"/>
              <a:t>by simply converting ER model into tables.</a:t>
            </a:r>
          </a:p>
          <a:p>
            <a:endParaRPr lang="en-US" dirty="0"/>
          </a:p>
          <a:p>
            <a:r>
              <a:rPr lang="en-US" b="1" dirty="0"/>
              <a:t>Easy conversion to any data model: </a:t>
            </a:r>
            <a:r>
              <a:rPr lang="en-US" dirty="0"/>
              <a:t>ER model can be easily converted into another data model like hierarchical data model, network data model and so 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92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7467600" cy="655638"/>
          </a:xfrm>
        </p:spPr>
        <p:txBody>
          <a:bodyPr/>
          <a:lstStyle/>
          <a:p>
            <a:r>
              <a:rPr lang="en-US" dirty="0" smtClean="0"/>
              <a:t>Data Model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47800"/>
            <a:ext cx="7467600" cy="495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</a:t>
            </a:r>
            <a:r>
              <a:rPr lang="en-US" dirty="0"/>
              <a:t>of E-R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53400" cy="4873752"/>
          </a:xfrm>
        </p:spPr>
        <p:txBody>
          <a:bodyPr>
            <a:normAutofit/>
          </a:bodyPr>
          <a:lstStyle/>
          <a:p>
            <a:pPr fontAlgn="base"/>
            <a:r>
              <a:rPr lang="en-US" b="1" dirty="0"/>
              <a:t>Loss of information content:</a:t>
            </a:r>
            <a:r>
              <a:rPr lang="en-US" dirty="0"/>
              <a:t> Some information </a:t>
            </a:r>
            <a:r>
              <a:rPr lang="en-US" dirty="0" smtClean="0"/>
              <a:t>may be </a:t>
            </a:r>
            <a:r>
              <a:rPr lang="en-US" dirty="0"/>
              <a:t>lost or hidden in ER model</a:t>
            </a:r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b="1" dirty="0"/>
              <a:t>Limited relationship representation: </a:t>
            </a:r>
            <a:r>
              <a:rPr lang="en-US" dirty="0"/>
              <a:t>ER model represents limited relationship as compared to another data models like relational model etc.</a:t>
            </a:r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b="1" dirty="0"/>
              <a:t>No representation of data manipulation:</a:t>
            </a:r>
            <a:r>
              <a:rPr lang="en-US" dirty="0"/>
              <a:t> It is difficult to show data manipulation in ER model.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23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7467600" cy="5032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4.Object </a:t>
            </a:r>
            <a:r>
              <a:rPr lang="en-US" dirty="0"/>
              <a:t>oriented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5559552"/>
          </a:xfrm>
        </p:spPr>
        <p:txBody>
          <a:bodyPr/>
          <a:lstStyle/>
          <a:p>
            <a:r>
              <a:rPr lang="en-US" dirty="0"/>
              <a:t>Object oriented data model is based upon real world situations.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situations are represented as objects, with different attributes. All these object have multiple relationships between them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is an extension to E-R model with integration of concepts like </a:t>
            </a:r>
            <a:r>
              <a:rPr lang="en-US" dirty="0" err="1" smtClean="0"/>
              <a:t>object,method,encapsulation</a:t>
            </a:r>
            <a:r>
              <a:rPr lang="en-US" dirty="0" smtClean="0"/>
              <a:t>.</a:t>
            </a:r>
          </a:p>
          <a:p>
            <a:r>
              <a:rPr lang="en-US" dirty="0"/>
              <a:t>Object includes information about relationship between the facts within the object, as well as information about relationship with other objects.</a:t>
            </a:r>
          </a:p>
        </p:txBody>
      </p:sp>
    </p:spTree>
    <p:extLst>
      <p:ext uri="{BB962C8B-B14F-4D97-AF65-F5344CB8AC3E}">
        <p14:creationId xmlns:p14="http://schemas.microsoft.com/office/powerpoint/2010/main" val="304895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data model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1676400"/>
            <a:ext cx="69342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302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object oriented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model supports inheritance ,due to this we can reuse attributes and functionalities.it reduces cost of maintaining data multiple times.</a:t>
            </a:r>
          </a:p>
          <a:p>
            <a:r>
              <a:rPr lang="en-US" dirty="0" smtClean="0"/>
              <a:t>Due to inheritance and encapsulation this model become flexible.</a:t>
            </a:r>
          </a:p>
          <a:p>
            <a:r>
              <a:rPr lang="en-US" dirty="0" smtClean="0"/>
              <a:t>We can bind each class with its attribute and functionality.</a:t>
            </a:r>
          </a:p>
          <a:p>
            <a:r>
              <a:rPr lang="en-US" dirty="0" smtClean="0"/>
              <a:t>We can see each object as a real world entity in this model. Hence it is more understandable.</a:t>
            </a:r>
          </a:p>
          <a:p>
            <a:r>
              <a:rPr lang="en-US" dirty="0" smtClean="0"/>
              <a:t>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69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Disadvantage of Object-oriented databases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Object-oriented </a:t>
            </a:r>
            <a:r>
              <a:rPr lang="en-US" dirty="0"/>
              <a:t>database are more expensive to develop.</a:t>
            </a:r>
          </a:p>
          <a:p>
            <a:r>
              <a:rPr lang="en-US" dirty="0"/>
              <a:t>In the Most organizations are unwilling to abandon and convert from those databases.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94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0"/>
            <a:ext cx="8382000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728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"/>
            <a:ext cx="8077200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313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4850" y="1524000"/>
            <a:ext cx="773430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1676400" y="381000"/>
            <a:ext cx="5715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5)Relational Database Model</a:t>
            </a:r>
            <a:endParaRPr lang="en-US" sz="2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" y="1109663"/>
            <a:ext cx="8058150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1676400" y="381000"/>
            <a:ext cx="5715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5)Relational Database Model example</a:t>
            </a:r>
            <a:endParaRPr lang="en-US" sz="2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157288"/>
            <a:ext cx="8077200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7467600" cy="655638"/>
          </a:xfrm>
        </p:spPr>
        <p:txBody>
          <a:bodyPr/>
          <a:lstStyle/>
          <a:p>
            <a:r>
              <a:rPr lang="en-US" dirty="0" smtClean="0"/>
              <a:t>DATABASE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Database model defines the logical design and structure of a database and defines how data will be stored, accessed and updated in a database management system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Types of database Model:</a:t>
            </a:r>
          </a:p>
          <a:p>
            <a:pPr marL="365760" lvl="1" indent="0">
              <a:buNone/>
            </a:pPr>
            <a:r>
              <a:rPr lang="en-US" dirty="0" smtClean="0"/>
              <a:t>1.Hierarchical </a:t>
            </a:r>
            <a:r>
              <a:rPr lang="en-US" dirty="0"/>
              <a:t>Model</a:t>
            </a:r>
          </a:p>
          <a:p>
            <a:pPr marL="365760" lvl="1" indent="0">
              <a:buNone/>
            </a:pPr>
            <a:r>
              <a:rPr lang="en-US" dirty="0" smtClean="0"/>
              <a:t>2.Network database Model</a:t>
            </a:r>
            <a:endParaRPr lang="en-US" dirty="0"/>
          </a:p>
          <a:p>
            <a:pPr marL="365760" lvl="1" indent="0">
              <a:buNone/>
            </a:pPr>
            <a:r>
              <a:rPr lang="en-US" dirty="0" smtClean="0"/>
              <a:t>3.Entity-relationship Model</a:t>
            </a:r>
          </a:p>
          <a:p>
            <a:pPr marL="365760" lvl="1" indent="0">
              <a:buNone/>
            </a:pPr>
            <a:r>
              <a:rPr lang="en-US" dirty="0" smtClean="0"/>
              <a:t>4.Object Oriented data Model</a:t>
            </a:r>
            <a:endParaRPr lang="en-US" dirty="0"/>
          </a:p>
          <a:p>
            <a:pPr marL="365760" lvl="1" indent="0">
              <a:buNone/>
            </a:pPr>
            <a:r>
              <a:rPr lang="en-US" dirty="0" smtClean="0"/>
              <a:t>5.Relational </a:t>
            </a:r>
            <a:r>
              <a:rPr lang="en-US" dirty="0"/>
              <a:t>Model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57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r>
              <a:rPr lang="en-US" dirty="0" smtClean="0"/>
              <a:t>5)Relational Database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143000"/>
            <a:ext cx="7467600" cy="4873752"/>
          </a:xfrm>
        </p:spPr>
        <p:txBody>
          <a:bodyPr>
            <a:normAutofit/>
          </a:bodyPr>
          <a:lstStyle/>
          <a:p>
            <a:r>
              <a:rPr lang="en-US" dirty="0"/>
              <a:t>Relational Model was proposed by E.F. </a:t>
            </a:r>
            <a:r>
              <a:rPr lang="en-US" dirty="0" err="1"/>
              <a:t>Codd</a:t>
            </a:r>
            <a:r>
              <a:rPr lang="en-US" dirty="0"/>
              <a:t> to model data in the form of relations or </a:t>
            </a:r>
            <a:r>
              <a:rPr lang="en-US" dirty="0" smtClean="0"/>
              <a:t>tables.</a:t>
            </a:r>
          </a:p>
          <a:p>
            <a:r>
              <a:rPr lang="en-US" dirty="0" smtClean="0"/>
              <a:t>After </a:t>
            </a:r>
            <a:r>
              <a:rPr lang="en-US" dirty="0"/>
              <a:t>designing the conceptual model of Database using ER diagram, we need to convert the conceptual model in the relational model which can be implemented using any </a:t>
            </a:r>
            <a:r>
              <a:rPr lang="en-US" dirty="0" smtClean="0"/>
              <a:t>RDBMS </a:t>
            </a:r>
            <a:r>
              <a:rPr lang="en-US" dirty="0"/>
              <a:t>languages like </a:t>
            </a:r>
            <a:r>
              <a:rPr lang="en-US" dirty="0" smtClean="0"/>
              <a:t>Oracle, </a:t>
            </a:r>
            <a:r>
              <a:rPr lang="en-US" dirty="0"/>
              <a:t>SQL, MySQL etc</a:t>
            </a:r>
            <a:r>
              <a:rPr lang="en-US" dirty="0" smtClean="0"/>
              <a:t>.</a:t>
            </a:r>
          </a:p>
          <a:p>
            <a:r>
              <a:rPr lang="en-US" dirty="0"/>
              <a:t>Relational Model represents how data is stored in Relational Databases. </a:t>
            </a:r>
            <a:endParaRPr lang="en-US" dirty="0" smtClean="0"/>
          </a:p>
          <a:p>
            <a:r>
              <a:rPr lang="en-US" dirty="0"/>
              <a:t> A relational database stores data in the form of relations (tables). </a:t>
            </a:r>
          </a:p>
        </p:txBody>
      </p:sp>
    </p:spTree>
    <p:extLst>
      <p:ext uri="{BB962C8B-B14F-4D97-AF65-F5344CB8AC3E}">
        <p14:creationId xmlns:p14="http://schemas.microsoft.com/office/powerpoint/2010/main" val="407320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relational model consists of three major components: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1.The </a:t>
            </a:r>
            <a:r>
              <a:rPr lang="en-US" dirty="0"/>
              <a:t>set of relations and set of domains that defines the way data can be represented (data structure).</a:t>
            </a:r>
          </a:p>
          <a:p>
            <a:r>
              <a:rPr lang="en-US" dirty="0"/>
              <a:t>2. Integrity rules that define the procedure to protect the data (data integrity).</a:t>
            </a:r>
          </a:p>
          <a:p>
            <a:r>
              <a:rPr lang="en-US" dirty="0"/>
              <a:t>3. The operations that can be performed on data (data manipulation).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relational </a:t>
            </a:r>
            <a:r>
              <a:rPr lang="en-US" dirty="0" smtClean="0"/>
              <a:t>model: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990600"/>
            <a:ext cx="7467600" cy="4873752"/>
          </a:xfrm>
        </p:spPr>
        <p:txBody>
          <a:bodyPr/>
          <a:lstStyle/>
          <a:p>
            <a:r>
              <a:rPr lang="en-US" dirty="0"/>
              <a:t>Consider a relation STUDENT with attributes ROLL_NO, NAME, ADDRESS, PHONE and AGE shown in Table 1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693335"/>
              </p:ext>
            </p:extLst>
          </p:nvPr>
        </p:nvGraphicFramePr>
        <p:xfrm>
          <a:off x="457200" y="2286000"/>
          <a:ext cx="8305801" cy="3592832"/>
        </p:xfrm>
        <a:graphic>
          <a:graphicData uri="http://schemas.openxmlformats.org/drawingml/2006/table">
            <a:tbl>
              <a:tblPr/>
              <a:tblGrid>
                <a:gridCol w="1425951"/>
                <a:gridCol w="1911069"/>
                <a:gridCol w="1984572"/>
                <a:gridCol w="1984572"/>
                <a:gridCol w="999637"/>
              </a:tblGrid>
              <a:tr h="781430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>
                          <a:effectLst/>
                        </a:rPr>
                        <a:t>ROLL_NO</a:t>
                      </a:r>
                      <a:endParaRPr lang="en-US" b="0" dirty="0">
                        <a:effectLst/>
                      </a:endParaRP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>
                          <a:effectLst/>
                        </a:rPr>
                        <a:t>NAME</a:t>
                      </a:r>
                      <a:endParaRPr lang="en-US" b="0" dirty="0">
                        <a:effectLst/>
                      </a:endParaRP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>
                          <a:effectLst/>
                        </a:rPr>
                        <a:t>ADDRESS</a:t>
                      </a:r>
                      <a:endParaRPr lang="en-US" b="0" dirty="0">
                        <a:effectLst/>
                      </a:endParaRP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effectLst/>
                        </a:rPr>
                        <a:t>PHONE</a:t>
                      </a:r>
                      <a:endParaRPr lang="en-US" b="0">
                        <a:effectLst/>
                      </a:endParaRP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effectLst/>
                        </a:rPr>
                        <a:t>AGE</a:t>
                      </a:r>
                      <a:endParaRPr lang="en-US" b="0">
                        <a:effectLst/>
                      </a:endParaRP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8143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1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</a:rPr>
                        <a:t>RAM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</a:rPr>
                        <a:t>DELHI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9455123451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18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8143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2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</a:rPr>
                        <a:t>RAMESH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</a:rPr>
                        <a:t>GURGAON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9652431543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18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8143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3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</a:rPr>
                        <a:t>SUJIT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ROHTAK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9156253131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20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7112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4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SURESH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DELHI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b="0">
                        <a:effectLst/>
                      </a:endParaRP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</a:rPr>
                        <a:t>18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89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Relational Model Concepts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Attribute:</a:t>
            </a:r>
            <a:r>
              <a:rPr lang="en-US" dirty="0"/>
              <a:t> Each column in a Table. Attributes are the properties which define a relation. e.g., </a:t>
            </a:r>
            <a:r>
              <a:rPr lang="en-US" dirty="0" smtClean="0"/>
              <a:t>Student </a:t>
            </a:r>
            <a:r>
              <a:rPr lang="en-US" dirty="0" err="1" smtClean="0"/>
              <a:t>Rollno</a:t>
            </a:r>
            <a:r>
              <a:rPr lang="en-US" dirty="0"/>
              <a:t>, </a:t>
            </a:r>
            <a:r>
              <a:rPr lang="en-US" dirty="0" err="1"/>
              <a:t>NAME,etc</a:t>
            </a:r>
            <a:r>
              <a:rPr lang="en-US" dirty="0"/>
              <a:t>.</a:t>
            </a:r>
          </a:p>
          <a:p>
            <a:r>
              <a:rPr lang="en-US" b="1" dirty="0"/>
              <a:t>Tables</a:t>
            </a:r>
            <a:r>
              <a:rPr lang="en-US" dirty="0"/>
              <a:t> – In the Relational model the, relations are saved in the table format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810000"/>
            <a:ext cx="5867400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4550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 smtClean="0"/>
              <a:t>Tuple</a:t>
            </a:r>
            <a:r>
              <a:rPr lang="en-US" dirty="0" smtClean="0"/>
              <a:t> (record)– It is nothing but a single row of a table, which contains a single record.</a:t>
            </a:r>
          </a:p>
          <a:p>
            <a:r>
              <a:rPr lang="en-US" b="1" dirty="0" smtClean="0"/>
              <a:t>Cardinality: </a:t>
            </a:r>
            <a:r>
              <a:rPr lang="en-US" dirty="0" smtClean="0"/>
              <a:t>Total number of rows present in the Table.</a:t>
            </a:r>
          </a:p>
          <a:p>
            <a:r>
              <a:rPr lang="en-US" b="1" dirty="0" smtClean="0"/>
              <a:t>Degree:</a:t>
            </a:r>
            <a:r>
              <a:rPr lang="en-US" dirty="0" smtClean="0"/>
              <a:t> The total number of attributes which in the relation is called the degree of the relation.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Relations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7467600" cy="5407152"/>
          </a:xfrm>
        </p:spPr>
        <p:txBody>
          <a:bodyPr/>
          <a:lstStyle/>
          <a:p>
            <a:r>
              <a:rPr lang="en-US" dirty="0" smtClean="0"/>
              <a:t>Name </a:t>
            </a:r>
            <a:r>
              <a:rPr lang="en-US" dirty="0"/>
              <a:t>of the relation is distinct from all other relations.</a:t>
            </a:r>
          </a:p>
          <a:p>
            <a:r>
              <a:rPr lang="en-US" dirty="0"/>
              <a:t>Each relation cell contains exactly one atomic (single) value</a:t>
            </a:r>
          </a:p>
          <a:p>
            <a:r>
              <a:rPr lang="en-US" dirty="0"/>
              <a:t>Each attribute contains a distinct name</a:t>
            </a:r>
          </a:p>
          <a:p>
            <a:r>
              <a:rPr lang="en-US" dirty="0"/>
              <a:t>Attribute domain has no significance</a:t>
            </a:r>
          </a:p>
          <a:p>
            <a:r>
              <a:rPr lang="en-US" dirty="0"/>
              <a:t>tuple has no duplicate value</a:t>
            </a:r>
          </a:p>
          <a:p>
            <a:r>
              <a:rPr lang="en-US" dirty="0"/>
              <a:t>Order of tuple can have a different sequence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60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Domain is defined as the set of all unique values permitted for an attribute. </a:t>
            </a:r>
          </a:p>
          <a:p>
            <a:r>
              <a:rPr lang="en-US" dirty="0" smtClean="0"/>
              <a:t>This attribute domain decides which types of values are permitted in the attribute.</a:t>
            </a:r>
          </a:p>
          <a:p>
            <a:r>
              <a:rPr lang="en-US" dirty="0" smtClean="0"/>
              <a:t>The type of value contains where string or numerical or date type.</a:t>
            </a:r>
          </a:p>
          <a:p>
            <a:r>
              <a:rPr lang="en-US" dirty="0" smtClean="0"/>
              <a:t>The domain also decides some integrity constraints for values to be inserted in the database.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5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Consider employee table, an emp_name attribute can have only string type of value with salary attribute can have only numeric values with specified range.</a:t>
            </a:r>
          </a:p>
          <a:p>
            <a:r>
              <a:rPr lang="en-US" dirty="0" smtClean="0"/>
              <a:t>Domain restrict the data to be inserted with specific constraints, hence it is called as domain constraint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53400" cy="4873752"/>
          </a:xfrm>
        </p:spPr>
        <p:txBody>
          <a:bodyPr/>
          <a:lstStyle/>
          <a:p>
            <a:r>
              <a:rPr lang="en-US" dirty="0" smtClean="0"/>
              <a:t>An attribute is a characteristic of an entity like student ,employee.</a:t>
            </a:r>
          </a:p>
          <a:p>
            <a:r>
              <a:rPr lang="en-US" dirty="0" smtClean="0"/>
              <a:t>Attributes </a:t>
            </a:r>
            <a:r>
              <a:rPr lang="en-US" dirty="0"/>
              <a:t>are the descriptive properties owned by each </a:t>
            </a:r>
            <a:r>
              <a:rPr lang="en-US" dirty="0" smtClean="0"/>
              <a:t>entity.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consider employee table, so employee is an entity has attribute </a:t>
            </a:r>
            <a:r>
              <a:rPr lang="en-US" dirty="0" err="1" smtClean="0"/>
              <a:t>emp_id</a:t>
            </a:r>
            <a:r>
              <a:rPr lang="en-US" dirty="0" smtClean="0"/>
              <a:t> ,</a:t>
            </a:r>
            <a:r>
              <a:rPr lang="en-US" dirty="0" err="1" smtClean="0"/>
              <a:t>emp_name</a:t>
            </a:r>
            <a:r>
              <a:rPr lang="en-US" dirty="0" smtClean="0"/>
              <a:t> </a:t>
            </a:r>
            <a:r>
              <a:rPr lang="en-US" dirty="0" err="1" smtClean="0"/>
              <a:t>emp_designation,emp_salary</a:t>
            </a:r>
            <a:r>
              <a:rPr lang="en-US" dirty="0" smtClean="0"/>
              <a:t> etc.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59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7467600" cy="5032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different types of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US" b="1" dirty="0" smtClean="0"/>
              <a:t>Simple attributes</a:t>
            </a:r>
          </a:p>
          <a:p>
            <a:pPr marL="457200" indent="-457200">
              <a:buAutoNum type="arabicParenR"/>
            </a:pPr>
            <a:r>
              <a:rPr lang="en-US" b="1" dirty="0" smtClean="0"/>
              <a:t>Composite Attributes</a:t>
            </a:r>
          </a:p>
          <a:p>
            <a:pPr marL="457200" indent="-457200">
              <a:buAutoNum type="arabicParenR"/>
            </a:pPr>
            <a:r>
              <a:rPr lang="en-US" b="1" dirty="0" smtClean="0"/>
              <a:t> Single Valued Attributes</a:t>
            </a:r>
          </a:p>
          <a:p>
            <a:pPr marL="457200" indent="-457200">
              <a:buAutoNum type="arabicParenR"/>
            </a:pPr>
            <a:r>
              <a:rPr lang="en-US" b="1" dirty="0" err="1" smtClean="0"/>
              <a:t>Multivalued</a:t>
            </a:r>
            <a:r>
              <a:rPr lang="en-US" b="1" dirty="0" smtClean="0"/>
              <a:t> Attributes</a:t>
            </a:r>
          </a:p>
          <a:p>
            <a:pPr marL="457200" indent="-457200">
              <a:buAutoNum type="arabicParenR"/>
            </a:pPr>
            <a:r>
              <a:rPr lang="en-US" b="1" dirty="0" smtClean="0"/>
              <a:t>Derived Attribute</a:t>
            </a:r>
          </a:p>
          <a:p>
            <a:pPr marL="457200" indent="-457200">
              <a:buAutoNum type="arabicParenR"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838200"/>
            <a:ext cx="7467600" cy="507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r>
              <a:rPr lang="en-US" dirty="0"/>
              <a:t>different types of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066800"/>
            <a:ext cx="7467600" cy="4873752"/>
          </a:xfrm>
        </p:spPr>
        <p:txBody>
          <a:bodyPr>
            <a:normAutofit/>
          </a:bodyPr>
          <a:lstStyle/>
          <a:p>
            <a:r>
              <a:rPr lang="en-US" b="1" dirty="0"/>
              <a:t>1) Simple attributes </a:t>
            </a:r>
            <a:r>
              <a:rPr lang="en-US" dirty="0"/>
              <a:t>: Attributes that cannot be subdivided (</a:t>
            </a:r>
            <a:r>
              <a:rPr lang="en-US" dirty="0" err="1"/>
              <a:t>i.e</a:t>
            </a:r>
            <a:r>
              <a:rPr lang="en-US" dirty="0"/>
              <a:t> are  atomic) into subparts are called as simple attributes. </a:t>
            </a:r>
            <a:endParaRPr lang="en-US" dirty="0" smtClean="0"/>
          </a:p>
          <a:p>
            <a:pPr lvl="1"/>
            <a:r>
              <a:rPr lang="en-US" dirty="0" err="1" smtClean="0"/>
              <a:t>E.g</a:t>
            </a:r>
            <a:r>
              <a:rPr lang="en-US" dirty="0"/>
              <a:t>: </a:t>
            </a:r>
            <a:r>
              <a:rPr lang="en-US" dirty="0" err="1"/>
              <a:t>Enroll_no</a:t>
            </a:r>
            <a:r>
              <a:rPr lang="en-US" dirty="0"/>
              <a:t>, </a:t>
            </a:r>
            <a:r>
              <a:rPr lang="en-US" dirty="0" err="1" smtClean="0"/>
              <a:t>RollNo</a:t>
            </a:r>
            <a:r>
              <a:rPr lang="en-US" dirty="0" smtClean="0"/>
              <a:t>   </a:t>
            </a:r>
          </a:p>
          <a:p>
            <a:pPr lvl="1"/>
            <a:endParaRPr lang="en-US" b="1" dirty="0" smtClean="0"/>
          </a:p>
          <a:p>
            <a:pPr lvl="1">
              <a:buNone/>
            </a:pPr>
            <a:r>
              <a:rPr lang="en-US" b="1" dirty="0" smtClean="0"/>
              <a:t> </a:t>
            </a:r>
            <a:r>
              <a:rPr lang="en-US" b="1" dirty="0"/>
              <a:t>2) Composite Attributes: </a:t>
            </a:r>
            <a:r>
              <a:rPr lang="en-US" dirty="0"/>
              <a:t>The attributes which can be divided into subparts are called composite attributes. </a:t>
            </a:r>
            <a:endParaRPr lang="en-US" dirty="0" smtClean="0"/>
          </a:p>
          <a:p>
            <a:pPr lvl="1"/>
            <a:r>
              <a:rPr lang="en-US" dirty="0" err="1" smtClean="0"/>
              <a:t>E.g</a:t>
            </a:r>
            <a:r>
              <a:rPr lang="en-US" dirty="0"/>
              <a:t>: </a:t>
            </a:r>
            <a:r>
              <a:rPr lang="en-US" dirty="0" smtClean="0"/>
              <a:t>attribute </a:t>
            </a:r>
            <a:r>
              <a:rPr lang="en-US" dirty="0"/>
              <a:t>name </a:t>
            </a:r>
            <a:r>
              <a:rPr lang="en-US" dirty="0" smtClean="0"/>
              <a:t>could </a:t>
            </a:r>
            <a:r>
              <a:rPr lang="en-US" dirty="0"/>
              <a:t>be structured as a composite attribute consisting </a:t>
            </a:r>
            <a:r>
              <a:rPr lang="en-US" dirty="0" smtClean="0"/>
              <a:t>of </a:t>
            </a:r>
            <a:r>
              <a:rPr lang="en-US" dirty="0" err="1" smtClean="0"/>
              <a:t>first_name,middle_name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/>
              <a:t>last_name</a:t>
            </a:r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404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3) Single Valued Attributes: </a:t>
            </a:r>
            <a:r>
              <a:rPr lang="en-US" dirty="0" smtClean="0"/>
              <a:t>The attribute has single value for a particular entity called as single valued attribute. </a:t>
            </a:r>
            <a:r>
              <a:rPr lang="en-US" dirty="0" err="1" smtClean="0"/>
              <a:t>E.g</a:t>
            </a:r>
            <a:r>
              <a:rPr lang="en-US" dirty="0" smtClean="0"/>
              <a:t>: </a:t>
            </a:r>
            <a:r>
              <a:rPr lang="en-US" dirty="0" err="1" smtClean="0"/>
              <a:t>Student_id</a:t>
            </a:r>
            <a:r>
              <a:rPr lang="en-US" dirty="0" smtClean="0"/>
              <a:t> ,</a:t>
            </a:r>
          </a:p>
          <a:p>
            <a:endParaRPr lang="en-US" dirty="0" smtClean="0"/>
          </a:p>
          <a:p>
            <a:r>
              <a:rPr lang="en-US" dirty="0" smtClean="0"/>
              <a:t>Student entity : </a:t>
            </a:r>
            <a:r>
              <a:rPr lang="en-US" dirty="0" err="1" smtClean="0"/>
              <a:t>rollno</a:t>
            </a:r>
            <a:r>
              <a:rPr lang="en-US" dirty="0" smtClean="0"/>
              <a:t> ,enrollment no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 4) Multivalued Attributes: </a:t>
            </a:r>
            <a:r>
              <a:rPr lang="en-US" dirty="0"/>
              <a:t>The attribute has set of </a:t>
            </a:r>
            <a:r>
              <a:rPr lang="en-US" dirty="0" smtClean="0"/>
              <a:t>values </a:t>
            </a:r>
            <a:r>
              <a:rPr lang="en-US" dirty="0"/>
              <a:t>for a specific entity called as multi valued attribute. </a:t>
            </a:r>
            <a:r>
              <a:rPr lang="en-US" dirty="0" err="1"/>
              <a:t>E.g</a:t>
            </a:r>
            <a:r>
              <a:rPr lang="en-US" dirty="0"/>
              <a:t>: </a:t>
            </a:r>
            <a:r>
              <a:rPr lang="en-US" dirty="0" err="1"/>
              <a:t>Phone_no</a:t>
            </a:r>
            <a:r>
              <a:rPr lang="en-US" dirty="0"/>
              <a:t> is multivalued attribute because employee may have zero, one or several phone no. </a:t>
            </a:r>
          </a:p>
          <a:p>
            <a:r>
              <a:rPr lang="en-US" b="1" dirty="0"/>
              <a:t>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54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5) Derived Attribute: </a:t>
            </a:r>
            <a:r>
              <a:rPr lang="en-US" dirty="0" smtClean="0"/>
              <a:t>The value for this type of attribute can be derived from the values of other related attributes or entities. </a:t>
            </a:r>
            <a:r>
              <a:rPr lang="en-US" dirty="0" err="1" smtClean="0"/>
              <a:t>E.g</a:t>
            </a:r>
            <a:r>
              <a:rPr lang="en-US" dirty="0" smtClean="0"/>
              <a:t>: Customer entity has attribute age and </a:t>
            </a:r>
            <a:r>
              <a:rPr lang="en-US" dirty="0" err="1" smtClean="0"/>
              <a:t>date_of_birth</a:t>
            </a:r>
            <a:r>
              <a:rPr lang="en-US" dirty="0" smtClean="0"/>
              <a:t>. We calculate age from </a:t>
            </a:r>
            <a:r>
              <a:rPr lang="en-US" dirty="0" err="1" smtClean="0"/>
              <a:t>date_of_birth</a:t>
            </a:r>
            <a:r>
              <a:rPr lang="en-US" dirty="0" smtClean="0"/>
              <a:t> and </a:t>
            </a:r>
            <a:r>
              <a:rPr lang="en-US" dirty="0" err="1" smtClean="0"/>
              <a:t>current_date</a:t>
            </a:r>
            <a:r>
              <a:rPr lang="en-US" dirty="0" smtClean="0"/>
              <a:t>. Here age is derived attribute and </a:t>
            </a:r>
            <a:r>
              <a:rPr lang="en-US" dirty="0" err="1" smtClean="0"/>
              <a:t>date_of_birth</a:t>
            </a:r>
            <a:r>
              <a:rPr lang="en-US" dirty="0" smtClean="0"/>
              <a:t> is base or stored attribute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Tuples and relations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-1" y="762000"/>
            <a:ext cx="8905875" cy="6096000"/>
          </a:xfrm>
        </p:spPr>
        <p:txBody>
          <a:bodyPr/>
          <a:lstStyle/>
          <a:p>
            <a:r>
              <a:rPr lang="en-US" dirty="0"/>
              <a:t>A single row of a table, which contains a single record for that relation is called a tuple</a:t>
            </a:r>
            <a:r>
              <a:rPr lang="en-US" dirty="0" smtClean="0"/>
              <a:t>.</a:t>
            </a:r>
          </a:p>
          <a:p>
            <a:r>
              <a:rPr lang="en-US" dirty="0"/>
              <a:t>Relation is sometimes used to refer to a table in a relational database but is more commonly used to describe the relationships that can be created between those tables in a relational database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3124200"/>
            <a:ext cx="866775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418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 and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relational databases, a relationship exists between two tables when one of them has a foreign key that references the primary key of the other table. 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199" y="3124200"/>
            <a:ext cx="5715001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0059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7467600" cy="579438"/>
          </a:xfrm>
        </p:spPr>
        <p:txBody>
          <a:bodyPr/>
          <a:lstStyle/>
          <a:p>
            <a:r>
              <a:rPr lang="en-US" dirty="0" err="1" smtClean="0"/>
              <a:t>Tuples</a:t>
            </a:r>
            <a:r>
              <a:rPr lang="en-US" dirty="0" smtClean="0"/>
              <a:t> and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This single fact allows relational databases to split and store data in different tables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It is one of the features that makes relational databases such powerful and efficient stores of information.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database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1.Centralized Database System</a:t>
            </a:r>
          </a:p>
          <a:p>
            <a:r>
              <a:rPr lang="en-US" dirty="0" smtClean="0"/>
              <a:t>2.Parallel Database System</a:t>
            </a:r>
          </a:p>
          <a:p>
            <a:r>
              <a:rPr lang="en-US" dirty="0" smtClean="0"/>
              <a:t>3.Client/Server Database System</a:t>
            </a:r>
          </a:p>
          <a:p>
            <a:r>
              <a:rPr lang="en-US" dirty="0" smtClean="0"/>
              <a:t>4.Distributed Database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75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Centralized Database System: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</a:t>
            </a:r>
            <a:r>
              <a:rPr lang="en-US" dirty="0"/>
              <a:t>. A centralized database consists of a single data server into which all data are stored and from which all data are retrieved. All the data reside at a single location and all applications must retrieve all data from that location. </a:t>
            </a:r>
            <a:endParaRPr lang="en-US" dirty="0" smtClean="0"/>
          </a:p>
          <a:p>
            <a:r>
              <a:rPr lang="en-US" dirty="0" smtClean="0"/>
              <a:t>2</a:t>
            </a:r>
            <a:r>
              <a:rPr lang="en-US" dirty="0"/>
              <a:t>. The centralized database system consists of a single processor together with its </a:t>
            </a:r>
            <a:r>
              <a:rPr lang="en-US" dirty="0" smtClean="0"/>
              <a:t>associated </a:t>
            </a:r>
            <a:r>
              <a:rPr lang="en-US" dirty="0"/>
              <a:t>data storage devices and </a:t>
            </a:r>
            <a:r>
              <a:rPr lang="en-US" dirty="0" smtClean="0"/>
              <a:t>other </a:t>
            </a:r>
            <a:r>
              <a:rPr lang="en-US" dirty="0"/>
              <a:t>peripherals. It is physically confined to a single location. </a:t>
            </a:r>
            <a:endParaRPr lang="en-US" dirty="0" smtClean="0"/>
          </a:p>
          <a:p>
            <a:r>
              <a:rPr lang="en-US" dirty="0" smtClean="0"/>
              <a:t>3</a:t>
            </a:r>
            <a:r>
              <a:rPr lang="en-US" dirty="0"/>
              <a:t>. Data can be accessed from the multiple sites with the use of a computer network while the database is maintained at the central </a:t>
            </a:r>
            <a:r>
              <a:rPr lang="en-US" dirty="0" smtClean="0"/>
              <a:t>site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30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741487"/>
            <a:ext cx="4762500" cy="459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Centralized Database System:</a:t>
            </a:r>
          </a:p>
        </p:txBody>
      </p:sp>
    </p:spTree>
    <p:extLst>
      <p:ext uri="{BB962C8B-B14F-4D97-AF65-F5344CB8AC3E}">
        <p14:creationId xmlns:p14="http://schemas.microsoft.com/office/powerpoint/2010/main" val="155955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model example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905000"/>
            <a:ext cx="7467600" cy="3982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Centralized Database System: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Consider </a:t>
            </a:r>
            <a:r>
              <a:rPr lang="en-US" dirty="0"/>
              <a:t>a company developing a project. As the project consist of many different types of information like documents, plans, diagrams, etc. instead of having it stored on every project members system it can be stored in a database on server which can act as a centralized database from which all the project members will assess the information acting as clients.</a:t>
            </a:r>
          </a:p>
        </p:txBody>
      </p:sp>
    </p:spTree>
    <p:extLst>
      <p:ext uri="{BB962C8B-B14F-4D97-AF65-F5344CB8AC3E}">
        <p14:creationId xmlns:p14="http://schemas.microsoft.com/office/powerpoint/2010/main" val="119821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</a:t>
            </a:r>
            <a:r>
              <a:rPr lang="en-US" dirty="0"/>
              <a:t>of </a:t>
            </a:r>
            <a:r>
              <a:rPr lang="en-US" dirty="0" smtClean="0"/>
              <a:t>centralized </a:t>
            </a:r>
            <a:r>
              <a:rPr lang="en-US" dirty="0"/>
              <a:t>database system: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data </a:t>
            </a:r>
            <a:r>
              <a:rPr lang="en-US" dirty="0" smtClean="0"/>
              <a:t>integrity(accuracy of message) </a:t>
            </a:r>
            <a:r>
              <a:rPr lang="en-US" dirty="0"/>
              <a:t>is </a:t>
            </a:r>
            <a:r>
              <a:rPr lang="en-US" dirty="0" smtClean="0"/>
              <a:t>maximized   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data </a:t>
            </a:r>
            <a:r>
              <a:rPr lang="en-US" dirty="0" smtClean="0"/>
              <a:t>redundancy(duplication of data) </a:t>
            </a:r>
            <a:r>
              <a:rPr lang="en-US" dirty="0"/>
              <a:t>is minimal. </a:t>
            </a:r>
            <a:endParaRPr lang="en-US" dirty="0" smtClean="0"/>
          </a:p>
          <a:p>
            <a:r>
              <a:rPr lang="en-US" dirty="0" smtClean="0"/>
              <a:t>Centralized </a:t>
            </a:r>
            <a:r>
              <a:rPr lang="en-US" dirty="0"/>
              <a:t>database is much more secure.  </a:t>
            </a:r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/>
              <a:t>is easily portable because it is stored at the same place.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centralized database is cheaper than other types of databases as it requires less power and maintenance. </a:t>
            </a:r>
          </a:p>
          <a:p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057400"/>
            <a:ext cx="35814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002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</a:t>
            </a:r>
            <a:r>
              <a:rPr lang="en-US" dirty="0"/>
              <a:t>of centralized database system: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79448"/>
            <a:ext cx="8153400" cy="4873752"/>
          </a:xfrm>
        </p:spPr>
        <p:txBody>
          <a:bodyPr>
            <a:normAutofit/>
          </a:bodyPr>
          <a:lstStyle/>
          <a:p>
            <a:r>
              <a:rPr lang="en-US" dirty="0"/>
              <a:t>Since all the data is at one location, it takes more time to search and access it. If the network is slow, this process takes even more time.</a:t>
            </a:r>
          </a:p>
          <a:p>
            <a:r>
              <a:rPr lang="en-US" dirty="0"/>
              <a:t>There is a lot of data access traffic for the centralized database. </a:t>
            </a:r>
          </a:p>
          <a:p>
            <a:r>
              <a:rPr lang="en-US" dirty="0"/>
              <a:t>Since all the data is at the same location, if multiple users try to access it simultaneously it creates a problem. This may reduce the efficiency of the system.</a:t>
            </a:r>
          </a:p>
          <a:p>
            <a:r>
              <a:rPr lang="en-US" dirty="0"/>
              <a:t>If there are no database recovery measures in place and a system failure occurs, then all the data in the database will be destroyed.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23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Database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Companies need to handle huge amount of data with high data transfer rate. The client server and centralized system is not much efficient. The need to improve the efficiency </a:t>
            </a:r>
            <a:r>
              <a:rPr lang="en-US" dirty="0" smtClean="0"/>
              <a:t>so that the </a:t>
            </a:r>
            <a:r>
              <a:rPr lang="en-US" dirty="0"/>
              <a:t>concept of Parallel </a:t>
            </a:r>
            <a:r>
              <a:rPr lang="en-US" dirty="0" smtClean="0"/>
              <a:t>Databases is used.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Parallel </a:t>
            </a:r>
            <a:r>
              <a:rPr lang="en-US" dirty="0"/>
              <a:t>database system improves performance of data processing using multiple resources in parallel, like multiple CPU and disks are used </a:t>
            </a:r>
            <a:r>
              <a:rPr lang="en-US" dirty="0" smtClean="0"/>
              <a:t>parallel.</a:t>
            </a:r>
          </a:p>
          <a:p>
            <a:r>
              <a:rPr lang="en-US" dirty="0" smtClean="0"/>
              <a:t>It </a:t>
            </a:r>
            <a:r>
              <a:rPr lang="en-US" dirty="0"/>
              <a:t>also performs many parallelization operations like, data loading and query processing.</a:t>
            </a:r>
          </a:p>
        </p:txBody>
      </p:sp>
    </p:spTree>
    <p:extLst>
      <p:ext uri="{BB962C8B-B14F-4D97-AF65-F5344CB8AC3E}">
        <p14:creationId xmlns:p14="http://schemas.microsoft.com/office/powerpoint/2010/main" val="108378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Database System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1"/>
            <a:ext cx="6934199" cy="397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595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Parallel </a:t>
            </a:r>
            <a:r>
              <a:rPr lang="en-US" dirty="0"/>
              <a:t>Database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Improve performance: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The performance of the system can be improved by connecting multiple CPU and disks in parallel. Many small processors can also be connected in </a:t>
            </a:r>
            <a:r>
              <a:rPr lang="en-US" dirty="0" smtClean="0"/>
              <a:t>parallel.</a:t>
            </a:r>
          </a:p>
          <a:p>
            <a:r>
              <a:rPr lang="en-US" b="1" dirty="0" smtClean="0"/>
              <a:t>Improve </a:t>
            </a:r>
            <a:r>
              <a:rPr lang="en-US" b="1" dirty="0"/>
              <a:t>availability of data: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Data can be copied to multiple locations to improve the availability of data.</a:t>
            </a:r>
            <a:br>
              <a:rPr lang="en-US" dirty="0"/>
            </a:br>
            <a:r>
              <a:rPr lang="en-US" b="1" dirty="0"/>
              <a:t>For example:</a:t>
            </a:r>
            <a:r>
              <a:rPr lang="en-US" dirty="0"/>
              <a:t> if a module contains a relation (table in database) which is unavailable then it is important to make it available from another module. </a:t>
            </a:r>
            <a:endParaRPr lang="en-US" dirty="0" smtClean="0"/>
          </a:p>
          <a:p>
            <a:r>
              <a:rPr lang="en-US" b="1" dirty="0" smtClean="0"/>
              <a:t>Improve </a:t>
            </a:r>
            <a:r>
              <a:rPr lang="en-US" b="1" dirty="0"/>
              <a:t>reliability: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Reliability of system is improved with completeness, accuracy and availability of </a:t>
            </a:r>
            <a:r>
              <a:rPr lang="en-US" dirty="0" smtClean="0"/>
              <a:t>data.</a:t>
            </a:r>
          </a:p>
          <a:p>
            <a:r>
              <a:rPr lang="en-US" b="1" dirty="0" smtClean="0"/>
              <a:t>Provide </a:t>
            </a:r>
            <a:r>
              <a:rPr lang="en-US" b="1" dirty="0"/>
              <a:t>distributed access of data: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Companies having many branches in multiple cities can access data with the help of parallel database system.</a:t>
            </a:r>
          </a:p>
        </p:txBody>
      </p:sp>
    </p:spTree>
    <p:extLst>
      <p:ext uri="{BB962C8B-B14F-4D97-AF65-F5344CB8AC3E}">
        <p14:creationId xmlns:p14="http://schemas.microsoft.com/office/powerpoint/2010/main" val="187561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Parallel </a:t>
            </a:r>
            <a:r>
              <a:rPr lang="en-US" dirty="0"/>
              <a:t>Database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1) Number of resources required is large thus cost is increased.</a:t>
            </a:r>
          </a:p>
          <a:p>
            <a:pPr marL="0" indent="0">
              <a:buNone/>
            </a:pPr>
            <a:r>
              <a:rPr lang="en-US" dirty="0"/>
              <a:t>2) Also due to large number of resources complexity is increased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20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/ server database system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1"/>
            <a:ext cx="7848599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941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/ server database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has two logical parts –client and server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clients are the machines which requests for the service to the server. </a:t>
            </a:r>
            <a:endParaRPr lang="en-US" dirty="0" smtClean="0"/>
          </a:p>
          <a:p>
            <a:r>
              <a:rPr lang="en-US" dirty="0" smtClean="0"/>
              <a:t>Server </a:t>
            </a:r>
            <a:r>
              <a:rPr lang="en-US" dirty="0"/>
              <a:t>is the machine which serves to the clients. Applications and tools of DBMS run on client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DBMS software runs on server. </a:t>
            </a:r>
            <a:endParaRPr lang="en-US" dirty="0" smtClean="0"/>
          </a:p>
          <a:p>
            <a:r>
              <a:rPr lang="en-US" dirty="0" smtClean="0"/>
              <a:t>Computer </a:t>
            </a:r>
            <a:r>
              <a:rPr lang="en-US" dirty="0"/>
              <a:t>networking allows some task to be executed on a server system and some tasks on client system.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leads to development of client server architecture.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703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/ server database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 are different types of client/server architecture such as  </a:t>
            </a:r>
          </a:p>
          <a:p>
            <a:pPr marL="0" indent="0">
              <a:buNone/>
            </a:pPr>
            <a:r>
              <a:rPr lang="en-US" dirty="0"/>
              <a:t> 	 Two tier architecture </a:t>
            </a:r>
          </a:p>
          <a:p>
            <a:pPr marL="0" indent="0">
              <a:buNone/>
            </a:pPr>
            <a:r>
              <a:rPr lang="en-US" dirty="0"/>
              <a:t>	 Three tier architecture.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In two tier architecture, client systems directly approach database servers whereas in three </a:t>
            </a:r>
            <a:r>
              <a:rPr lang="en-US" dirty="0" smtClean="0"/>
              <a:t>tier </a:t>
            </a:r>
            <a:r>
              <a:rPr lang="en-US" dirty="0"/>
              <a:t>architecture, there exists a middle layer which acts as application server to receive and send requests from client machine to database server and vice versa.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27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dirty="0" smtClean="0"/>
              <a:t>1.Hierarchical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6629400" cy="5407152"/>
          </a:xfrm>
        </p:spPr>
        <p:txBody>
          <a:bodyPr/>
          <a:lstStyle/>
          <a:p>
            <a:r>
              <a:rPr lang="en-US" dirty="0"/>
              <a:t>This database model </a:t>
            </a:r>
            <a:r>
              <a:rPr lang="en-US" dirty="0" smtClean="0"/>
              <a:t>organizes the data </a:t>
            </a:r>
            <a:r>
              <a:rPr lang="en-US" dirty="0"/>
              <a:t>into a </a:t>
            </a:r>
            <a:r>
              <a:rPr lang="en-US" b="1" dirty="0"/>
              <a:t>tree-like-structure</a:t>
            </a:r>
            <a:r>
              <a:rPr lang="en-US" dirty="0"/>
              <a:t>, with a single root, to which all the other data is linked. </a:t>
            </a:r>
            <a:endParaRPr lang="en-US" dirty="0" smtClean="0"/>
          </a:p>
          <a:p>
            <a:r>
              <a:rPr lang="en-US" dirty="0" smtClean="0"/>
              <a:t>This model structure contains </a:t>
            </a:r>
            <a:r>
              <a:rPr lang="en-US" b="1" dirty="0" smtClean="0"/>
              <a:t>parent-child</a:t>
            </a:r>
            <a:r>
              <a:rPr lang="en-US" dirty="0" smtClean="0"/>
              <a:t> relationship.</a:t>
            </a:r>
          </a:p>
          <a:p>
            <a:r>
              <a:rPr lang="en-US" dirty="0" smtClean="0"/>
              <a:t>Root of tree is parent which then branches into its  children's.</a:t>
            </a:r>
          </a:p>
          <a:p>
            <a:r>
              <a:rPr lang="en-US" b="1" dirty="0" smtClean="0"/>
              <a:t>one-to-many</a:t>
            </a:r>
            <a:r>
              <a:rPr lang="en-US" dirty="0" smtClean="0"/>
              <a:t> </a:t>
            </a:r>
            <a:r>
              <a:rPr lang="en-US" dirty="0"/>
              <a:t>relationship between two different types of </a:t>
            </a:r>
            <a:r>
              <a:rPr lang="en-US" dirty="0" smtClean="0"/>
              <a:t>data.</a:t>
            </a:r>
          </a:p>
          <a:p>
            <a:r>
              <a:rPr lang="en-US" dirty="0" smtClean="0"/>
              <a:t>There is business rule, the rule is that one parent can have many child nodes but one child can have only one parent node.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5600" y="457200"/>
            <a:ext cx="2438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3931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client server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(a)  Client server system has cost effective platforms to support the applications.</a:t>
            </a:r>
            <a:br>
              <a:rPr lang="en-US" dirty="0" smtClean="0"/>
            </a:br>
            <a:r>
              <a:rPr lang="en-US" dirty="0" smtClean="0"/>
              <a:t>(b) Client offers graphical menu driven interface, which is superior to the traditional command line.</a:t>
            </a:r>
            <a:br>
              <a:rPr lang="en-US" dirty="0" smtClean="0"/>
            </a:br>
            <a:r>
              <a:rPr lang="en-US" dirty="0" smtClean="0"/>
              <a:t>(c)  Client server environment facilitates in more productive work by the users and efficient use of existing data.</a:t>
            </a:r>
            <a:br>
              <a:rPr lang="en-US" dirty="0" smtClean="0"/>
            </a:br>
            <a:r>
              <a:rPr lang="en-US" dirty="0" smtClean="0"/>
              <a:t>(d) Client server database system is more flexible.</a:t>
            </a:r>
            <a:br>
              <a:rPr lang="en-US" dirty="0" smtClean="0"/>
            </a:br>
            <a:r>
              <a:rPr lang="en-US" dirty="0" smtClean="0"/>
              <a:t>(e)  A single database on server can be shared across several distinct client systems.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62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Disadvantages </a:t>
            </a:r>
            <a:r>
              <a:rPr lang="en-US" b="1" dirty="0" smtClean="0"/>
              <a:t>of </a:t>
            </a:r>
            <a:r>
              <a:rPr lang="en-US" dirty="0" smtClean="0"/>
              <a:t>client </a:t>
            </a:r>
            <a:r>
              <a:rPr lang="en-US" dirty="0"/>
              <a:t>/ server database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In </a:t>
            </a:r>
            <a:r>
              <a:rPr lang="en-US" dirty="0"/>
              <a:t>initial phases, the programming cost is high.</a:t>
            </a:r>
            <a:br>
              <a:rPr lang="en-US" dirty="0"/>
            </a:br>
            <a:r>
              <a:rPr lang="en-US" dirty="0" smtClean="0"/>
              <a:t>2. There </a:t>
            </a:r>
            <a:r>
              <a:rPr lang="en-US" dirty="0"/>
              <a:t>is a lack of management tools for performance monitoring and timing.</a:t>
            </a:r>
          </a:p>
        </p:txBody>
      </p:sp>
    </p:spTree>
    <p:extLst>
      <p:ext uri="{BB962C8B-B14F-4D97-AF65-F5344CB8AC3E}">
        <p14:creationId xmlns:p14="http://schemas.microsoft.com/office/powerpoint/2010/main" val="140601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Distributed database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 </a:t>
            </a:r>
            <a:r>
              <a:rPr lang="en-US" b="1" dirty="0"/>
              <a:t>distributed database</a:t>
            </a:r>
            <a:r>
              <a:rPr lang="en-US" dirty="0"/>
              <a:t> is a collection of multiple interconnected databases, which are spread physically across various locations that communicate via a computer network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dirty="0"/>
              <a:t>distributed database is basically a database that is not limited to one system, it is spread over different sites, </a:t>
            </a:r>
            <a:r>
              <a:rPr lang="en-US" dirty="0" err="1"/>
              <a:t>i.e</a:t>
            </a:r>
            <a:r>
              <a:rPr lang="en-US" dirty="0"/>
              <a:t>, on multiple computers or over a network of computers.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distributed database system is located on various sited that don’t share physical components.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maybe required when a particular database needs to be accessed by various users globally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needs to be managed such that for the users it looks like one single database.</a:t>
            </a:r>
          </a:p>
        </p:txBody>
      </p:sp>
    </p:spTree>
    <p:extLst>
      <p:ext uri="{BB962C8B-B14F-4D97-AF65-F5344CB8AC3E}">
        <p14:creationId xmlns:p14="http://schemas.microsoft.com/office/powerpoint/2010/main" val="92492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Distributed database system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7848599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645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Distributed database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en-US" b="1" dirty="0" smtClean="0"/>
              <a:t>Types of Distributed System:</a:t>
            </a:r>
            <a:r>
              <a:rPr lang="en-US" b="1" dirty="0"/>
              <a:t> 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1. </a:t>
            </a:r>
            <a:r>
              <a:rPr lang="en-US" u="sng" dirty="0"/>
              <a:t>Homogeneous Database:</a:t>
            </a:r>
            <a:endParaRPr lang="en-US" dirty="0"/>
          </a:p>
          <a:p>
            <a:pPr lvl="1" fontAlgn="base"/>
            <a:r>
              <a:rPr lang="en-US" dirty="0"/>
              <a:t>In a homogeneous database, all different sites store database identically. The operating system, database management system and the data structures used – all are same at all sites. Hence, they’re easy to manage.</a:t>
            </a:r>
          </a:p>
          <a:p>
            <a:pPr fontAlgn="base"/>
            <a:r>
              <a:rPr lang="en-US" dirty="0"/>
              <a:t>2. </a:t>
            </a:r>
            <a:r>
              <a:rPr lang="en-US" u="sng" dirty="0"/>
              <a:t>Heterogeneous Database:</a:t>
            </a:r>
            <a:endParaRPr lang="en-US" dirty="0"/>
          </a:p>
          <a:p>
            <a:pPr lvl="1" fontAlgn="base"/>
            <a:r>
              <a:rPr lang="en-US" dirty="0"/>
              <a:t>In a heterogeneous distributed database, different sites can use different schema and software that can lead to problems in query processing and transactions. Also, a particular site might be completely unaware of the other sites. Different computers may use a different operating system, different database application. They may even use different data models for the database. Hence, translations are required for different sites to communicate.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31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of  Distributed </a:t>
            </a:r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1.Better </a:t>
            </a:r>
            <a:r>
              <a:rPr lang="en-US" dirty="0"/>
              <a:t>Response − If data is distributed in an efficient manner, then user requests can be met from local data itself, thus providing faster response </a:t>
            </a:r>
            <a:r>
              <a:rPr lang="en-US" dirty="0" smtClean="0"/>
              <a:t>.</a:t>
            </a:r>
          </a:p>
          <a:p>
            <a:r>
              <a:rPr lang="en-US" dirty="0" smtClean="0"/>
              <a:t>2. More </a:t>
            </a:r>
            <a:r>
              <a:rPr lang="en-US" dirty="0"/>
              <a:t>Reliable - When the data and DBMS software are distributed over several sites one site may fail while other sites continue to operate ,which makes database more reliable </a:t>
            </a:r>
            <a:r>
              <a:rPr lang="en-US" dirty="0" smtClean="0"/>
              <a:t>.</a:t>
            </a:r>
          </a:p>
          <a:p>
            <a:r>
              <a:rPr lang="en-US" dirty="0" smtClean="0"/>
              <a:t>3. </a:t>
            </a:r>
            <a:r>
              <a:rPr lang="en-US" dirty="0"/>
              <a:t>Easier Expansion - : Expansion can be easily achieved by adding processing and storage power to the existing network</a:t>
            </a:r>
            <a:r>
              <a:rPr lang="en-US" dirty="0" smtClean="0"/>
              <a:t>.</a:t>
            </a:r>
          </a:p>
          <a:p>
            <a:r>
              <a:rPr lang="en-US" dirty="0" smtClean="0"/>
              <a:t>4. </a:t>
            </a:r>
            <a:r>
              <a:rPr lang="en-US" dirty="0"/>
              <a:t>Improved Performance -These systems provide greater efficiency and better performance </a:t>
            </a:r>
            <a:r>
              <a:rPr lang="en-US" dirty="0" smtClean="0"/>
              <a:t>.</a:t>
            </a:r>
          </a:p>
          <a:p>
            <a:r>
              <a:rPr lang="en-US" dirty="0" smtClean="0"/>
              <a:t>5.Resource </a:t>
            </a:r>
            <a:r>
              <a:rPr lang="en-US" dirty="0"/>
              <a:t>Sharing -Since data is distributed, a group of users can easily  share and use data of different sites</a:t>
            </a:r>
          </a:p>
        </p:txBody>
      </p:sp>
    </p:spTree>
    <p:extLst>
      <p:ext uri="{BB962C8B-B14F-4D97-AF65-F5344CB8AC3E}">
        <p14:creationId xmlns:p14="http://schemas.microsoft.com/office/powerpoint/2010/main" val="260002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 </a:t>
            </a:r>
            <a:r>
              <a:rPr lang="en-US" dirty="0"/>
              <a:t>of  Distributed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Need for complex and expensive software</a:t>
            </a:r>
            <a:r>
              <a:rPr lang="en-US" dirty="0"/>
              <a:t> − DDBMS demands complex and often expensive software to provide data transparency and co-ordination across the several sites.</a:t>
            </a:r>
          </a:p>
          <a:p>
            <a:r>
              <a:rPr lang="en-US" b="1" dirty="0"/>
              <a:t>Processing overhead</a:t>
            </a:r>
            <a:r>
              <a:rPr lang="en-US" dirty="0"/>
              <a:t> − Even simple operations may require a large number of communications and additional calculations to provide uniformity in data across the sites.</a:t>
            </a:r>
          </a:p>
          <a:p>
            <a:r>
              <a:rPr lang="en-US" b="1" dirty="0"/>
              <a:t>Data integrity</a:t>
            </a:r>
            <a:r>
              <a:rPr lang="en-US" dirty="0"/>
              <a:t> − The need for updating data in multiple sites pose problems of data integrity.</a:t>
            </a:r>
          </a:p>
          <a:p>
            <a:r>
              <a:rPr lang="en-US" b="1" dirty="0"/>
              <a:t>Overheads for improper data distribution</a:t>
            </a:r>
            <a:r>
              <a:rPr lang="en-US" dirty="0"/>
              <a:t> − Responsiveness of queries is largely dependent upon proper data distribution. Improper data distribution often leads to very slow response to user requests.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14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467600" cy="685800"/>
          </a:xfrm>
        </p:spPr>
        <p:txBody>
          <a:bodyPr/>
          <a:lstStyle/>
          <a:p>
            <a:r>
              <a:rPr lang="en-US" dirty="0"/>
              <a:t>Hierarchical </a:t>
            </a:r>
            <a:r>
              <a:rPr lang="en-US" dirty="0" smtClean="0"/>
              <a:t>model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 example, one </a:t>
            </a:r>
            <a:r>
              <a:rPr lang="en-US" dirty="0" smtClean="0"/>
              <a:t>college </a:t>
            </a:r>
            <a:r>
              <a:rPr lang="en-US" dirty="0"/>
              <a:t>can have many courses, many professors and of-course many students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19400"/>
            <a:ext cx="78486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65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Hierarchical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Simple to understand: </a:t>
            </a:r>
            <a:r>
              <a:rPr lang="en-US" dirty="0" smtClean="0"/>
              <a:t>due to hierarchical structure it is easy to understand. Most of time data have hierarchical relationship so easy to arrange the data.</a:t>
            </a:r>
          </a:p>
          <a:p>
            <a:r>
              <a:rPr lang="en-US" b="1" dirty="0" smtClean="0"/>
              <a:t>Database Integrity: </a:t>
            </a:r>
            <a:r>
              <a:rPr lang="en-US" dirty="0" smtClean="0"/>
              <a:t>there is always parent child relationship between records on different level. Due to this inherent structure integrity gets maintained.</a:t>
            </a:r>
          </a:p>
          <a:p>
            <a:r>
              <a:rPr lang="en-US" b="1" dirty="0" smtClean="0"/>
              <a:t>Efficient: </a:t>
            </a:r>
            <a:r>
              <a:rPr lang="en-US" dirty="0" smtClean="0"/>
              <a:t>the performance of this model is very efficient due to hierarchical structure.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95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</a:t>
            </a:r>
            <a:r>
              <a:rPr lang="en-US" dirty="0"/>
              <a:t>Of Hierarchical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Complex implementation: </a:t>
            </a:r>
            <a:r>
              <a:rPr lang="en-US" dirty="0" smtClean="0"/>
              <a:t>only data independence is not enough for designer and programmer to build database system they need to have knowledge of physical data storage which may be complex.</a:t>
            </a:r>
          </a:p>
          <a:p>
            <a:r>
              <a:rPr lang="en-US" b="1" dirty="0" smtClean="0"/>
              <a:t>Difficult to manage : </a:t>
            </a:r>
            <a:r>
              <a:rPr lang="en-US" dirty="0" smtClean="0"/>
              <a:t>any changes in a location of data needs change in all application programs.</a:t>
            </a:r>
          </a:p>
          <a:p>
            <a:r>
              <a:rPr lang="en-US" b="1" dirty="0" smtClean="0"/>
              <a:t>Limitation in implementation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964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2574</TotalTime>
  <Words>2258</Words>
  <Application>Microsoft Office PowerPoint</Application>
  <PresentationFormat>On-screen Show (4:3)</PresentationFormat>
  <Paragraphs>263</Paragraphs>
  <Slides>66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Oriel</vt:lpstr>
      <vt:lpstr>Unit II   12 marks</vt:lpstr>
      <vt:lpstr>Data Model</vt:lpstr>
      <vt:lpstr>DATABASE MODELs</vt:lpstr>
      <vt:lpstr>PowerPoint Presentation</vt:lpstr>
      <vt:lpstr>Hierarchical model example</vt:lpstr>
      <vt:lpstr>1.Hierarchical model</vt:lpstr>
      <vt:lpstr>Hierarchical model Example</vt:lpstr>
      <vt:lpstr>Advantages Of Hierarchical model</vt:lpstr>
      <vt:lpstr>disadvantages Of Hierarchical model</vt:lpstr>
      <vt:lpstr>PowerPoint Presentation</vt:lpstr>
      <vt:lpstr>Network model example</vt:lpstr>
      <vt:lpstr>2)Network database model</vt:lpstr>
      <vt:lpstr>Advantages Of Network model</vt:lpstr>
      <vt:lpstr>Disadvantages Of Network  model</vt:lpstr>
      <vt:lpstr>3.Entity-relationship Model</vt:lpstr>
      <vt:lpstr>3.Entity-relationship Model example</vt:lpstr>
      <vt:lpstr>3.Entity-relationship Model </vt:lpstr>
      <vt:lpstr>3) Entity-relationship Model</vt:lpstr>
      <vt:lpstr>Advantages of E-R model</vt:lpstr>
      <vt:lpstr>Disadvantages of E-R model</vt:lpstr>
      <vt:lpstr>4.Object oriented data model</vt:lpstr>
      <vt:lpstr>Object oriented data model</vt:lpstr>
      <vt:lpstr>Advantages of object oriented model</vt:lpstr>
      <vt:lpstr>Disadvantage of Object-oriented databases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5)Relational Database Model</vt:lpstr>
      <vt:lpstr>The relational model consists of three major components:</vt:lpstr>
      <vt:lpstr> relational model:</vt:lpstr>
      <vt:lpstr>Relational Model Concepts </vt:lpstr>
      <vt:lpstr>PowerPoint Presentation</vt:lpstr>
      <vt:lpstr>Properties of Relations </vt:lpstr>
      <vt:lpstr>Domain</vt:lpstr>
      <vt:lpstr>Example of Domain</vt:lpstr>
      <vt:lpstr>Attribute</vt:lpstr>
      <vt:lpstr>different types of attributes</vt:lpstr>
      <vt:lpstr>different types of attributes</vt:lpstr>
      <vt:lpstr>PowerPoint Presentation</vt:lpstr>
      <vt:lpstr>different types of attributes</vt:lpstr>
      <vt:lpstr>PowerPoint Presentation</vt:lpstr>
      <vt:lpstr>Tuples and relations</vt:lpstr>
      <vt:lpstr>Tuples and relations</vt:lpstr>
      <vt:lpstr>Tuples and relations</vt:lpstr>
      <vt:lpstr>Types of database system</vt:lpstr>
      <vt:lpstr>Centralized Database System:</vt:lpstr>
      <vt:lpstr>Centralized Database System:</vt:lpstr>
      <vt:lpstr>Centralized Database System:</vt:lpstr>
      <vt:lpstr>advantages of centralized database system:</vt:lpstr>
      <vt:lpstr>disadvantages of centralized database system:</vt:lpstr>
      <vt:lpstr>Parallel Database System</vt:lpstr>
      <vt:lpstr>Parallel Database System</vt:lpstr>
      <vt:lpstr>Advantages of Parallel Database System</vt:lpstr>
      <vt:lpstr>Disadvantages of Parallel Database System</vt:lpstr>
      <vt:lpstr>client / server database system</vt:lpstr>
      <vt:lpstr>client / server database system</vt:lpstr>
      <vt:lpstr>client / server database system</vt:lpstr>
      <vt:lpstr>advantages of client server database</vt:lpstr>
      <vt:lpstr>Disadvantages of client / server database system</vt:lpstr>
      <vt:lpstr>Distributed database system</vt:lpstr>
      <vt:lpstr>Distributed database system</vt:lpstr>
      <vt:lpstr>Distributed database system</vt:lpstr>
      <vt:lpstr>Advantage of  Distributed databases</vt:lpstr>
      <vt:lpstr>Disadvantage of  Distributed databases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II</dc:title>
  <dc:creator>Jaydeep</dc:creator>
  <cp:lastModifiedBy>mmmali-pc</cp:lastModifiedBy>
  <cp:revision>158</cp:revision>
  <dcterms:created xsi:type="dcterms:W3CDTF">2019-07-10T18:01:16Z</dcterms:created>
  <dcterms:modified xsi:type="dcterms:W3CDTF">2022-02-11T03:37:54Z</dcterms:modified>
</cp:coreProperties>
</file>