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329" r:id="rId4"/>
    <p:sldId id="330" r:id="rId5"/>
    <p:sldId id="327" r:id="rId6"/>
    <p:sldId id="328" r:id="rId7"/>
    <p:sldId id="283" r:id="rId8"/>
    <p:sldId id="287" r:id="rId9"/>
    <p:sldId id="288" r:id="rId10"/>
    <p:sldId id="258" r:id="rId11"/>
    <p:sldId id="259" r:id="rId12"/>
    <p:sldId id="331" r:id="rId13"/>
    <p:sldId id="285" r:id="rId14"/>
    <p:sldId id="332" r:id="rId15"/>
    <p:sldId id="260" r:id="rId16"/>
    <p:sldId id="266" r:id="rId17"/>
    <p:sldId id="265" r:id="rId18"/>
    <p:sldId id="286" r:id="rId19"/>
    <p:sldId id="262" r:id="rId20"/>
    <p:sldId id="333" r:id="rId21"/>
    <p:sldId id="334" r:id="rId22"/>
    <p:sldId id="335" r:id="rId23"/>
    <p:sldId id="344" r:id="rId24"/>
    <p:sldId id="336" r:id="rId25"/>
    <p:sldId id="337" r:id="rId26"/>
    <p:sldId id="338" r:id="rId27"/>
    <p:sldId id="339" r:id="rId28"/>
    <p:sldId id="352" r:id="rId29"/>
    <p:sldId id="261" r:id="rId30"/>
    <p:sldId id="340" r:id="rId31"/>
    <p:sldId id="263" r:id="rId32"/>
    <p:sldId id="341" r:id="rId33"/>
    <p:sldId id="264" r:id="rId34"/>
    <p:sldId id="342" r:id="rId35"/>
    <p:sldId id="268" r:id="rId36"/>
    <p:sldId id="269" r:id="rId37"/>
    <p:sldId id="270" r:id="rId38"/>
    <p:sldId id="345" r:id="rId39"/>
    <p:sldId id="343" r:id="rId40"/>
    <p:sldId id="349" r:id="rId41"/>
    <p:sldId id="347" r:id="rId42"/>
    <p:sldId id="348" r:id="rId43"/>
    <p:sldId id="346" r:id="rId44"/>
    <p:sldId id="272" r:id="rId45"/>
    <p:sldId id="273" r:id="rId46"/>
    <p:sldId id="350" r:id="rId47"/>
    <p:sldId id="351" r:id="rId48"/>
    <p:sldId id="274" r:id="rId49"/>
    <p:sldId id="293" r:id="rId50"/>
    <p:sldId id="275" r:id="rId51"/>
    <p:sldId id="276" r:id="rId52"/>
    <p:sldId id="277" r:id="rId53"/>
    <p:sldId id="278" r:id="rId54"/>
    <p:sldId id="294" r:id="rId55"/>
    <p:sldId id="307" r:id="rId56"/>
    <p:sldId id="296" r:id="rId57"/>
    <p:sldId id="353" r:id="rId58"/>
    <p:sldId id="302" r:id="rId59"/>
    <p:sldId id="303" r:id="rId60"/>
    <p:sldId id="304" r:id="rId61"/>
    <p:sldId id="305" r:id="rId62"/>
    <p:sldId id="306" r:id="rId63"/>
    <p:sldId id="308" r:id="rId64"/>
    <p:sldId id="309" r:id="rId65"/>
    <p:sldId id="310" r:id="rId66"/>
    <p:sldId id="311" r:id="rId67"/>
    <p:sldId id="323" r:id="rId68"/>
    <p:sldId id="324" r:id="rId69"/>
    <p:sldId id="325" r:id="rId70"/>
    <p:sldId id="326" r:id="rId71"/>
    <p:sldId id="297" r:id="rId72"/>
    <p:sldId id="298" r:id="rId73"/>
    <p:sldId id="299" r:id="rId74"/>
    <p:sldId id="300" r:id="rId75"/>
    <p:sldId id="322" r:id="rId76"/>
    <p:sldId id="318" r:id="rId77"/>
    <p:sldId id="319" r:id="rId78"/>
    <p:sldId id="320" r:id="rId79"/>
    <p:sldId id="321" r:id="rId80"/>
    <p:sldId id="316" r:id="rId81"/>
    <p:sldId id="317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68" d="100"/>
          <a:sy n="68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EC97-5B2D-4A7E-9F34-EF7F292F58C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B5468-48B4-4142-813F-FC60F6DC9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B5468-48B4-4142-813F-FC60F6DC9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8E5FD3-213E-4971-AF8E-238C0A06524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B59009-9DF9-47DB-97F0-8BA487175C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9308"/>
            <a:ext cx="6172200" cy="1894362"/>
          </a:xfrm>
        </p:spPr>
        <p:txBody>
          <a:bodyPr/>
          <a:lstStyle/>
          <a:p>
            <a:r>
              <a:rPr lang="en-US" dirty="0" smtClean="0"/>
              <a:t>Unit iii			14 marks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286000"/>
            <a:ext cx="61722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Database Design Using ER model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model is based on three basic concepts: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Relationships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862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38862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486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Teacher_id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8400" y="5486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43000" y="48768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438400" y="48768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76800" y="5486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rollno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62800" y="5486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943600" y="48768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162800" y="4876800"/>
            <a:ext cx="533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429000" y="3886200"/>
            <a:ext cx="2133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teaches</a:t>
            </a:r>
            <a:endParaRPr lang="en-US" dirty="0"/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>
            <a:off x="3048000" y="43053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</p:cNvCxnSpPr>
          <p:nvPr/>
        </p:nvCxnSpPr>
        <p:spPr>
          <a:xfrm>
            <a:off x="5562600" y="43053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6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Basic component of ER model.</a:t>
            </a:r>
          </a:p>
          <a:p>
            <a:r>
              <a:rPr lang="en-US" dirty="0" smtClean="0"/>
              <a:t>An </a:t>
            </a:r>
            <a:r>
              <a:rPr lang="en-US" dirty="0"/>
              <a:t>Entity may be an object with a physical existence – a particular person, car, house, </a:t>
            </a:r>
            <a:r>
              <a:rPr lang="en-US" dirty="0" smtClean="0"/>
              <a:t>employee </a:t>
            </a:r>
            <a:r>
              <a:rPr lang="en-US" dirty="0"/>
              <a:t>– or it may be an object with a conceptual existence – a company, a job, or a university course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entity</a:t>
            </a:r>
            <a:r>
              <a:rPr lang="en-US" dirty="0"/>
              <a:t> is any object in the system that we want to model and store information about. </a:t>
            </a:r>
          </a:p>
        </p:txBody>
      </p:sp>
    </p:spTree>
    <p:extLst>
      <p:ext uri="{BB962C8B-B14F-4D97-AF65-F5344CB8AC3E}">
        <p14:creationId xmlns:p14="http://schemas.microsoft.com/office/powerpoint/2010/main" val="381144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Examples of entities:</a:t>
            </a:r>
            <a:endParaRPr lang="en-US" dirty="0"/>
          </a:p>
          <a:p>
            <a:r>
              <a:rPr lang="en-US" b="1" dirty="0"/>
              <a:t>Person:</a:t>
            </a:r>
            <a:r>
              <a:rPr lang="en-US" dirty="0"/>
              <a:t> Employee, Student, Patient</a:t>
            </a:r>
          </a:p>
          <a:p>
            <a:r>
              <a:rPr lang="en-US" b="1" dirty="0"/>
              <a:t>Place:</a:t>
            </a:r>
            <a:r>
              <a:rPr lang="en-US" dirty="0"/>
              <a:t> Store, Building</a:t>
            </a:r>
          </a:p>
          <a:p>
            <a:r>
              <a:rPr lang="en-US" b="1" dirty="0"/>
              <a:t>Object:</a:t>
            </a:r>
            <a:r>
              <a:rPr lang="en-US" dirty="0"/>
              <a:t> Machine, product, and Car</a:t>
            </a:r>
          </a:p>
          <a:p>
            <a:r>
              <a:rPr lang="en-US" b="1" dirty="0"/>
              <a:t>Event:</a:t>
            </a:r>
            <a:r>
              <a:rPr lang="en-US" dirty="0"/>
              <a:t> Sale, Registration, Renewal</a:t>
            </a:r>
          </a:p>
          <a:p>
            <a:r>
              <a:rPr lang="en-US" b="1" dirty="0"/>
              <a:t>Concept:</a:t>
            </a:r>
            <a:r>
              <a:rPr lang="en-US" dirty="0"/>
              <a:t> Account,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 are usually recognizable concepts, either concrete or abstract, such </a:t>
            </a:r>
            <a:r>
              <a:rPr lang="en-US" dirty="0" smtClean="0"/>
              <a:t>a </a:t>
            </a:r>
            <a:r>
              <a:rPr lang="en-US" dirty="0"/>
              <a:t>person, places, things, or events which have relevance to the </a:t>
            </a:r>
            <a:r>
              <a:rPr lang="en-US" b="1" dirty="0"/>
              <a:t>database</a:t>
            </a:r>
            <a:r>
              <a:rPr lang="en-US" dirty="0"/>
              <a:t>. </a:t>
            </a:r>
          </a:p>
          <a:p>
            <a:r>
              <a:rPr lang="en-US" dirty="0" smtClean="0"/>
              <a:t>Rectangle </a:t>
            </a:r>
            <a:r>
              <a:rPr lang="en-US" dirty="0"/>
              <a:t>represent entity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34" y="4038600"/>
            <a:ext cx="3886199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9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10600" cy="56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7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entity set is a set of entities of the same type that share the same properties</a:t>
            </a:r>
            <a:r>
              <a:rPr lang="en-US" dirty="0" smtClean="0"/>
              <a:t>.</a:t>
            </a:r>
          </a:p>
          <a:p>
            <a:r>
              <a:rPr lang="en-US" dirty="0"/>
              <a:t>Example: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all persons, companies, trees, </a:t>
            </a:r>
            <a:r>
              <a:rPr lang="en-US" dirty="0" smtClean="0"/>
              <a:t>holidays.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types of entity set:</a:t>
            </a:r>
          </a:p>
          <a:p>
            <a:pPr lvl="1"/>
            <a:r>
              <a:rPr lang="en-US" dirty="0" smtClean="0"/>
              <a:t>Strong Entity Set</a:t>
            </a:r>
          </a:p>
          <a:p>
            <a:pPr lvl="1"/>
            <a:r>
              <a:rPr lang="en-US" dirty="0" smtClean="0"/>
              <a:t>Weak Entity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Strong entity set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entity set that has a primary key is termed as strong entity set</a:t>
            </a:r>
            <a:r>
              <a:rPr lang="en-US" dirty="0" smtClean="0"/>
              <a:t>.</a:t>
            </a:r>
          </a:p>
          <a:p>
            <a:r>
              <a:rPr lang="en-US" dirty="0"/>
              <a:t>That means any element in the strong entity set can be uniquely identified.</a:t>
            </a:r>
            <a:endParaRPr lang="en-US" dirty="0" smtClean="0"/>
          </a:p>
          <a:p>
            <a:r>
              <a:rPr lang="en-US" dirty="0"/>
              <a:t>A strong entity is complete by itself and is not dependent on any other entity type</a:t>
            </a:r>
            <a:r>
              <a:rPr lang="en-US" dirty="0" smtClean="0"/>
              <a:t>.</a:t>
            </a:r>
          </a:p>
          <a:p>
            <a:r>
              <a:rPr lang="en-US" dirty="0"/>
              <a:t>A Strong entity is represented by a </a:t>
            </a:r>
            <a:r>
              <a:rPr lang="en-US" dirty="0" smtClean="0"/>
              <a:t>Rectangle.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648200"/>
            <a:ext cx="1795462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3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/>
          <a:lstStyle/>
          <a:p>
            <a:r>
              <a:rPr lang="en-US" dirty="0" smtClean="0"/>
              <a:t>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entity set that does not have a primary key is referred to as a weak entity set. </a:t>
            </a:r>
          </a:p>
          <a:p>
            <a:r>
              <a:rPr lang="en-US" dirty="0" smtClean="0"/>
              <a:t>The </a:t>
            </a:r>
            <a:r>
              <a:rPr lang="en-US" dirty="0"/>
              <a:t>existence of a weak entity set depends on the existence of a strong entity set; it must relate to the strong set via a one-to-many relationship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The </a:t>
            </a:r>
            <a:r>
              <a:rPr lang="en-US" dirty="0"/>
              <a:t>discriminator (or partial key) of a weak entity set is the set of attributes that distinguishes among all the entities of a weak entity set. </a:t>
            </a:r>
          </a:p>
        </p:txBody>
      </p:sp>
    </p:spTree>
    <p:extLst>
      <p:ext uri="{BB962C8B-B14F-4D97-AF65-F5344CB8AC3E}">
        <p14:creationId xmlns:p14="http://schemas.microsoft.com/office/powerpoint/2010/main" val="18422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primary key of a weak entity set is formed by the primary key of the strong entity set on which the weak entity set is existence dependent, plus the weak entity set’s discriminator.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086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69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Strong And Weak Entity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2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05800" cy="5559552"/>
          </a:xfrm>
        </p:spPr>
        <p:txBody>
          <a:bodyPr>
            <a:normAutofit/>
          </a:bodyPr>
          <a:lstStyle/>
          <a:p>
            <a:r>
              <a:rPr lang="en-US" dirty="0"/>
              <a:t>The ER or (Entity </a:t>
            </a:r>
            <a:r>
              <a:rPr lang="en-US" dirty="0" smtClean="0"/>
              <a:t>Relational/Relationship </a:t>
            </a:r>
            <a:r>
              <a:rPr lang="en-US" dirty="0"/>
              <a:t>Model) is a high-level conceptual data model </a:t>
            </a:r>
            <a:r>
              <a:rPr lang="en-US" dirty="0" smtClean="0"/>
              <a:t>diagram or  It is logical data model</a:t>
            </a:r>
          </a:p>
          <a:p>
            <a:r>
              <a:rPr lang="en-US" dirty="0" smtClean="0"/>
              <a:t>Conceptual level means </a:t>
            </a:r>
            <a:r>
              <a:rPr lang="en-US" b="1" dirty="0"/>
              <a:t>It describes what data is stored in database.</a:t>
            </a:r>
          </a:p>
          <a:p>
            <a:endParaRPr lang="en-US" dirty="0" smtClean="0"/>
          </a:p>
          <a:p>
            <a:r>
              <a:rPr lang="en-US" dirty="0" smtClean="0"/>
              <a:t>Entity-Relation </a:t>
            </a:r>
            <a:r>
              <a:rPr lang="en-US" dirty="0"/>
              <a:t>model is based on the </a:t>
            </a:r>
            <a:r>
              <a:rPr lang="en-US" dirty="0" smtClean="0"/>
              <a:t>real-world </a:t>
            </a:r>
            <a:r>
              <a:rPr lang="en-US" dirty="0"/>
              <a:t>entities and the relationship between them.</a:t>
            </a:r>
          </a:p>
          <a:p>
            <a:r>
              <a:rPr lang="en-US" dirty="0"/>
              <a:t>ER modeling helps you to analyze data requirements systematically to produce a well-designed database.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it is considered a best practice to complete ER modeling before implementing your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7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45820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93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400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5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85801"/>
            <a:ext cx="8305800" cy="55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85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33400"/>
            <a:ext cx="7962900" cy="54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44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533400"/>
            <a:ext cx="7720013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06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38200"/>
            <a:ext cx="8229600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05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10599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59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2.Relationship set:</a:t>
            </a:r>
          </a:p>
          <a:p>
            <a:pPr lvl="1"/>
            <a:r>
              <a:rPr lang="en-US" dirty="0"/>
              <a:t>Collection of all relationship of same type is called relationship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association among entities is called a relationship.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an employee</a:t>
            </a:r>
            <a:r>
              <a:rPr lang="en-US" dirty="0"/>
              <a:t> </a:t>
            </a:r>
            <a:r>
              <a:rPr lang="en-US" b="1" dirty="0" smtClean="0"/>
              <a:t>works at</a:t>
            </a:r>
            <a:r>
              <a:rPr lang="en-US" dirty="0"/>
              <a:t> a department, a student </a:t>
            </a:r>
            <a:r>
              <a:rPr lang="en-US" b="1" dirty="0"/>
              <a:t>enrolls</a:t>
            </a:r>
            <a:r>
              <a:rPr lang="en-US" dirty="0"/>
              <a:t> in a course</a:t>
            </a:r>
            <a:r>
              <a:rPr lang="en-US" dirty="0" smtClean="0"/>
              <a:t>. Teacher </a:t>
            </a:r>
            <a:r>
              <a:rPr lang="en-US" b="1" dirty="0" smtClean="0"/>
              <a:t>teaches </a:t>
            </a:r>
            <a:r>
              <a:rPr lang="en-US" dirty="0" smtClean="0"/>
              <a:t>student.</a:t>
            </a:r>
          </a:p>
          <a:p>
            <a:r>
              <a:rPr lang="en-US" dirty="0"/>
              <a:t> Here, </a:t>
            </a:r>
            <a:r>
              <a:rPr lang="en-US" dirty="0" err="1"/>
              <a:t>Works_at</a:t>
            </a:r>
            <a:r>
              <a:rPr lang="en-US" dirty="0"/>
              <a:t> ,</a:t>
            </a:r>
            <a:r>
              <a:rPr lang="en-US" dirty="0" smtClean="0"/>
              <a:t> </a:t>
            </a:r>
            <a:r>
              <a:rPr lang="en-US" dirty="0"/>
              <a:t>Enrolls </a:t>
            </a:r>
            <a:r>
              <a:rPr lang="en-US" dirty="0" smtClean="0"/>
              <a:t>and teaches are </a:t>
            </a:r>
            <a:r>
              <a:rPr lang="en-US" dirty="0"/>
              <a:t>called relationships.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60102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6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r>
              <a:rPr lang="en-US" b="1" dirty="0"/>
              <a:t>ER Diagram</a:t>
            </a:r>
            <a:r>
              <a:rPr lang="en-US" dirty="0"/>
              <a:t> stands for Entity Relationship Diagram, also known as ERD is a diagram that displays the relationship of entity sets stored in a database. </a:t>
            </a:r>
            <a:endParaRPr lang="en-US" dirty="0" smtClean="0"/>
          </a:p>
          <a:p>
            <a:r>
              <a:rPr lang="en-US" dirty="0"/>
              <a:t>ER diagrams help to explain the logical structure of databases. </a:t>
            </a:r>
            <a:endParaRPr lang="en-US" dirty="0" smtClean="0"/>
          </a:p>
          <a:p>
            <a:r>
              <a:rPr lang="en-US" dirty="0" smtClean="0"/>
              <a:t>ER </a:t>
            </a:r>
            <a:r>
              <a:rPr lang="en-US" dirty="0"/>
              <a:t>diagrams are created based on three basic concepts: entities, attributes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553175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838200"/>
            <a:ext cx="8229600" cy="515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1.Degree </a:t>
            </a:r>
            <a:r>
              <a:rPr lang="en-US" b="1" dirty="0"/>
              <a:t>of relationship</a:t>
            </a:r>
            <a:r>
              <a:rPr lang="en-US" dirty="0"/>
              <a:t>:-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number of different entity sets </a:t>
            </a:r>
            <a:r>
              <a:rPr lang="en-US" b="1" dirty="0"/>
              <a:t>participating in a relationship</a:t>
            </a:r>
            <a:r>
              <a:rPr lang="en-US" dirty="0"/>
              <a:t> set is called as degree of a relationship set.  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signifies the number of entities involved in a relationship. </a:t>
            </a:r>
            <a:endParaRPr lang="en-US" dirty="0" smtClean="0"/>
          </a:p>
          <a:p>
            <a:pPr lvl="1"/>
            <a:r>
              <a:rPr lang="en-US" dirty="0" smtClean="0"/>
              <a:t>Degree </a:t>
            </a:r>
            <a:r>
              <a:rPr lang="en-US" dirty="0"/>
              <a:t>of a relationship can be classified into following types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/>
              <a:t>Unary </a:t>
            </a:r>
            <a:r>
              <a:rPr lang="en-US" b="1" i="1" dirty="0" smtClean="0"/>
              <a:t>relationship</a:t>
            </a:r>
          </a:p>
          <a:p>
            <a:pPr lvl="2"/>
            <a:r>
              <a:rPr lang="en-US" b="1" i="1" dirty="0"/>
              <a:t>Binary </a:t>
            </a:r>
            <a:r>
              <a:rPr lang="en-US" b="1" i="1" dirty="0" smtClean="0"/>
              <a:t>relationships</a:t>
            </a:r>
          </a:p>
          <a:p>
            <a:pPr lvl="2"/>
            <a:r>
              <a:rPr lang="en-US" b="1" i="1" dirty="0" smtClean="0"/>
              <a:t>Ternary relationship</a:t>
            </a:r>
          </a:p>
          <a:p>
            <a:pPr lvl="2"/>
            <a:r>
              <a:rPr lang="en-US" b="1" i="1" dirty="0"/>
              <a:t>Q</a:t>
            </a:r>
            <a:r>
              <a:rPr lang="en-US" b="1" i="1" dirty="0" smtClean="0"/>
              <a:t>uaternary </a:t>
            </a:r>
            <a:r>
              <a:rPr lang="en-US" b="1" i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4068504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8486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54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Degree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b="1" i="1" dirty="0"/>
              <a:t>Unary </a:t>
            </a:r>
            <a:r>
              <a:rPr lang="en-US" b="1" i="1" dirty="0" smtClean="0"/>
              <a:t>relationship:</a:t>
            </a:r>
          </a:p>
          <a:p>
            <a:pPr lvl="1"/>
            <a:r>
              <a:rPr lang="en-US" dirty="0"/>
              <a:t>If only single entity is involved in a relationship then it is a unary relationship.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An employee(manager) supervises another employee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548640" lvl="2">
              <a:spcBef>
                <a:spcPts val="600"/>
              </a:spcBef>
              <a:buSzPct val="70000"/>
            </a:pPr>
            <a:endParaRPr lang="en-US" b="1" i="1" dirty="0" smtClean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2667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380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34400" cy="55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319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Degree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Binary relationships</a:t>
            </a:r>
            <a:r>
              <a:rPr lang="en-US" dirty="0"/>
              <a:t>:-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entities are associated to form a relation, then it is known as a binary relationship.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teacher teaches student.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24300"/>
            <a:ext cx="5181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231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Degree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/>
              <a:t>Ternary </a:t>
            </a:r>
            <a:r>
              <a:rPr lang="en-US" b="1" i="1" dirty="0"/>
              <a:t>relationships</a:t>
            </a:r>
            <a:r>
              <a:rPr lang="en-US" dirty="0"/>
              <a:t>:- 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three </a:t>
            </a:r>
            <a:r>
              <a:rPr lang="en-US" dirty="0"/>
              <a:t>entities are associated to form a relation, then it </a:t>
            </a:r>
            <a:r>
              <a:rPr lang="en-US" dirty="0" smtClean="0"/>
              <a:t>is </a:t>
            </a:r>
            <a:r>
              <a:rPr lang="en-US" dirty="0"/>
              <a:t>known as a </a:t>
            </a:r>
            <a:r>
              <a:rPr lang="en-US" dirty="0" smtClean="0"/>
              <a:t>ternary relationship.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/>
              <a:t>Q</a:t>
            </a:r>
            <a:r>
              <a:rPr lang="en-US" b="1" i="1" dirty="0" smtClean="0"/>
              <a:t>uaternary </a:t>
            </a:r>
            <a:r>
              <a:rPr lang="en-US" b="1" i="1" dirty="0"/>
              <a:t>relationships</a:t>
            </a:r>
            <a:r>
              <a:rPr lang="en-US" dirty="0"/>
              <a:t>:- 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four </a:t>
            </a:r>
            <a:r>
              <a:rPr lang="en-US" dirty="0"/>
              <a:t>entities are associated to form a relation, then it is known as a </a:t>
            </a:r>
            <a:r>
              <a:rPr lang="en-US" dirty="0" smtClean="0"/>
              <a:t>quaternary </a:t>
            </a:r>
            <a:r>
              <a:rPr lang="en-US" dirty="0"/>
              <a:t>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4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3.Mapping cardinality:</a:t>
            </a:r>
          </a:p>
          <a:p>
            <a:pPr lvl="1"/>
            <a:r>
              <a:rPr lang="en-US" dirty="0" smtClean="0"/>
              <a:t>Mapping Cardinality is </a:t>
            </a:r>
            <a:r>
              <a:rPr lang="en-US" dirty="0"/>
              <a:t>a data constraint that </a:t>
            </a:r>
            <a:r>
              <a:rPr lang="en-US" dirty="0" smtClean="0"/>
              <a:t> specifies </a:t>
            </a:r>
            <a:r>
              <a:rPr lang="en-US" dirty="0"/>
              <a:t>how many entities an entity can be related to in a relationship </a:t>
            </a:r>
            <a:endParaRPr lang="en-US" dirty="0" smtClean="0"/>
          </a:p>
          <a:p>
            <a:pPr lvl="1"/>
            <a:r>
              <a:rPr lang="en-US" dirty="0" smtClean="0"/>
              <a:t>Different types of  mapping cardinality: one to one ,one to many, many to one and many to many.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8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number of times an entity of an entity set participates in a relationship</a:t>
            </a:r>
            <a:r>
              <a:rPr lang="en-US" dirty="0"/>
              <a:t> set is known as cardinality. </a:t>
            </a:r>
            <a:endParaRPr lang="en-US" dirty="0" smtClean="0"/>
          </a:p>
          <a:p>
            <a:r>
              <a:rPr lang="en-US" dirty="0" smtClean="0"/>
              <a:t>Cardinality </a:t>
            </a:r>
            <a:r>
              <a:rPr lang="en-US" dirty="0"/>
              <a:t>can be of different types: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b="1" dirty="0"/>
              <a:t> One to </a:t>
            </a:r>
            <a:r>
              <a:rPr lang="en-US" b="1" dirty="0" smtClean="0"/>
              <a:t>one</a:t>
            </a:r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b="1" dirty="0"/>
              <a:t>  Many to one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3. One to many</a:t>
            </a:r>
          </a:p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/>
              <a:t>Many to many 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4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6858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5743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96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Facts </a:t>
            </a:r>
            <a:r>
              <a:rPr lang="en-US" b="1" dirty="0"/>
              <a:t>about ER Diagram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/>
          <a:lstStyle/>
          <a:p>
            <a:r>
              <a:rPr lang="en-US" dirty="0"/>
              <a:t>ER model allows you to draw Database Design</a:t>
            </a:r>
          </a:p>
          <a:p>
            <a:r>
              <a:rPr lang="en-US" dirty="0"/>
              <a:t>It is an easy to use graphical tool for modeling data</a:t>
            </a:r>
          </a:p>
          <a:p>
            <a:r>
              <a:rPr lang="en-US" dirty="0"/>
              <a:t>Widely used in Database Design</a:t>
            </a:r>
          </a:p>
          <a:p>
            <a:r>
              <a:rPr lang="en-US" dirty="0"/>
              <a:t>It is a GUI representation of the logical structure of a Database</a:t>
            </a:r>
          </a:p>
          <a:p>
            <a:r>
              <a:rPr lang="en-US" dirty="0"/>
              <a:t>It helps you to identifies the entities which exist in a system and the relationships between those entities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43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3820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04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534400" cy="6321552"/>
          </a:xfrm>
        </p:spPr>
        <p:txBody>
          <a:bodyPr/>
          <a:lstStyle/>
          <a:p>
            <a:r>
              <a:rPr lang="en-US" b="1" dirty="0"/>
              <a:t>2. Many to one –</a:t>
            </a:r>
            <a:r>
              <a:rPr lang="en-US" dirty="0"/>
              <a:t> When entities in one entity set </a:t>
            </a:r>
            <a:r>
              <a:rPr lang="en-US" b="1" dirty="0"/>
              <a:t>can take part only once in the relationship set and entities in other entity set can take part more than once in the relationship set,</a:t>
            </a:r>
            <a:r>
              <a:rPr lang="en-US" dirty="0"/>
              <a:t> cardinality is many to one. Let us assume that a student can take only one course but one course can be taken by many students. So the cardinality will be n to 1. It means that for one course there can be n students but for one student, there will be only one course. 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5055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072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467600" cy="655638"/>
          </a:xfrm>
        </p:spPr>
        <p:txBody>
          <a:bodyPr/>
          <a:lstStyle/>
          <a:p>
            <a:r>
              <a:rPr lang="en-US" b="1" dirty="0" smtClean="0"/>
              <a:t>2.Many </a:t>
            </a:r>
            <a:r>
              <a:rPr lang="en-US" b="1" dirty="0"/>
              <a:t>to one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912937"/>
            <a:ext cx="64484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74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2.many-to-one(n:1)</a:t>
            </a:r>
            <a:r>
              <a:rPr lang="en-US" dirty="0"/>
              <a:t> - an entity in A is related to at most one entity in B, but an entity in B is related to any number of entities in 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086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674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one-to-many</a:t>
            </a:r>
            <a:r>
              <a:rPr lang="en-US" dirty="0"/>
              <a:t> </a:t>
            </a:r>
            <a:r>
              <a:rPr lang="en-US" dirty="0" smtClean="0"/>
              <a:t>(1:N)- an </a:t>
            </a:r>
            <a:r>
              <a:rPr lang="en-US" dirty="0"/>
              <a:t>entity in A is related to any number of entities in B, but an entity in B is related to at most one entity in 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629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454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3.many-to-one(n:1)</a:t>
            </a:r>
            <a:r>
              <a:rPr lang="en-US" dirty="0"/>
              <a:t> - an entity in A is related to at most one entity in B, but an entity in B is related to any number of entities in 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3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610600" cy="6245352"/>
          </a:xfrm>
        </p:spPr>
        <p:txBody>
          <a:bodyPr/>
          <a:lstStyle/>
          <a:p>
            <a:pPr fontAlgn="base"/>
            <a:r>
              <a:rPr lang="en-US" b="1" dirty="0"/>
              <a:t>Many to many –</a:t>
            </a:r>
            <a:r>
              <a:rPr lang="en-US" dirty="0"/>
              <a:t> When entities in all entity sets can </a:t>
            </a:r>
            <a:r>
              <a:rPr lang="en-US" b="1" dirty="0"/>
              <a:t>take part more than once in the relationship</a:t>
            </a:r>
            <a:r>
              <a:rPr lang="en-US" dirty="0"/>
              <a:t> cardinality is many to many. Let us assume that a student can take more than one course and one course can be taken by many students. So the relationship will be many to many.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66484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465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467600" cy="655638"/>
          </a:xfrm>
        </p:spPr>
        <p:txBody>
          <a:bodyPr/>
          <a:lstStyle/>
          <a:p>
            <a:r>
              <a:rPr lang="en-US" b="1" dirty="0"/>
              <a:t>Many to many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00100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07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 mapping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many-to-many</a:t>
            </a:r>
            <a:r>
              <a:rPr lang="en-US" dirty="0"/>
              <a:t> - an entity in A is related to any number of entities in B, but an entity in B is related </a:t>
            </a:r>
            <a:r>
              <a:rPr lang="en-US" dirty="0" smtClean="0"/>
              <a:t>to </a:t>
            </a:r>
            <a:r>
              <a:rPr lang="en-US" dirty="0"/>
              <a:t>any number of entities in 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94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94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 mapping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Many-to-Many (</a:t>
            </a:r>
            <a:r>
              <a:rPr lang="en-US" b="1" dirty="0" smtClean="0"/>
              <a:t>M:N) Relation: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lecturer teaches many students and a student is taught by many lecturers, so it is a many-to-many (</a:t>
            </a:r>
            <a:r>
              <a:rPr lang="en-US" dirty="0" err="1"/>
              <a:t>m:n</a:t>
            </a:r>
            <a:r>
              <a:rPr lang="en-US" dirty="0"/>
              <a:t>) relationship where many occurrences in an entity relate to many occurrences in another entity.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48196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50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04800"/>
            <a:ext cx="7848600" cy="589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423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entity has a set of properties.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properties of each entity are termed as attributes.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car entity would be described by attributes such as price, registration number, model number, color etc.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6096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163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attribute can be characterized into following types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i="1" dirty="0" smtClean="0"/>
              <a:t>1. Simple </a:t>
            </a:r>
            <a:r>
              <a:rPr lang="en-US" b="1" i="1" dirty="0"/>
              <a:t>attribute</a:t>
            </a:r>
            <a:r>
              <a:rPr lang="en-US" dirty="0" smtClean="0"/>
              <a:t>:-</a:t>
            </a:r>
          </a:p>
          <a:p>
            <a:pPr marL="365760" lvl="1" indent="0">
              <a:buNone/>
            </a:pPr>
            <a:r>
              <a:rPr lang="en-US" dirty="0" smtClean="0"/>
              <a:t>	 </a:t>
            </a:r>
            <a:r>
              <a:rPr lang="en-US" dirty="0"/>
              <a:t>An attribute is classified as a simple attribute if it </a:t>
            </a:r>
            <a:r>
              <a:rPr lang="en-US" dirty="0" smtClean="0"/>
              <a:t>	cannot </a:t>
            </a:r>
            <a:r>
              <a:rPr lang="en-US" dirty="0"/>
              <a:t>be partitioned into smaller components.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age and sex of a person.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simple </a:t>
            </a:r>
            <a:r>
              <a:rPr lang="en-US" dirty="0"/>
              <a:t>attribute is represented by an oval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2. Composite </a:t>
            </a:r>
            <a:r>
              <a:rPr lang="en-US" b="1" i="1" dirty="0"/>
              <a:t>attribute</a:t>
            </a:r>
            <a:r>
              <a:rPr lang="en-US" dirty="0"/>
              <a:t>:-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composite attribute can be subdivided into </a:t>
            </a:r>
            <a:r>
              <a:rPr lang="en-US" dirty="0" smtClean="0"/>
              <a:t>	smaller </a:t>
            </a:r>
            <a:r>
              <a:rPr lang="en-US" dirty="0"/>
              <a:t>components which further form </a:t>
            </a:r>
            <a:r>
              <a:rPr lang="en-US" dirty="0" smtClean="0"/>
              <a:t>	attributes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‘name’ attribute of an entity </a:t>
            </a:r>
            <a:r>
              <a:rPr lang="en-US" dirty="0" smtClean="0"/>
              <a:t>	“</a:t>
            </a:r>
            <a:r>
              <a:rPr lang="en-US" dirty="0"/>
              <a:t>person” can be broken down into first name and </a:t>
            </a:r>
            <a:r>
              <a:rPr lang="en-US" dirty="0" smtClean="0"/>
              <a:t>	last </a:t>
            </a:r>
            <a:r>
              <a:rPr lang="en-US" dirty="0"/>
              <a:t>name which further form attributes.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43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3. Single </a:t>
            </a:r>
            <a:r>
              <a:rPr lang="en-US" b="1" i="1" dirty="0"/>
              <a:t>valued attribute</a:t>
            </a:r>
            <a:r>
              <a:rPr lang="en-US" dirty="0"/>
              <a:t>:-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an attribute of a particular entity </a:t>
            </a:r>
            <a:r>
              <a:rPr lang="en-US" dirty="0" smtClean="0"/>
              <a:t>	represents </a:t>
            </a:r>
            <a:r>
              <a:rPr lang="en-US" dirty="0"/>
              <a:t>single value for each instance, </a:t>
            </a:r>
            <a:r>
              <a:rPr lang="en-US" dirty="0" smtClean="0"/>
              <a:t>	then </a:t>
            </a:r>
            <a:r>
              <a:rPr lang="en-US" dirty="0"/>
              <a:t>it is called a single-valued attribute.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Ramesh, Kamal and </a:t>
            </a:r>
            <a:r>
              <a:rPr lang="en-US" dirty="0" err="1"/>
              <a:t>Suraj</a:t>
            </a:r>
            <a:r>
              <a:rPr lang="en-US" dirty="0"/>
              <a:t> are </a:t>
            </a:r>
            <a:r>
              <a:rPr lang="en-US" dirty="0" smtClean="0"/>
              <a:t>	the </a:t>
            </a:r>
            <a:r>
              <a:rPr lang="en-US" dirty="0"/>
              <a:t>instances of entity ‘student’ and each of </a:t>
            </a:r>
            <a:r>
              <a:rPr lang="en-US" dirty="0" smtClean="0"/>
              <a:t>	them </a:t>
            </a:r>
            <a:r>
              <a:rPr lang="en-US" dirty="0"/>
              <a:t>is issued a separate roll number. </a:t>
            </a:r>
          </a:p>
          <a:p>
            <a:pPr marL="0" indent="0">
              <a:buNone/>
            </a:pPr>
            <a:r>
              <a:rPr lang="en-US" b="1" i="1" dirty="0" smtClean="0"/>
              <a:t>4. Multi </a:t>
            </a:r>
            <a:r>
              <a:rPr lang="en-US" b="1" i="1" dirty="0"/>
              <a:t>valued </a:t>
            </a:r>
            <a:r>
              <a:rPr lang="en-US" b="1" i="1" dirty="0" smtClean="0"/>
              <a:t>attribute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dirty="0" smtClean="0"/>
              <a:t>An </a:t>
            </a:r>
            <a:r>
              <a:rPr lang="en-US" dirty="0"/>
              <a:t>attribute which can hold more than one </a:t>
            </a:r>
            <a:r>
              <a:rPr lang="en-US" dirty="0" smtClean="0"/>
              <a:t>	value</a:t>
            </a:r>
            <a:r>
              <a:rPr lang="en-US" dirty="0"/>
              <a:t>, it is then termed as multi-valued </a:t>
            </a:r>
            <a:r>
              <a:rPr lang="en-US" dirty="0" smtClean="0"/>
              <a:t>	attribute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phone number of a </a:t>
            </a:r>
            <a:r>
              <a:rPr lang="en-US" dirty="0" smtClean="0"/>
              <a:t>person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3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b="1" i="1" dirty="0"/>
              <a:t>Derived attribute: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derived attribute calculate its value from </a:t>
            </a:r>
            <a:r>
              <a:rPr lang="en-US" dirty="0" smtClean="0"/>
              <a:t>	another </a:t>
            </a:r>
            <a:r>
              <a:rPr lang="en-US" dirty="0"/>
              <a:t>attribute.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‘age’ is a </a:t>
            </a:r>
            <a:r>
              <a:rPr lang="en-US" dirty="0" smtClean="0"/>
              <a:t>derived </a:t>
            </a:r>
            <a:r>
              <a:rPr lang="en-US" dirty="0"/>
              <a:t>attribute if </a:t>
            </a:r>
            <a:r>
              <a:rPr lang="en-US" dirty="0" smtClean="0"/>
              <a:t>	it </a:t>
            </a:r>
            <a:r>
              <a:rPr lang="en-US" dirty="0"/>
              <a:t>calculates its value </a:t>
            </a:r>
            <a:r>
              <a:rPr lang="en-US" dirty="0" smtClean="0"/>
              <a:t>from </a:t>
            </a:r>
            <a:r>
              <a:rPr lang="en-US" dirty="0"/>
              <a:t>‘current date’ &amp; </a:t>
            </a:r>
            <a:r>
              <a:rPr lang="en-US" dirty="0" smtClean="0"/>
              <a:t>	‘</a:t>
            </a:r>
            <a:r>
              <a:rPr lang="en-US" dirty="0"/>
              <a:t>birth date’ attributes.</a:t>
            </a:r>
          </a:p>
        </p:txBody>
      </p:sp>
    </p:spTree>
    <p:extLst>
      <p:ext uri="{BB962C8B-B14F-4D97-AF65-F5344CB8AC3E}">
        <p14:creationId xmlns:p14="http://schemas.microsoft.com/office/powerpoint/2010/main" val="3616292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relational model, the data and relationships are represented by collection of inter-related tables.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table is a group of column and rows, where column represents attribute of an entity and rows represents records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19567"/>
              </p:ext>
            </p:extLst>
          </p:nvPr>
        </p:nvGraphicFramePr>
        <p:xfrm>
          <a:off x="685800" y="4191000"/>
          <a:ext cx="6943725" cy="2438400"/>
        </p:xfrm>
        <a:graphic>
          <a:graphicData uri="http://schemas.openxmlformats.org/drawingml/2006/table">
            <a:tbl>
              <a:tblPr/>
              <a:tblGrid>
                <a:gridCol w="2314575"/>
                <a:gridCol w="2314575"/>
                <a:gridCol w="2314575"/>
              </a:tblGrid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u="sng">
                          <a:effectLst/>
                        </a:rPr>
                        <a:t>Stu_Id</a:t>
                      </a:r>
                      <a:endParaRPr lang="en-US">
                        <a:effectLst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Stu_Name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Stu_Age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Ashish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123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Saurav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169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Lester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24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234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Lou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26</a:t>
                      </a: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072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DBMS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>
            <a:normAutofit fontScale="92500"/>
          </a:bodyPr>
          <a:lstStyle/>
          <a:p>
            <a:r>
              <a:rPr lang="en-US" dirty="0"/>
              <a:t>A DBMS key is an attribute or set of an attribute which helps you to identify a row(tuple) in a relation(table</a:t>
            </a:r>
            <a:r>
              <a:rPr lang="en-US" dirty="0" smtClean="0"/>
              <a:t>).( a key is an attribute to find a particular record from the table).</a:t>
            </a:r>
          </a:p>
          <a:p>
            <a:r>
              <a:rPr lang="en-US" dirty="0" smtClean="0"/>
              <a:t> </a:t>
            </a:r>
            <a:r>
              <a:rPr lang="en-US" dirty="0"/>
              <a:t>They allow you to find the relation between two tables. </a:t>
            </a:r>
            <a:endParaRPr lang="en-US" dirty="0" smtClean="0"/>
          </a:p>
          <a:p>
            <a:r>
              <a:rPr lang="en-US" dirty="0" smtClean="0"/>
              <a:t>Keys </a:t>
            </a:r>
            <a:r>
              <a:rPr lang="en-US" dirty="0"/>
              <a:t>help you uniquely identify a row in a table by a combination of one or more columns in that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types of Key:</a:t>
            </a:r>
          </a:p>
          <a:p>
            <a:pPr lvl="1"/>
            <a:r>
              <a:rPr lang="en-US" dirty="0"/>
              <a:t>Super Key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Candidate Key</a:t>
            </a:r>
          </a:p>
          <a:p>
            <a:pPr lvl="1"/>
            <a:r>
              <a:rPr lang="en-US" dirty="0"/>
              <a:t>Alternate Key</a:t>
            </a:r>
          </a:p>
          <a:p>
            <a:pPr lvl="1"/>
            <a:r>
              <a:rPr lang="en-US" dirty="0"/>
              <a:t>Foreign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Composite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6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Primary Key: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primary key is an attribute in </a:t>
            </a:r>
            <a:r>
              <a:rPr lang="en-US" dirty="0" smtClean="0"/>
              <a:t>Relation(table) </a:t>
            </a:r>
            <a:r>
              <a:rPr lang="en-US" dirty="0"/>
              <a:t>that uniquely identifies the rows in </a:t>
            </a:r>
            <a:r>
              <a:rPr lang="en-US" dirty="0" smtClean="0"/>
              <a:t>relation(table)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key which is selected by the designer to uniquely identify the entity is called as Primary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primary key cannot contain duplicate values and it can never contain null values </a:t>
            </a:r>
            <a:r>
              <a:rPr lang="en-US" dirty="0" smtClean="0"/>
              <a:t>(0)inside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a Student table</a:t>
            </a:r>
            <a:r>
              <a:rPr lang="en-US" dirty="0" smtClean="0"/>
              <a:t>(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  <a:r>
              <a:rPr lang="en-US" dirty="0"/>
              <a:t>, Name, Percentage)  , </a:t>
            </a:r>
            <a:r>
              <a:rPr lang="en-US" dirty="0" err="1" smtClean="0"/>
              <a:t>Rollno</a:t>
            </a:r>
            <a:r>
              <a:rPr lang="en-US" dirty="0" smtClean="0"/>
              <a:t>  </a:t>
            </a:r>
            <a:r>
              <a:rPr lang="en-US" dirty="0"/>
              <a:t>is the primary key </a:t>
            </a:r>
          </a:p>
        </p:txBody>
      </p:sp>
    </p:spTree>
    <p:extLst>
      <p:ext uri="{BB962C8B-B14F-4D97-AF65-F5344CB8AC3E}">
        <p14:creationId xmlns:p14="http://schemas.microsoft.com/office/powerpoint/2010/main" val="1764391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52601"/>
            <a:ext cx="683895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342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467600" cy="1143000"/>
          </a:xfrm>
        </p:spPr>
        <p:txBody>
          <a:bodyPr/>
          <a:lstStyle/>
          <a:p>
            <a:r>
              <a:rPr lang="en-US" dirty="0"/>
              <a:t>Different 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Candidate </a:t>
            </a:r>
            <a:r>
              <a:rPr lang="en-US" b="1" dirty="0" smtClean="0"/>
              <a:t>key: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relation there may be a key or combination of keys which uniquely identify the </a:t>
            </a:r>
            <a:r>
              <a:rPr lang="en-US" dirty="0" err="1" smtClean="0"/>
              <a:t>record.Such</a:t>
            </a:r>
            <a:r>
              <a:rPr lang="en-US" dirty="0" smtClean="0"/>
              <a:t> </a:t>
            </a:r>
            <a:r>
              <a:rPr lang="en-US" dirty="0"/>
              <a:t>a key is called as Candidate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Consider a Student table (</a:t>
            </a:r>
            <a:r>
              <a:rPr lang="en-US" dirty="0" err="1"/>
              <a:t>Rollno,Name,Percentage</a:t>
            </a:r>
            <a:r>
              <a:rPr lang="en-US" dirty="0"/>
              <a:t>), if  (</a:t>
            </a:r>
            <a:r>
              <a:rPr lang="en-US" dirty="0" err="1"/>
              <a:t>Rollno</a:t>
            </a:r>
            <a:r>
              <a:rPr lang="en-US" dirty="0"/>
              <a:t>) and( Name)both are unique then both are identified as candidate keys. </a:t>
            </a:r>
            <a:endParaRPr lang="en-US" dirty="0" smtClean="0"/>
          </a:p>
          <a:p>
            <a:pPr lvl="1"/>
            <a:r>
              <a:rPr lang="en-US" dirty="0" smtClean="0"/>
              <a:t>OR  </a:t>
            </a:r>
            <a:r>
              <a:rPr lang="en-US" dirty="0"/>
              <a:t>Consider a Student table (</a:t>
            </a:r>
            <a:r>
              <a:rPr lang="en-US" dirty="0" err="1"/>
              <a:t>Rollno,Name,Percentage</a:t>
            </a:r>
            <a:r>
              <a:rPr lang="en-US" dirty="0"/>
              <a:t>), if  (</a:t>
            </a:r>
            <a:r>
              <a:rPr lang="en-US" dirty="0" err="1"/>
              <a:t>Rollno</a:t>
            </a:r>
            <a:r>
              <a:rPr lang="en-US" dirty="0"/>
              <a:t> ,Name) is  unique , then  (</a:t>
            </a:r>
            <a:r>
              <a:rPr lang="en-US" dirty="0" err="1"/>
              <a:t>Rollno</a:t>
            </a:r>
            <a:r>
              <a:rPr lang="en-US" dirty="0"/>
              <a:t>, Name) can be a candidate key if and only if Name and </a:t>
            </a:r>
            <a:r>
              <a:rPr lang="en-US" dirty="0" err="1"/>
              <a:t>Rollno</a:t>
            </a:r>
            <a:r>
              <a:rPr lang="en-US" dirty="0"/>
              <a:t> individually are not unique. </a:t>
            </a:r>
          </a:p>
        </p:txBody>
      </p:sp>
    </p:spTree>
    <p:extLst>
      <p:ext uri="{BB962C8B-B14F-4D97-AF65-F5344CB8AC3E}">
        <p14:creationId xmlns:p14="http://schemas.microsoft.com/office/powerpoint/2010/main" val="185105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FOREIGN KEY 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FOREIGN </a:t>
            </a:r>
            <a:r>
              <a:rPr lang="en-US" dirty="0" smtClean="0"/>
              <a:t>KEY  is </a:t>
            </a:r>
            <a:r>
              <a:rPr lang="en-US" dirty="0"/>
              <a:t>a key used to link two tables together.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FOREIGN KEY is a field (or collection of fields) in one table that refers to the PRIMARY KEY in another table.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acts as a </a:t>
            </a:r>
            <a:r>
              <a:rPr lang="en-US" dirty="0" smtClean="0"/>
              <a:t>cross reference </a:t>
            </a:r>
            <a:r>
              <a:rPr lang="en-US" dirty="0"/>
              <a:t>between tables because it references the primary key of another table, thereby establishing a link between </a:t>
            </a:r>
            <a:r>
              <a:rPr lang="en-US" dirty="0" smtClean="0"/>
              <a:t>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1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1"/>
            <a:ext cx="8229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11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Super key : </a:t>
            </a:r>
            <a:r>
              <a:rPr lang="en-US" dirty="0" smtClean="0"/>
              <a:t>A </a:t>
            </a:r>
            <a:r>
              <a:rPr lang="en-US" dirty="0"/>
              <a:t>super key is a set of one or more attributes (columns), which can uniquely identify a row in a table.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7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Composite </a:t>
            </a:r>
            <a:r>
              <a:rPr lang="en-US" b="1" dirty="0" smtClean="0"/>
              <a:t>Key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that consists of two or more attributes that uniquely identify any record in a table is called </a:t>
            </a:r>
            <a:r>
              <a:rPr lang="en-US" b="1" dirty="0"/>
              <a:t>Composite key</a:t>
            </a:r>
            <a:r>
              <a:rPr lang="en-US" dirty="0"/>
              <a:t>. But the attributes which together form the </a:t>
            </a:r>
            <a:r>
              <a:rPr lang="en-US" b="1" dirty="0"/>
              <a:t>Composite key</a:t>
            </a:r>
            <a:r>
              <a:rPr lang="en-US" dirty="0"/>
              <a:t> are not a key </a:t>
            </a:r>
            <a:r>
              <a:rPr lang="en-US" dirty="0" smtClean="0"/>
              <a:t>independently </a:t>
            </a:r>
            <a:r>
              <a:rPr lang="en-US" dirty="0"/>
              <a:t>or individually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33800"/>
            <a:ext cx="6191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562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b="1" dirty="0"/>
              <a:t>Composite </a:t>
            </a:r>
            <a:r>
              <a:rPr lang="en-US" b="1" dirty="0" smtClean="0"/>
              <a:t>Key :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above picture we have a </a:t>
            </a:r>
            <a:r>
              <a:rPr lang="en-US" b="1" dirty="0"/>
              <a:t>Score</a:t>
            </a:r>
            <a:r>
              <a:rPr lang="en-US" dirty="0"/>
              <a:t> table which stores the marks scored by a student in a particular subject.</a:t>
            </a:r>
          </a:p>
          <a:p>
            <a:pPr lvl="1"/>
            <a:r>
              <a:rPr lang="en-US" dirty="0"/>
              <a:t>In this table </a:t>
            </a:r>
            <a:r>
              <a:rPr lang="en-US" dirty="0" err="1"/>
              <a:t>student_id</a:t>
            </a:r>
            <a:r>
              <a:rPr lang="en-US" dirty="0"/>
              <a:t> and </a:t>
            </a:r>
            <a:r>
              <a:rPr lang="en-US" dirty="0" err="1"/>
              <a:t>subject_id</a:t>
            </a:r>
            <a:r>
              <a:rPr lang="en-US" dirty="0"/>
              <a:t> together will form the primary key, hence it is a composite key.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6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Alternate </a:t>
            </a:r>
            <a:r>
              <a:rPr lang="en-US" b="1" dirty="0"/>
              <a:t>key 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keys which are not primary key are called an alternate key. It is a candidate key which is currently not the primary key.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A table may have single or multiple choices for the </a:t>
            </a:r>
            <a:r>
              <a:rPr lang="en-US" dirty="0" smtClean="0"/>
              <a:t>primary </a:t>
            </a:r>
            <a:r>
              <a:rPr lang="en-US" dirty="0"/>
              <a:t>key.</a:t>
            </a:r>
          </a:p>
          <a:p>
            <a:pPr lvl="1"/>
            <a:r>
              <a:rPr lang="en-US" dirty="0"/>
              <a:t>Example: </a:t>
            </a:r>
            <a:r>
              <a:rPr lang="en-US" dirty="0" smtClean="0"/>
              <a:t>student  </a:t>
            </a:r>
            <a:r>
              <a:rPr lang="en-US" dirty="0"/>
              <a:t>table.</a:t>
            </a:r>
          </a:p>
          <a:p>
            <a:pPr lvl="2"/>
            <a:r>
              <a:rPr lang="en-US" dirty="0" err="1"/>
              <a:t>StudID</a:t>
            </a:r>
            <a:r>
              <a:rPr lang="en-US" dirty="0"/>
              <a:t>, Roll No, Email are qualified to become a primary key. But since </a:t>
            </a:r>
            <a:r>
              <a:rPr lang="en-US" dirty="0" err="1"/>
              <a:t>StudID</a:t>
            </a:r>
            <a:r>
              <a:rPr lang="en-US" dirty="0"/>
              <a:t> is the primary key, Roll No, Email becomes the alternative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3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Table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2745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cap="none" dirty="0" smtClean="0">
                <a:solidFill>
                  <a:srgbClr val="222222"/>
                </a:solidFill>
                <a:latin typeface="Source Sans Pro"/>
                <a:cs typeface="Arial" pitchFamily="34" charset="0"/>
              </a:rPr>
              <a:t/>
            </a:r>
            <a:br>
              <a:rPr lang="en-US" sz="3200" b="1" cap="none" dirty="0" smtClean="0">
                <a:solidFill>
                  <a:srgbClr val="222222"/>
                </a:solidFill>
                <a:latin typeface="Source Sans Pro"/>
                <a:cs typeface="Arial" pitchFamily="34" charset="0"/>
              </a:rPr>
            </a:br>
            <a:r>
              <a:rPr lang="en-US" sz="3200" b="1" cap="none" dirty="0" smtClean="0">
                <a:solidFill>
                  <a:srgbClr val="222222"/>
                </a:solidFill>
                <a:latin typeface="Source Sans Pro"/>
                <a:cs typeface="Arial" pitchFamily="34" charset="0"/>
              </a:rPr>
              <a:t>Difference </a:t>
            </a:r>
            <a:r>
              <a:rPr lang="en-US" sz="3200" b="1" cap="none" dirty="0">
                <a:solidFill>
                  <a:srgbClr val="222222"/>
                </a:solidFill>
                <a:latin typeface="Source Sans Pro"/>
                <a:cs typeface="Arial" pitchFamily="34" charset="0"/>
              </a:rPr>
              <a:t>Between Primary key &amp; Foreign key</a:t>
            </a:r>
            <a:br>
              <a:rPr lang="en-US" sz="3200" b="1" cap="none" dirty="0">
                <a:solidFill>
                  <a:srgbClr val="222222"/>
                </a:solidFill>
                <a:latin typeface="Source Sans Pro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2571754"/>
              </p:ext>
            </p:extLst>
          </p:nvPr>
        </p:nvGraphicFramePr>
        <p:xfrm>
          <a:off x="661987" y="609600"/>
          <a:ext cx="7058026" cy="5576251"/>
        </p:xfrm>
        <a:graphic>
          <a:graphicData uri="http://schemas.openxmlformats.org/drawingml/2006/table">
            <a:tbl>
              <a:tblPr/>
              <a:tblGrid>
                <a:gridCol w="3529013"/>
                <a:gridCol w="3529013"/>
              </a:tblGrid>
              <a:tr h="517003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Primary 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Foreign Key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8172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Helps you to uniquely identify a record in the table.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E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is a field in the table that is the primary key of another table.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936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Primary Key never accept null values.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foreign key may accept multiple null values.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88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Primary key is a clustered index and data in the DBMS table are physically organized in the sequence of the clustered index.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foreign key cannot automatically create an index, clustered or non-clustered. However, you can manually create an index on the foreign key.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93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You can have the single Primary key in a table.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E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You can have multiple foreign keys in a table.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B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86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ER diagram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292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1. Draw </a:t>
            </a:r>
            <a:r>
              <a:rPr lang="en-US" sz="1800" b="1" dirty="0"/>
              <a:t>ER diagram for Banking system, to represent a customer has account scenario. Identify entities with their attributes and draw a </a:t>
            </a:r>
            <a:r>
              <a:rPr lang="en-US" sz="1800" b="1" dirty="0" smtClean="0"/>
              <a:t>diagram</a:t>
            </a:r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373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0668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2. Draw </a:t>
            </a:r>
            <a:r>
              <a:rPr lang="en-US" sz="1600" b="1" dirty="0"/>
              <a:t>ER diagram of library management system in which library maintain t he data of books, borrowers, issue return details, fine collection, supplier of books etc. Assume suitable data and display the relationship among entities.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01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895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digram</a:t>
            </a:r>
            <a:r>
              <a:rPr lang="en-US" dirty="0" smtClean="0"/>
              <a:t> of hospital management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2960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7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E-R Diagrams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E-R diagrams are used to model real-world objects like a person, a car, a company etc. and the relation between these real-world </a:t>
            </a:r>
            <a:r>
              <a:rPr lang="en-US" dirty="0" smtClean="0"/>
              <a:t>objects</a:t>
            </a:r>
          </a:p>
          <a:p>
            <a:r>
              <a:rPr lang="en-US" dirty="0"/>
              <a:t>An e-r diagram has following features:</a:t>
            </a:r>
          </a:p>
          <a:p>
            <a:pPr lvl="1"/>
            <a:r>
              <a:rPr lang="en-US" dirty="0" smtClean="0"/>
              <a:t>E-R </a:t>
            </a:r>
            <a:r>
              <a:rPr lang="en-US" dirty="0"/>
              <a:t>diagrams are used to represent E-R model in a database, which makes them easy to be converted into relations (tables).</a:t>
            </a:r>
          </a:p>
          <a:p>
            <a:pPr lvl="1"/>
            <a:r>
              <a:rPr lang="en-US" dirty="0"/>
              <a:t>E-R diagrams provide the purpose of real-world modeling of objects which makes them intently useful.</a:t>
            </a:r>
          </a:p>
          <a:p>
            <a:pPr lvl="1"/>
            <a:r>
              <a:rPr lang="en-US" dirty="0"/>
              <a:t>E-R diagrams require no technical knowledge &amp; no hardware support.</a:t>
            </a:r>
          </a:p>
          <a:p>
            <a:pPr lvl="1"/>
            <a:r>
              <a:rPr lang="en-US" dirty="0"/>
              <a:t>These diagrams are very easy to understand and easy to create even by a naive user.</a:t>
            </a:r>
          </a:p>
          <a:p>
            <a:pPr lvl="1"/>
            <a:r>
              <a:rPr lang="en-US" dirty="0"/>
              <a:t>It gives a standard solution of visualizing the data logically.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052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</a:t>
            </a:r>
            <a:r>
              <a:rPr lang="en-US" sz="2700" dirty="0" smtClean="0"/>
              <a:t>Er diagram for airline reservation system.</a:t>
            </a:r>
            <a:endParaRPr lang="en-US" sz="27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56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</a:t>
            </a:r>
            <a:r>
              <a:rPr lang="en-US" dirty="0" err="1" smtClean="0"/>
              <a:t>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Limited constraints and specification</a:t>
            </a:r>
          </a:p>
          <a:p>
            <a:r>
              <a:rPr lang="en-US" b="1" dirty="0" smtClean="0"/>
              <a:t>Loss of information content: </a:t>
            </a:r>
            <a:r>
              <a:rPr lang="en-US" dirty="0" smtClean="0"/>
              <a:t>some information be lost or hidden in ER model</a:t>
            </a:r>
          </a:p>
          <a:p>
            <a:r>
              <a:rPr lang="en-US" b="1" dirty="0" smtClean="0"/>
              <a:t>Limited relationship representation:ER </a:t>
            </a:r>
            <a:r>
              <a:rPr lang="en-US" dirty="0" smtClean="0"/>
              <a:t>model represents limited relationship as compared to another data models like relationship model etc.</a:t>
            </a:r>
          </a:p>
          <a:p>
            <a:r>
              <a:rPr lang="en-US" b="1" dirty="0" smtClean="0"/>
              <a:t>No representation of data manipulation: </a:t>
            </a:r>
            <a:r>
              <a:rPr lang="en-US" dirty="0" smtClean="0"/>
              <a:t>it is difficult to show data manipulation in ER model.</a:t>
            </a:r>
          </a:p>
          <a:p>
            <a:r>
              <a:rPr lang="en-US" b="1" dirty="0" smtClean="0"/>
              <a:t>Popular for high level design: </a:t>
            </a:r>
            <a:r>
              <a:rPr lang="en-US" dirty="0" smtClean="0"/>
              <a:t>ER model is very popular for designing high level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90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</a:t>
            </a:r>
            <a:r>
              <a:rPr lang="en-US" dirty="0" err="1" smtClean="0"/>
              <a:t>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Enhanced entity-relationship models, also known as extended entity-relationship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Enhanced </a:t>
            </a:r>
            <a:r>
              <a:rPr lang="en-US" dirty="0"/>
              <a:t>ER is a </a:t>
            </a:r>
            <a:r>
              <a:rPr lang="en-US" dirty="0" smtClean="0"/>
              <a:t>high-level data </a:t>
            </a:r>
            <a:r>
              <a:rPr lang="en-US" dirty="0"/>
              <a:t>model that incorporates the extensions to the original ER model. It is </a:t>
            </a:r>
            <a:r>
              <a:rPr lang="en-US" dirty="0" smtClean="0"/>
              <a:t>created </a:t>
            </a:r>
            <a:r>
              <a:rPr lang="en-US" dirty="0"/>
              <a:t>to design more accurate database schemas.  </a:t>
            </a:r>
            <a:endParaRPr lang="en-US" dirty="0" smtClean="0"/>
          </a:p>
          <a:p>
            <a:r>
              <a:rPr lang="en-US" dirty="0" smtClean="0"/>
              <a:t>EER </a:t>
            </a:r>
            <a:r>
              <a:rPr lang="en-US" dirty="0"/>
              <a:t>reflects data properties and constraints more precisely.  It </a:t>
            </a:r>
            <a:r>
              <a:rPr lang="en-US" dirty="0" smtClean="0"/>
              <a:t>also </a:t>
            </a:r>
            <a:r>
              <a:rPr lang="en-US" dirty="0"/>
              <a:t>includes more complex requirements than traditional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3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</a:t>
            </a:r>
            <a:r>
              <a:rPr lang="en-US" dirty="0" err="1"/>
              <a:t>er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EER model includes all modeling concepts of the ER model </a:t>
            </a:r>
            <a:endParaRPr lang="en-US" dirty="0" smtClean="0"/>
          </a:p>
          <a:p>
            <a:pPr fontAlgn="base"/>
            <a:r>
              <a:rPr lang="en-US" dirty="0" smtClean="0"/>
              <a:t> </a:t>
            </a:r>
            <a:r>
              <a:rPr lang="en-US" dirty="0"/>
              <a:t>In addition, EER includes: </a:t>
            </a:r>
            <a:r>
              <a:rPr lang="en-US" dirty="0" smtClean="0"/>
              <a:t></a:t>
            </a:r>
          </a:p>
          <a:p>
            <a:pPr lvl="1" fontAlgn="base"/>
            <a:r>
              <a:rPr lang="en-US" dirty="0" smtClean="0"/>
              <a:t>Subclasses </a:t>
            </a:r>
            <a:r>
              <a:rPr lang="en-US" dirty="0"/>
              <a:t>and </a:t>
            </a:r>
            <a:r>
              <a:rPr lang="en-US" dirty="0" err="1"/>
              <a:t>superclasses</a:t>
            </a:r>
            <a:r>
              <a:rPr lang="en-US" dirty="0"/>
              <a:t> </a:t>
            </a:r>
            <a:endParaRPr lang="en-US" dirty="0" smtClean="0"/>
          </a:p>
          <a:p>
            <a:pPr lvl="1" fontAlgn="base"/>
            <a:r>
              <a:rPr lang="en-US" dirty="0" smtClean="0"/>
              <a:t>Specialization </a:t>
            </a:r>
            <a:r>
              <a:rPr lang="en-US" dirty="0"/>
              <a:t>and generalization </a:t>
            </a:r>
          </a:p>
          <a:p>
            <a:pPr lvl="1" fontAlgn="base"/>
            <a:r>
              <a:rPr lang="en-US" dirty="0" smtClean="0"/>
              <a:t>Category </a:t>
            </a:r>
            <a:r>
              <a:rPr lang="en-US" dirty="0"/>
              <a:t>or union type </a:t>
            </a:r>
          </a:p>
          <a:p>
            <a:pPr lvl="1" fontAlgn="base"/>
            <a:r>
              <a:rPr lang="en-US" dirty="0" smtClean="0"/>
              <a:t>Attribute </a:t>
            </a:r>
            <a:r>
              <a:rPr lang="en-US" dirty="0"/>
              <a:t>and relationship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870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</a:t>
            </a:r>
            <a:r>
              <a:rPr lang="en-US" dirty="0" smtClean="0"/>
              <a:t>class &amp; </a:t>
            </a:r>
            <a:r>
              <a:rPr lang="en-US" b="1" dirty="0"/>
              <a:t>Sub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Super class </a:t>
            </a:r>
            <a:r>
              <a:rPr lang="en-US" b="1" dirty="0" smtClean="0"/>
              <a:t>:</a:t>
            </a:r>
            <a:r>
              <a:rPr lang="en-US" dirty="0" smtClean="0"/>
              <a:t>Super </a:t>
            </a:r>
            <a:r>
              <a:rPr lang="en-US" dirty="0"/>
              <a:t>class is an entity type that has a relationship with one or more subtypes.</a:t>
            </a:r>
          </a:p>
          <a:p>
            <a:r>
              <a:rPr lang="en-US" dirty="0"/>
              <a:t>An entity cannot exist in database merely by being member of any super class.</a:t>
            </a:r>
            <a:br>
              <a:rPr lang="en-US" dirty="0"/>
            </a:br>
            <a:r>
              <a:rPr lang="en-US" b="1" dirty="0"/>
              <a:t>For example:</a:t>
            </a:r>
            <a:r>
              <a:rPr lang="en-US" dirty="0"/>
              <a:t> Shape super class is having sub groups as Square, Circle, Triangle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Sub </a:t>
            </a:r>
            <a:r>
              <a:rPr lang="en-US" b="1" dirty="0" err="1" smtClean="0"/>
              <a:t>Class:</a:t>
            </a:r>
            <a:r>
              <a:rPr lang="en-US" dirty="0" err="1" smtClean="0"/>
              <a:t>Sub</a:t>
            </a:r>
            <a:r>
              <a:rPr lang="en-US" dirty="0" smtClean="0"/>
              <a:t> </a:t>
            </a:r>
            <a:r>
              <a:rPr lang="en-US" dirty="0"/>
              <a:t>class is a group of entities with unique attributes.</a:t>
            </a:r>
          </a:p>
          <a:p>
            <a:r>
              <a:rPr lang="en-US" dirty="0"/>
              <a:t>Sub class inherits properties and attributes from its super class.</a:t>
            </a:r>
            <a:br>
              <a:rPr lang="en-US" dirty="0"/>
            </a:br>
            <a:r>
              <a:rPr lang="en-US" b="1" dirty="0"/>
              <a:t>For example:</a:t>
            </a:r>
            <a:r>
              <a:rPr lang="en-US" dirty="0"/>
              <a:t> Square, Circle, Triangle are the sub class of Shape super class.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48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&amp; </a:t>
            </a:r>
            <a:r>
              <a:rPr lang="en-US" dirty="0" err="1" smtClean="0"/>
              <a:t>Superclasss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151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822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Generalization: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r>
              <a:rPr lang="en-US" dirty="0"/>
              <a:t>Generalization is like a bottom-up approach in which two or more entities of lower level combine to form a higher level entity if they have some attributes in common.</a:t>
            </a:r>
          </a:p>
          <a:p>
            <a:r>
              <a:rPr lang="en-US" dirty="0"/>
              <a:t>In generalization, an entity of a higher level can also combine with the entities of the lower level to form a further higher level entity.</a:t>
            </a:r>
          </a:p>
          <a:p>
            <a:r>
              <a:rPr lang="en-US" dirty="0"/>
              <a:t>Generalization is more like subclass and superclass system, but the only difference is the approach. Generalization uses the bottom-up approach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13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generalization, entities are combined to form a more generalized entity, i.e., subclasses are combined to make a superclass.</a:t>
            </a:r>
          </a:p>
          <a:p>
            <a:r>
              <a:rPr lang="en-US" b="1" dirty="0"/>
              <a:t>For example,</a:t>
            </a:r>
            <a:r>
              <a:rPr lang="en-US" dirty="0"/>
              <a:t> Faculty and Student entities can be generalized and create a higher level entity Person.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657600"/>
            <a:ext cx="27241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9263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Specialization is a top-down approach, and it is opposite to Generalization. In specialization, one higher level entity can be broken down into two lower level entities.</a:t>
            </a:r>
          </a:p>
          <a:p>
            <a:r>
              <a:rPr lang="en-US" dirty="0"/>
              <a:t>Specialization is used to identify the subset of an entity set that shares some distinguishing characteristics.</a:t>
            </a:r>
          </a:p>
          <a:p>
            <a:r>
              <a:rPr lang="en-US" dirty="0"/>
              <a:t>Normally, the superclass is defined first, the subclass and its related attributes are defined next, and relationship set are then added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8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For example:</a:t>
            </a:r>
            <a:r>
              <a:rPr lang="en-US" dirty="0"/>
              <a:t> In an Employee management system, EMPLOYEE entity can be specialized as TESTER or DEVELOPER based on what role they play in the company.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1433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72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Rectangles represent entity sets.</a:t>
            </a:r>
          </a:p>
          <a:p>
            <a:r>
              <a:rPr lang="en-US" dirty="0" smtClean="0"/>
              <a:t>Ellipses </a:t>
            </a:r>
            <a:r>
              <a:rPr lang="en-US" dirty="0"/>
              <a:t>represent attributes.</a:t>
            </a:r>
          </a:p>
          <a:p>
            <a:r>
              <a:rPr lang="en-US" dirty="0" smtClean="0"/>
              <a:t>Diamonds </a:t>
            </a:r>
            <a:r>
              <a:rPr lang="en-US" dirty="0"/>
              <a:t>represent relationship sets.</a:t>
            </a:r>
          </a:p>
          <a:p>
            <a:r>
              <a:rPr lang="en-US" dirty="0" smtClean="0"/>
              <a:t>Lines </a:t>
            </a:r>
            <a:r>
              <a:rPr lang="en-US" dirty="0"/>
              <a:t>link attributes to entity sets and entity sets to </a:t>
            </a:r>
            <a:r>
              <a:rPr lang="en-US" dirty="0" smtClean="0"/>
              <a:t>relationship sets</a:t>
            </a:r>
            <a:r>
              <a:rPr lang="en-US" dirty="0"/>
              <a:t>.</a:t>
            </a:r>
          </a:p>
          <a:p>
            <a:r>
              <a:rPr lang="en-US" dirty="0" smtClean="0"/>
              <a:t>Double </a:t>
            </a:r>
            <a:r>
              <a:rPr lang="en-US" dirty="0"/>
              <a:t>ellipses represent multivalued attributes.</a:t>
            </a:r>
          </a:p>
          <a:p>
            <a:r>
              <a:rPr lang="en-US" dirty="0" smtClean="0"/>
              <a:t>Dashed </a:t>
            </a:r>
            <a:r>
              <a:rPr lang="en-US" dirty="0"/>
              <a:t>ellipses denote derived attributes.</a:t>
            </a:r>
          </a:p>
          <a:p>
            <a:r>
              <a:rPr lang="en-US" dirty="0"/>
              <a:t> </a:t>
            </a:r>
            <a:r>
              <a:rPr lang="en-US" dirty="0" smtClean="0"/>
              <a:t>Primary </a:t>
            </a:r>
            <a:r>
              <a:rPr lang="en-US" dirty="0"/>
              <a:t>key attributes are underlined.</a:t>
            </a:r>
          </a:p>
        </p:txBody>
      </p:sp>
    </p:spTree>
    <p:extLst>
      <p:ext uri="{BB962C8B-B14F-4D97-AF65-F5344CB8AC3E}">
        <p14:creationId xmlns:p14="http://schemas.microsoft.com/office/powerpoint/2010/main" val="18852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aggregation, the relation between two entities is treated as a single entity. In aggregation, relationship with its corresponding entities is aggregated into a higher level entity.</a:t>
            </a:r>
          </a:p>
          <a:p>
            <a:r>
              <a:rPr lang="en-US" b="1" dirty="0"/>
              <a:t>For example:</a:t>
            </a:r>
            <a:r>
              <a:rPr lang="en-US" dirty="0"/>
              <a:t> Center entity offers the Course entity act as a single entity in the relationship which is in a relationship with another entity visitor. In the real world, if a visitor visits a coaching center then he will never enquiry about the Course only or just about the Center instead he will ask the enquiry about both.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64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752600"/>
            <a:ext cx="7696200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02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98195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3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1120</TotalTime>
  <Words>2160</Words>
  <Application>Microsoft Office PowerPoint</Application>
  <PresentationFormat>On-screen Show (4:3)</PresentationFormat>
  <Paragraphs>291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Oriel</vt:lpstr>
      <vt:lpstr>Unit iii   14 marks</vt:lpstr>
      <vt:lpstr>E-r model</vt:lpstr>
      <vt:lpstr>PowerPoint Presentation</vt:lpstr>
      <vt:lpstr>   Facts about ER Diagram Model </vt:lpstr>
      <vt:lpstr>PowerPoint Presentation</vt:lpstr>
      <vt:lpstr>PowerPoint Presentation</vt:lpstr>
      <vt:lpstr>E-R Diagrams </vt:lpstr>
      <vt:lpstr>E-R Diagram Components</vt:lpstr>
      <vt:lpstr>PowerPoint Presentation</vt:lpstr>
      <vt:lpstr>E-R Diagram</vt:lpstr>
      <vt:lpstr>Entity</vt:lpstr>
      <vt:lpstr>PowerPoint Presentation</vt:lpstr>
      <vt:lpstr>Entity</vt:lpstr>
      <vt:lpstr>PowerPoint Presentation</vt:lpstr>
      <vt:lpstr>Entity Set</vt:lpstr>
      <vt:lpstr>  Strong entity set  </vt:lpstr>
      <vt:lpstr>Weak entity set</vt:lpstr>
      <vt:lpstr>Weak entity set</vt:lpstr>
      <vt:lpstr>Difference Between Strong And Weak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</vt:lpstr>
      <vt:lpstr>PowerPoint Presentation</vt:lpstr>
      <vt:lpstr>PowerPoint Presentation</vt:lpstr>
      <vt:lpstr>PowerPoint Presentation</vt:lpstr>
      <vt:lpstr>Types of Degree of relationship</vt:lpstr>
      <vt:lpstr>PowerPoint Presentation</vt:lpstr>
      <vt:lpstr>Types of Degree of relationship</vt:lpstr>
      <vt:lpstr>Types of Degree of relationship</vt:lpstr>
      <vt:lpstr>Relationship</vt:lpstr>
      <vt:lpstr>Cardinality</vt:lpstr>
      <vt:lpstr>PowerPoint Presentation</vt:lpstr>
      <vt:lpstr>PowerPoint Presentation</vt:lpstr>
      <vt:lpstr>PowerPoint Presentation</vt:lpstr>
      <vt:lpstr>2.Many to one</vt:lpstr>
      <vt:lpstr>PowerPoint Presentation</vt:lpstr>
      <vt:lpstr>PowerPoint Presentation</vt:lpstr>
      <vt:lpstr>PowerPoint Presentation</vt:lpstr>
      <vt:lpstr>PowerPoint Presentation</vt:lpstr>
      <vt:lpstr>Many to many</vt:lpstr>
      <vt:lpstr>Different types of  mapping cardinality</vt:lpstr>
      <vt:lpstr>Different types of  mapping cardinality</vt:lpstr>
      <vt:lpstr>Attributes</vt:lpstr>
      <vt:lpstr>Types of Attributes</vt:lpstr>
      <vt:lpstr>Types of Attributes</vt:lpstr>
      <vt:lpstr>Types of Attributes</vt:lpstr>
      <vt:lpstr>Structure of Relational Database</vt:lpstr>
      <vt:lpstr>DBMS Key</vt:lpstr>
      <vt:lpstr>Different types of keys</vt:lpstr>
      <vt:lpstr>PowerPoint Presentation</vt:lpstr>
      <vt:lpstr>Different types of keys</vt:lpstr>
      <vt:lpstr>Different types of keys</vt:lpstr>
      <vt:lpstr>Different types of keys</vt:lpstr>
      <vt:lpstr>types of keys</vt:lpstr>
      <vt:lpstr> </vt:lpstr>
      <vt:lpstr>types of keys</vt:lpstr>
      <vt:lpstr>Student Table</vt:lpstr>
      <vt:lpstr> Difference Between Primary key &amp; Foreign key </vt:lpstr>
      <vt:lpstr>Sample ER diagram</vt:lpstr>
      <vt:lpstr>ER diagram Questions:</vt:lpstr>
      <vt:lpstr>2. Draw ER diagram of library management system in which library maintain t he data of books, borrowers, issue return details, fine collection, supplier of books etc. Assume suitable data and display the relationship among entities. </vt:lpstr>
      <vt:lpstr>3. Er digram of hospital management</vt:lpstr>
      <vt:lpstr>4.Er diagram for airline reservation system.</vt:lpstr>
      <vt:lpstr>Shortcomings of er model</vt:lpstr>
      <vt:lpstr>Enhanced er model</vt:lpstr>
      <vt:lpstr>Enhanced er model</vt:lpstr>
      <vt:lpstr>Super class &amp; Sub Class</vt:lpstr>
      <vt:lpstr>Subclass &amp; Superclasss</vt:lpstr>
      <vt:lpstr>Generalization:</vt:lpstr>
      <vt:lpstr>generalization</vt:lpstr>
      <vt:lpstr>Specialization</vt:lpstr>
      <vt:lpstr>Specialization</vt:lpstr>
      <vt:lpstr>aggregation</vt:lpstr>
      <vt:lpstr>aggregation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  14 marks</dc:title>
  <dc:creator>Jaydeep</dc:creator>
  <cp:lastModifiedBy>mmmali-pc</cp:lastModifiedBy>
  <cp:revision>153</cp:revision>
  <dcterms:created xsi:type="dcterms:W3CDTF">2019-07-18T17:44:08Z</dcterms:created>
  <dcterms:modified xsi:type="dcterms:W3CDTF">2022-01-03T08:33:52Z</dcterms:modified>
</cp:coreProperties>
</file>