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83" r:id="rId5"/>
    <p:sldId id="278" r:id="rId6"/>
    <p:sldId id="305" r:id="rId7"/>
    <p:sldId id="284" r:id="rId8"/>
    <p:sldId id="280" r:id="rId9"/>
    <p:sldId id="258" r:id="rId10"/>
    <p:sldId id="259" r:id="rId11"/>
    <p:sldId id="282" r:id="rId12"/>
    <p:sldId id="285" r:id="rId13"/>
    <p:sldId id="261" r:id="rId14"/>
    <p:sldId id="263"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264" r:id="rId28"/>
    <p:sldId id="265" r:id="rId29"/>
    <p:sldId id="299" r:id="rId30"/>
    <p:sldId id="266" r:id="rId31"/>
    <p:sldId id="318" r:id="rId32"/>
    <p:sldId id="295" r:id="rId33"/>
    <p:sldId id="286" r:id="rId34"/>
    <p:sldId id="287" r:id="rId35"/>
    <p:sldId id="288" r:id="rId36"/>
    <p:sldId id="296" r:id="rId37"/>
    <p:sldId id="267" r:id="rId38"/>
    <p:sldId id="268" r:id="rId39"/>
    <p:sldId id="297" r:id="rId40"/>
    <p:sldId id="269" r:id="rId41"/>
    <p:sldId id="319" r:id="rId42"/>
    <p:sldId id="320" r:id="rId43"/>
    <p:sldId id="298" r:id="rId44"/>
    <p:sldId id="270" r:id="rId45"/>
    <p:sldId id="271" r:id="rId46"/>
    <p:sldId id="272" r:id="rId47"/>
    <p:sldId id="273" r:id="rId48"/>
    <p:sldId id="274" r:id="rId49"/>
    <p:sldId id="275" r:id="rId50"/>
    <p:sldId id="301" r:id="rId51"/>
    <p:sldId id="302" r:id="rId52"/>
    <p:sldId id="303" r:id="rId53"/>
    <p:sldId id="30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39095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239873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157711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78319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311913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389235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261252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123956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101544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295403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FEEDF-DFBC-4A17-A66C-5D64B81E1411}"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A233B-CBD8-4D5C-90B7-C099964249B7}" type="slidenum">
              <a:rPr lang="en-US" smtClean="0"/>
              <a:t>‹#›</a:t>
            </a:fld>
            <a:endParaRPr lang="en-US" dirty="0"/>
          </a:p>
        </p:txBody>
      </p:sp>
    </p:spTree>
    <p:extLst>
      <p:ext uri="{BB962C8B-B14F-4D97-AF65-F5344CB8AC3E}">
        <p14:creationId xmlns:p14="http://schemas.microsoft.com/office/powerpoint/2010/main" val="74097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FEEDF-DFBC-4A17-A66C-5D64B81E1411}" type="datetimeFigureOut">
              <a:rPr lang="en-US" smtClean="0"/>
              <a:t>12/2/2021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A233B-CBD8-4D5C-90B7-C099964249B7}" type="slidenum">
              <a:rPr lang="en-US" smtClean="0"/>
              <a:t>‹#›</a:t>
            </a:fld>
            <a:endParaRPr lang="en-US" dirty="0"/>
          </a:p>
        </p:txBody>
      </p:sp>
    </p:spTree>
    <p:extLst>
      <p:ext uri="{BB962C8B-B14F-4D97-AF65-F5344CB8AC3E}">
        <p14:creationId xmlns:p14="http://schemas.microsoft.com/office/powerpoint/2010/main" val="149739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8600"/>
            <a:ext cx="9144000"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43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3999"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36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533400"/>
            <a:ext cx="824345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69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53419"/>
            <a:ext cx="7848599"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74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763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67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09" y="228600"/>
            <a:ext cx="88392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2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E.F.Codd</a:t>
            </a:r>
            <a:r>
              <a:rPr lang="en-US" dirty="0" smtClean="0"/>
              <a:t> Rules </a:t>
            </a:r>
            <a:endParaRPr lang="en-US" dirty="0"/>
          </a:p>
        </p:txBody>
      </p:sp>
      <p:sp>
        <p:nvSpPr>
          <p:cNvPr id="3" name="Content Placeholder 2"/>
          <p:cNvSpPr>
            <a:spLocks noGrp="1"/>
          </p:cNvSpPr>
          <p:nvPr>
            <p:ph idx="1"/>
          </p:nvPr>
        </p:nvSpPr>
        <p:spPr/>
        <p:txBody>
          <a:bodyPr/>
          <a:lstStyle/>
          <a:p>
            <a:pPr marL="514350" indent="-514350">
              <a:buAutoNum type="arabicPeriod"/>
            </a:pPr>
            <a:r>
              <a:rPr lang="en-US" b="1" u="sng" dirty="0" smtClean="0"/>
              <a:t>The information Rule</a:t>
            </a:r>
            <a:r>
              <a:rPr lang="en-US" dirty="0" smtClean="0"/>
              <a:t>:-Every information in relational database must be stored in the cell of a table as a value.</a:t>
            </a:r>
          </a:p>
          <a:p>
            <a:pPr marL="514350" indent="-514350">
              <a:buAutoNum type="arabicPeriod"/>
            </a:pP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429000"/>
            <a:ext cx="518159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714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E.F.Codd</a:t>
            </a:r>
            <a:r>
              <a:rPr lang="en-US" dirty="0"/>
              <a:t> Rules </a:t>
            </a:r>
          </a:p>
        </p:txBody>
      </p:sp>
      <p:sp>
        <p:nvSpPr>
          <p:cNvPr id="3" name="Content Placeholder 2"/>
          <p:cNvSpPr>
            <a:spLocks noGrp="1"/>
          </p:cNvSpPr>
          <p:nvPr>
            <p:ph idx="1"/>
          </p:nvPr>
        </p:nvSpPr>
        <p:spPr>
          <a:xfrm>
            <a:off x="457200" y="914400"/>
            <a:ext cx="8229600" cy="5211763"/>
          </a:xfrm>
        </p:spPr>
        <p:txBody>
          <a:bodyPr/>
          <a:lstStyle/>
          <a:p>
            <a:pPr marL="0" indent="0">
              <a:buNone/>
            </a:pPr>
            <a:r>
              <a:rPr lang="en-US" b="1" u="sng" dirty="0" smtClean="0"/>
              <a:t>2.Guranteed Access Rule: </a:t>
            </a:r>
            <a:r>
              <a:rPr lang="en-US" dirty="0" smtClean="0"/>
              <a:t>In simple language Whatever the data you save ,those data you should be able to access.</a:t>
            </a:r>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95624"/>
            <a:ext cx="7467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868679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3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t>E.F.Codd</a:t>
            </a:r>
            <a:r>
              <a:rPr lang="en-US" dirty="0"/>
              <a:t> Rules </a:t>
            </a:r>
          </a:p>
        </p:txBody>
      </p:sp>
      <p:sp>
        <p:nvSpPr>
          <p:cNvPr id="3" name="Content Placeholder 2"/>
          <p:cNvSpPr>
            <a:spLocks noGrp="1"/>
          </p:cNvSpPr>
          <p:nvPr>
            <p:ph idx="1"/>
          </p:nvPr>
        </p:nvSpPr>
        <p:spPr>
          <a:xfrm>
            <a:off x="457200" y="1066800"/>
            <a:ext cx="8229600" cy="5059363"/>
          </a:xfrm>
        </p:spPr>
        <p:txBody>
          <a:bodyPr/>
          <a:lstStyle/>
          <a:p>
            <a:pPr marL="0" indent="0">
              <a:buNone/>
            </a:pPr>
            <a:r>
              <a:rPr lang="en-US" b="1" dirty="0" smtClean="0"/>
              <a:t>3.Systematic treatment of null values</a:t>
            </a:r>
            <a:r>
              <a:rPr lang="en-US" dirty="0" smtClean="0"/>
              <a:t>:-</a:t>
            </a:r>
          </a:p>
          <a:p>
            <a:pPr marL="0" indent="0">
              <a:buNone/>
            </a:pPr>
            <a:endParaRPr lang="en-US" dirty="0"/>
          </a:p>
          <a:p>
            <a:pPr marL="0" indent="0">
              <a:buNone/>
            </a:pPr>
            <a:endParaRPr lang="en-US" dirty="0" smtClean="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48175"/>
            <a:ext cx="80010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7239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44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4.Active Online Catalog based on the relational model:-</a:t>
            </a:r>
          </a:p>
          <a:p>
            <a:pPr marL="0" indent="0">
              <a:buNone/>
            </a:pPr>
            <a:endParaRPr lang="en-US" b="1" dirty="0"/>
          </a:p>
          <a:p>
            <a:pPr marL="0" indent="0">
              <a:buNone/>
            </a:pPr>
            <a:endParaRPr lang="en-US" b="1" dirty="0" smtClean="0"/>
          </a:p>
          <a:p>
            <a:pPr marL="0" indent="0">
              <a:buNone/>
            </a:pPr>
            <a:r>
              <a:rPr lang="en-US" dirty="0"/>
              <a:t>The structure description of the entire database must be stored in an online catalog, known as </a:t>
            </a:r>
            <a:r>
              <a:rPr lang="en-US" b="1" dirty="0"/>
              <a:t>data dictionary</a:t>
            </a:r>
            <a:r>
              <a:rPr lang="en-US" dirty="0"/>
              <a:t>, which can be accessed by authorized users. Users can use the same query language to access the catalog which they use to access the database itself.</a:t>
            </a:r>
            <a:endParaRPr lang="en-US" b="1" dirty="0" smtClean="0"/>
          </a:p>
          <a:p>
            <a:pPr marL="0" indent="0">
              <a:buNone/>
            </a:pPr>
            <a:endParaRPr lang="en-US" b="1" dirty="0"/>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42309"/>
            <a:ext cx="60102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90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5.</a:t>
            </a:r>
            <a:r>
              <a:rPr lang="en-US" b="1" dirty="0"/>
              <a:t> Comprehensive Data Sub-Language </a:t>
            </a:r>
            <a:r>
              <a:rPr lang="en-US" b="1" dirty="0" smtClean="0"/>
              <a:t>Rule/Powerful language:-</a:t>
            </a:r>
          </a:p>
          <a:p>
            <a:pPr marL="0" indent="0">
              <a:buNone/>
            </a:pPr>
            <a:endParaRPr lang="en-US" b="1" dirty="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67000"/>
            <a:ext cx="807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26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smtClean="0"/>
              <a:t>DATABASE SCHEMA</a:t>
            </a:r>
            <a:endParaRPr lang="en-US" dirty="0"/>
          </a:p>
        </p:txBody>
      </p:sp>
      <p:sp>
        <p:nvSpPr>
          <p:cNvPr id="3" name="Content Placeholder 2"/>
          <p:cNvSpPr>
            <a:spLocks noGrp="1"/>
          </p:cNvSpPr>
          <p:nvPr>
            <p:ph idx="1"/>
          </p:nvPr>
        </p:nvSpPr>
        <p:spPr>
          <a:xfrm>
            <a:off x="76200" y="685800"/>
            <a:ext cx="8915400" cy="6096000"/>
          </a:xfrm>
        </p:spPr>
        <p:txBody>
          <a:bodyPr>
            <a:normAutofit/>
          </a:bodyPr>
          <a:lstStyle/>
          <a:p>
            <a:r>
              <a:rPr lang="en-US" dirty="0"/>
              <a:t>The overall design of a database is called schema.</a:t>
            </a:r>
          </a:p>
          <a:p>
            <a:r>
              <a:rPr lang="en-US" dirty="0" smtClean="0"/>
              <a:t>The </a:t>
            </a:r>
            <a:r>
              <a:rPr lang="en-US" dirty="0"/>
              <a:t>overall description of the database is called the database schema. </a:t>
            </a:r>
            <a:endParaRPr lang="en-US" dirty="0" smtClean="0"/>
          </a:p>
          <a:p>
            <a:r>
              <a:rPr lang="en-US" dirty="0" smtClean="0"/>
              <a:t>Schema  </a:t>
            </a:r>
            <a:r>
              <a:rPr lang="en-US" dirty="0"/>
              <a:t>represents the logical view of the entire database.</a:t>
            </a:r>
          </a:p>
          <a:p>
            <a:r>
              <a:rPr lang="en-US" dirty="0"/>
              <a:t>A schema contains schema objects like table, foreign key, primary key, views, columns, data types, stored procedure, etc.</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876800"/>
            <a:ext cx="487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5918" y="5821555"/>
            <a:ext cx="9109364" cy="923330"/>
          </a:xfrm>
          <a:prstGeom prst="rect">
            <a:avLst/>
          </a:prstGeom>
          <a:noFill/>
        </p:spPr>
        <p:txBody>
          <a:bodyPr wrap="square" rtlCol="0">
            <a:spAutoFit/>
          </a:bodyPr>
          <a:lstStyle/>
          <a:p>
            <a:r>
              <a:rPr lang="en-US" dirty="0" smtClean="0"/>
              <a:t>In simple language Schema gives name of record ,data </a:t>
            </a:r>
            <a:r>
              <a:rPr lang="en-US" dirty="0" err="1" smtClean="0"/>
              <a:t>type,and</a:t>
            </a:r>
            <a:r>
              <a:rPr lang="en-US" dirty="0" smtClean="0"/>
              <a:t> constraints see example of employee </a:t>
            </a:r>
          </a:p>
          <a:p>
            <a:r>
              <a:rPr lang="en-US" dirty="0" smtClean="0"/>
              <a:t>Constraints means </a:t>
            </a:r>
            <a:r>
              <a:rPr lang="en-US" dirty="0" err="1" smtClean="0"/>
              <a:t>eid</a:t>
            </a:r>
            <a:r>
              <a:rPr lang="en-US" dirty="0" smtClean="0"/>
              <a:t> not null(empty)</a:t>
            </a:r>
            <a:endParaRPr lang="en-US" dirty="0"/>
          </a:p>
        </p:txBody>
      </p:sp>
    </p:spTree>
    <p:extLst>
      <p:ext uri="{BB962C8B-B14F-4D97-AF65-F5344CB8AC3E}">
        <p14:creationId xmlns:p14="http://schemas.microsoft.com/office/powerpoint/2010/main" val="76440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6.</a:t>
            </a:r>
            <a:r>
              <a:rPr lang="en-US" dirty="0"/>
              <a:t> View Updating </a:t>
            </a:r>
            <a:r>
              <a:rPr lang="en-US" dirty="0" smtClean="0"/>
              <a:t>Rule:</a:t>
            </a:r>
          </a:p>
          <a:p>
            <a:pPr marL="0" indent="0">
              <a:buNone/>
            </a:pPr>
            <a:endParaRPr lang="en-US" dirty="0"/>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25398"/>
            <a:ext cx="70104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97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u="sng" dirty="0" smtClean="0"/>
              <a:t>7</a:t>
            </a:r>
            <a:r>
              <a:rPr lang="en-US" b="1" u="sng" dirty="0" smtClean="0"/>
              <a:t>.</a:t>
            </a:r>
            <a:r>
              <a:rPr lang="en-US" b="1" u="sng" dirty="0"/>
              <a:t> High-Level Insert, Update, and Delete Rule</a:t>
            </a:r>
          </a:p>
          <a:p>
            <a:r>
              <a:rPr lang="en-US" dirty="0"/>
              <a:t>A database must support high-level insertion, </a:t>
            </a:r>
            <a:r>
              <a:rPr lang="en-US" dirty="0" err="1"/>
              <a:t>updation</a:t>
            </a:r>
            <a:r>
              <a:rPr lang="en-US" dirty="0"/>
              <a:t>, and deletion. This must not be limited to a single row, that is, it must also support union, intersection and minus operations to yield sets of data records</a:t>
            </a:r>
            <a:r>
              <a:rPr lang="en-US" dirty="0" smtClean="0"/>
              <a:t>.</a:t>
            </a:r>
          </a:p>
          <a:p>
            <a:endParaRPr lang="en-US" dirty="0"/>
          </a:p>
          <a:p>
            <a:endParaRPr lang="en-US" dirty="0"/>
          </a:p>
          <a:p>
            <a:pPr marL="0" indent="0">
              <a:buNone/>
            </a:pP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4724400"/>
            <a:ext cx="8763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59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8. Physical Data </a:t>
            </a:r>
            <a:r>
              <a:rPr lang="en-US" dirty="0" err="1" smtClean="0">
                <a:latin typeface="Times New Roman" pitchFamily="18" charset="0"/>
                <a:cs typeface="Times New Roman" pitchFamily="18" charset="0"/>
              </a:rPr>
              <a:t>Independence:</a:t>
            </a:r>
            <a:r>
              <a:rPr lang="en-US" sz="2400" dirty="0" err="1">
                <a:latin typeface="Times New Roman" pitchFamily="18" charset="0"/>
                <a:cs typeface="Times New Roman" pitchFamily="18" charset="0"/>
              </a:rPr>
              <a:t>The</a:t>
            </a:r>
            <a:r>
              <a:rPr lang="en-US" sz="2400" dirty="0">
                <a:latin typeface="Times New Roman" pitchFamily="18" charset="0"/>
                <a:cs typeface="Times New Roman" pitchFamily="18" charset="0"/>
              </a:rPr>
              <a:t> data stored in a database must be independent of the applications that access the database. Any change in the physical structure of a database must not have any impact on how the data is being accessed by external applications.</a:t>
            </a:r>
            <a:endParaRPr lang="en-US" sz="2400" dirty="0" smtClean="0">
              <a:latin typeface="Times New Roman" pitchFamily="18" charset="0"/>
              <a:cs typeface="Times New Roman" pitchFamily="18" charset="0"/>
            </a:endParaRPr>
          </a:p>
          <a:p>
            <a:pPr marL="0" indent="0">
              <a:buNone/>
            </a:pPr>
            <a:endParaRPr lang="en-US" dirty="0" smtClean="0"/>
          </a:p>
          <a:p>
            <a:pPr marL="0" indent="0">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029200"/>
            <a:ext cx="7543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65" y="3036094"/>
            <a:ext cx="8534399"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2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dirty="0" smtClean="0"/>
              <a:t>9.Logical data independence:-</a:t>
            </a:r>
          </a:p>
          <a:p>
            <a:pPr marL="0" indent="0">
              <a:buNone/>
            </a:pP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3164"/>
            <a:ext cx="6819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2207338"/>
            <a:ext cx="7408286" cy="923330"/>
          </a:xfrm>
          <a:prstGeom prst="rect">
            <a:avLst/>
          </a:prstGeom>
        </p:spPr>
        <p:txBody>
          <a:bodyPr wrap="square">
            <a:spAutoFit/>
          </a:bodyPr>
          <a:lstStyle/>
          <a:p>
            <a:r>
              <a:rPr lang="en-US" dirty="0"/>
              <a:t>For example, if two tables are merged or one is split into two different tables, there should be no impact or change on the user application. This is one of the most difficult rule to apply.</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338944"/>
            <a:ext cx="8534400" cy="123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277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5745163"/>
          </a:xfrm>
        </p:spPr>
        <p:txBody>
          <a:bodyPr/>
          <a:lstStyle/>
          <a:p>
            <a:pPr marL="0" indent="0">
              <a:buNone/>
            </a:pPr>
            <a:r>
              <a:rPr lang="en-US" b="1" u="sng" dirty="0" smtClean="0"/>
              <a:t>10.</a:t>
            </a:r>
            <a:r>
              <a:rPr lang="en-US" b="1" u="sng" dirty="0"/>
              <a:t> Integrity </a:t>
            </a:r>
            <a:r>
              <a:rPr lang="en-US" b="1" u="sng" dirty="0" smtClean="0"/>
              <a:t>Independence:</a:t>
            </a:r>
          </a:p>
          <a:p>
            <a:pPr marL="0" indent="0">
              <a:buNone/>
            </a:pPr>
            <a:r>
              <a:rPr lang="en-US" sz="2400" dirty="0"/>
              <a:t>A database must be independent of the application that uses it. All its integrity constraints can be independently modified without the need of any change in the application. This rule makes a database independent of the front-end application and its interface</a:t>
            </a:r>
            <a:r>
              <a:rPr lang="en-US" sz="2400" dirty="0" smtClean="0"/>
              <a:t>.</a:t>
            </a:r>
          </a:p>
          <a:p>
            <a:pPr marL="0" indent="0">
              <a:buNone/>
            </a:pPr>
            <a:endParaRPr lang="en-US" sz="2400"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1651160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b="1" u="sng" dirty="0" smtClean="0"/>
              <a:t>11.Distribution </a:t>
            </a:r>
            <a:r>
              <a:rPr lang="en-US" b="1" u="sng" dirty="0"/>
              <a:t>Independence</a:t>
            </a:r>
          </a:p>
          <a:p>
            <a:r>
              <a:rPr lang="en-US" sz="2800" dirty="0"/>
              <a:t>The end-user must not be able to see that the data is distributed over various locations. Users should always get the impression that the data is located at one site only. This rule has been regarded as the foundation of distributed database systems.</a:t>
            </a:r>
          </a:p>
          <a:p>
            <a:endParaRPr lang="en-US" dirty="0"/>
          </a:p>
        </p:txBody>
      </p:sp>
    </p:spTree>
    <p:extLst>
      <p:ext uri="{BB962C8B-B14F-4D97-AF65-F5344CB8AC3E}">
        <p14:creationId xmlns:p14="http://schemas.microsoft.com/office/powerpoint/2010/main" val="367898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12.Non-Subversion Rule:- </a:t>
            </a:r>
            <a:endParaRPr lang="en-US" b="1" dirty="0"/>
          </a:p>
          <a:p>
            <a:r>
              <a:rPr lang="en-US" dirty="0"/>
              <a:t>If a system has an interface that provides access to low-level records, then the interface must not be able to subvert the system and bypass security and integrity constraints.</a:t>
            </a:r>
          </a:p>
          <a:p>
            <a:endParaRPr lang="en-US" dirty="0"/>
          </a:p>
        </p:txBody>
      </p:sp>
    </p:spTree>
    <p:extLst>
      <p:ext uri="{BB962C8B-B14F-4D97-AF65-F5344CB8AC3E}">
        <p14:creationId xmlns:p14="http://schemas.microsoft.com/office/powerpoint/2010/main" val="89215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686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17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93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dirty="0" smtClean="0"/>
              <a:t>Constraints(set of rules)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4582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92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686800"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96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8991599"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142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077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47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67169"/>
            <a:ext cx="9220200" cy="558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33400"/>
            <a:ext cx="6324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6096000"/>
            <a:ext cx="6019800" cy="369332"/>
          </a:xfrm>
          <a:prstGeom prst="rect">
            <a:avLst/>
          </a:prstGeom>
          <a:noFill/>
        </p:spPr>
        <p:txBody>
          <a:bodyPr wrap="square" rtlCol="0">
            <a:spAutoFit/>
          </a:bodyPr>
          <a:lstStyle/>
          <a:p>
            <a:r>
              <a:rPr lang="en-US" b="1" dirty="0" smtClean="0"/>
              <a:t>Domain means set of allowable values </a:t>
            </a:r>
            <a:endParaRPr lang="en-US" b="1" dirty="0"/>
          </a:p>
        </p:txBody>
      </p:sp>
    </p:spTree>
    <p:extLst>
      <p:ext uri="{BB962C8B-B14F-4D97-AF65-F5344CB8AC3E}">
        <p14:creationId xmlns:p14="http://schemas.microsoft.com/office/powerpoint/2010/main" val="3666489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0"/>
            <a:ext cx="8610599" cy="612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777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4582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269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1" y="228601"/>
            <a:ext cx="8839200" cy="569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498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458200"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0768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534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948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915400"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299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636"/>
            <a:ext cx="8991600" cy="5745163"/>
          </a:xfrm>
        </p:spPr>
        <p:txBody>
          <a:bodyPr>
            <a:normAutofit/>
          </a:bodyPr>
          <a:lstStyle/>
          <a:p>
            <a:r>
              <a:rPr lang="en-US" sz="2800" b="1" dirty="0"/>
              <a:t>3. Referential Integrity Constraints</a:t>
            </a:r>
          </a:p>
          <a:p>
            <a:r>
              <a:rPr lang="en-US" sz="2800" dirty="0"/>
              <a:t>A referential integrity constraint is specified between two tables.</a:t>
            </a:r>
          </a:p>
          <a:p>
            <a:r>
              <a:rPr lang="en-US" sz="2800" dirty="0"/>
              <a:t>In the Referential integrity constraints, if a foreign key in Table 1 refers to the Primary Key of Table 2, then every value of the Foreign Key in Table 1 must be null or be available in Table 2.</a:t>
            </a:r>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75342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32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55638"/>
          </a:xfrm>
        </p:spPr>
        <p:txBody>
          <a:bodyPr>
            <a:normAutofit fontScale="90000"/>
          </a:bodyPr>
          <a:lstStyle/>
          <a:p>
            <a:r>
              <a:rPr lang="en-US" b="1" dirty="0" smtClean="0"/>
              <a:t>Instance</a:t>
            </a:r>
            <a:endParaRPr lang="en-US"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848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123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3276600"/>
            <a:ext cx="7534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8534400"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812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28601"/>
            <a:ext cx="8610600" cy="5811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632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1558119"/>
              </p:ext>
            </p:extLst>
          </p:nvPr>
        </p:nvGraphicFramePr>
        <p:xfrm>
          <a:off x="457200" y="1600200"/>
          <a:ext cx="8229600" cy="17526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err="1" smtClean="0"/>
                        <a:t>rollno</a:t>
                      </a:r>
                      <a:endParaRPr lang="en-US" dirty="0"/>
                    </a:p>
                  </a:txBody>
                  <a:tcPr/>
                </a:tc>
                <a:tc>
                  <a:txBody>
                    <a:bodyPr/>
                    <a:lstStyle/>
                    <a:p>
                      <a:r>
                        <a:rPr lang="en-US" dirty="0" smtClean="0"/>
                        <a:t>Student enrollment no</a:t>
                      </a:r>
                      <a:endParaRPr lang="en-US" dirty="0"/>
                    </a:p>
                  </a:txBody>
                  <a:tcPr/>
                </a:tc>
                <a:tc>
                  <a:txBody>
                    <a:bodyPr/>
                    <a:lstStyle/>
                    <a:p>
                      <a:r>
                        <a:rPr lang="en-US" dirty="0" smtClean="0"/>
                        <a:t>Name </a:t>
                      </a:r>
                      <a:endParaRPr lang="en-US" dirty="0"/>
                    </a:p>
                  </a:txBody>
                  <a:tcPr/>
                </a:tc>
                <a:tc>
                  <a:txBody>
                    <a:bodyPr/>
                    <a:lstStyle/>
                    <a:p>
                      <a:r>
                        <a:rPr lang="en-US" dirty="0" smtClean="0"/>
                        <a:t>address</a:t>
                      </a:r>
                      <a:endParaRPr lang="en-US" dirty="0"/>
                    </a:p>
                  </a:txBody>
                  <a:tcPr/>
                </a:tc>
                <a:tc>
                  <a:txBody>
                    <a:bodyPr/>
                    <a:lstStyle/>
                    <a:p>
                      <a:r>
                        <a:rPr lang="en-US" dirty="0" smtClean="0"/>
                        <a:t>subject</a:t>
                      </a:r>
                      <a:endParaRPr lang="en-US" dirty="0"/>
                    </a:p>
                  </a:txBody>
                  <a:tcPr/>
                </a:tc>
              </a:tr>
              <a:tr h="370840">
                <a:tc>
                  <a:txBody>
                    <a:bodyPr/>
                    <a:lstStyle/>
                    <a:p>
                      <a:r>
                        <a:rPr lang="en-US" dirty="0" smtClean="0"/>
                        <a:t>1</a:t>
                      </a:r>
                      <a:endParaRPr lang="en-US" dirty="0"/>
                    </a:p>
                  </a:txBody>
                  <a:tcPr/>
                </a:tc>
                <a:tc>
                  <a:txBody>
                    <a:bodyPr/>
                    <a:lstStyle/>
                    <a:p>
                      <a:r>
                        <a:rPr lang="en-US" dirty="0" smtClean="0"/>
                        <a:t>20005601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2</a:t>
                      </a:r>
                      <a:endParaRPr lang="en-US" dirty="0"/>
                    </a:p>
                  </a:txBody>
                  <a:tcPr/>
                </a:tc>
                <a:tc>
                  <a:txBody>
                    <a:bodyPr/>
                    <a:lstStyle/>
                    <a:p>
                      <a:r>
                        <a:rPr lang="en-US" dirty="0" smtClean="0"/>
                        <a:t>20005602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20005603</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421138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9162" y="381000"/>
            <a:ext cx="7305675" cy="551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252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75" y="1801019"/>
            <a:ext cx="657225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587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922" y="1600200"/>
            <a:ext cx="62361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723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573" y="1600200"/>
            <a:ext cx="647085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766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079" y="1600200"/>
            <a:ext cx="609984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905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725" y="2434431"/>
            <a:ext cx="66865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596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372" y="1600200"/>
            <a:ext cx="65312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27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077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95400"/>
            <a:ext cx="487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56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184" y="1600200"/>
            <a:ext cx="643163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503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0392" y="1600200"/>
            <a:ext cx="652321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071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050" y="1705769"/>
            <a:ext cx="68199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142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816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00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rmAutofit fontScale="90000"/>
          </a:bodyPr>
          <a:lstStyle/>
          <a:p>
            <a:r>
              <a:rPr lang="en-US" b="1" dirty="0" smtClean="0"/>
              <a:t>Subschema</a:t>
            </a:r>
            <a:endParaRPr lang="en-US"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937" y="1295400"/>
            <a:ext cx="7096125" cy="418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51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686799" cy="346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528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564" y="4495800"/>
            <a:ext cx="6858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2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Schema categorized into three parts. </a:t>
            </a:r>
          </a:p>
          <a:p>
            <a:pPr marL="514350" indent="-514350">
              <a:buFont typeface="+mj-lt"/>
              <a:buAutoNum type="arabicPeriod"/>
            </a:pPr>
            <a:r>
              <a:rPr lang="en-US" dirty="0" smtClean="0"/>
              <a:t>Physical Schema</a:t>
            </a:r>
          </a:p>
          <a:p>
            <a:pPr marL="514350" indent="-514350">
              <a:buFont typeface="+mj-lt"/>
              <a:buAutoNum type="arabicPeriod"/>
            </a:pPr>
            <a:r>
              <a:rPr lang="en-US" dirty="0" smtClean="0"/>
              <a:t>Logical Schema</a:t>
            </a:r>
          </a:p>
          <a:p>
            <a:pPr marL="514350" indent="-514350">
              <a:buFont typeface="+mj-lt"/>
              <a:buAutoNum type="arabicPeriod"/>
            </a:pPr>
            <a:r>
              <a:rPr lang="en-US" dirty="0" smtClean="0"/>
              <a:t>View Schema</a:t>
            </a:r>
          </a:p>
          <a:p>
            <a:endParaRPr lang="en-US" dirty="0"/>
          </a:p>
        </p:txBody>
      </p:sp>
    </p:spTree>
    <p:extLst>
      <p:ext uri="{BB962C8B-B14F-4D97-AF65-F5344CB8AC3E}">
        <p14:creationId xmlns:p14="http://schemas.microsoft.com/office/powerpoint/2010/main" val="120272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TotalTime>
  <Words>546</Words>
  <Application>Microsoft Office PowerPoint</Application>
  <PresentationFormat>On-screen Show (4:3)</PresentationFormat>
  <Paragraphs>56</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PowerPoint Presentation</vt:lpstr>
      <vt:lpstr>DATABASE SCHEMA</vt:lpstr>
      <vt:lpstr>PowerPoint Presentation</vt:lpstr>
      <vt:lpstr>Instance</vt:lpstr>
      <vt:lpstr>PowerPoint Presentation</vt:lpstr>
      <vt:lpstr>PowerPoint Presentation</vt:lpstr>
      <vt:lpstr>Subschema</vt:lpstr>
      <vt:lpstr>(</vt:lpstr>
      <vt:lpstr>PowerPoint Presentation</vt:lpstr>
      <vt:lpstr>PowerPoint Presentation</vt:lpstr>
      <vt:lpstr>PowerPoint Presentation</vt:lpstr>
      <vt:lpstr>PowerPoint Presentation</vt:lpstr>
      <vt:lpstr>PowerPoint Presentation</vt:lpstr>
      <vt:lpstr>PowerPoint Presentation</vt:lpstr>
      <vt:lpstr>E.F.Codd Rules </vt:lpstr>
      <vt:lpstr>E.F.Codd Rules </vt:lpstr>
      <vt:lpstr>E.F.Codd Rules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Constraints(set of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mmmali-pc</dc:creator>
  <cp:lastModifiedBy>mmmali-pc</cp:lastModifiedBy>
  <cp:revision>96</cp:revision>
  <dcterms:created xsi:type="dcterms:W3CDTF">2021-10-22T04:26:10Z</dcterms:created>
  <dcterms:modified xsi:type="dcterms:W3CDTF">2021-12-02T08:42:15Z</dcterms:modified>
</cp:coreProperties>
</file>