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2" r:id="rId10"/>
    <p:sldId id="265" r:id="rId11"/>
    <p:sldId id="284" r:id="rId12"/>
    <p:sldId id="266" r:id="rId13"/>
    <p:sldId id="267" r:id="rId14"/>
    <p:sldId id="268" r:id="rId15"/>
    <p:sldId id="269" r:id="rId16"/>
    <p:sldId id="285" r:id="rId17"/>
    <p:sldId id="270" r:id="rId18"/>
    <p:sldId id="271" r:id="rId19"/>
    <p:sldId id="272" r:id="rId20"/>
    <p:sldId id="273" r:id="rId21"/>
    <p:sldId id="286" r:id="rId22"/>
    <p:sldId id="274" r:id="rId23"/>
    <p:sldId id="280" r:id="rId24"/>
    <p:sldId id="275" r:id="rId25"/>
    <p:sldId id="276" r:id="rId26"/>
    <p:sldId id="277" r:id="rId27"/>
    <p:sldId id="278" r:id="rId28"/>
    <p:sldId id="279" r:id="rId29"/>
    <p:sldId id="281" r:id="rId30"/>
    <p:sldId id="282" r:id="rId31"/>
    <p:sldId id="287" r:id="rId32"/>
    <p:sldId id="283"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94737" autoAdjust="0"/>
  </p:normalViewPr>
  <p:slideViewPr>
    <p:cSldViewPr>
      <p:cViewPr>
        <p:scale>
          <a:sx n="66" d="100"/>
          <a:sy n="66" d="100"/>
        </p:scale>
        <p:origin x="-1608" y="-4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92716-88B0-4E95-B754-18CA714AC7C5}"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A56DA-54BC-49B5-AAA4-F13A24BCEE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92716-88B0-4E95-B754-18CA714AC7C5}"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A56DA-54BC-49B5-AAA4-F13A24BCEE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92716-88B0-4E95-B754-18CA714AC7C5}"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A56DA-54BC-49B5-AAA4-F13A24BCEE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92716-88B0-4E95-B754-18CA714AC7C5}"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A56DA-54BC-49B5-AAA4-F13A24BCEE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92716-88B0-4E95-B754-18CA714AC7C5}"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5A56DA-54BC-49B5-AAA4-F13A24BCEE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92716-88B0-4E95-B754-18CA714AC7C5}"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A56DA-54BC-49B5-AAA4-F13A24BCEE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92716-88B0-4E95-B754-18CA714AC7C5}" type="datetimeFigureOut">
              <a:rPr lang="en-US" smtClean="0"/>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5A56DA-54BC-49B5-AAA4-F13A24BCEE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92716-88B0-4E95-B754-18CA714AC7C5}" type="datetimeFigureOut">
              <a:rPr lang="en-US" smtClean="0"/>
              <a:t>9/11/2020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5A56DA-54BC-49B5-AAA4-F13A24BCEE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92716-88B0-4E95-B754-18CA714AC7C5}" type="datetimeFigureOut">
              <a:rPr lang="en-US" smtClean="0"/>
              <a:t>9/11/2020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5A56DA-54BC-49B5-AAA4-F13A24BCEE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92716-88B0-4E95-B754-18CA714AC7C5}"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A56DA-54BC-49B5-AAA4-F13A24BCEE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92716-88B0-4E95-B754-18CA714AC7C5}"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5A56DA-54BC-49B5-AAA4-F13A24BCEE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92716-88B0-4E95-B754-18CA714AC7C5}" type="datetimeFigureOut">
              <a:rPr lang="en-US" smtClean="0"/>
              <a:t>9/11/2020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A56DA-54BC-49B5-AAA4-F13A24BCEE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a:t>
            </a:r>
            <a:endParaRPr lang="en-US" dirty="0"/>
          </a:p>
        </p:txBody>
      </p:sp>
      <p:sp>
        <p:nvSpPr>
          <p:cNvPr id="3" name="Subtitle 2"/>
          <p:cNvSpPr>
            <a:spLocks noGrp="1"/>
          </p:cNvSpPr>
          <p:nvPr>
            <p:ph type="subTitle" idx="1"/>
          </p:nvPr>
        </p:nvSpPr>
        <p:spPr/>
        <p:txBody>
          <a:bodyPr/>
          <a:lstStyle/>
          <a:p>
            <a:r>
              <a:rPr lang="en-US" dirty="0" smtClean="0"/>
              <a:t>Classes and Objects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Multiple Objects</a:t>
            </a:r>
            <a:endParaRPr lang="en-US" dirty="0"/>
          </a:p>
        </p:txBody>
      </p:sp>
      <p:sp>
        <p:nvSpPr>
          <p:cNvPr id="3" name="Content Placeholder 2"/>
          <p:cNvSpPr>
            <a:spLocks noGrp="1"/>
          </p:cNvSpPr>
          <p:nvPr>
            <p:ph idx="1"/>
          </p:nvPr>
        </p:nvSpPr>
        <p:spPr/>
        <p:txBody>
          <a:bodyPr>
            <a:noAutofit/>
          </a:bodyPr>
          <a:lstStyle/>
          <a:p>
            <a:pPr>
              <a:buNone/>
            </a:pPr>
            <a:r>
              <a:rPr lang="en-US" sz="1400" dirty="0"/>
              <a:t>class Car {</a:t>
            </a:r>
            <a:r>
              <a:rPr lang="en-US" sz="1400" dirty="0" smtClean="0"/>
              <a:t/>
            </a:r>
            <a:br>
              <a:rPr lang="en-US" sz="1400" dirty="0" smtClean="0"/>
            </a:br>
            <a:r>
              <a:rPr lang="en-US" sz="1400" dirty="0"/>
              <a:t>  public:</a:t>
            </a:r>
            <a:r>
              <a:rPr lang="en-US" sz="1400" dirty="0" smtClean="0"/>
              <a:t/>
            </a:r>
            <a:br>
              <a:rPr lang="en-US" sz="1400" dirty="0" smtClean="0"/>
            </a:br>
            <a:r>
              <a:rPr lang="en-US" sz="1400" dirty="0"/>
              <a:t>    string brand;   </a:t>
            </a:r>
            <a:r>
              <a:rPr lang="en-US" sz="1400" dirty="0" smtClean="0"/>
              <a:t/>
            </a:r>
            <a:br>
              <a:rPr lang="en-US" sz="1400" dirty="0" smtClean="0"/>
            </a:br>
            <a:r>
              <a:rPr lang="en-US" sz="1400" dirty="0"/>
              <a:t>    string model;</a:t>
            </a:r>
            <a:r>
              <a:rPr lang="en-US" sz="1400" dirty="0" smtClean="0"/>
              <a:t/>
            </a:r>
            <a:br>
              <a:rPr lang="en-US" sz="1400" dirty="0" smtClean="0"/>
            </a:br>
            <a:r>
              <a:rPr lang="en-US" sz="1400" dirty="0"/>
              <a:t>    </a:t>
            </a:r>
            <a:r>
              <a:rPr lang="en-US" sz="1400" dirty="0" err="1"/>
              <a:t>int</a:t>
            </a:r>
            <a:r>
              <a:rPr lang="en-US" sz="1400" dirty="0"/>
              <a:t> year;</a:t>
            </a:r>
            <a:r>
              <a:rPr lang="en-US" sz="1400" dirty="0" smtClean="0"/>
              <a:t/>
            </a:r>
            <a:br>
              <a:rPr lang="en-US" sz="1400" dirty="0" smtClean="0"/>
            </a:br>
            <a:r>
              <a:rPr lang="en-US" sz="1400" dirty="0"/>
              <a:t>};</a:t>
            </a:r>
            <a:r>
              <a:rPr lang="en-US" sz="1400" dirty="0" smtClean="0"/>
              <a:t/>
            </a:r>
            <a:br>
              <a:rPr lang="en-US" sz="1400" dirty="0" smtClean="0"/>
            </a:br>
            <a:r>
              <a:rPr lang="en-US" sz="1400" dirty="0" err="1" smtClean="0"/>
              <a:t>int</a:t>
            </a:r>
            <a:r>
              <a:rPr lang="en-US" sz="1400" dirty="0"/>
              <a:t> main() {</a:t>
            </a:r>
            <a:r>
              <a:rPr lang="en-US" sz="1400" dirty="0" smtClean="0"/>
              <a:t/>
            </a:r>
            <a:br>
              <a:rPr lang="en-US" sz="1400" dirty="0" smtClean="0"/>
            </a:br>
            <a:r>
              <a:rPr lang="en-US" sz="1400" dirty="0"/>
              <a:t>  // Create an object of Car</a:t>
            </a:r>
            <a:br>
              <a:rPr lang="en-US" sz="1400" dirty="0"/>
            </a:br>
            <a:r>
              <a:rPr lang="en-US" sz="1400" dirty="0"/>
              <a:t>  </a:t>
            </a:r>
            <a:r>
              <a:rPr lang="en-US" sz="1400" b="1" dirty="0"/>
              <a:t>Car carObj1;</a:t>
            </a:r>
            <a:r>
              <a:rPr lang="en-US" sz="1400" dirty="0" smtClean="0"/>
              <a:t/>
            </a:r>
            <a:br>
              <a:rPr lang="en-US" sz="1400" dirty="0" smtClean="0"/>
            </a:br>
            <a:r>
              <a:rPr lang="en-US" sz="1400" dirty="0"/>
              <a:t>  carObj1.brand = "BMW";</a:t>
            </a:r>
            <a:r>
              <a:rPr lang="en-US" sz="1400" dirty="0" smtClean="0"/>
              <a:t/>
            </a:r>
            <a:br>
              <a:rPr lang="en-US" sz="1400" dirty="0" smtClean="0"/>
            </a:br>
            <a:r>
              <a:rPr lang="en-US" sz="1400" dirty="0"/>
              <a:t>  carObj1.model = "X5";</a:t>
            </a:r>
            <a:r>
              <a:rPr lang="en-US" sz="1400" dirty="0" smtClean="0"/>
              <a:t/>
            </a:r>
            <a:br>
              <a:rPr lang="en-US" sz="1400" dirty="0" smtClean="0"/>
            </a:br>
            <a:r>
              <a:rPr lang="en-US" sz="1400" dirty="0"/>
              <a:t>  carObj1.year = 1999;</a:t>
            </a:r>
            <a:r>
              <a:rPr lang="en-US" sz="1400" dirty="0" smtClean="0"/>
              <a:t/>
            </a:r>
            <a:br>
              <a:rPr lang="en-US" sz="1400" dirty="0" smtClean="0"/>
            </a:br>
            <a:r>
              <a:rPr lang="en-US" sz="1400" dirty="0"/>
              <a:t>  // Create another object of Car</a:t>
            </a:r>
            <a:br>
              <a:rPr lang="en-US" sz="1400" dirty="0"/>
            </a:br>
            <a:r>
              <a:rPr lang="en-US" sz="1400" dirty="0"/>
              <a:t>  </a:t>
            </a:r>
            <a:r>
              <a:rPr lang="en-US" sz="1400" b="1" dirty="0"/>
              <a:t>Car carObj2;</a:t>
            </a:r>
            <a:r>
              <a:rPr lang="en-US" sz="1400" dirty="0" smtClean="0"/>
              <a:t/>
            </a:r>
            <a:br>
              <a:rPr lang="en-US" sz="1400" dirty="0" smtClean="0"/>
            </a:br>
            <a:r>
              <a:rPr lang="en-US" sz="1400" dirty="0"/>
              <a:t>  carObj2.brand = "Ford";</a:t>
            </a:r>
            <a:r>
              <a:rPr lang="en-US" sz="1400" dirty="0" smtClean="0"/>
              <a:t/>
            </a:r>
            <a:br>
              <a:rPr lang="en-US" sz="1400" dirty="0" smtClean="0"/>
            </a:br>
            <a:r>
              <a:rPr lang="en-US" sz="1400" dirty="0"/>
              <a:t>  carObj2.model = "Mustang";</a:t>
            </a:r>
            <a:r>
              <a:rPr lang="en-US" sz="1400" dirty="0" smtClean="0"/>
              <a:t/>
            </a:r>
            <a:br>
              <a:rPr lang="en-US" sz="1400" dirty="0" smtClean="0"/>
            </a:br>
            <a:r>
              <a:rPr lang="en-US" sz="1400" dirty="0"/>
              <a:t>  carObj2.year = 1969;</a:t>
            </a:r>
            <a:r>
              <a:rPr lang="en-US" sz="1400" dirty="0" smtClean="0"/>
              <a:t/>
            </a:r>
            <a:br>
              <a:rPr lang="en-US" sz="1400" dirty="0" smtClean="0"/>
            </a:br>
            <a:r>
              <a:rPr lang="en-US" sz="1400" dirty="0"/>
              <a:t>  // Print attribute values</a:t>
            </a:r>
            <a:br>
              <a:rPr lang="en-US" sz="1400" dirty="0"/>
            </a:br>
            <a:r>
              <a:rPr lang="en-US" sz="1400" dirty="0"/>
              <a:t>  </a:t>
            </a:r>
            <a:r>
              <a:rPr lang="en-US" sz="1400" dirty="0" err="1"/>
              <a:t>cout</a:t>
            </a:r>
            <a:r>
              <a:rPr lang="en-US" sz="1400" dirty="0"/>
              <a:t> &lt;&lt; carObj1.brand &lt;&lt; " " &lt;&lt; carObj1.model &lt;&lt; " " &lt;&lt; carObj1.year &lt;&lt; "\n";</a:t>
            </a:r>
            <a:r>
              <a:rPr lang="en-US" sz="1400" dirty="0" smtClean="0"/>
              <a:t/>
            </a:r>
            <a:br>
              <a:rPr lang="en-US" sz="1400" dirty="0" smtClean="0"/>
            </a:br>
            <a:r>
              <a:rPr lang="en-US" sz="1400" dirty="0"/>
              <a:t>  </a:t>
            </a:r>
            <a:r>
              <a:rPr lang="en-US" sz="1400" dirty="0" err="1"/>
              <a:t>cout</a:t>
            </a:r>
            <a:r>
              <a:rPr lang="en-US" sz="1400" dirty="0"/>
              <a:t> &lt;&lt; carObj2.brand &lt;&lt; " " &lt;&lt; carObj2.model &lt;&lt; " " &lt;&lt; carObj2.year &lt;&lt; "\n";</a:t>
            </a:r>
            <a:r>
              <a:rPr lang="en-US" sz="1400" dirty="0" smtClean="0"/>
              <a:t/>
            </a:r>
            <a:br>
              <a:rPr lang="en-US" sz="1400" dirty="0" smtClean="0"/>
            </a:br>
            <a:r>
              <a:rPr lang="en-US" sz="1400" dirty="0"/>
              <a:t>  return 0;</a:t>
            </a:r>
            <a:r>
              <a:rPr lang="en-US" sz="1400" dirty="0" smtClean="0"/>
              <a:t/>
            </a:r>
            <a:br>
              <a:rPr lang="en-US" sz="1400" dirty="0" smtClean="0"/>
            </a:br>
            <a:r>
              <a:rPr lang="en-US" sz="14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a:hlinkClick r:id="rId2"/>
              </a:rPr>
              <a:t>www.menti.com</a:t>
            </a:r>
            <a:endParaRPr lang="en-US" dirty="0"/>
          </a:p>
          <a:p>
            <a:r>
              <a:rPr lang="en-US" dirty="0" smtClean="0"/>
              <a:t>Code - 735152</a:t>
            </a:r>
            <a:endParaRPr lang="en-US" dirty="0"/>
          </a:p>
          <a:p>
            <a:pPr marL="0" indent="0">
              <a:buNone/>
            </a:pPr>
            <a:endParaRPr lang="en-US" dirty="0"/>
          </a:p>
        </p:txBody>
      </p:sp>
    </p:spTree>
    <p:extLst>
      <p:ext uri="{BB962C8B-B14F-4D97-AF65-F5344CB8AC3E}">
        <p14:creationId xmlns:p14="http://schemas.microsoft.com/office/powerpoint/2010/main" val="65366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Member Function / Class Methods</a:t>
            </a:r>
            <a:endParaRPr lang="en-US" dirty="0"/>
          </a:p>
        </p:txBody>
      </p:sp>
      <p:sp>
        <p:nvSpPr>
          <p:cNvPr id="3" name="Content Placeholder 2"/>
          <p:cNvSpPr>
            <a:spLocks noGrp="1"/>
          </p:cNvSpPr>
          <p:nvPr>
            <p:ph idx="1"/>
          </p:nvPr>
        </p:nvSpPr>
        <p:spPr/>
        <p:txBody>
          <a:bodyPr/>
          <a:lstStyle/>
          <a:p>
            <a:r>
              <a:rPr lang="en-US" dirty="0"/>
              <a:t>Methods are </a:t>
            </a:r>
            <a:r>
              <a:rPr lang="en-US" b="1" dirty="0"/>
              <a:t>functions</a:t>
            </a:r>
            <a:r>
              <a:rPr lang="en-US" dirty="0"/>
              <a:t> that belongs to the class.</a:t>
            </a:r>
          </a:p>
          <a:p>
            <a:r>
              <a:rPr lang="en-US" dirty="0"/>
              <a:t>There are two ways to define functions that belongs to a class:</a:t>
            </a:r>
          </a:p>
          <a:p>
            <a:pPr lvl="1"/>
            <a:r>
              <a:rPr lang="en-US" dirty="0"/>
              <a:t>Inside class definition</a:t>
            </a:r>
          </a:p>
          <a:p>
            <a:pPr lvl="1"/>
            <a:r>
              <a:rPr lang="en-US" dirty="0"/>
              <a:t>Outside class definition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Class Method Defining</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t>class </a:t>
            </a:r>
            <a:r>
              <a:rPr lang="en-US" dirty="0" err="1"/>
              <a:t>MyClass</a:t>
            </a:r>
            <a:r>
              <a:rPr lang="en-US" dirty="0"/>
              <a:t> {        // The class</a:t>
            </a:r>
            <a:br>
              <a:rPr lang="en-US" dirty="0"/>
            </a:br>
            <a:r>
              <a:rPr lang="en-US" dirty="0"/>
              <a:t> </a:t>
            </a:r>
            <a:r>
              <a:rPr lang="en-US" b="1" dirty="0"/>
              <a:t> public:         </a:t>
            </a:r>
            <a:r>
              <a:rPr lang="en-US" dirty="0"/>
              <a:t>     // Access </a:t>
            </a:r>
            <a:r>
              <a:rPr lang="en-US" dirty="0" err="1"/>
              <a:t>specifier</a:t>
            </a:r>
            <a:r>
              <a:rPr lang="en-US" dirty="0"/>
              <a:t/>
            </a:r>
            <a:br>
              <a:rPr lang="en-US" dirty="0"/>
            </a:br>
            <a:r>
              <a:rPr lang="en-US" dirty="0"/>
              <a:t>    void </a:t>
            </a:r>
            <a:r>
              <a:rPr lang="en-US" dirty="0" err="1"/>
              <a:t>myMethod</a:t>
            </a:r>
            <a:r>
              <a:rPr lang="en-US" dirty="0"/>
              <a:t>() {  </a:t>
            </a:r>
            <a:r>
              <a:rPr lang="en-US" sz="2800" dirty="0"/>
              <a:t>// Method/function </a:t>
            </a:r>
            <a:r>
              <a:rPr lang="en-US" sz="2800" dirty="0" smtClean="0"/>
              <a:t>defined inside</a:t>
            </a:r>
            <a:r>
              <a:rPr lang="en-US" dirty="0"/>
              <a:t/>
            </a:r>
            <a:br>
              <a:rPr lang="en-US" dirty="0"/>
            </a:br>
            <a:r>
              <a:rPr lang="en-US" dirty="0"/>
              <a:t>      </a:t>
            </a:r>
            <a:r>
              <a:rPr lang="en-US" dirty="0" err="1"/>
              <a:t>cout</a:t>
            </a:r>
            <a:r>
              <a:rPr lang="en-US" dirty="0"/>
              <a:t> &lt;&lt; "Hello World!";</a:t>
            </a:r>
            <a:r>
              <a:rPr lang="en-US" dirty="0" smtClean="0"/>
              <a:t/>
            </a:r>
            <a:br>
              <a:rPr lang="en-US" dirty="0" smtClean="0"/>
            </a:br>
            <a:r>
              <a:rPr lang="en-US" dirty="0"/>
              <a:t>    }</a:t>
            </a:r>
            <a:r>
              <a:rPr lang="en-US" dirty="0" smtClean="0"/>
              <a:t/>
            </a:r>
            <a:br>
              <a:rPr lang="en-US" dirty="0" smtClean="0"/>
            </a:br>
            <a:r>
              <a:rPr lang="en-US" dirty="0"/>
              <a:t>};</a:t>
            </a:r>
            <a:r>
              <a:rPr lang="en-US" dirty="0" smtClean="0"/>
              <a:t/>
            </a:r>
            <a:br>
              <a:rPr lang="en-US" dirty="0" smtClean="0"/>
            </a:br>
            <a:r>
              <a:rPr lang="en-US" dirty="0" smtClean="0"/>
              <a:t/>
            </a:r>
            <a:br>
              <a:rPr lang="en-US" dirty="0" smtClean="0"/>
            </a:br>
            <a:r>
              <a:rPr lang="en-US" dirty="0" err="1"/>
              <a:t>int</a:t>
            </a:r>
            <a:r>
              <a:rPr lang="en-US" dirty="0"/>
              <a:t> main() {</a:t>
            </a:r>
            <a:r>
              <a:rPr lang="en-US" dirty="0" smtClean="0"/>
              <a:t/>
            </a:r>
            <a:br>
              <a:rPr lang="en-US" dirty="0" smtClean="0"/>
            </a:br>
            <a:r>
              <a:rPr lang="en-US" dirty="0"/>
              <a:t>  </a:t>
            </a:r>
            <a:r>
              <a:rPr lang="en-US" dirty="0" err="1"/>
              <a:t>MyClass</a:t>
            </a:r>
            <a:r>
              <a:rPr lang="en-US" dirty="0"/>
              <a:t> </a:t>
            </a:r>
            <a:r>
              <a:rPr lang="en-US" dirty="0" err="1"/>
              <a:t>myObj</a:t>
            </a:r>
            <a:r>
              <a:rPr lang="en-US" dirty="0"/>
              <a:t>;     // Create an object of </a:t>
            </a:r>
            <a:r>
              <a:rPr lang="en-US" dirty="0" err="1"/>
              <a:t>MyClass</a:t>
            </a:r>
            <a:r>
              <a:rPr lang="en-US" dirty="0"/>
              <a:t/>
            </a:r>
            <a:br>
              <a:rPr lang="en-US" dirty="0"/>
            </a:br>
            <a:r>
              <a:rPr lang="en-US" dirty="0"/>
              <a:t>  </a:t>
            </a:r>
            <a:r>
              <a:rPr lang="en-US" dirty="0" err="1"/>
              <a:t>myObj.myMethod</a:t>
            </a:r>
            <a:r>
              <a:rPr lang="en-US" dirty="0"/>
              <a:t>();  // Call the method</a:t>
            </a:r>
            <a:br>
              <a:rPr lang="en-US" dirty="0"/>
            </a:br>
            <a:r>
              <a:rPr lang="en-US" dirty="0"/>
              <a:t>  return 0;</a:t>
            </a:r>
            <a:r>
              <a:rPr lang="en-US" dirty="0" smtClean="0"/>
              <a:t/>
            </a:r>
            <a:br>
              <a:rPr lang="en-US" dirty="0" smtClean="0"/>
            </a:b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Method outside class</a:t>
            </a:r>
            <a:endParaRPr lang="en-US" dirty="0"/>
          </a:p>
        </p:txBody>
      </p:sp>
      <p:sp>
        <p:nvSpPr>
          <p:cNvPr id="3" name="Content Placeholder 2"/>
          <p:cNvSpPr>
            <a:spLocks noGrp="1"/>
          </p:cNvSpPr>
          <p:nvPr>
            <p:ph idx="1"/>
          </p:nvPr>
        </p:nvSpPr>
        <p:spPr/>
        <p:txBody>
          <a:bodyPr>
            <a:normAutofit fontScale="92500"/>
          </a:bodyPr>
          <a:lstStyle/>
          <a:p>
            <a:r>
              <a:rPr lang="en-US" dirty="0"/>
              <a:t>To define a function outside the class definition, you have to </a:t>
            </a:r>
            <a:r>
              <a:rPr lang="en-US" b="1" dirty="0"/>
              <a:t>declare</a:t>
            </a:r>
            <a:r>
              <a:rPr lang="en-US" dirty="0"/>
              <a:t> it inside the class and then </a:t>
            </a:r>
            <a:r>
              <a:rPr lang="en-US" b="1" dirty="0"/>
              <a:t>define</a:t>
            </a:r>
            <a:r>
              <a:rPr lang="en-US" dirty="0"/>
              <a:t> it outside of the class. This is done by </a:t>
            </a:r>
            <a:r>
              <a:rPr lang="en-US" dirty="0" err="1"/>
              <a:t>specifiying</a:t>
            </a:r>
            <a:r>
              <a:rPr lang="en-US" dirty="0"/>
              <a:t> the name of the class, followed the scope resolution </a:t>
            </a:r>
            <a:r>
              <a:rPr lang="en-US" dirty="0" smtClean="0"/>
              <a:t>::</a:t>
            </a:r>
            <a:r>
              <a:rPr lang="en-US" dirty="0"/>
              <a:t> operator, followed by the name of the function</a:t>
            </a:r>
            <a:r>
              <a:rPr lang="en-US" dirty="0" smtClean="0"/>
              <a:t>:</a:t>
            </a:r>
          </a:p>
          <a:p>
            <a:r>
              <a:rPr lang="en-US" dirty="0" smtClean="0"/>
              <a:t>Syntax – </a:t>
            </a:r>
          </a:p>
          <a:p>
            <a:pPr lvl="1"/>
            <a:r>
              <a:rPr lang="en-US" dirty="0" smtClean="0"/>
              <a:t>return type </a:t>
            </a:r>
            <a:r>
              <a:rPr lang="en-US" dirty="0" err="1" smtClean="0"/>
              <a:t>classname</a:t>
            </a:r>
            <a:r>
              <a:rPr lang="en-US" dirty="0" smtClean="0"/>
              <a:t> :: </a:t>
            </a:r>
            <a:r>
              <a:rPr lang="en-US" dirty="0" err="1" smtClean="0"/>
              <a:t>method_name</a:t>
            </a:r>
            <a:r>
              <a:rPr lang="en-US" dirty="0" smtClean="0"/>
              <a:t>(</a:t>
            </a:r>
            <a:r>
              <a:rPr lang="en-US" dirty="0" err="1" smtClean="0"/>
              <a:t>para_list</a:t>
            </a:r>
            <a:r>
              <a:rPr lang="en-US" dirty="0" smtClean="0"/>
              <a:t>)</a:t>
            </a:r>
          </a:p>
          <a:p>
            <a:pPr lvl="1">
              <a:buNone/>
            </a:pPr>
            <a:r>
              <a:rPr lang="en-US" dirty="0" smtClean="0"/>
              <a:t>   { statements}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 class method definition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class </a:t>
            </a:r>
            <a:r>
              <a:rPr lang="en-US" dirty="0" err="1"/>
              <a:t>MyClass</a:t>
            </a:r>
            <a:r>
              <a:rPr lang="en-US" dirty="0"/>
              <a:t> {        // The class</a:t>
            </a:r>
            <a:br>
              <a:rPr lang="en-US" dirty="0"/>
            </a:br>
            <a:r>
              <a:rPr lang="en-US" dirty="0" err="1" smtClean="0"/>
              <a:t>int</a:t>
            </a:r>
            <a:r>
              <a:rPr lang="en-US" dirty="0" smtClean="0"/>
              <a:t> a;</a:t>
            </a:r>
            <a:r>
              <a:rPr lang="en-US" dirty="0"/>
              <a:t>  </a:t>
            </a:r>
            <a:endParaRPr lang="en-US" dirty="0" smtClean="0"/>
          </a:p>
          <a:p>
            <a:r>
              <a:rPr lang="en-US" dirty="0" smtClean="0"/>
              <a:t>public</a:t>
            </a:r>
            <a:r>
              <a:rPr lang="en-US" dirty="0"/>
              <a:t>:              // Access </a:t>
            </a:r>
            <a:r>
              <a:rPr lang="en-US" dirty="0" err="1"/>
              <a:t>specifier</a:t>
            </a:r>
            <a:r>
              <a:rPr lang="en-US" dirty="0"/>
              <a:t/>
            </a:r>
            <a:br>
              <a:rPr lang="en-US" dirty="0"/>
            </a:br>
            <a:r>
              <a:rPr lang="en-US" dirty="0"/>
              <a:t>    void </a:t>
            </a:r>
            <a:r>
              <a:rPr lang="en-US" dirty="0" err="1"/>
              <a:t>myMethod</a:t>
            </a:r>
            <a:r>
              <a:rPr lang="en-US" dirty="0"/>
              <a:t>();   // Method/function declaration</a:t>
            </a:r>
            <a:br>
              <a:rPr lang="en-US" dirty="0"/>
            </a:br>
            <a:r>
              <a:rPr lang="en-US" dirty="0"/>
              <a:t>};</a:t>
            </a:r>
            <a:r>
              <a:rPr lang="en-US" dirty="0" smtClean="0"/>
              <a:t/>
            </a:r>
            <a:br>
              <a:rPr lang="en-US" dirty="0" smtClean="0"/>
            </a:br>
            <a:r>
              <a:rPr lang="en-US" dirty="0" smtClean="0"/>
              <a:t/>
            </a:r>
            <a:br>
              <a:rPr lang="en-US" dirty="0" smtClean="0"/>
            </a:br>
            <a:r>
              <a:rPr lang="en-US" dirty="0"/>
              <a:t>// Method/function definition outside the class</a:t>
            </a:r>
            <a:br>
              <a:rPr lang="en-US" dirty="0"/>
            </a:br>
            <a:r>
              <a:rPr lang="en-US" dirty="0"/>
              <a:t>void </a:t>
            </a:r>
            <a:r>
              <a:rPr lang="en-US" b="1" dirty="0" err="1"/>
              <a:t>MyClass</a:t>
            </a:r>
            <a:r>
              <a:rPr lang="en-US" b="1" dirty="0"/>
              <a:t>::</a:t>
            </a:r>
            <a:r>
              <a:rPr lang="en-US" b="1" dirty="0" err="1"/>
              <a:t>myMethod</a:t>
            </a:r>
            <a:r>
              <a:rPr lang="en-US" b="1" dirty="0"/>
              <a:t>()</a:t>
            </a:r>
            <a:r>
              <a:rPr lang="en-US" dirty="0"/>
              <a:t> {</a:t>
            </a:r>
            <a:r>
              <a:rPr lang="en-US" dirty="0" smtClean="0"/>
              <a:t/>
            </a:r>
            <a:br>
              <a:rPr lang="en-US" dirty="0" smtClean="0"/>
            </a:br>
            <a:r>
              <a:rPr lang="en-US" dirty="0"/>
              <a:t>  </a:t>
            </a:r>
            <a:r>
              <a:rPr lang="en-US" dirty="0" err="1"/>
              <a:t>cout</a:t>
            </a:r>
            <a:r>
              <a:rPr lang="en-US" dirty="0"/>
              <a:t> &lt;&lt; "Hello World!";</a:t>
            </a:r>
            <a:r>
              <a:rPr lang="en-US" dirty="0" smtClean="0"/>
              <a:t/>
            </a:r>
            <a:br>
              <a:rPr lang="en-US" dirty="0" smtClean="0"/>
            </a:br>
            <a:r>
              <a:rPr lang="en-US" dirty="0"/>
              <a:t>}</a:t>
            </a:r>
            <a:r>
              <a:rPr lang="en-US" dirty="0" smtClean="0"/>
              <a:t/>
            </a:r>
            <a:br>
              <a:rPr lang="en-US" dirty="0" smtClean="0"/>
            </a:br>
            <a:r>
              <a:rPr lang="en-US" dirty="0" smtClean="0"/>
              <a:t/>
            </a:r>
            <a:br>
              <a:rPr lang="en-US" dirty="0" smtClean="0"/>
            </a:br>
            <a:r>
              <a:rPr lang="en-US" dirty="0" err="1"/>
              <a:t>int</a:t>
            </a:r>
            <a:r>
              <a:rPr lang="en-US" dirty="0"/>
              <a:t> main() {</a:t>
            </a:r>
            <a:r>
              <a:rPr lang="en-US" dirty="0" smtClean="0"/>
              <a:t/>
            </a:r>
            <a:br>
              <a:rPr lang="en-US" dirty="0" smtClean="0"/>
            </a:br>
            <a:r>
              <a:rPr lang="en-US" dirty="0"/>
              <a:t>  </a:t>
            </a:r>
            <a:r>
              <a:rPr lang="en-US" dirty="0" err="1"/>
              <a:t>MyClass</a:t>
            </a:r>
            <a:r>
              <a:rPr lang="en-US" dirty="0"/>
              <a:t> </a:t>
            </a:r>
            <a:r>
              <a:rPr lang="en-US" dirty="0" err="1"/>
              <a:t>myObj</a:t>
            </a:r>
            <a:r>
              <a:rPr lang="en-US" dirty="0"/>
              <a:t>;     // Create an object of </a:t>
            </a:r>
            <a:r>
              <a:rPr lang="en-US" dirty="0" err="1"/>
              <a:t>MyClass</a:t>
            </a:r>
            <a:r>
              <a:rPr lang="en-US" dirty="0"/>
              <a:t/>
            </a:r>
            <a:br>
              <a:rPr lang="en-US" dirty="0"/>
            </a:br>
            <a:r>
              <a:rPr lang="en-US" dirty="0"/>
              <a:t>  </a:t>
            </a:r>
            <a:r>
              <a:rPr lang="en-US" dirty="0" err="1"/>
              <a:t>myObj.myMethod</a:t>
            </a:r>
            <a:r>
              <a:rPr lang="en-US" dirty="0"/>
              <a:t>();  // Call the method</a:t>
            </a:r>
            <a:br>
              <a:rPr lang="en-US" dirty="0"/>
            </a:br>
            <a:r>
              <a:rPr lang="en-US" dirty="0"/>
              <a:t>  return 0;</a:t>
            </a:r>
            <a:r>
              <a:rPr lang="en-US" dirty="0" smtClean="0"/>
              <a:t/>
            </a:r>
            <a:br>
              <a:rPr lang="en-US" dirty="0" smtClean="0"/>
            </a:b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Go to </a:t>
            </a:r>
            <a:r>
              <a:rPr lang="en-US" b="1" dirty="0"/>
              <a:t>www.menti.com</a:t>
            </a:r>
            <a:r>
              <a:rPr lang="en-US" dirty="0"/>
              <a:t> and </a:t>
            </a:r>
            <a:endParaRPr lang="en-US" dirty="0" smtClean="0"/>
          </a:p>
          <a:p>
            <a:r>
              <a:rPr lang="en-US" dirty="0" smtClean="0"/>
              <a:t>use </a:t>
            </a:r>
            <a:r>
              <a:rPr lang="en-US" dirty="0"/>
              <a:t>the code </a:t>
            </a:r>
            <a:r>
              <a:rPr lang="en-US" b="1" dirty="0"/>
              <a:t>31 71 61</a:t>
            </a:r>
            <a:endParaRPr lang="en-US" dirty="0"/>
          </a:p>
        </p:txBody>
      </p:sp>
    </p:spTree>
    <p:extLst>
      <p:ext uri="{BB962C8B-B14F-4D97-AF65-F5344CB8AC3E}">
        <p14:creationId xmlns:p14="http://schemas.microsoft.com/office/powerpoint/2010/main" val="385917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with Parameter</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class </a:t>
            </a:r>
            <a:r>
              <a:rPr lang="en-US" dirty="0" err="1" smtClean="0"/>
              <a:t>MyClass</a:t>
            </a:r>
            <a:r>
              <a:rPr lang="en-US" dirty="0" smtClean="0"/>
              <a:t> {        </a:t>
            </a:r>
          </a:p>
          <a:p>
            <a:pPr>
              <a:buNone/>
            </a:pPr>
            <a:r>
              <a:rPr lang="en-US" dirty="0" smtClean="0"/>
              <a:t>  public:             </a:t>
            </a:r>
          </a:p>
          <a:p>
            <a:pPr>
              <a:buNone/>
            </a:pPr>
            <a:r>
              <a:rPr lang="en-US" dirty="0" smtClean="0"/>
              <a:t>    void </a:t>
            </a:r>
            <a:r>
              <a:rPr lang="en-US" dirty="0" err="1" smtClean="0"/>
              <a:t>myMethod</a:t>
            </a:r>
            <a:r>
              <a:rPr lang="en-US" dirty="0" smtClean="0"/>
              <a:t>(string name);   </a:t>
            </a:r>
          </a:p>
          <a:p>
            <a:pPr>
              <a:buNone/>
            </a:pPr>
            <a:r>
              <a:rPr lang="en-US" dirty="0" smtClean="0"/>
              <a:t>};</a:t>
            </a:r>
            <a:br>
              <a:rPr lang="en-US" dirty="0" smtClean="0"/>
            </a:br>
            <a:r>
              <a:rPr lang="en-US" dirty="0" smtClean="0"/>
              <a:t/>
            </a:r>
            <a:br>
              <a:rPr lang="en-US" dirty="0" smtClean="0"/>
            </a:br>
            <a:r>
              <a:rPr lang="en-US" dirty="0" smtClean="0"/>
              <a:t>void </a:t>
            </a:r>
            <a:r>
              <a:rPr lang="en-US" b="1" dirty="0" err="1" smtClean="0"/>
              <a:t>MyClass</a:t>
            </a:r>
            <a:r>
              <a:rPr lang="en-US" b="1" dirty="0" smtClean="0"/>
              <a:t>::</a:t>
            </a:r>
            <a:r>
              <a:rPr lang="en-US" b="1" dirty="0" err="1" smtClean="0"/>
              <a:t>myMethod</a:t>
            </a:r>
            <a:r>
              <a:rPr lang="en-US" b="1" dirty="0" smtClean="0"/>
              <a:t>(string name)</a:t>
            </a:r>
            <a:r>
              <a:rPr lang="en-US" dirty="0" smtClean="0"/>
              <a:t> {</a:t>
            </a:r>
            <a:br>
              <a:rPr lang="en-US" dirty="0" smtClean="0"/>
            </a:br>
            <a:r>
              <a:rPr lang="en-US" dirty="0" smtClean="0"/>
              <a:t>  </a:t>
            </a:r>
            <a:r>
              <a:rPr lang="en-US" dirty="0" err="1" smtClean="0"/>
              <a:t>cout</a:t>
            </a:r>
            <a:r>
              <a:rPr lang="en-US" dirty="0" smtClean="0"/>
              <a:t> &lt;&lt; "Hello “ + name;</a:t>
            </a:r>
            <a:br>
              <a:rPr lang="en-US" dirty="0" smtClean="0"/>
            </a:br>
            <a:r>
              <a:rPr lang="en-US" dirty="0" smtClean="0"/>
              <a:t>}</a:t>
            </a:r>
            <a:br>
              <a:rPr lang="en-US" dirty="0" smtClean="0"/>
            </a:br>
            <a:r>
              <a:rPr lang="en-US" dirty="0" smtClean="0"/>
              <a:t/>
            </a:r>
            <a:br>
              <a:rPr lang="en-US" dirty="0" smtClean="0"/>
            </a:br>
            <a:r>
              <a:rPr lang="en-US" dirty="0" err="1" smtClean="0"/>
              <a:t>int</a:t>
            </a:r>
            <a:r>
              <a:rPr lang="en-US" dirty="0" smtClean="0"/>
              <a:t> main() {</a:t>
            </a:r>
            <a:br>
              <a:rPr lang="en-US" dirty="0" smtClean="0"/>
            </a:br>
            <a:r>
              <a:rPr lang="en-US" dirty="0" smtClean="0"/>
              <a:t>  </a:t>
            </a:r>
            <a:r>
              <a:rPr lang="en-US" dirty="0" err="1" smtClean="0"/>
              <a:t>MyClass</a:t>
            </a:r>
            <a:r>
              <a:rPr lang="en-US" dirty="0" smtClean="0"/>
              <a:t> </a:t>
            </a:r>
            <a:r>
              <a:rPr lang="en-US" dirty="0" err="1" smtClean="0"/>
              <a:t>myObj</a:t>
            </a:r>
            <a:r>
              <a:rPr lang="en-US" dirty="0" smtClean="0"/>
              <a:t>;     </a:t>
            </a:r>
          </a:p>
          <a:p>
            <a:pPr>
              <a:buNone/>
            </a:pPr>
            <a:r>
              <a:rPr lang="en-US" dirty="0" smtClean="0"/>
              <a:t>  </a:t>
            </a:r>
            <a:r>
              <a:rPr lang="en-US" dirty="0" err="1" smtClean="0"/>
              <a:t>myObj.myMethod</a:t>
            </a:r>
            <a:r>
              <a:rPr lang="en-US" dirty="0" smtClean="0"/>
              <a:t>(“</a:t>
            </a:r>
            <a:r>
              <a:rPr lang="en-US" smtClean="0"/>
              <a:t>Manaswini”);</a:t>
            </a:r>
            <a:r>
              <a:rPr lang="en-US" dirty="0" smtClean="0"/>
              <a:t>  </a:t>
            </a:r>
          </a:p>
          <a:p>
            <a:pPr>
              <a:buNone/>
            </a:pPr>
            <a:r>
              <a:rPr lang="en-US" dirty="0" smtClean="0"/>
              <a:t>  return 0;</a:t>
            </a:r>
            <a:br>
              <a:rPr lang="en-US" dirty="0" smtClean="0"/>
            </a:br>
            <a:r>
              <a:rPr lang="en-US" dirty="0" smtClean="0"/>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 of Objects</a:t>
            </a:r>
            <a:endParaRPr lang="en-US" dirty="0"/>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680" y="1447800"/>
            <a:ext cx="53149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0" y="18288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Static variable</a:t>
            </a:r>
            <a:endParaRPr lang="en-US" dirty="0"/>
          </a:p>
        </p:txBody>
      </p:sp>
    </p:spTree>
    <p:extLst>
      <p:ext uri="{BB962C8B-B14F-4D97-AF65-F5344CB8AC3E}">
        <p14:creationId xmlns:p14="http://schemas.microsoft.com/office/powerpoint/2010/main" val="1667385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of Objects</a:t>
            </a:r>
          </a:p>
        </p:txBody>
      </p:sp>
      <p:sp>
        <p:nvSpPr>
          <p:cNvPr id="3" name="Content Placeholder 2"/>
          <p:cNvSpPr>
            <a:spLocks noGrp="1"/>
          </p:cNvSpPr>
          <p:nvPr>
            <p:ph idx="1"/>
          </p:nvPr>
        </p:nvSpPr>
        <p:spPr/>
        <p:txBody>
          <a:bodyPr>
            <a:normAutofit fontScale="70000" lnSpcReduction="20000"/>
          </a:bodyPr>
          <a:lstStyle/>
          <a:p>
            <a:r>
              <a:rPr lang="en-US" dirty="0"/>
              <a:t>The memory space is allocated to </a:t>
            </a:r>
            <a:r>
              <a:rPr lang="en-US" b="1" dirty="0"/>
              <a:t>the data members</a:t>
            </a:r>
            <a:r>
              <a:rPr lang="en-US" dirty="0"/>
              <a:t> of a class only when an object of the class is declared, and not when the data members are declared inside the class. </a:t>
            </a:r>
            <a:endParaRPr lang="en-US" dirty="0" smtClean="0"/>
          </a:p>
          <a:p>
            <a:r>
              <a:rPr lang="en-US" dirty="0" smtClean="0"/>
              <a:t>Since </a:t>
            </a:r>
            <a:r>
              <a:rPr lang="en-US" dirty="0"/>
              <a:t>a single data member can have different values for different objects at the same time, every object declared for the class has an individual copy of all the data members.</a:t>
            </a:r>
          </a:p>
          <a:p>
            <a:r>
              <a:rPr lang="en-US" dirty="0"/>
              <a:t>On the other hand, the memory space for the member functions is allocated only once when the class is defined. </a:t>
            </a:r>
            <a:endParaRPr lang="en-US" dirty="0" smtClean="0"/>
          </a:p>
          <a:p>
            <a:r>
              <a:rPr lang="en-US" dirty="0" smtClean="0"/>
              <a:t>In </a:t>
            </a:r>
            <a:r>
              <a:rPr lang="en-US" dirty="0"/>
              <a:t>other words, there is only a single copy of each member function, which is shared among all the objects. </a:t>
            </a:r>
            <a:endParaRPr lang="en-US" dirty="0" smtClean="0"/>
          </a:p>
          <a:p>
            <a:r>
              <a:rPr lang="en-US" dirty="0" smtClean="0"/>
              <a:t>For </a:t>
            </a:r>
            <a:r>
              <a:rPr lang="en-US" dirty="0"/>
              <a:t>instance, the three objects, namely, book1, book2 and book3 of the class book have individual copies of the data members title and price. </a:t>
            </a:r>
            <a:endParaRPr lang="en-US" dirty="0" smtClean="0"/>
          </a:p>
          <a:p>
            <a:r>
              <a:rPr lang="en-US" dirty="0" smtClean="0"/>
              <a:t>However</a:t>
            </a:r>
            <a:r>
              <a:rPr lang="en-US" dirty="0"/>
              <a:t>, there is only one copy of the member functions </a:t>
            </a:r>
            <a:r>
              <a:rPr lang="en-US" dirty="0" err="1"/>
              <a:t>getdata</a:t>
            </a:r>
            <a:r>
              <a:rPr lang="en-US" dirty="0"/>
              <a:t> () and </a:t>
            </a:r>
            <a:r>
              <a:rPr lang="en-US" dirty="0" err="1"/>
              <a:t>putdata</a:t>
            </a:r>
            <a:r>
              <a:rPr lang="en-US" dirty="0"/>
              <a:t> () that is shared by all the three objects</a:t>
            </a:r>
          </a:p>
          <a:p>
            <a:endParaRPr lang="en-US" dirty="0"/>
          </a:p>
        </p:txBody>
      </p:sp>
    </p:spTree>
    <p:extLst>
      <p:ext uri="{BB962C8B-B14F-4D97-AF65-F5344CB8AC3E}">
        <p14:creationId xmlns:p14="http://schemas.microsoft.com/office/powerpoint/2010/main" val="144933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Learn JAVA : Class and Object in JAVA [#1 Java Tutorial] - YouTube"/>
          <p:cNvPicPr>
            <a:picLocks noChangeAspect="1" noChangeArrowheads="1"/>
          </p:cNvPicPr>
          <p:nvPr/>
        </p:nvPicPr>
        <p:blipFill>
          <a:blip r:embed="rId2"/>
          <a:srcRect/>
          <a:stretch>
            <a:fillRect/>
          </a:stretch>
        </p:blipFill>
        <p:spPr bwMode="auto">
          <a:xfrm>
            <a:off x="1447800" y="2133600"/>
            <a:ext cx="5689599" cy="32004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 Pointers and Objec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ow to Creating Objects and Allocate Memory for Objects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57200"/>
            <a:ext cx="8296493" cy="37002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2000" y="838200"/>
            <a:ext cx="3326552" cy="8679299"/>
          </a:xfrm>
          <a:prstGeom prst="rect">
            <a:avLst/>
          </a:prstGeom>
          <a:noFill/>
        </p:spPr>
        <p:txBody>
          <a:bodyPr wrap="none" rtlCol="0">
            <a:spAutoFit/>
          </a:bodyPr>
          <a:lstStyle/>
          <a:p>
            <a:r>
              <a:rPr lang="en-US" dirty="0" err="1" smtClean="0"/>
              <a:t>Int</a:t>
            </a:r>
            <a:r>
              <a:rPr lang="en-US" dirty="0" smtClean="0"/>
              <a:t> a;   // global</a:t>
            </a:r>
          </a:p>
          <a:p>
            <a:r>
              <a:rPr lang="en-US" dirty="0" smtClean="0"/>
              <a:t>Class </a:t>
            </a:r>
            <a:r>
              <a:rPr lang="en-US" dirty="0" err="1" smtClean="0"/>
              <a:t>BookClass</a:t>
            </a:r>
            <a:endParaRPr lang="en-US" dirty="0" smtClean="0"/>
          </a:p>
          <a:p>
            <a:r>
              <a:rPr lang="en-US" dirty="0" smtClean="0"/>
              <a:t>{</a:t>
            </a:r>
          </a:p>
          <a:p>
            <a:r>
              <a:rPr lang="en-US" dirty="0"/>
              <a:t> </a:t>
            </a:r>
            <a:r>
              <a:rPr lang="en-US" dirty="0" smtClean="0"/>
              <a:t>  string title;</a:t>
            </a:r>
          </a:p>
          <a:p>
            <a:r>
              <a:rPr lang="en-US" dirty="0"/>
              <a:t> </a:t>
            </a:r>
            <a:r>
              <a:rPr lang="en-US" dirty="0" smtClean="0"/>
              <a:t>  float price;</a:t>
            </a:r>
          </a:p>
          <a:p>
            <a:r>
              <a:rPr lang="en-US" dirty="0"/>
              <a:t> </a:t>
            </a:r>
            <a:r>
              <a:rPr lang="en-US" dirty="0" smtClean="0"/>
              <a:t>   static </a:t>
            </a:r>
            <a:r>
              <a:rPr lang="en-US" dirty="0" err="1" smtClean="0"/>
              <a:t>int</a:t>
            </a:r>
            <a:r>
              <a:rPr lang="en-US" dirty="0" smtClean="0"/>
              <a:t> </a:t>
            </a:r>
            <a:r>
              <a:rPr lang="en-US" dirty="0" err="1" smtClean="0"/>
              <a:t>NoofBooks</a:t>
            </a:r>
            <a:r>
              <a:rPr lang="en-US" dirty="0" smtClean="0"/>
              <a:t>; // static </a:t>
            </a:r>
          </a:p>
          <a:p>
            <a:r>
              <a:rPr lang="en-US" dirty="0" smtClean="0"/>
              <a:t>public:</a:t>
            </a:r>
          </a:p>
          <a:p>
            <a:r>
              <a:rPr lang="en-US" dirty="0" smtClean="0"/>
              <a:t>Void </a:t>
            </a:r>
            <a:r>
              <a:rPr lang="en-US" dirty="0" err="1" smtClean="0"/>
              <a:t>getdata</a:t>
            </a:r>
            <a:r>
              <a:rPr lang="en-US" dirty="0" smtClean="0"/>
              <a:t>()</a:t>
            </a:r>
          </a:p>
          <a:p>
            <a:r>
              <a:rPr lang="en-US" dirty="0" smtClean="0"/>
              <a:t>{</a:t>
            </a:r>
          </a:p>
          <a:p>
            <a:r>
              <a:rPr lang="en-US" dirty="0"/>
              <a:t> </a:t>
            </a:r>
            <a:r>
              <a:rPr lang="en-US" dirty="0" smtClean="0"/>
              <a:t> </a:t>
            </a:r>
            <a:r>
              <a:rPr lang="en-US" dirty="0" err="1" smtClean="0"/>
              <a:t>cin</a:t>
            </a:r>
            <a:r>
              <a:rPr lang="en-US" dirty="0" smtClean="0"/>
              <a:t> &gt;&gt; title&gt;&gt; price;</a:t>
            </a:r>
          </a:p>
          <a:p>
            <a:r>
              <a:rPr lang="en-US" dirty="0" err="1" smtClean="0"/>
              <a:t>Noofbook</a:t>
            </a:r>
            <a:r>
              <a:rPr lang="en-US" dirty="0" smtClean="0"/>
              <a:t>++;</a:t>
            </a:r>
          </a:p>
          <a:p>
            <a:r>
              <a:rPr lang="en-US" dirty="0" smtClean="0"/>
              <a:t>}</a:t>
            </a:r>
          </a:p>
          <a:p>
            <a:r>
              <a:rPr lang="en-US" dirty="0" smtClean="0"/>
              <a:t>Void </a:t>
            </a:r>
            <a:r>
              <a:rPr lang="en-US" dirty="0" err="1" smtClean="0"/>
              <a:t>putdata</a:t>
            </a:r>
            <a:r>
              <a:rPr lang="en-US" dirty="0" smtClean="0"/>
              <a:t>()</a:t>
            </a:r>
          </a:p>
          <a:p>
            <a:r>
              <a:rPr lang="en-US" dirty="0" smtClean="0"/>
              <a:t>{</a:t>
            </a:r>
          </a:p>
          <a:p>
            <a:r>
              <a:rPr lang="en-US" dirty="0"/>
              <a:t> </a:t>
            </a:r>
            <a:r>
              <a:rPr lang="en-US" dirty="0" smtClean="0"/>
              <a:t> </a:t>
            </a:r>
            <a:r>
              <a:rPr lang="en-US" dirty="0" err="1" smtClean="0"/>
              <a:t>cout</a:t>
            </a:r>
            <a:r>
              <a:rPr lang="en-US" dirty="0" smtClean="0"/>
              <a:t> &lt;&lt; title &lt;&lt; price;</a:t>
            </a:r>
          </a:p>
          <a:p>
            <a:r>
              <a:rPr lang="en-US" dirty="0"/>
              <a:t>}</a:t>
            </a:r>
            <a:r>
              <a:rPr lang="en-US" dirty="0" smtClean="0"/>
              <a:t>   </a:t>
            </a:r>
          </a:p>
          <a:p>
            <a:r>
              <a:rPr lang="en-US" dirty="0" smtClean="0"/>
              <a:t> </a:t>
            </a:r>
          </a:p>
          <a:p>
            <a:r>
              <a:rPr lang="en-US" dirty="0" smtClean="0"/>
              <a:t>};</a:t>
            </a:r>
          </a:p>
          <a:p>
            <a:r>
              <a:rPr lang="en-US" dirty="0" smtClean="0"/>
              <a:t>Class Class2</a:t>
            </a:r>
          </a:p>
          <a:p>
            <a:r>
              <a:rPr lang="en-US" dirty="0" smtClean="0"/>
              <a:t>{</a:t>
            </a:r>
          </a:p>
          <a:p>
            <a:r>
              <a:rPr lang="en-US" dirty="0"/>
              <a:t> </a:t>
            </a:r>
            <a:r>
              <a:rPr lang="en-US" dirty="0" smtClean="0"/>
              <a:t>// a accessible;</a:t>
            </a:r>
          </a:p>
          <a:p>
            <a:r>
              <a:rPr lang="en-US" dirty="0"/>
              <a:t> </a:t>
            </a:r>
            <a:r>
              <a:rPr lang="en-US" dirty="0" smtClean="0"/>
              <a:t>  </a:t>
            </a:r>
            <a:r>
              <a:rPr lang="en-US" dirty="0" err="1" smtClean="0"/>
              <a:t>NoofBooks</a:t>
            </a:r>
            <a:r>
              <a:rPr lang="en-US" dirty="0" smtClean="0"/>
              <a:t> not accessible;</a:t>
            </a:r>
          </a:p>
          <a:p>
            <a:r>
              <a:rPr lang="en-US" dirty="0" smtClean="0"/>
              <a:t>};</a:t>
            </a:r>
          </a:p>
          <a:p>
            <a:r>
              <a:rPr lang="en-US" dirty="0" err="1" smtClean="0"/>
              <a:t>Int</a:t>
            </a:r>
            <a:r>
              <a:rPr lang="en-US" dirty="0" smtClean="0"/>
              <a:t> </a:t>
            </a:r>
            <a:r>
              <a:rPr lang="en-US" dirty="0" err="1" smtClean="0"/>
              <a:t>BookClass</a:t>
            </a:r>
            <a:r>
              <a:rPr lang="en-US" dirty="0" smtClean="0"/>
              <a:t> :: </a:t>
            </a:r>
            <a:r>
              <a:rPr lang="en-US" dirty="0" err="1" smtClean="0"/>
              <a:t>NoOfBooks</a:t>
            </a:r>
            <a:r>
              <a:rPr lang="en-US" dirty="0" smtClean="0"/>
              <a:t>;</a:t>
            </a:r>
            <a:endParaRPr lang="en-US" dirty="0"/>
          </a:p>
          <a:p>
            <a:r>
              <a:rPr lang="en-US" dirty="0" err="1" smtClean="0"/>
              <a:t>Int</a:t>
            </a:r>
            <a:r>
              <a:rPr lang="en-US" dirty="0" smtClean="0"/>
              <a:t> main()</a:t>
            </a:r>
          </a:p>
          <a:p>
            <a:r>
              <a:rPr lang="en-US" dirty="0" smtClean="0"/>
              <a:t>{</a:t>
            </a:r>
          </a:p>
          <a:p>
            <a:r>
              <a:rPr lang="en-US" dirty="0"/>
              <a:t> </a:t>
            </a:r>
            <a:r>
              <a:rPr lang="en-US" dirty="0" smtClean="0"/>
              <a:t>   </a:t>
            </a:r>
            <a:r>
              <a:rPr lang="en-US" dirty="0" err="1" smtClean="0"/>
              <a:t>BookClass</a:t>
            </a:r>
            <a:r>
              <a:rPr lang="en-US" dirty="0" smtClean="0"/>
              <a:t> book1,book2,book3;</a:t>
            </a:r>
          </a:p>
          <a:p>
            <a:r>
              <a:rPr lang="en-US" dirty="0" smtClean="0"/>
              <a:t>Book1.getdata();</a:t>
            </a:r>
          </a:p>
          <a:p>
            <a:r>
              <a:rPr lang="en-US" dirty="0" smtClean="0"/>
              <a:t>Book2.getdata()</a:t>
            </a:r>
          </a:p>
          <a:p>
            <a:r>
              <a:rPr lang="en-US" dirty="0" smtClean="0"/>
              <a:t>Book3.getData();</a:t>
            </a:r>
          </a:p>
          <a:p>
            <a:r>
              <a:rPr lang="en-US" dirty="0"/>
              <a:t>}</a:t>
            </a:r>
          </a:p>
        </p:txBody>
      </p:sp>
      <p:sp>
        <p:nvSpPr>
          <p:cNvPr id="3" name="TextBox 2"/>
          <p:cNvSpPr txBox="1"/>
          <p:nvPr/>
        </p:nvSpPr>
        <p:spPr>
          <a:xfrm>
            <a:off x="8039100" y="705534"/>
            <a:ext cx="1524000" cy="646331"/>
          </a:xfrm>
          <a:prstGeom prst="rect">
            <a:avLst/>
          </a:prstGeom>
          <a:noFill/>
        </p:spPr>
        <p:txBody>
          <a:bodyPr wrap="square" rtlCol="0">
            <a:spAutoFit/>
          </a:bodyPr>
          <a:lstStyle/>
          <a:p>
            <a:r>
              <a:rPr lang="en-US" dirty="0" smtClean="0"/>
              <a:t>No of Books -3</a:t>
            </a:r>
            <a:endParaRPr lang="en-US" dirty="0"/>
          </a:p>
        </p:txBody>
      </p:sp>
      <p:sp>
        <p:nvSpPr>
          <p:cNvPr id="14" name="Rectangle 13"/>
          <p:cNvSpPr/>
          <p:nvPr/>
        </p:nvSpPr>
        <p:spPr>
          <a:xfrm>
            <a:off x="8153400" y="8382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 name="TextBox 4"/>
          <p:cNvSpPr txBox="1"/>
          <p:nvPr/>
        </p:nvSpPr>
        <p:spPr>
          <a:xfrm>
            <a:off x="4572000" y="4267200"/>
            <a:ext cx="607859" cy="369332"/>
          </a:xfrm>
          <a:prstGeom prst="rect">
            <a:avLst/>
          </a:prstGeom>
          <a:noFill/>
        </p:spPr>
        <p:txBody>
          <a:bodyPr wrap="none" rtlCol="0">
            <a:spAutoFit/>
          </a:bodyPr>
          <a:lstStyle/>
          <a:p>
            <a:r>
              <a:rPr lang="en-US" dirty="0" smtClean="0"/>
              <a:t>OOP</a:t>
            </a:r>
            <a:endParaRPr lang="en-US" dirty="0"/>
          </a:p>
        </p:txBody>
      </p:sp>
      <p:sp>
        <p:nvSpPr>
          <p:cNvPr id="6" name="TextBox 5"/>
          <p:cNvSpPr txBox="1"/>
          <p:nvPr/>
        </p:nvSpPr>
        <p:spPr>
          <a:xfrm>
            <a:off x="5867400" y="4451866"/>
            <a:ext cx="535724" cy="369332"/>
          </a:xfrm>
          <a:prstGeom prst="rect">
            <a:avLst/>
          </a:prstGeom>
          <a:noFill/>
        </p:spPr>
        <p:txBody>
          <a:bodyPr wrap="none" rtlCol="0">
            <a:spAutoFit/>
          </a:bodyPr>
          <a:lstStyle/>
          <a:p>
            <a:r>
              <a:rPr lang="en-US" dirty="0" smtClean="0"/>
              <a:t>120</a:t>
            </a:r>
            <a:endParaRPr lang="en-US" dirty="0"/>
          </a:p>
        </p:txBody>
      </p:sp>
      <p:sp>
        <p:nvSpPr>
          <p:cNvPr id="7" name="TextBox 6"/>
          <p:cNvSpPr txBox="1"/>
          <p:nvPr/>
        </p:nvSpPr>
        <p:spPr>
          <a:xfrm>
            <a:off x="7848600" y="4636532"/>
            <a:ext cx="502061" cy="369332"/>
          </a:xfrm>
          <a:prstGeom prst="rect">
            <a:avLst/>
          </a:prstGeom>
          <a:noFill/>
        </p:spPr>
        <p:txBody>
          <a:bodyPr wrap="none" rtlCol="0">
            <a:spAutoFit/>
          </a:bodyPr>
          <a:lstStyle/>
          <a:p>
            <a:r>
              <a:rPr lang="en-US" dirty="0" smtClean="0"/>
              <a:t>JPR</a:t>
            </a:r>
            <a:endParaRPr lang="en-US" dirty="0"/>
          </a:p>
        </p:txBody>
      </p:sp>
      <p:sp>
        <p:nvSpPr>
          <p:cNvPr id="8" name="TextBox 7"/>
          <p:cNvSpPr txBox="1"/>
          <p:nvPr/>
        </p:nvSpPr>
        <p:spPr>
          <a:xfrm>
            <a:off x="8801100" y="4821198"/>
            <a:ext cx="535724" cy="369332"/>
          </a:xfrm>
          <a:prstGeom prst="rect">
            <a:avLst/>
          </a:prstGeom>
          <a:noFill/>
        </p:spPr>
        <p:txBody>
          <a:bodyPr wrap="none" rtlCol="0">
            <a:spAutoFit/>
          </a:bodyPr>
          <a:lstStyle/>
          <a:p>
            <a:r>
              <a:rPr lang="en-US" dirty="0" smtClean="0"/>
              <a:t>150</a:t>
            </a:r>
            <a:endParaRPr lang="en-US" dirty="0"/>
          </a:p>
        </p:txBody>
      </p:sp>
      <p:sp>
        <p:nvSpPr>
          <p:cNvPr id="9" name="TextBox 8"/>
          <p:cNvSpPr txBox="1"/>
          <p:nvPr/>
        </p:nvSpPr>
        <p:spPr>
          <a:xfrm>
            <a:off x="10820400" y="4636532"/>
            <a:ext cx="600998" cy="369332"/>
          </a:xfrm>
          <a:prstGeom prst="rect">
            <a:avLst/>
          </a:prstGeom>
          <a:noFill/>
        </p:spPr>
        <p:txBody>
          <a:bodyPr wrap="none" rtlCol="0">
            <a:spAutoFit/>
          </a:bodyPr>
          <a:lstStyle/>
          <a:p>
            <a:r>
              <a:rPr lang="en-US" dirty="0" smtClean="0"/>
              <a:t>DCO</a:t>
            </a:r>
            <a:endParaRPr lang="en-US" dirty="0"/>
          </a:p>
        </p:txBody>
      </p:sp>
      <p:sp>
        <p:nvSpPr>
          <p:cNvPr id="10" name="TextBox 9"/>
          <p:cNvSpPr txBox="1"/>
          <p:nvPr/>
        </p:nvSpPr>
        <p:spPr>
          <a:xfrm>
            <a:off x="12039600" y="4821198"/>
            <a:ext cx="535724" cy="369332"/>
          </a:xfrm>
          <a:prstGeom prst="rect">
            <a:avLst/>
          </a:prstGeom>
          <a:noFill/>
        </p:spPr>
        <p:txBody>
          <a:bodyPr wrap="none" rtlCol="0">
            <a:spAutoFit/>
          </a:bodyPr>
          <a:lstStyle/>
          <a:p>
            <a:r>
              <a:rPr lang="en-US" dirty="0" smtClean="0"/>
              <a:t>130</a:t>
            </a:r>
            <a:endParaRPr lang="en-US" dirty="0"/>
          </a:p>
        </p:txBody>
      </p:sp>
    </p:spTree>
    <p:extLst>
      <p:ext uri="{BB962C8B-B14F-4D97-AF65-F5344CB8AC3E}">
        <p14:creationId xmlns:p14="http://schemas.microsoft.com/office/powerpoint/2010/main" val="891261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Jamboard</a:t>
            </a:r>
            <a:r>
              <a:rPr lang="en-US" dirty="0" smtClean="0"/>
              <a:t> Activity</a:t>
            </a:r>
            <a:endParaRPr lang="en-US" dirty="0"/>
          </a:p>
        </p:txBody>
      </p:sp>
    </p:spTree>
    <p:extLst>
      <p:ext uri="{BB962C8B-B14F-4D97-AF65-F5344CB8AC3E}">
        <p14:creationId xmlns:p14="http://schemas.microsoft.com/office/powerpoint/2010/main" val="2121743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data member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 can define class members static using </a:t>
            </a:r>
            <a:r>
              <a:rPr lang="en-US" b="1" dirty="0"/>
              <a:t>static</a:t>
            </a:r>
            <a:r>
              <a:rPr lang="en-US" dirty="0"/>
              <a:t> keyword. </a:t>
            </a:r>
            <a:endParaRPr lang="en-US" dirty="0" smtClean="0"/>
          </a:p>
          <a:p>
            <a:r>
              <a:rPr lang="en-US" dirty="0" smtClean="0"/>
              <a:t>When </a:t>
            </a:r>
            <a:r>
              <a:rPr lang="en-US" dirty="0"/>
              <a:t>we declare a member of a class as static it means no matter how many objects of the class are created, there is only one copy of the static member</a:t>
            </a:r>
            <a:r>
              <a:rPr lang="en-US" dirty="0" smtClean="0"/>
              <a:t>.</a:t>
            </a:r>
          </a:p>
          <a:p>
            <a:r>
              <a:rPr lang="en-US" dirty="0"/>
              <a:t>A static member is shared by all objects of the class. All static data is initialized to zero when the first object is created, if no other initialization is present. </a:t>
            </a:r>
            <a:endParaRPr lang="en-US" dirty="0" smtClean="0"/>
          </a:p>
          <a:p>
            <a:r>
              <a:rPr lang="en-US" dirty="0" smtClean="0"/>
              <a:t>We </a:t>
            </a:r>
            <a:r>
              <a:rPr lang="en-US" dirty="0"/>
              <a:t>can't put it in the class definition but it can be initialized outside the </a:t>
            </a:r>
            <a:r>
              <a:rPr lang="en-US" dirty="0" smtClean="0"/>
              <a:t>class </a:t>
            </a:r>
            <a:r>
              <a:rPr lang="en-US" dirty="0"/>
              <a:t> by </a:t>
            </a:r>
            <a:r>
              <a:rPr lang="en-US" dirty="0" err="1"/>
              <a:t>redeclaring</a:t>
            </a:r>
            <a:r>
              <a:rPr lang="en-US" dirty="0"/>
              <a:t> the static variable, using the scope resolution operator </a:t>
            </a:r>
            <a:r>
              <a:rPr lang="en-US" b="1" dirty="0"/>
              <a:t>::</a:t>
            </a:r>
            <a:r>
              <a:rPr lang="en-US" dirty="0"/>
              <a:t> to identify which class it belongs to.</a:t>
            </a:r>
          </a:p>
        </p:txBody>
      </p:sp>
    </p:spTree>
    <p:extLst>
      <p:ext uri="{BB962C8B-B14F-4D97-AF65-F5344CB8AC3E}">
        <p14:creationId xmlns:p14="http://schemas.microsoft.com/office/powerpoint/2010/main" val="279508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atic Members &amp; Member Functions in C++ - Simple Snipp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179732"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821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t>class Box </a:t>
            </a:r>
            <a:endParaRPr lang="en-US" dirty="0" smtClean="0"/>
          </a:p>
          <a:p>
            <a:pPr marL="0" indent="0">
              <a:buNone/>
            </a:pPr>
            <a:r>
              <a:rPr lang="en-US" dirty="0" smtClean="0"/>
              <a:t>{ </a:t>
            </a:r>
          </a:p>
          <a:p>
            <a:pPr marL="0" indent="0">
              <a:buNone/>
            </a:pPr>
            <a:r>
              <a:rPr lang="en-US" dirty="0" smtClean="0"/>
              <a:t>public</a:t>
            </a:r>
            <a:r>
              <a:rPr lang="en-US" dirty="0"/>
              <a:t>: </a:t>
            </a:r>
            <a:endParaRPr lang="en-US" dirty="0" smtClean="0"/>
          </a:p>
          <a:p>
            <a:pPr marL="0" indent="0">
              <a:buNone/>
            </a:pPr>
            <a:r>
              <a:rPr lang="en-US" dirty="0" smtClean="0"/>
              <a:t>static </a:t>
            </a:r>
            <a:r>
              <a:rPr lang="en-US" dirty="0" err="1"/>
              <a:t>int</a:t>
            </a:r>
            <a:r>
              <a:rPr lang="en-US" dirty="0"/>
              <a:t> </a:t>
            </a:r>
            <a:r>
              <a:rPr lang="en-US" dirty="0" err="1"/>
              <a:t>objectCount</a:t>
            </a:r>
            <a:r>
              <a:rPr lang="en-US" dirty="0"/>
              <a:t>; </a:t>
            </a:r>
            <a:endParaRPr lang="en-US" dirty="0" smtClean="0"/>
          </a:p>
          <a:p>
            <a:pPr marL="0" indent="0">
              <a:buNone/>
            </a:pPr>
            <a:r>
              <a:rPr lang="en-US" dirty="0" smtClean="0"/>
              <a:t>Box(double </a:t>
            </a:r>
            <a:r>
              <a:rPr lang="en-US" dirty="0"/>
              <a:t>l = 2.0, double b = 2.0, double h = 2.0) </a:t>
            </a:r>
            <a:r>
              <a:rPr lang="en-US" dirty="0" smtClean="0"/>
              <a:t>{</a:t>
            </a:r>
          </a:p>
          <a:p>
            <a:pPr marL="0" indent="0">
              <a:buNone/>
            </a:pPr>
            <a:r>
              <a:rPr lang="en-US" dirty="0" smtClean="0"/>
              <a:t> </a:t>
            </a:r>
            <a:r>
              <a:rPr lang="en-US" dirty="0" err="1"/>
              <a:t>cout</a:t>
            </a:r>
            <a:r>
              <a:rPr lang="en-US" dirty="0"/>
              <a:t> &lt;&lt;"Constructor called." &lt;&lt; </a:t>
            </a:r>
            <a:r>
              <a:rPr lang="en-US" dirty="0" err="1"/>
              <a:t>endl</a:t>
            </a:r>
            <a:r>
              <a:rPr lang="en-US" dirty="0"/>
              <a:t>; </a:t>
            </a:r>
            <a:endParaRPr lang="en-US" dirty="0" smtClean="0"/>
          </a:p>
          <a:p>
            <a:pPr marL="0" indent="0">
              <a:buNone/>
            </a:pPr>
            <a:r>
              <a:rPr lang="en-US" dirty="0" smtClean="0"/>
              <a:t>length </a:t>
            </a:r>
            <a:r>
              <a:rPr lang="en-US" dirty="0"/>
              <a:t>= l; breadth = b; height = h; </a:t>
            </a:r>
            <a:endParaRPr lang="en-US" dirty="0" smtClean="0"/>
          </a:p>
          <a:p>
            <a:pPr marL="0" indent="0">
              <a:buNone/>
            </a:pPr>
            <a:r>
              <a:rPr lang="en-US" dirty="0" err="1" smtClean="0"/>
              <a:t>objectCount</a:t>
            </a:r>
            <a:r>
              <a:rPr lang="en-US" dirty="0" smtClean="0"/>
              <a:t>++;</a:t>
            </a:r>
          </a:p>
          <a:p>
            <a:pPr marL="0" indent="0">
              <a:buNone/>
            </a:pPr>
            <a:r>
              <a:rPr lang="en-US" dirty="0" smtClean="0"/>
              <a:t> </a:t>
            </a:r>
            <a:r>
              <a:rPr lang="en-US" dirty="0"/>
              <a:t>} </a:t>
            </a:r>
            <a:endParaRPr lang="en-US" dirty="0" smtClean="0"/>
          </a:p>
          <a:p>
            <a:pPr marL="0" indent="0">
              <a:buNone/>
            </a:pPr>
            <a:r>
              <a:rPr lang="en-US" dirty="0" smtClean="0"/>
              <a:t>double </a:t>
            </a:r>
            <a:r>
              <a:rPr lang="en-US" dirty="0"/>
              <a:t>Volume() </a:t>
            </a:r>
            <a:r>
              <a:rPr lang="en-US" dirty="0" smtClean="0"/>
              <a:t>{</a:t>
            </a:r>
          </a:p>
          <a:p>
            <a:pPr marL="0" indent="0">
              <a:buNone/>
            </a:pPr>
            <a:r>
              <a:rPr lang="en-US" dirty="0" smtClean="0"/>
              <a:t> </a:t>
            </a:r>
            <a:r>
              <a:rPr lang="en-US" dirty="0"/>
              <a:t>return length * breadth * height; </a:t>
            </a:r>
            <a:endParaRPr lang="en-US" dirty="0" smtClean="0"/>
          </a:p>
          <a:p>
            <a:pPr marL="0" indent="0">
              <a:buNone/>
            </a:pPr>
            <a:r>
              <a:rPr lang="en-US" dirty="0" smtClean="0"/>
              <a:t>} </a:t>
            </a:r>
          </a:p>
          <a:p>
            <a:pPr marL="0" indent="0">
              <a:buNone/>
            </a:pPr>
            <a:r>
              <a:rPr lang="en-US" dirty="0" smtClean="0"/>
              <a:t>private</a:t>
            </a:r>
            <a:r>
              <a:rPr lang="en-US" dirty="0"/>
              <a:t>: </a:t>
            </a:r>
            <a:endParaRPr lang="en-US" dirty="0" smtClean="0"/>
          </a:p>
          <a:p>
            <a:pPr marL="0" indent="0">
              <a:buNone/>
            </a:pPr>
            <a:r>
              <a:rPr lang="en-US" dirty="0" smtClean="0"/>
              <a:t>double </a:t>
            </a:r>
            <a:r>
              <a:rPr lang="en-US" dirty="0" err="1" smtClean="0"/>
              <a:t>length,breadth</a:t>
            </a:r>
            <a:r>
              <a:rPr lang="en-US" dirty="0" smtClean="0"/>
              <a:t>, height;</a:t>
            </a:r>
          </a:p>
          <a:p>
            <a:pPr marL="0" indent="0">
              <a:buNone/>
            </a:pPr>
            <a:r>
              <a:rPr lang="en-US" dirty="0"/>
              <a:t>}</a:t>
            </a:r>
            <a:r>
              <a:rPr lang="en-US" dirty="0" smtClean="0"/>
              <a:t>; </a:t>
            </a:r>
          </a:p>
          <a:p>
            <a:pPr marL="0" indent="0">
              <a:buNone/>
            </a:pPr>
            <a:r>
              <a:rPr lang="en-US" b="1" dirty="0" err="1" smtClean="0"/>
              <a:t>int</a:t>
            </a:r>
            <a:r>
              <a:rPr lang="en-US" b="1" dirty="0" smtClean="0"/>
              <a:t> </a:t>
            </a:r>
            <a:r>
              <a:rPr lang="en-US" b="1" dirty="0"/>
              <a:t>Box::</a:t>
            </a:r>
            <a:r>
              <a:rPr lang="en-US" b="1" dirty="0" err="1"/>
              <a:t>objectCount</a:t>
            </a:r>
            <a:r>
              <a:rPr lang="en-US" b="1" dirty="0"/>
              <a:t> = 0; </a:t>
            </a:r>
            <a:endParaRPr lang="en-US" b="1" dirty="0" smtClean="0"/>
          </a:p>
          <a:p>
            <a:pPr marL="0" indent="0">
              <a:buNone/>
            </a:pPr>
            <a:r>
              <a:rPr lang="en-US" dirty="0" err="1" smtClean="0"/>
              <a:t>int</a:t>
            </a:r>
            <a:r>
              <a:rPr lang="en-US" dirty="0" smtClean="0"/>
              <a:t> </a:t>
            </a:r>
            <a:r>
              <a:rPr lang="en-US" dirty="0"/>
              <a:t>main(void) { </a:t>
            </a:r>
            <a:endParaRPr lang="en-US" dirty="0" smtClean="0"/>
          </a:p>
          <a:p>
            <a:pPr marL="0" indent="0">
              <a:buNone/>
            </a:pPr>
            <a:r>
              <a:rPr lang="en-US" dirty="0" smtClean="0"/>
              <a:t>Box </a:t>
            </a:r>
            <a:r>
              <a:rPr lang="en-US" dirty="0"/>
              <a:t>Box1(3.3, 1.2, </a:t>
            </a:r>
            <a:r>
              <a:rPr lang="en-US" dirty="0" smtClean="0"/>
              <a:t>1.5)</a:t>
            </a:r>
          </a:p>
          <a:p>
            <a:pPr marL="0" indent="0">
              <a:buNone/>
            </a:pPr>
            <a:r>
              <a:rPr lang="en-US" dirty="0" smtClean="0"/>
              <a:t> </a:t>
            </a:r>
            <a:r>
              <a:rPr lang="en-US" dirty="0" err="1"/>
              <a:t>cout</a:t>
            </a:r>
            <a:r>
              <a:rPr lang="en-US" dirty="0"/>
              <a:t> &lt;&lt; "Total objects: " &lt;&lt; Box::</a:t>
            </a:r>
            <a:r>
              <a:rPr lang="en-US" dirty="0" err="1"/>
              <a:t>objectCount</a:t>
            </a:r>
            <a:r>
              <a:rPr lang="en-US" dirty="0"/>
              <a:t> &lt;&lt; </a:t>
            </a:r>
            <a:r>
              <a:rPr lang="en-US" dirty="0" err="1"/>
              <a:t>endl</a:t>
            </a:r>
            <a:r>
              <a:rPr lang="en-US" dirty="0"/>
              <a:t>; </a:t>
            </a:r>
            <a:endParaRPr lang="en-US" dirty="0" smtClean="0"/>
          </a:p>
          <a:p>
            <a:pPr marL="0" indent="0">
              <a:buNone/>
            </a:pPr>
            <a:r>
              <a:rPr lang="en-US" dirty="0" smtClean="0"/>
              <a:t>return </a:t>
            </a:r>
            <a:r>
              <a:rPr lang="en-US" dirty="0"/>
              <a:t>0; }</a:t>
            </a:r>
          </a:p>
        </p:txBody>
      </p:sp>
    </p:spTree>
    <p:extLst>
      <p:ext uri="{BB962C8B-B14F-4D97-AF65-F5344CB8AC3E}">
        <p14:creationId xmlns:p14="http://schemas.microsoft.com/office/powerpoint/2010/main" val="410101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 Function</a:t>
            </a:r>
            <a:endParaRPr lang="en-US" dirty="0"/>
          </a:p>
        </p:txBody>
      </p:sp>
      <p:sp>
        <p:nvSpPr>
          <p:cNvPr id="3" name="Content Placeholder 2"/>
          <p:cNvSpPr>
            <a:spLocks noGrp="1"/>
          </p:cNvSpPr>
          <p:nvPr>
            <p:ph idx="1"/>
          </p:nvPr>
        </p:nvSpPr>
        <p:spPr/>
        <p:txBody>
          <a:bodyPr/>
          <a:lstStyle/>
          <a:p>
            <a:r>
              <a:rPr lang="en-US" dirty="0"/>
              <a:t>By declaring a function member as static, you make it independent of any particular object of the class</a:t>
            </a:r>
            <a:r>
              <a:rPr lang="en-US" dirty="0" smtClean="0"/>
              <a:t>.</a:t>
            </a:r>
          </a:p>
          <a:p>
            <a:r>
              <a:rPr lang="en-US" dirty="0" smtClean="0"/>
              <a:t> </a:t>
            </a:r>
            <a:r>
              <a:rPr lang="en-US" dirty="0"/>
              <a:t>A static member function can be called even if no objects of the class exist and the </a:t>
            </a:r>
            <a:r>
              <a:rPr lang="en-US" b="1" dirty="0"/>
              <a:t>static</a:t>
            </a:r>
            <a:r>
              <a:rPr lang="en-US" dirty="0"/>
              <a:t> functions are accessed using only the class name and the scope resolution operator </a:t>
            </a:r>
            <a:r>
              <a:rPr lang="en-US" b="1" dirty="0" smtClean="0"/>
              <a:t>::</a:t>
            </a:r>
            <a:endParaRPr lang="en-US" dirty="0"/>
          </a:p>
        </p:txBody>
      </p:sp>
    </p:spTree>
    <p:extLst>
      <p:ext uri="{BB962C8B-B14F-4D97-AF65-F5344CB8AC3E}">
        <p14:creationId xmlns:p14="http://schemas.microsoft.com/office/powerpoint/2010/main" val="62397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Member Function</a:t>
            </a:r>
          </a:p>
        </p:txBody>
      </p:sp>
      <p:sp>
        <p:nvSpPr>
          <p:cNvPr id="3" name="Content Placeholder 2"/>
          <p:cNvSpPr>
            <a:spLocks noGrp="1"/>
          </p:cNvSpPr>
          <p:nvPr>
            <p:ph idx="1"/>
          </p:nvPr>
        </p:nvSpPr>
        <p:spPr/>
        <p:txBody>
          <a:bodyPr>
            <a:normAutofit/>
          </a:bodyPr>
          <a:lstStyle/>
          <a:p>
            <a:r>
              <a:rPr lang="en-US" dirty="0"/>
              <a:t>A static member function can only access static data member, other static member functions and any other functions from outside the class</a:t>
            </a:r>
            <a:r>
              <a:rPr lang="en-US" dirty="0" smtClean="0"/>
              <a:t>.</a:t>
            </a:r>
          </a:p>
          <a:p>
            <a:r>
              <a:rPr lang="en-US" dirty="0"/>
              <a:t>Static member functions have a class scope and they do not have access to the </a:t>
            </a:r>
            <a:r>
              <a:rPr lang="en-US" b="1" dirty="0"/>
              <a:t>this</a:t>
            </a:r>
            <a:r>
              <a:rPr lang="en-US" dirty="0"/>
              <a:t> pointer of the class. </a:t>
            </a:r>
            <a:endParaRPr lang="en-US" dirty="0" smtClean="0"/>
          </a:p>
        </p:txBody>
      </p:sp>
    </p:spTree>
    <p:extLst>
      <p:ext uri="{BB962C8B-B14F-4D97-AF65-F5344CB8AC3E}">
        <p14:creationId xmlns:p14="http://schemas.microsoft.com/office/powerpoint/2010/main" val="3231493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Class Demo</a:t>
            </a:r>
          </a:p>
          <a:p>
            <a:r>
              <a:rPr lang="en-US" dirty="0" smtClean="0"/>
              <a:t>{</a:t>
            </a:r>
          </a:p>
          <a:p>
            <a:r>
              <a:rPr lang="en-US" dirty="0" smtClean="0"/>
              <a:t>Static </a:t>
            </a:r>
            <a:r>
              <a:rPr lang="en-US" dirty="0" err="1" smtClean="0"/>
              <a:t>int</a:t>
            </a:r>
            <a:r>
              <a:rPr lang="en-US" dirty="0" smtClean="0"/>
              <a:t> a</a:t>
            </a:r>
            <a:r>
              <a:rPr lang="en-US" dirty="0" smtClean="0"/>
              <a:t>;</a:t>
            </a:r>
          </a:p>
          <a:p>
            <a:r>
              <a:rPr lang="en-US" dirty="0" err="1" smtClean="0"/>
              <a:t>Int</a:t>
            </a:r>
            <a:r>
              <a:rPr lang="en-US" dirty="0" smtClean="0"/>
              <a:t> b;</a:t>
            </a:r>
            <a:endParaRPr lang="en-US" dirty="0" smtClean="0"/>
          </a:p>
          <a:p>
            <a:r>
              <a:rPr lang="en-US" dirty="0" smtClean="0"/>
              <a:t>Public:</a:t>
            </a:r>
          </a:p>
          <a:p>
            <a:r>
              <a:rPr lang="en-US" dirty="0" smtClean="0"/>
              <a:t>Static Void display()</a:t>
            </a:r>
          </a:p>
          <a:p>
            <a:r>
              <a:rPr lang="en-US" dirty="0" smtClean="0"/>
              <a:t>{</a:t>
            </a:r>
          </a:p>
          <a:p>
            <a:r>
              <a:rPr lang="en-US" dirty="0"/>
              <a:t> </a:t>
            </a:r>
            <a:r>
              <a:rPr lang="en-US" dirty="0" err="1" smtClean="0"/>
              <a:t>cout</a:t>
            </a:r>
            <a:r>
              <a:rPr lang="en-US" dirty="0" smtClean="0"/>
              <a:t> &lt;&lt;  a</a:t>
            </a:r>
            <a:r>
              <a:rPr lang="en-US" dirty="0" smtClean="0"/>
              <a:t>;</a:t>
            </a:r>
          </a:p>
          <a:p>
            <a:r>
              <a:rPr lang="en-US" dirty="0"/>
              <a:t>b</a:t>
            </a:r>
            <a:endParaRPr lang="en-US" dirty="0" smtClean="0"/>
          </a:p>
          <a:p>
            <a:r>
              <a:rPr lang="en-US" dirty="0" smtClean="0"/>
              <a:t>}</a:t>
            </a:r>
          </a:p>
          <a:p>
            <a:r>
              <a:rPr lang="en-US" dirty="0" smtClean="0"/>
              <a:t>Void get()</a:t>
            </a:r>
          </a:p>
          <a:p>
            <a:r>
              <a:rPr lang="en-US" dirty="0" smtClean="0"/>
              <a:t>{</a:t>
            </a:r>
            <a:endParaRPr lang="en-US" dirty="0" smtClean="0"/>
          </a:p>
          <a:p>
            <a:r>
              <a:rPr lang="en-US" dirty="0" smtClean="0"/>
              <a:t>}</a:t>
            </a:r>
          </a:p>
          <a:p>
            <a:r>
              <a:rPr lang="en-US" dirty="0" smtClean="0"/>
              <a:t>};</a:t>
            </a:r>
          </a:p>
          <a:p>
            <a:r>
              <a:rPr lang="en-US" dirty="0" err="1" smtClean="0"/>
              <a:t>Int</a:t>
            </a:r>
            <a:r>
              <a:rPr lang="en-US" dirty="0" smtClean="0"/>
              <a:t> Demo :: a;</a:t>
            </a:r>
          </a:p>
          <a:p>
            <a:r>
              <a:rPr lang="en-US" dirty="0" err="1" smtClean="0"/>
              <a:t>Int</a:t>
            </a:r>
            <a:r>
              <a:rPr lang="en-US" dirty="0" smtClean="0"/>
              <a:t> main()</a:t>
            </a:r>
          </a:p>
          <a:p>
            <a:r>
              <a:rPr lang="en-US" dirty="0" smtClean="0"/>
              <a:t>{</a:t>
            </a:r>
          </a:p>
          <a:p>
            <a:r>
              <a:rPr lang="en-US" dirty="0"/>
              <a:t> </a:t>
            </a:r>
            <a:r>
              <a:rPr lang="en-US" dirty="0" smtClean="0"/>
              <a:t>Demo :: display();</a:t>
            </a:r>
          </a:p>
          <a:p>
            <a:r>
              <a:rPr lang="en-US" dirty="0" smtClean="0"/>
              <a:t>Demo d;</a:t>
            </a:r>
          </a:p>
          <a:p>
            <a:r>
              <a:rPr lang="en-US" dirty="0" err="1" smtClean="0"/>
              <a:t>D.get</a:t>
            </a:r>
            <a:r>
              <a:rPr lang="en-US" dirty="0" smtClean="0"/>
              <a:t>();</a:t>
            </a:r>
          </a:p>
          <a:p>
            <a:r>
              <a:rPr lang="en-US" dirty="0"/>
              <a:t>}</a:t>
            </a:r>
          </a:p>
        </p:txBody>
      </p:sp>
    </p:spTree>
    <p:extLst>
      <p:ext uri="{BB962C8B-B14F-4D97-AF65-F5344CB8AC3E}">
        <p14:creationId xmlns:p14="http://schemas.microsoft.com/office/powerpoint/2010/main" val="1715672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Function</a:t>
            </a:r>
            <a:endParaRPr lang="en-US" dirty="0"/>
          </a:p>
        </p:txBody>
      </p:sp>
      <p:sp>
        <p:nvSpPr>
          <p:cNvPr id="3" name="Content Placeholder 2"/>
          <p:cNvSpPr>
            <a:spLocks noGrp="1"/>
          </p:cNvSpPr>
          <p:nvPr>
            <p:ph idx="1"/>
          </p:nvPr>
        </p:nvSpPr>
        <p:spPr/>
        <p:txBody>
          <a:bodyPr>
            <a:normAutofit lnSpcReduction="10000"/>
          </a:bodyPr>
          <a:lstStyle/>
          <a:p>
            <a:r>
              <a:rPr lang="en-US" dirty="0"/>
              <a:t>A friend function of a class is defined outside that class' scope but it has the right to access all private and protected members of the class. Even though the prototypes for friend functions appear in the class definition, friends are not member functions</a:t>
            </a:r>
            <a:r>
              <a:rPr lang="en-US" dirty="0" smtClean="0"/>
              <a:t>.</a:t>
            </a:r>
          </a:p>
          <a:p>
            <a:r>
              <a:rPr lang="en-US" dirty="0"/>
              <a:t>To declare a function as a friend of a class, precede the function prototype in the class definition with keyword </a:t>
            </a:r>
            <a:r>
              <a:rPr lang="en-US" b="1" dirty="0"/>
              <a:t>friend</a:t>
            </a:r>
            <a:endParaRPr lang="en-US" dirty="0"/>
          </a:p>
        </p:txBody>
      </p:sp>
    </p:spTree>
    <p:extLst>
      <p:ext uri="{BB962C8B-B14F-4D97-AF65-F5344CB8AC3E}">
        <p14:creationId xmlns:p14="http://schemas.microsoft.com/office/powerpoint/2010/main" val="1054321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class Box { </a:t>
            </a:r>
            <a:endParaRPr lang="en-US" dirty="0" smtClean="0"/>
          </a:p>
          <a:p>
            <a:pPr marL="0" indent="0">
              <a:buNone/>
            </a:pPr>
            <a:r>
              <a:rPr lang="en-US" dirty="0" smtClean="0"/>
              <a:t>double </a:t>
            </a:r>
            <a:r>
              <a:rPr lang="en-US" dirty="0"/>
              <a:t>width; </a:t>
            </a:r>
          </a:p>
          <a:p>
            <a:pPr marL="0" indent="0">
              <a:buNone/>
            </a:pPr>
            <a:r>
              <a:rPr lang="en-US" dirty="0" smtClean="0"/>
              <a:t>public</a:t>
            </a:r>
            <a:r>
              <a:rPr lang="en-US" dirty="0"/>
              <a:t>: double length; </a:t>
            </a:r>
            <a:endParaRPr lang="en-US" dirty="0" smtClean="0"/>
          </a:p>
          <a:p>
            <a:pPr marL="0" indent="0">
              <a:buNone/>
            </a:pPr>
            <a:r>
              <a:rPr lang="en-US" b="1" dirty="0" smtClean="0"/>
              <a:t>friend</a:t>
            </a:r>
            <a:r>
              <a:rPr lang="en-US" dirty="0" smtClean="0"/>
              <a:t> </a:t>
            </a:r>
            <a:r>
              <a:rPr lang="en-US" dirty="0"/>
              <a:t>void </a:t>
            </a:r>
            <a:r>
              <a:rPr lang="en-US" dirty="0" err="1"/>
              <a:t>printWidth</a:t>
            </a:r>
            <a:r>
              <a:rPr lang="en-US" dirty="0"/>
              <a:t>( Box </a:t>
            </a:r>
            <a:r>
              <a:rPr lang="en-US" dirty="0" err="1"/>
              <a:t>box</a:t>
            </a:r>
            <a:r>
              <a:rPr lang="en-US" dirty="0"/>
              <a:t> </a:t>
            </a:r>
            <a:r>
              <a:rPr lang="en-US" dirty="0" smtClean="0"/>
              <a:t>);</a:t>
            </a:r>
          </a:p>
          <a:p>
            <a:pPr marL="0" indent="0">
              <a:buNone/>
            </a:pPr>
            <a:r>
              <a:rPr lang="en-US" dirty="0" smtClean="0"/>
              <a:t> </a:t>
            </a:r>
            <a:r>
              <a:rPr lang="en-US" dirty="0"/>
              <a:t>void </a:t>
            </a:r>
            <a:r>
              <a:rPr lang="en-US" dirty="0" err="1"/>
              <a:t>setWidth</a:t>
            </a:r>
            <a:r>
              <a:rPr lang="en-US" dirty="0"/>
              <a:t>( double </a:t>
            </a:r>
            <a:r>
              <a:rPr lang="en-US" dirty="0" err="1"/>
              <a:t>wid</a:t>
            </a:r>
            <a:r>
              <a:rPr lang="en-US" dirty="0"/>
              <a:t> ); </a:t>
            </a:r>
            <a:endParaRPr lang="en-US" dirty="0" smtClean="0"/>
          </a:p>
          <a:p>
            <a:pPr marL="0" indent="0">
              <a:buNone/>
            </a:pPr>
            <a:r>
              <a:rPr lang="en-US" dirty="0" smtClean="0"/>
              <a:t>};</a:t>
            </a:r>
          </a:p>
          <a:p>
            <a:pPr marL="0" indent="0">
              <a:buNone/>
            </a:pPr>
            <a:r>
              <a:rPr lang="en-US" dirty="0"/>
              <a:t>void </a:t>
            </a:r>
            <a:r>
              <a:rPr lang="en-US" dirty="0" err="1"/>
              <a:t>printWidth</a:t>
            </a:r>
            <a:r>
              <a:rPr lang="en-US" dirty="0"/>
              <a:t>( Box </a:t>
            </a:r>
            <a:r>
              <a:rPr lang="en-US" dirty="0" err="1"/>
              <a:t>box</a:t>
            </a:r>
            <a:r>
              <a:rPr lang="en-US" dirty="0"/>
              <a:t> ) </a:t>
            </a:r>
            <a:r>
              <a:rPr lang="en-US" dirty="0" smtClean="0"/>
              <a:t>{</a:t>
            </a:r>
          </a:p>
          <a:p>
            <a:pPr marL="0" indent="0">
              <a:buNone/>
            </a:pPr>
            <a:r>
              <a:rPr lang="en-US" dirty="0" err="1"/>
              <a:t>cout</a:t>
            </a:r>
            <a:r>
              <a:rPr lang="en-US" dirty="0"/>
              <a:t> &lt;&lt; "Width of box : " &lt;&lt; </a:t>
            </a:r>
            <a:r>
              <a:rPr lang="en-US" dirty="0" err="1"/>
              <a:t>box.width</a:t>
            </a:r>
            <a:r>
              <a:rPr lang="en-US" dirty="0"/>
              <a:t> &lt;&lt;</a:t>
            </a:r>
            <a:r>
              <a:rPr lang="en-US" dirty="0" err="1"/>
              <a:t>endl</a:t>
            </a:r>
            <a:r>
              <a:rPr lang="en-US" dirty="0"/>
              <a:t>; </a:t>
            </a:r>
            <a:r>
              <a:rPr lang="en-US" dirty="0" smtClean="0"/>
              <a:t>}</a:t>
            </a:r>
          </a:p>
          <a:p>
            <a:pPr marL="0" indent="0">
              <a:buNone/>
            </a:pPr>
            <a:r>
              <a:rPr lang="en-US" dirty="0" err="1"/>
              <a:t>int</a:t>
            </a:r>
            <a:r>
              <a:rPr lang="en-US" dirty="0"/>
              <a:t> main() { Box </a:t>
            </a:r>
            <a:r>
              <a:rPr lang="en-US" dirty="0" err="1"/>
              <a:t>box</a:t>
            </a:r>
            <a:r>
              <a:rPr lang="en-US" dirty="0" smtClean="0"/>
              <a:t>;</a:t>
            </a:r>
          </a:p>
          <a:p>
            <a:pPr marL="0" indent="0">
              <a:buNone/>
            </a:pPr>
            <a:r>
              <a:rPr lang="en-US" dirty="0" err="1"/>
              <a:t>box.setWidth</a:t>
            </a:r>
            <a:r>
              <a:rPr lang="en-US" dirty="0"/>
              <a:t>(10.0); </a:t>
            </a:r>
            <a:endParaRPr lang="en-US" dirty="0" smtClean="0"/>
          </a:p>
          <a:p>
            <a:pPr marL="0" indent="0">
              <a:buNone/>
            </a:pPr>
            <a:r>
              <a:rPr lang="en-US" dirty="0" err="1" smtClean="0"/>
              <a:t>printWidth</a:t>
            </a:r>
            <a:r>
              <a:rPr lang="en-US" dirty="0"/>
              <a:t>( box ); return 0; }</a:t>
            </a:r>
          </a:p>
        </p:txBody>
      </p:sp>
    </p:spTree>
    <p:extLst>
      <p:ext uri="{BB962C8B-B14F-4D97-AF65-F5344CB8AC3E}">
        <p14:creationId xmlns:p14="http://schemas.microsoft.com/office/powerpoint/2010/main" val="154256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a:t>C++ is an object-oriented programming language.</a:t>
            </a:r>
          </a:p>
          <a:p>
            <a:pPr algn="just"/>
            <a:r>
              <a:rPr lang="en-US" dirty="0"/>
              <a:t>Everything in C++ is associated with classes and objects, along with its attributes and methods.</a:t>
            </a:r>
          </a:p>
          <a:p>
            <a:pPr algn="just"/>
            <a:r>
              <a:rPr lang="en-US" dirty="0"/>
              <a:t>Attributes and methods </a:t>
            </a:r>
            <a:r>
              <a:rPr lang="en-US" dirty="0" smtClean="0"/>
              <a:t>are basically </a:t>
            </a:r>
            <a:r>
              <a:rPr lang="en-US" b="1" dirty="0" smtClean="0"/>
              <a:t>variables</a:t>
            </a:r>
            <a:r>
              <a:rPr lang="en-US" dirty="0"/>
              <a:t> and </a:t>
            </a:r>
            <a:r>
              <a:rPr lang="en-US" b="1" dirty="0"/>
              <a:t>functions</a:t>
            </a:r>
            <a:r>
              <a:rPr lang="en-US" dirty="0"/>
              <a:t> that belongs to the class. These are often referred to as "class members".</a:t>
            </a:r>
          </a:p>
          <a:p>
            <a:pPr algn="just"/>
            <a:r>
              <a:rPr lang="en-US" dirty="0"/>
              <a:t>A class is a user-defined data type that we can use in our program, and it works as </a:t>
            </a:r>
            <a:r>
              <a:rPr lang="en-US" dirty="0" smtClean="0"/>
              <a:t>a </a:t>
            </a:r>
            <a:r>
              <a:rPr lang="en-US" dirty="0"/>
              <a:t>"blueprint" for creating objects.</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1000"/>
            <a:ext cx="6629400" cy="596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013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on Google Slides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9154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a:t>
            </a:r>
            <a:r>
              <a:rPr lang="en-US" smtClean="0"/>
              <a:t>of Objects </a:t>
            </a:r>
            <a:endParaRPr lang="en-US" dirty="0"/>
          </a:p>
        </p:txBody>
      </p:sp>
      <p:sp>
        <p:nvSpPr>
          <p:cNvPr id="3" name="Content Placeholder 2"/>
          <p:cNvSpPr>
            <a:spLocks noGrp="1"/>
          </p:cNvSpPr>
          <p:nvPr>
            <p:ph idx="1"/>
          </p:nvPr>
        </p:nvSpPr>
        <p:spPr/>
        <p:txBody>
          <a:bodyPr/>
          <a:lstStyle/>
          <a:p>
            <a:r>
              <a:rPr lang="en-US" dirty="0"/>
              <a:t>Like array of other user-defined data types, an array of type class can also be created</a:t>
            </a:r>
            <a:r>
              <a:rPr lang="en-US" dirty="0" smtClean="0"/>
              <a:t>.</a:t>
            </a:r>
          </a:p>
          <a:p>
            <a:r>
              <a:rPr lang="en-US" dirty="0"/>
              <a:t>An array of objects is declared in the same way as an array of any built-in data type</a:t>
            </a:r>
            <a:r>
              <a:rPr lang="en-US" dirty="0" smtClean="0"/>
              <a:t>.</a:t>
            </a:r>
          </a:p>
          <a:p>
            <a:r>
              <a:rPr lang="en-US" dirty="0" smtClean="0"/>
              <a:t>Syntax – </a:t>
            </a:r>
          </a:p>
          <a:p>
            <a:pPr lvl="1"/>
            <a:r>
              <a:rPr lang="en-US" dirty="0" err="1"/>
              <a:t>class_name</a:t>
            </a:r>
            <a:r>
              <a:rPr lang="en-US" dirty="0"/>
              <a:t> </a:t>
            </a:r>
            <a:r>
              <a:rPr lang="en-US" dirty="0" err="1"/>
              <a:t>array_name</a:t>
            </a:r>
            <a:r>
              <a:rPr lang="en-US" dirty="0"/>
              <a:t> [size] </a:t>
            </a:r>
            <a:r>
              <a:rPr lang="en-US" dirty="0" smtClean="0"/>
              <a:t>;</a:t>
            </a:r>
          </a:p>
          <a:p>
            <a:pPr lvl="1"/>
            <a:r>
              <a:rPr lang="en-US" dirty="0" smtClean="0"/>
              <a:t>Student </a:t>
            </a:r>
            <a:r>
              <a:rPr lang="en-US" dirty="0" err="1" smtClean="0"/>
              <a:t>st</a:t>
            </a:r>
            <a:r>
              <a:rPr lang="en-US" dirty="0" smtClean="0"/>
              <a:t>[5];</a:t>
            </a:r>
          </a:p>
          <a:p>
            <a:pPr lvl="1"/>
            <a:r>
              <a:rPr lang="en-US" dirty="0" smtClean="0"/>
              <a:t>Student s1,s2,s3,s4,s5;</a:t>
            </a:r>
            <a:endParaRPr lang="en-US" dirty="0"/>
          </a:p>
        </p:txBody>
      </p:sp>
    </p:spTree>
    <p:extLst>
      <p:ext uri="{BB962C8B-B14F-4D97-AF65-F5344CB8AC3E}">
        <p14:creationId xmlns:p14="http://schemas.microsoft.com/office/powerpoint/2010/main" val="3203078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Array Objects</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b="1" dirty="0"/>
              <a:t>class </a:t>
            </a:r>
            <a:r>
              <a:rPr lang="en-US" b="1" dirty="0" err="1"/>
              <a:t>MyClass</a:t>
            </a:r>
            <a:r>
              <a:rPr lang="en-US" b="1" dirty="0"/>
              <a:t> {  </a:t>
            </a:r>
            <a:endParaRPr lang="en-US" b="1" dirty="0" smtClean="0"/>
          </a:p>
          <a:p>
            <a:pPr marL="0" indent="0">
              <a:buNone/>
            </a:pPr>
            <a:r>
              <a:rPr lang="en-US" b="1" dirty="0"/>
              <a:t>  </a:t>
            </a:r>
            <a:r>
              <a:rPr lang="en-US" b="1" dirty="0" err="1"/>
              <a:t>int</a:t>
            </a:r>
            <a:r>
              <a:rPr lang="en-US" b="1" dirty="0"/>
              <a:t> x;  </a:t>
            </a:r>
            <a:endParaRPr lang="en-US" b="1" dirty="0" smtClean="0"/>
          </a:p>
          <a:p>
            <a:pPr marL="0" indent="0">
              <a:buNone/>
            </a:pPr>
            <a:r>
              <a:rPr lang="en-US" b="1" dirty="0" smtClean="0"/>
              <a:t>public</a:t>
            </a:r>
            <a:r>
              <a:rPr lang="en-US" b="1" dirty="0"/>
              <a:t>:    </a:t>
            </a:r>
          </a:p>
          <a:p>
            <a:pPr marL="0" indent="0">
              <a:buNone/>
            </a:pPr>
            <a:r>
              <a:rPr lang="en-US" b="1" dirty="0" smtClean="0"/>
              <a:t>void </a:t>
            </a:r>
            <a:r>
              <a:rPr lang="en-US" b="1" dirty="0" err="1"/>
              <a:t>setX</a:t>
            </a:r>
            <a:r>
              <a:rPr lang="en-US" b="1" dirty="0"/>
              <a:t>(</a:t>
            </a:r>
            <a:r>
              <a:rPr lang="en-US" b="1" dirty="0" err="1"/>
              <a:t>int</a:t>
            </a:r>
            <a:r>
              <a:rPr lang="en-US" b="1" dirty="0"/>
              <a:t> i</a:t>
            </a:r>
            <a:r>
              <a:rPr lang="en-US" b="1" dirty="0" smtClean="0"/>
              <a:t>)</a:t>
            </a:r>
          </a:p>
          <a:p>
            <a:pPr marL="0" indent="0">
              <a:buNone/>
            </a:pPr>
            <a:r>
              <a:rPr lang="en-US" b="1" dirty="0" smtClean="0"/>
              <a:t> </a:t>
            </a:r>
            <a:r>
              <a:rPr lang="en-US" b="1" dirty="0"/>
              <a:t>{ x = i; }    </a:t>
            </a:r>
            <a:endParaRPr lang="en-US" b="1" dirty="0" smtClean="0"/>
          </a:p>
          <a:p>
            <a:pPr marL="0" indent="0">
              <a:buNone/>
            </a:pPr>
            <a:r>
              <a:rPr lang="en-US" b="1" dirty="0" err="1" smtClean="0"/>
              <a:t>int</a:t>
            </a:r>
            <a:r>
              <a:rPr lang="en-US" b="1" dirty="0" smtClean="0"/>
              <a:t> </a:t>
            </a:r>
            <a:r>
              <a:rPr lang="en-US" b="1" dirty="0" err="1"/>
              <a:t>getX</a:t>
            </a:r>
            <a:r>
              <a:rPr lang="en-US" b="1" dirty="0"/>
              <a:t>() { return x; }  </a:t>
            </a:r>
            <a:endParaRPr lang="en-US" b="1" dirty="0" smtClean="0"/>
          </a:p>
          <a:p>
            <a:pPr marL="0" indent="0">
              <a:buNone/>
            </a:pPr>
            <a:r>
              <a:rPr lang="en-US" b="1" dirty="0" smtClean="0"/>
              <a:t>};</a:t>
            </a:r>
            <a:r>
              <a:rPr lang="en-US" b="1" dirty="0"/>
              <a:t>    </a:t>
            </a:r>
            <a:endParaRPr lang="en-US" b="1" dirty="0" smtClean="0"/>
          </a:p>
          <a:p>
            <a:pPr marL="0" indent="0">
              <a:buNone/>
            </a:pPr>
            <a:r>
              <a:rPr lang="en-US" b="1" dirty="0" smtClean="0"/>
              <a:t>void </a:t>
            </a:r>
            <a:r>
              <a:rPr lang="en-US" b="1" dirty="0"/>
              <a:t>main()  {    </a:t>
            </a:r>
            <a:endParaRPr lang="en-US" b="1" dirty="0" smtClean="0"/>
          </a:p>
          <a:p>
            <a:pPr marL="0" indent="0">
              <a:buNone/>
            </a:pPr>
            <a:r>
              <a:rPr lang="en-US" b="1" dirty="0" err="1" smtClean="0"/>
              <a:t>MyClass</a:t>
            </a:r>
            <a:r>
              <a:rPr lang="en-US" b="1" dirty="0" smtClean="0"/>
              <a:t> </a:t>
            </a:r>
            <a:r>
              <a:rPr lang="en-US" b="1" dirty="0" err="1"/>
              <a:t>obs</a:t>
            </a:r>
            <a:r>
              <a:rPr lang="en-US" b="1" dirty="0"/>
              <a:t>[4];    </a:t>
            </a:r>
            <a:endParaRPr lang="en-US" b="1" dirty="0" smtClean="0"/>
          </a:p>
          <a:p>
            <a:pPr marL="0" indent="0">
              <a:buNone/>
            </a:pPr>
            <a:r>
              <a:rPr lang="en-US" b="1" dirty="0" err="1" smtClean="0"/>
              <a:t>int</a:t>
            </a:r>
            <a:r>
              <a:rPr lang="en-US" b="1" dirty="0" smtClean="0"/>
              <a:t> </a:t>
            </a:r>
            <a:r>
              <a:rPr lang="en-US" b="1" dirty="0"/>
              <a:t>i;      </a:t>
            </a:r>
            <a:endParaRPr lang="en-US" b="1" dirty="0" smtClean="0"/>
          </a:p>
          <a:p>
            <a:pPr marL="0" indent="0">
              <a:buNone/>
            </a:pPr>
            <a:r>
              <a:rPr lang="en-US" b="1" dirty="0" err="1" smtClean="0"/>
              <a:t>Obs</a:t>
            </a:r>
            <a:r>
              <a:rPr lang="en-US" b="1" dirty="0" smtClean="0"/>
              <a:t>[0].</a:t>
            </a:r>
            <a:r>
              <a:rPr lang="en-US" b="1" dirty="0" err="1" smtClean="0"/>
              <a:t>setX</a:t>
            </a:r>
            <a:r>
              <a:rPr lang="en-US" b="1" dirty="0" smtClean="0"/>
              <a:t>(3);</a:t>
            </a:r>
          </a:p>
          <a:p>
            <a:pPr marL="0" indent="0">
              <a:buNone/>
            </a:pPr>
            <a:r>
              <a:rPr lang="en-US" b="1" dirty="0" err="1" smtClean="0"/>
              <a:t>Obs</a:t>
            </a:r>
            <a:r>
              <a:rPr lang="en-US" b="1" dirty="0" smtClean="0"/>
              <a:t>[1].</a:t>
            </a:r>
            <a:r>
              <a:rPr lang="en-US" b="1" dirty="0" err="1" smtClean="0"/>
              <a:t>setX</a:t>
            </a:r>
            <a:r>
              <a:rPr lang="en-US" b="1" dirty="0" smtClean="0"/>
              <a:t>(4);</a:t>
            </a:r>
          </a:p>
          <a:p>
            <a:pPr marL="0" indent="0">
              <a:buNone/>
            </a:pPr>
            <a:r>
              <a:rPr lang="en-US" b="1" dirty="0" err="1" smtClean="0"/>
              <a:t>Obs</a:t>
            </a:r>
            <a:r>
              <a:rPr lang="en-US" b="1" dirty="0" smtClean="0"/>
              <a:t>[2].</a:t>
            </a:r>
            <a:r>
              <a:rPr lang="en-US" b="1" dirty="0" err="1" smtClean="0"/>
              <a:t>setX</a:t>
            </a:r>
            <a:r>
              <a:rPr lang="en-US" b="1" dirty="0" smtClean="0"/>
              <a:t>(5);</a:t>
            </a:r>
          </a:p>
          <a:p>
            <a:pPr marL="0" indent="0">
              <a:buNone/>
            </a:pPr>
            <a:r>
              <a:rPr lang="en-US" b="1" dirty="0" err="1" smtClean="0"/>
              <a:t>Obs</a:t>
            </a:r>
            <a:r>
              <a:rPr lang="en-US" b="1" dirty="0" smtClean="0"/>
              <a:t>[3].</a:t>
            </a:r>
            <a:r>
              <a:rPr lang="en-US" b="1" dirty="0" err="1" smtClean="0"/>
              <a:t>setX</a:t>
            </a:r>
            <a:r>
              <a:rPr lang="en-US" b="1" dirty="0" smtClean="0"/>
              <a:t>(6);</a:t>
            </a:r>
          </a:p>
          <a:p>
            <a:pPr marL="0" indent="0">
              <a:buNone/>
            </a:pPr>
            <a:endParaRPr lang="en-US" b="1" dirty="0"/>
          </a:p>
          <a:p>
            <a:pPr marL="0" indent="0">
              <a:buNone/>
            </a:pPr>
            <a:r>
              <a:rPr lang="en-US" b="1" dirty="0" err="1" smtClean="0"/>
              <a:t>Cout</a:t>
            </a:r>
            <a:r>
              <a:rPr lang="en-US" b="1" dirty="0" smtClean="0"/>
              <a:t> &lt;&lt; </a:t>
            </a:r>
            <a:r>
              <a:rPr lang="en-US" b="1" dirty="0" err="1" smtClean="0"/>
              <a:t>obs</a:t>
            </a:r>
            <a:r>
              <a:rPr lang="en-US" b="1" dirty="0" smtClean="0"/>
              <a:t>[0].</a:t>
            </a:r>
            <a:r>
              <a:rPr lang="en-US" b="1" dirty="0" err="1" smtClean="0"/>
              <a:t>getX</a:t>
            </a:r>
            <a:r>
              <a:rPr lang="en-US" b="1" dirty="0" smtClean="0"/>
              <a:t>();</a:t>
            </a:r>
            <a:endParaRPr lang="en-US" b="1" dirty="0"/>
          </a:p>
          <a:p>
            <a:pPr marL="0" indent="0">
              <a:buNone/>
            </a:pPr>
            <a:r>
              <a:rPr lang="en-US" b="1" dirty="0" err="1"/>
              <a:t>Cout</a:t>
            </a:r>
            <a:r>
              <a:rPr lang="en-US" b="1" dirty="0"/>
              <a:t> &lt;&lt; </a:t>
            </a:r>
            <a:r>
              <a:rPr lang="en-US" b="1" dirty="0" err="1" smtClean="0"/>
              <a:t>obs</a:t>
            </a:r>
            <a:r>
              <a:rPr lang="en-US" b="1" dirty="0" smtClean="0"/>
              <a:t>[1].</a:t>
            </a:r>
            <a:r>
              <a:rPr lang="en-US" b="1" dirty="0" err="1"/>
              <a:t>getX</a:t>
            </a:r>
            <a:r>
              <a:rPr lang="en-US" b="1" dirty="0" smtClean="0"/>
              <a:t>() &lt;&lt; </a:t>
            </a:r>
            <a:r>
              <a:rPr lang="en-US" b="1" dirty="0" err="1" smtClean="0"/>
              <a:t>obs</a:t>
            </a:r>
            <a:r>
              <a:rPr lang="en-US" b="1" dirty="0" smtClean="0"/>
              <a:t>[2].</a:t>
            </a:r>
            <a:r>
              <a:rPr lang="en-US" b="1" dirty="0" err="1" smtClean="0"/>
              <a:t>getX</a:t>
            </a:r>
            <a:r>
              <a:rPr lang="en-US" b="1" dirty="0" smtClean="0"/>
              <a:t>()  &lt;&lt; </a:t>
            </a:r>
            <a:r>
              <a:rPr lang="en-US" b="1" dirty="0" err="1" smtClean="0"/>
              <a:t>obs</a:t>
            </a:r>
            <a:r>
              <a:rPr lang="en-US" b="1" dirty="0" smtClean="0"/>
              <a:t>[3].</a:t>
            </a:r>
            <a:r>
              <a:rPr lang="en-US" b="1" dirty="0" err="1" smtClean="0"/>
              <a:t>getX</a:t>
            </a:r>
            <a:r>
              <a:rPr lang="en-US" b="1" dirty="0" smtClean="0"/>
              <a:t>();</a:t>
            </a:r>
            <a:endParaRPr lang="en-US" b="1" dirty="0"/>
          </a:p>
          <a:p>
            <a:pPr marL="0" indent="0">
              <a:buNone/>
            </a:pPr>
            <a:endParaRPr lang="en-US" b="1" dirty="0" smtClean="0"/>
          </a:p>
          <a:p>
            <a:pPr marL="0" indent="0">
              <a:buNone/>
            </a:pPr>
            <a:r>
              <a:rPr lang="en-US" b="1" dirty="0" err="1" smtClean="0"/>
              <a:t>getch</a:t>
            </a:r>
            <a:r>
              <a:rPr lang="en-US" b="1" dirty="0"/>
              <a:t>(); </a:t>
            </a:r>
            <a:endParaRPr lang="en-US" b="1" dirty="0" smtClean="0"/>
          </a:p>
          <a:p>
            <a:pPr marL="0" indent="0">
              <a:buNone/>
            </a:pPr>
            <a:r>
              <a:rPr lang="en-US" b="1" dirty="0" smtClean="0"/>
              <a:t> </a:t>
            </a:r>
            <a:r>
              <a:rPr lang="en-US" b="1" dirty="0"/>
              <a:t>}</a:t>
            </a:r>
            <a:endParaRPr lang="en-US" dirty="0"/>
          </a:p>
        </p:txBody>
      </p:sp>
      <p:sp>
        <p:nvSpPr>
          <p:cNvPr id="4" name="TextBox 3"/>
          <p:cNvSpPr txBox="1"/>
          <p:nvPr/>
        </p:nvSpPr>
        <p:spPr>
          <a:xfrm>
            <a:off x="2233906" y="1553811"/>
            <a:ext cx="5562228" cy="923330"/>
          </a:xfrm>
          <a:prstGeom prst="rect">
            <a:avLst/>
          </a:prstGeom>
          <a:noFill/>
        </p:spPr>
        <p:txBody>
          <a:bodyPr wrap="none" rtlCol="0">
            <a:spAutoFit/>
          </a:bodyPr>
          <a:lstStyle/>
          <a:p>
            <a:r>
              <a:rPr lang="en-US" dirty="0" smtClean="0"/>
              <a:t>Return type </a:t>
            </a:r>
            <a:r>
              <a:rPr lang="en-US" dirty="0" err="1" smtClean="0"/>
              <a:t>function_name</a:t>
            </a:r>
            <a:r>
              <a:rPr lang="en-US" dirty="0" smtClean="0"/>
              <a:t>(</a:t>
            </a:r>
            <a:r>
              <a:rPr lang="en-US" dirty="0" err="1" smtClean="0"/>
              <a:t>datatype</a:t>
            </a:r>
            <a:r>
              <a:rPr lang="en-US" dirty="0" smtClean="0"/>
              <a:t> var1,datatype var2)</a:t>
            </a:r>
          </a:p>
          <a:p>
            <a:r>
              <a:rPr lang="en-US" dirty="0" smtClean="0"/>
              <a:t>{</a:t>
            </a:r>
          </a:p>
          <a:p>
            <a:r>
              <a:rPr lang="en-US" dirty="0"/>
              <a:t>}</a:t>
            </a:r>
          </a:p>
        </p:txBody>
      </p:sp>
    </p:spTree>
    <p:extLst>
      <p:ext uri="{BB962C8B-B14F-4D97-AF65-F5344CB8AC3E}">
        <p14:creationId xmlns:p14="http://schemas.microsoft.com/office/powerpoint/2010/main" val="4045753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as function argument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To pass an object as an argument we write the object name as the argument while calling the function the same way we do it for other variables</a:t>
            </a:r>
            <a:r>
              <a:rPr lang="en-US" dirty="0" smtClean="0"/>
              <a:t>.</a:t>
            </a:r>
          </a:p>
          <a:p>
            <a:r>
              <a:rPr lang="en-US" dirty="0" smtClean="0"/>
              <a:t>Syntax – </a:t>
            </a:r>
          </a:p>
          <a:p>
            <a:pPr lvl="1"/>
            <a:r>
              <a:rPr lang="en-US" dirty="0" err="1" smtClean="0"/>
              <a:t>Datatype</a:t>
            </a:r>
            <a:r>
              <a:rPr lang="en-US" dirty="0" smtClean="0"/>
              <a:t> </a:t>
            </a:r>
            <a:r>
              <a:rPr lang="en-US" dirty="0" err="1" smtClean="0"/>
              <a:t>function_name</a:t>
            </a:r>
            <a:r>
              <a:rPr lang="en-US" dirty="0" smtClean="0"/>
              <a:t>(</a:t>
            </a:r>
            <a:r>
              <a:rPr lang="en-US" dirty="0" err="1" smtClean="0"/>
              <a:t>classname</a:t>
            </a:r>
            <a:r>
              <a:rPr lang="en-US" dirty="0" smtClean="0"/>
              <a:t> </a:t>
            </a:r>
            <a:r>
              <a:rPr lang="en-US" dirty="0" err="1" smtClean="0"/>
              <a:t>object_name</a:t>
            </a:r>
            <a:r>
              <a:rPr lang="en-US" dirty="0" smtClean="0"/>
              <a:t>) //declaration /define</a:t>
            </a:r>
          </a:p>
          <a:p>
            <a:pPr lvl="1"/>
            <a:r>
              <a:rPr lang="en-US" dirty="0" smtClean="0"/>
              <a:t>{</a:t>
            </a:r>
          </a:p>
          <a:p>
            <a:pPr lvl="1"/>
            <a:r>
              <a:rPr lang="en-US"/>
              <a:t> </a:t>
            </a:r>
            <a:r>
              <a:rPr lang="en-US" smtClean="0"/>
              <a:t> statement;</a:t>
            </a:r>
          </a:p>
          <a:p>
            <a:pPr lvl="1"/>
            <a:r>
              <a:rPr lang="en-US" dirty="0"/>
              <a:t>}</a:t>
            </a:r>
            <a:endParaRPr lang="en-US" dirty="0" smtClean="0"/>
          </a:p>
          <a:p>
            <a:pPr lvl="1"/>
            <a:endParaRPr lang="en-US" dirty="0"/>
          </a:p>
          <a:p>
            <a:pPr lvl="1"/>
            <a:r>
              <a:rPr lang="en-US" dirty="0" err="1" smtClean="0"/>
              <a:t>Object.function_name</a:t>
            </a:r>
            <a:r>
              <a:rPr lang="en-US" dirty="0" smtClean="0"/>
              <a:t>(</a:t>
            </a:r>
            <a:r>
              <a:rPr lang="en-US" dirty="0" err="1" smtClean="0"/>
              <a:t>objectname</a:t>
            </a:r>
            <a:r>
              <a:rPr lang="en-US" dirty="0" smtClean="0"/>
              <a:t>);  // calling</a:t>
            </a:r>
            <a:endParaRPr lang="en-US" dirty="0"/>
          </a:p>
        </p:txBody>
      </p:sp>
    </p:spTree>
    <p:extLst>
      <p:ext uri="{BB962C8B-B14F-4D97-AF65-F5344CB8AC3E}">
        <p14:creationId xmlns:p14="http://schemas.microsoft.com/office/powerpoint/2010/main" val="26702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228600"/>
            <a:ext cx="8229600" cy="6324600"/>
          </a:xfrm>
        </p:spPr>
        <p:txBody>
          <a:bodyPr>
            <a:noAutofit/>
          </a:bodyPr>
          <a:lstStyle/>
          <a:p>
            <a:pPr marL="0" indent="0" fontAlgn="base">
              <a:buNone/>
            </a:pPr>
            <a:r>
              <a:rPr lang="en-US" sz="2300" dirty="0"/>
              <a:t>class Example { </a:t>
            </a:r>
          </a:p>
          <a:p>
            <a:pPr marL="0" indent="0" fontAlgn="base">
              <a:buNone/>
            </a:pPr>
            <a:r>
              <a:rPr lang="en-US" sz="2300" dirty="0"/>
              <a:t>public: </a:t>
            </a:r>
          </a:p>
          <a:p>
            <a:pPr marL="0" indent="0" fontAlgn="base">
              <a:buNone/>
            </a:pPr>
            <a:r>
              <a:rPr lang="en-US" sz="2300" dirty="0"/>
              <a:t>    </a:t>
            </a:r>
            <a:r>
              <a:rPr lang="en-US" sz="2300" dirty="0" err="1"/>
              <a:t>int</a:t>
            </a:r>
            <a:r>
              <a:rPr lang="en-US" sz="2300" dirty="0"/>
              <a:t> a; </a:t>
            </a:r>
            <a:endParaRPr lang="en-US" sz="2300" dirty="0" smtClean="0"/>
          </a:p>
          <a:p>
            <a:pPr marL="0" indent="0" fontAlgn="base">
              <a:buNone/>
            </a:pPr>
            <a:r>
              <a:rPr lang="en-US" sz="2300" dirty="0"/>
              <a:t> </a:t>
            </a:r>
            <a:r>
              <a:rPr lang="en-US" sz="2300" dirty="0" smtClean="0"/>
              <a:t> void </a:t>
            </a:r>
            <a:r>
              <a:rPr lang="en-US" sz="2300" dirty="0" err="1" smtClean="0"/>
              <a:t>getA</a:t>
            </a:r>
            <a:r>
              <a:rPr lang="en-US" sz="2300" dirty="0" smtClean="0"/>
              <a:t>()</a:t>
            </a:r>
          </a:p>
          <a:p>
            <a:pPr marL="0" indent="0" fontAlgn="base">
              <a:buNone/>
            </a:pPr>
            <a:r>
              <a:rPr lang="en-US" sz="2300" dirty="0" smtClean="0"/>
              <a:t>{</a:t>
            </a:r>
          </a:p>
          <a:p>
            <a:pPr marL="0" indent="0" fontAlgn="base">
              <a:buNone/>
            </a:pPr>
            <a:r>
              <a:rPr lang="en-US" sz="2300" dirty="0"/>
              <a:t> </a:t>
            </a:r>
            <a:r>
              <a:rPr lang="en-US" sz="2300" dirty="0" smtClean="0"/>
              <a:t> </a:t>
            </a:r>
            <a:r>
              <a:rPr lang="en-US" sz="2300" dirty="0" err="1" smtClean="0"/>
              <a:t>cout</a:t>
            </a:r>
            <a:r>
              <a:rPr lang="en-US" sz="2300" dirty="0" smtClean="0"/>
              <a:t>  &lt;&lt; “Enter the value ”;</a:t>
            </a:r>
          </a:p>
          <a:p>
            <a:pPr marL="0" indent="0" fontAlgn="base">
              <a:buNone/>
            </a:pPr>
            <a:r>
              <a:rPr lang="en-US" sz="2300" dirty="0"/>
              <a:t> </a:t>
            </a:r>
            <a:r>
              <a:rPr lang="en-US" sz="2300" dirty="0" smtClean="0"/>
              <a:t>  </a:t>
            </a:r>
            <a:r>
              <a:rPr lang="en-US" sz="2300" dirty="0" err="1" smtClean="0"/>
              <a:t>cin</a:t>
            </a:r>
            <a:r>
              <a:rPr lang="en-US" sz="2300" dirty="0" smtClean="0"/>
              <a:t> &gt;&gt; a;</a:t>
            </a:r>
          </a:p>
          <a:p>
            <a:pPr marL="0" indent="0" fontAlgn="base">
              <a:buNone/>
            </a:pPr>
            <a:r>
              <a:rPr lang="en-US" sz="2300" dirty="0"/>
              <a:t>}</a:t>
            </a:r>
          </a:p>
          <a:p>
            <a:pPr marL="0" indent="0" fontAlgn="base">
              <a:buNone/>
            </a:pPr>
            <a:r>
              <a:rPr lang="en-US" sz="2300" dirty="0"/>
              <a:t>   void add(Example </a:t>
            </a:r>
            <a:r>
              <a:rPr lang="en-US" sz="2300" dirty="0" smtClean="0"/>
              <a:t>E1) </a:t>
            </a:r>
            <a:r>
              <a:rPr lang="en-US" sz="2300" dirty="0"/>
              <a:t>    { </a:t>
            </a:r>
          </a:p>
          <a:p>
            <a:pPr marL="0" indent="0" fontAlgn="base">
              <a:buNone/>
            </a:pPr>
            <a:r>
              <a:rPr lang="en-US" sz="2300" dirty="0"/>
              <a:t>        a = a + </a:t>
            </a:r>
            <a:r>
              <a:rPr lang="en-US" sz="2300" dirty="0" smtClean="0"/>
              <a:t>E1.a</a:t>
            </a:r>
            <a:r>
              <a:rPr lang="en-US" sz="2300" dirty="0"/>
              <a:t>; </a:t>
            </a:r>
          </a:p>
          <a:p>
            <a:pPr marL="0" indent="0" fontAlgn="base">
              <a:buNone/>
            </a:pPr>
            <a:r>
              <a:rPr lang="en-US" sz="2300" dirty="0"/>
              <a:t>    } </a:t>
            </a:r>
            <a:r>
              <a:rPr lang="en-US" sz="2300" dirty="0" smtClean="0"/>
              <a:t> }; </a:t>
            </a:r>
            <a:endParaRPr lang="en-US" sz="2300" dirty="0"/>
          </a:p>
          <a:p>
            <a:pPr marL="0" indent="0" fontAlgn="base">
              <a:buNone/>
            </a:pPr>
            <a:r>
              <a:rPr lang="en-US" sz="2300" dirty="0" err="1" smtClean="0"/>
              <a:t>int</a:t>
            </a:r>
            <a:r>
              <a:rPr lang="en-US" sz="2300" dirty="0" smtClean="0"/>
              <a:t> </a:t>
            </a:r>
            <a:r>
              <a:rPr lang="en-US" sz="2300" dirty="0"/>
              <a:t>main() </a:t>
            </a:r>
            <a:r>
              <a:rPr lang="en-US" sz="2300" dirty="0" smtClean="0"/>
              <a:t>{ </a:t>
            </a:r>
            <a:endParaRPr lang="en-US" sz="2300" dirty="0"/>
          </a:p>
          <a:p>
            <a:pPr marL="0" indent="0" fontAlgn="base">
              <a:buNone/>
            </a:pPr>
            <a:r>
              <a:rPr lang="en-US" sz="2300" dirty="0"/>
              <a:t>    Example E1, E2; </a:t>
            </a:r>
          </a:p>
          <a:p>
            <a:pPr marL="0" indent="0" fontAlgn="base">
              <a:buNone/>
            </a:pPr>
            <a:r>
              <a:rPr lang="en-US" sz="2300" dirty="0" smtClean="0"/>
              <a:t>    E1.getA();</a:t>
            </a:r>
            <a:r>
              <a:rPr lang="en-US" sz="2300" dirty="0"/>
              <a:t> </a:t>
            </a:r>
            <a:endParaRPr lang="en-US" sz="2300" dirty="0" smtClean="0"/>
          </a:p>
          <a:p>
            <a:pPr marL="0" indent="0" fontAlgn="base">
              <a:buNone/>
            </a:pPr>
            <a:r>
              <a:rPr lang="en-US" sz="2300" dirty="0" smtClean="0"/>
              <a:t>E2.getA();</a:t>
            </a:r>
          </a:p>
          <a:p>
            <a:pPr marL="0" indent="0" fontAlgn="base">
              <a:buNone/>
            </a:pPr>
            <a:r>
              <a:rPr lang="en-US" sz="2300" dirty="0" smtClean="0"/>
              <a:t>   </a:t>
            </a:r>
            <a:r>
              <a:rPr lang="en-US" sz="2300" dirty="0"/>
              <a:t> </a:t>
            </a:r>
            <a:r>
              <a:rPr lang="en-US" sz="2300" dirty="0" err="1"/>
              <a:t>cout</a:t>
            </a:r>
            <a:r>
              <a:rPr lang="en-US" sz="2300" dirty="0"/>
              <a:t> &lt;&lt; "Initial Values \n"; </a:t>
            </a:r>
          </a:p>
          <a:p>
            <a:pPr marL="0" indent="0" fontAlgn="base">
              <a:buNone/>
            </a:pPr>
            <a:r>
              <a:rPr lang="en-US" sz="2300" dirty="0"/>
              <a:t>    </a:t>
            </a:r>
            <a:r>
              <a:rPr lang="en-US" sz="2300" dirty="0" err="1"/>
              <a:t>cout</a:t>
            </a:r>
            <a:r>
              <a:rPr lang="en-US" sz="2300" dirty="0"/>
              <a:t> &lt;&lt; "Value of object 1: " &lt;&lt; E1.a  &lt;&lt; "\n&amp; object 2: " &lt;&lt; E2.a     &lt;&lt; "\n\n"; </a:t>
            </a:r>
          </a:p>
          <a:p>
            <a:pPr marL="0" indent="0" fontAlgn="base">
              <a:buNone/>
            </a:pPr>
            <a:r>
              <a:rPr lang="en-US" sz="2300" dirty="0"/>
              <a:t>     E2.add(E1); </a:t>
            </a:r>
          </a:p>
          <a:p>
            <a:pPr marL="0" indent="0" fontAlgn="base">
              <a:buNone/>
            </a:pPr>
            <a:r>
              <a:rPr lang="en-US" sz="2300" dirty="0"/>
              <a:t>    </a:t>
            </a:r>
            <a:r>
              <a:rPr lang="en-US" sz="2300" dirty="0" err="1"/>
              <a:t>cout</a:t>
            </a:r>
            <a:r>
              <a:rPr lang="en-US" sz="2300" dirty="0"/>
              <a:t> &lt;&lt; "New values \n"; </a:t>
            </a:r>
          </a:p>
          <a:p>
            <a:pPr marL="0" indent="0" fontAlgn="base">
              <a:buNone/>
            </a:pPr>
            <a:r>
              <a:rPr lang="en-US" sz="2300" dirty="0"/>
              <a:t>    </a:t>
            </a:r>
            <a:r>
              <a:rPr lang="en-US" sz="2300" dirty="0" err="1"/>
              <a:t>cout</a:t>
            </a:r>
            <a:r>
              <a:rPr lang="en-US" sz="2300" dirty="0"/>
              <a:t> &lt;&lt; "Value of object 1: " &lt;&lt; E1.a </a:t>
            </a:r>
            <a:r>
              <a:rPr lang="en-US" sz="2300" dirty="0" smtClean="0"/>
              <a:t> </a:t>
            </a:r>
            <a:r>
              <a:rPr lang="en-US" sz="2300" dirty="0"/>
              <a:t>  &lt;&lt; "\n&amp; object 2: " &lt;&lt; E2.a </a:t>
            </a:r>
            <a:r>
              <a:rPr lang="en-US" sz="2300" dirty="0" smtClean="0"/>
              <a:t> </a:t>
            </a:r>
            <a:r>
              <a:rPr lang="en-US" sz="2300" dirty="0"/>
              <a:t>    &lt;&lt; "\n\n"; </a:t>
            </a:r>
          </a:p>
          <a:p>
            <a:pPr marL="0" indent="0" fontAlgn="base">
              <a:buNone/>
            </a:pPr>
            <a:r>
              <a:rPr lang="en-US" sz="2300" dirty="0"/>
              <a:t>      return 0; </a:t>
            </a:r>
          </a:p>
          <a:p>
            <a:pPr marL="0" indent="0" fontAlgn="base">
              <a:buNone/>
            </a:pPr>
            <a:r>
              <a:rPr lang="en-US" sz="2300" dirty="0"/>
              <a:t>} </a:t>
            </a:r>
          </a:p>
          <a:p>
            <a:pPr marL="0" indent="0">
              <a:buNone/>
            </a:pPr>
            <a:endParaRPr lang="en-US" sz="2300" dirty="0"/>
          </a:p>
        </p:txBody>
      </p:sp>
    </p:spTree>
    <p:extLst>
      <p:ext uri="{BB962C8B-B14F-4D97-AF65-F5344CB8AC3E}">
        <p14:creationId xmlns:p14="http://schemas.microsoft.com/office/powerpoint/2010/main" val="1962813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Constructor</a:t>
            </a:r>
            <a:endParaRPr lang="en-US"/>
          </a:p>
        </p:txBody>
      </p:sp>
      <p:sp>
        <p:nvSpPr>
          <p:cNvPr id="3" name="Content Placeholder 2"/>
          <p:cNvSpPr>
            <a:spLocks noGrp="1"/>
          </p:cNvSpPr>
          <p:nvPr>
            <p:ph idx="1"/>
          </p:nvPr>
        </p:nvSpPr>
        <p:spPr/>
        <p:txBody>
          <a:bodyPr/>
          <a:lstStyle/>
          <a:p>
            <a:r>
              <a:rPr lang="en-US" dirty="0"/>
              <a:t>A constructor is a member function of a class which initializes objects of a class. </a:t>
            </a:r>
            <a:endParaRPr lang="en-US" dirty="0" smtClean="0"/>
          </a:p>
          <a:p>
            <a:r>
              <a:rPr lang="en-US" dirty="0" smtClean="0"/>
              <a:t>In </a:t>
            </a:r>
            <a:r>
              <a:rPr lang="en-US" dirty="0"/>
              <a:t>C++, Constructor is automatically called when object(instance of class) create</a:t>
            </a:r>
            <a:r>
              <a:rPr lang="en-US" dirty="0" smtClean="0"/>
              <a:t>.</a:t>
            </a:r>
          </a:p>
          <a:p>
            <a:r>
              <a:rPr lang="en-US" dirty="0" smtClean="0"/>
              <a:t> </a:t>
            </a:r>
            <a:r>
              <a:rPr lang="en-US" dirty="0"/>
              <a:t>It is special member function of the class.</a:t>
            </a:r>
          </a:p>
        </p:txBody>
      </p:sp>
    </p:spTree>
    <p:extLst>
      <p:ext uri="{BB962C8B-B14F-4D97-AF65-F5344CB8AC3E}">
        <p14:creationId xmlns:p14="http://schemas.microsoft.com/office/powerpoint/2010/main" val="2621177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constructor</a:t>
            </a:r>
            <a:endParaRPr lang="en-US" dirty="0"/>
          </a:p>
        </p:txBody>
      </p:sp>
      <p:sp>
        <p:nvSpPr>
          <p:cNvPr id="3" name="Content Placeholder 2"/>
          <p:cNvSpPr>
            <a:spLocks noGrp="1"/>
          </p:cNvSpPr>
          <p:nvPr>
            <p:ph idx="1"/>
          </p:nvPr>
        </p:nvSpPr>
        <p:spPr/>
        <p:txBody>
          <a:bodyPr/>
          <a:lstStyle/>
          <a:p>
            <a:pPr fontAlgn="base"/>
            <a:r>
              <a:rPr lang="en-US" dirty="0"/>
              <a:t>Constructor has same name as the class itself</a:t>
            </a:r>
          </a:p>
          <a:p>
            <a:pPr fontAlgn="base"/>
            <a:r>
              <a:rPr lang="en-US" dirty="0"/>
              <a:t>Constructors don’t have return type</a:t>
            </a:r>
          </a:p>
          <a:p>
            <a:pPr fontAlgn="base"/>
            <a:r>
              <a:rPr lang="en-US" dirty="0"/>
              <a:t>A constructor is automatically called when an object is created.</a:t>
            </a:r>
          </a:p>
          <a:p>
            <a:pPr fontAlgn="base"/>
            <a:r>
              <a:rPr lang="en-US" dirty="0"/>
              <a:t>If we do not specify a constructor, C++ compiler generates a default constructor for us (expects no parameters and has an empty body).</a:t>
            </a:r>
          </a:p>
          <a:p>
            <a:endParaRPr lang="en-US" dirty="0"/>
          </a:p>
        </p:txBody>
      </p:sp>
    </p:spTree>
    <p:extLst>
      <p:ext uri="{BB962C8B-B14F-4D97-AF65-F5344CB8AC3E}">
        <p14:creationId xmlns:p14="http://schemas.microsoft.com/office/powerpoint/2010/main" val="3856640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constructor</a:t>
            </a:r>
            <a:endParaRPr lang="en-US" dirty="0"/>
          </a:p>
        </p:txBody>
      </p:sp>
      <p:pic>
        <p:nvPicPr>
          <p:cNvPr id="1026" name="Picture 2" descr="https://media.geeksforgeeks.org/wp-content/cdn-uploads/20191128195435/CPP-Construct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24314"/>
            <a:ext cx="7848600" cy="247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348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a:t>
            </a:r>
            <a:endParaRPr lang="en-US" dirty="0"/>
          </a:p>
        </p:txBody>
      </p:sp>
      <p:sp>
        <p:nvSpPr>
          <p:cNvPr id="3" name="Content Placeholder 2"/>
          <p:cNvSpPr>
            <a:spLocks noGrp="1"/>
          </p:cNvSpPr>
          <p:nvPr>
            <p:ph idx="1"/>
          </p:nvPr>
        </p:nvSpPr>
        <p:spPr/>
        <p:txBody>
          <a:bodyPr/>
          <a:lstStyle/>
          <a:p>
            <a:r>
              <a:rPr lang="en-US" dirty="0" smtClean="0"/>
              <a:t>Default </a:t>
            </a:r>
            <a:r>
              <a:rPr lang="en-US" dirty="0"/>
              <a:t>constructor is the constructor which doesn’t take any argument. </a:t>
            </a:r>
            <a:endParaRPr lang="en-US" dirty="0" smtClean="0"/>
          </a:p>
          <a:p>
            <a:r>
              <a:rPr lang="en-US" dirty="0" smtClean="0"/>
              <a:t>It </a:t>
            </a:r>
            <a:r>
              <a:rPr lang="en-US" dirty="0"/>
              <a:t>has no parameters.</a:t>
            </a:r>
          </a:p>
        </p:txBody>
      </p:sp>
    </p:spTree>
    <p:extLst>
      <p:ext uri="{BB962C8B-B14F-4D97-AF65-F5344CB8AC3E}">
        <p14:creationId xmlns:p14="http://schemas.microsoft.com/office/powerpoint/2010/main" val="395905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a class</a:t>
            </a:r>
            <a:endParaRPr lang="en-US" dirty="0"/>
          </a:p>
        </p:txBody>
      </p:sp>
      <p:sp>
        <p:nvSpPr>
          <p:cNvPr id="3" name="Content Placeholder 2"/>
          <p:cNvSpPr>
            <a:spLocks noGrp="1"/>
          </p:cNvSpPr>
          <p:nvPr>
            <p:ph sz="half" idx="1"/>
          </p:nvPr>
        </p:nvSpPr>
        <p:spPr/>
        <p:txBody>
          <a:bodyPr/>
          <a:lstStyle/>
          <a:p>
            <a:r>
              <a:rPr lang="en-US" dirty="0" smtClean="0"/>
              <a:t>A class is defined in C++ using keyword class followed by the name of class. The body of class is defined inside the curly brackets and terminated by a semicolon at the end.</a:t>
            </a:r>
            <a:endParaRPr lang="en-US" dirty="0"/>
          </a:p>
        </p:txBody>
      </p:sp>
      <p:pic>
        <p:nvPicPr>
          <p:cNvPr id="10" name="Content Placeholder 9" descr="Classes-and-Objects-in-C.png"/>
          <p:cNvPicPr>
            <a:picLocks noGrp="1" noChangeAspect="1"/>
          </p:cNvPicPr>
          <p:nvPr>
            <p:ph sz="half" idx="2"/>
          </p:nvPr>
        </p:nvPicPr>
        <p:blipFill>
          <a:blip r:embed="rId2"/>
          <a:stretch>
            <a:fillRect/>
          </a:stretch>
        </p:blipFill>
        <p:spPr>
          <a:xfrm>
            <a:off x="4648200" y="1828800"/>
            <a:ext cx="4038600" cy="3733800"/>
          </a:xfrm>
        </p:spPr>
      </p:pic>
      <p:sp>
        <p:nvSpPr>
          <p:cNvPr id="6146" name="AutoShape 2" descr="classes-and-objects-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https://media.geeksforgeeks.org/wp-content/cdn-uploads/Classes-and-Objects-in-C.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t>
            </a:r>
            <a:r>
              <a:rPr lang="en-US" dirty="0" smtClean="0"/>
              <a:t>constructor - Example</a:t>
            </a:r>
            <a:endParaRPr lang="en-US" dirty="0"/>
          </a:p>
        </p:txBody>
      </p:sp>
      <p:sp>
        <p:nvSpPr>
          <p:cNvPr id="3" name="Content Placeholder 2"/>
          <p:cNvSpPr>
            <a:spLocks noGrp="1"/>
          </p:cNvSpPr>
          <p:nvPr>
            <p:ph idx="1"/>
          </p:nvPr>
        </p:nvSpPr>
        <p:spPr/>
        <p:txBody>
          <a:bodyPr>
            <a:normAutofit fontScale="70000" lnSpcReduction="20000"/>
          </a:bodyPr>
          <a:lstStyle/>
          <a:p>
            <a:pPr marL="0" indent="0" fontAlgn="base">
              <a:buNone/>
            </a:pPr>
            <a:r>
              <a:rPr lang="en-US" dirty="0"/>
              <a:t>class </a:t>
            </a:r>
            <a:r>
              <a:rPr lang="en-US" dirty="0" smtClean="0"/>
              <a:t>Point </a:t>
            </a:r>
            <a:r>
              <a:rPr lang="en-US" dirty="0"/>
              <a:t>{ </a:t>
            </a:r>
          </a:p>
          <a:p>
            <a:pPr marL="0" indent="0" fontAlgn="base">
              <a:buNone/>
            </a:pPr>
            <a:r>
              <a:rPr lang="en-US" dirty="0"/>
              <a:t>public: </a:t>
            </a:r>
          </a:p>
          <a:p>
            <a:pPr marL="0" indent="0" fontAlgn="base">
              <a:buNone/>
            </a:pPr>
            <a:r>
              <a:rPr lang="en-US" dirty="0"/>
              <a:t>    </a:t>
            </a:r>
            <a:r>
              <a:rPr lang="en-US" dirty="0" err="1"/>
              <a:t>int</a:t>
            </a:r>
            <a:r>
              <a:rPr lang="en-US" dirty="0"/>
              <a:t> </a:t>
            </a:r>
            <a:r>
              <a:rPr lang="en-US" dirty="0" smtClean="0"/>
              <a:t>x, y; </a:t>
            </a:r>
            <a:endParaRPr lang="en-US" dirty="0"/>
          </a:p>
          <a:p>
            <a:pPr marL="0" indent="0" fontAlgn="base">
              <a:buNone/>
            </a:pPr>
            <a:r>
              <a:rPr lang="en-US" dirty="0"/>
              <a:t>  </a:t>
            </a:r>
          </a:p>
          <a:p>
            <a:pPr marL="0" indent="0" fontAlgn="base">
              <a:buNone/>
            </a:pPr>
            <a:r>
              <a:rPr lang="en-US" dirty="0"/>
              <a:t>    // Default Constructor </a:t>
            </a:r>
          </a:p>
          <a:p>
            <a:pPr marL="0" indent="0" fontAlgn="base">
              <a:buNone/>
            </a:pPr>
            <a:r>
              <a:rPr lang="en-US" dirty="0"/>
              <a:t>    construct() </a:t>
            </a:r>
          </a:p>
          <a:p>
            <a:pPr marL="0" indent="0" fontAlgn="base">
              <a:buNone/>
            </a:pPr>
            <a:r>
              <a:rPr lang="en-US" dirty="0"/>
              <a:t>    { </a:t>
            </a:r>
          </a:p>
          <a:p>
            <a:pPr marL="0" indent="0" fontAlgn="base">
              <a:buNone/>
            </a:pPr>
            <a:r>
              <a:rPr lang="en-US" dirty="0"/>
              <a:t>        </a:t>
            </a:r>
            <a:r>
              <a:rPr lang="en-US" dirty="0" smtClean="0"/>
              <a:t>x </a:t>
            </a:r>
            <a:r>
              <a:rPr lang="en-US" dirty="0"/>
              <a:t>= 10; </a:t>
            </a:r>
          </a:p>
          <a:p>
            <a:pPr marL="0" indent="0" fontAlgn="base">
              <a:buNone/>
            </a:pPr>
            <a:r>
              <a:rPr lang="en-US" dirty="0"/>
              <a:t>        </a:t>
            </a:r>
            <a:r>
              <a:rPr lang="en-US" dirty="0" smtClean="0"/>
              <a:t>y </a:t>
            </a:r>
            <a:r>
              <a:rPr lang="en-US" dirty="0"/>
              <a:t>= 20; </a:t>
            </a:r>
          </a:p>
          <a:p>
            <a:pPr marL="0" indent="0" fontAlgn="base">
              <a:buNone/>
            </a:pPr>
            <a:r>
              <a:rPr lang="en-US" dirty="0"/>
              <a:t>    } </a:t>
            </a:r>
          </a:p>
          <a:p>
            <a:pPr marL="0" indent="0" fontAlgn="base">
              <a:buNone/>
            </a:pPr>
            <a:r>
              <a:rPr lang="en-US" dirty="0"/>
              <a:t>}; </a:t>
            </a:r>
          </a:p>
          <a:p>
            <a:pPr marL="0" indent="0" fontAlgn="base">
              <a:buNone/>
            </a:pPr>
            <a:r>
              <a:rPr lang="en-US" dirty="0"/>
              <a:t>  </a:t>
            </a:r>
          </a:p>
          <a:p>
            <a:pPr marL="0" indent="0">
              <a:buNone/>
            </a:pPr>
            <a:endParaRPr lang="en-US" dirty="0"/>
          </a:p>
        </p:txBody>
      </p:sp>
      <p:sp>
        <p:nvSpPr>
          <p:cNvPr id="4" name="TextBox 3"/>
          <p:cNvSpPr txBox="1"/>
          <p:nvPr/>
        </p:nvSpPr>
        <p:spPr>
          <a:xfrm>
            <a:off x="4267200" y="1600200"/>
            <a:ext cx="3265125" cy="2554545"/>
          </a:xfrm>
          <a:prstGeom prst="rect">
            <a:avLst/>
          </a:prstGeom>
          <a:noFill/>
        </p:spPr>
        <p:txBody>
          <a:bodyPr wrap="none" rtlCol="0">
            <a:spAutoFit/>
          </a:bodyPr>
          <a:lstStyle/>
          <a:p>
            <a:pPr fontAlgn="base"/>
            <a:r>
              <a:rPr lang="en-US" sz="2000" dirty="0" err="1"/>
              <a:t>int</a:t>
            </a:r>
            <a:r>
              <a:rPr lang="en-US" sz="2000" dirty="0"/>
              <a:t> main() </a:t>
            </a:r>
          </a:p>
          <a:p>
            <a:pPr fontAlgn="base"/>
            <a:r>
              <a:rPr lang="en-US" sz="2000" dirty="0"/>
              <a:t>{ </a:t>
            </a:r>
          </a:p>
          <a:p>
            <a:pPr fontAlgn="base"/>
            <a:r>
              <a:rPr lang="en-US" sz="2000" dirty="0"/>
              <a:t>    </a:t>
            </a:r>
            <a:r>
              <a:rPr lang="en-US" sz="2000" dirty="0" smtClean="0"/>
              <a:t>Point p; </a:t>
            </a:r>
            <a:endParaRPr lang="en-US" sz="2000" dirty="0"/>
          </a:p>
          <a:p>
            <a:pPr fontAlgn="base"/>
            <a:r>
              <a:rPr lang="en-US" sz="2000" dirty="0"/>
              <a:t>    </a:t>
            </a:r>
            <a:r>
              <a:rPr lang="en-US" sz="2000" dirty="0" err="1"/>
              <a:t>cout</a:t>
            </a:r>
            <a:r>
              <a:rPr lang="en-US" sz="2000" dirty="0"/>
              <a:t> &lt;&lt; </a:t>
            </a:r>
            <a:r>
              <a:rPr lang="en-US" sz="2000" dirty="0" smtClean="0"/>
              <a:t>“x: </a:t>
            </a:r>
            <a:r>
              <a:rPr lang="en-US" sz="2000" dirty="0"/>
              <a:t>" &lt;&lt; </a:t>
            </a:r>
            <a:r>
              <a:rPr lang="en-US" sz="2000" dirty="0" err="1" smtClean="0"/>
              <a:t>p.x</a:t>
            </a:r>
            <a:r>
              <a:rPr lang="en-US" sz="2000" dirty="0" smtClean="0"/>
              <a:t> </a:t>
            </a:r>
            <a:r>
              <a:rPr lang="en-US" sz="2000" dirty="0"/>
              <a:t>&lt;&lt; </a:t>
            </a:r>
            <a:r>
              <a:rPr lang="en-US" sz="2000" dirty="0" err="1"/>
              <a:t>endl</a:t>
            </a:r>
            <a:r>
              <a:rPr lang="en-US" sz="2000" dirty="0"/>
              <a:t> </a:t>
            </a:r>
          </a:p>
          <a:p>
            <a:pPr fontAlgn="base"/>
            <a:r>
              <a:rPr lang="en-US" sz="2000" dirty="0"/>
              <a:t>         &lt;&lt; </a:t>
            </a:r>
            <a:r>
              <a:rPr lang="en-US" sz="2000" dirty="0" smtClean="0"/>
              <a:t>“y: </a:t>
            </a:r>
            <a:r>
              <a:rPr lang="en-US" sz="2000" dirty="0"/>
              <a:t>" &lt;&lt; </a:t>
            </a:r>
            <a:r>
              <a:rPr lang="en-US" sz="2000" dirty="0" err="1" smtClean="0"/>
              <a:t>p.y</a:t>
            </a:r>
            <a:r>
              <a:rPr lang="en-US" sz="2000" dirty="0" smtClean="0"/>
              <a:t>; </a:t>
            </a:r>
            <a:endParaRPr lang="en-US" sz="2000" dirty="0"/>
          </a:p>
          <a:p>
            <a:pPr fontAlgn="base"/>
            <a:r>
              <a:rPr lang="en-US" sz="2000" dirty="0"/>
              <a:t>    return </a:t>
            </a:r>
            <a:r>
              <a:rPr lang="en-US" sz="2000" dirty="0" smtClean="0"/>
              <a:t>0; </a:t>
            </a:r>
            <a:endParaRPr lang="en-US" sz="2000" dirty="0"/>
          </a:p>
          <a:p>
            <a:pPr fontAlgn="base"/>
            <a:r>
              <a:rPr lang="en-US" sz="2000" dirty="0"/>
              <a:t>} </a:t>
            </a:r>
          </a:p>
          <a:p>
            <a:endParaRPr lang="en-US" sz="2000" dirty="0"/>
          </a:p>
        </p:txBody>
      </p:sp>
    </p:spTree>
    <p:extLst>
      <p:ext uri="{BB962C8B-B14F-4D97-AF65-F5344CB8AC3E}">
        <p14:creationId xmlns:p14="http://schemas.microsoft.com/office/powerpoint/2010/main" val="3608554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Constructor</a:t>
            </a:r>
            <a:endParaRPr lang="en-US" dirty="0"/>
          </a:p>
        </p:txBody>
      </p:sp>
      <p:sp>
        <p:nvSpPr>
          <p:cNvPr id="3" name="Content Placeholder 2"/>
          <p:cNvSpPr>
            <a:spLocks noGrp="1"/>
          </p:cNvSpPr>
          <p:nvPr>
            <p:ph idx="1"/>
          </p:nvPr>
        </p:nvSpPr>
        <p:spPr/>
        <p:txBody>
          <a:bodyPr>
            <a:normAutofit/>
          </a:bodyPr>
          <a:lstStyle/>
          <a:p>
            <a:r>
              <a:rPr lang="en-US" dirty="0"/>
              <a:t>It is possible to pass arguments to </a:t>
            </a:r>
            <a:r>
              <a:rPr lang="en-US" dirty="0" smtClean="0"/>
              <a:t>constructors. Typically</a:t>
            </a:r>
            <a:r>
              <a:rPr lang="en-US" dirty="0"/>
              <a:t>, these arguments help initialize an object when it is created. </a:t>
            </a:r>
            <a:endParaRPr lang="en-US" dirty="0" smtClean="0"/>
          </a:p>
          <a:p>
            <a:r>
              <a:rPr lang="en-US" dirty="0" smtClean="0"/>
              <a:t>To </a:t>
            </a:r>
            <a:r>
              <a:rPr lang="en-US" dirty="0"/>
              <a:t>create a parameterized constructor, simply add parameters to it the way you would to any other function. </a:t>
            </a:r>
            <a:endParaRPr lang="en-US" dirty="0" smtClean="0"/>
          </a:p>
          <a:p>
            <a:r>
              <a:rPr lang="en-US" dirty="0" smtClean="0"/>
              <a:t>When </a:t>
            </a:r>
            <a:r>
              <a:rPr lang="en-US" dirty="0"/>
              <a:t>you define the constructor’s body, use the parameters to initialize the object.</a:t>
            </a:r>
          </a:p>
        </p:txBody>
      </p:sp>
    </p:spTree>
    <p:extLst>
      <p:ext uri="{BB962C8B-B14F-4D97-AF65-F5344CB8AC3E}">
        <p14:creationId xmlns:p14="http://schemas.microsoft.com/office/powerpoint/2010/main" val="3111301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Parameterized </a:t>
            </a:r>
            <a:r>
              <a:rPr lang="en-US" dirty="0" smtClean="0"/>
              <a:t>Constructor - Example</a:t>
            </a:r>
            <a:endParaRPr lang="en-US" dirty="0"/>
          </a:p>
        </p:txBody>
      </p:sp>
      <p:sp>
        <p:nvSpPr>
          <p:cNvPr id="3" name="Content Placeholder 2"/>
          <p:cNvSpPr>
            <a:spLocks noGrp="1"/>
          </p:cNvSpPr>
          <p:nvPr>
            <p:ph idx="1"/>
          </p:nvPr>
        </p:nvSpPr>
        <p:spPr/>
        <p:txBody>
          <a:bodyPr>
            <a:noAutofit/>
          </a:bodyPr>
          <a:lstStyle/>
          <a:p>
            <a:pPr marL="0" indent="0" fontAlgn="base">
              <a:buNone/>
            </a:pPr>
            <a:r>
              <a:rPr lang="en-US" sz="1600" dirty="0"/>
              <a:t>class Point { </a:t>
            </a:r>
          </a:p>
          <a:p>
            <a:pPr marL="0" indent="0" fontAlgn="base">
              <a:buNone/>
            </a:pPr>
            <a:r>
              <a:rPr lang="en-US" sz="1600" dirty="0"/>
              <a:t>private: </a:t>
            </a:r>
          </a:p>
          <a:p>
            <a:pPr marL="0" indent="0" fontAlgn="base">
              <a:buNone/>
            </a:pPr>
            <a:r>
              <a:rPr lang="en-US" sz="1600" dirty="0"/>
              <a:t>    </a:t>
            </a:r>
            <a:r>
              <a:rPr lang="en-US" sz="1600" dirty="0" err="1"/>
              <a:t>int</a:t>
            </a:r>
            <a:r>
              <a:rPr lang="en-US" sz="1600" dirty="0"/>
              <a:t> x, y; </a:t>
            </a:r>
          </a:p>
          <a:p>
            <a:pPr marL="0" indent="0" fontAlgn="base">
              <a:buNone/>
            </a:pPr>
            <a:r>
              <a:rPr lang="en-US" sz="1600" dirty="0"/>
              <a:t> </a:t>
            </a:r>
            <a:r>
              <a:rPr lang="en-US" sz="1600" dirty="0" smtClean="0"/>
              <a:t>public</a:t>
            </a:r>
            <a:r>
              <a:rPr lang="en-US" sz="1600" dirty="0"/>
              <a:t>: </a:t>
            </a:r>
          </a:p>
          <a:p>
            <a:pPr marL="0" indent="0" fontAlgn="base">
              <a:buNone/>
            </a:pPr>
            <a:r>
              <a:rPr lang="en-US" sz="1600" dirty="0"/>
              <a:t>    Point(</a:t>
            </a:r>
            <a:r>
              <a:rPr lang="en-US" sz="1600" dirty="0" err="1"/>
              <a:t>int</a:t>
            </a:r>
            <a:r>
              <a:rPr lang="en-US" sz="1600" dirty="0"/>
              <a:t> x1, </a:t>
            </a:r>
            <a:r>
              <a:rPr lang="en-US" sz="1600" dirty="0" err="1"/>
              <a:t>int</a:t>
            </a:r>
            <a:r>
              <a:rPr lang="en-US" sz="1600" dirty="0"/>
              <a:t> y1)  { </a:t>
            </a:r>
          </a:p>
          <a:p>
            <a:pPr marL="0" indent="0" fontAlgn="base">
              <a:buNone/>
            </a:pPr>
            <a:r>
              <a:rPr lang="en-US" sz="1600" dirty="0"/>
              <a:t>        x = x1; </a:t>
            </a:r>
          </a:p>
          <a:p>
            <a:pPr marL="0" indent="0" fontAlgn="base">
              <a:buNone/>
            </a:pPr>
            <a:r>
              <a:rPr lang="en-US" sz="1600" dirty="0"/>
              <a:t>        y = y1; </a:t>
            </a:r>
          </a:p>
          <a:p>
            <a:pPr marL="0" indent="0" fontAlgn="base">
              <a:buNone/>
            </a:pPr>
            <a:r>
              <a:rPr lang="en-US" sz="1600" dirty="0"/>
              <a:t>    } </a:t>
            </a:r>
          </a:p>
          <a:p>
            <a:pPr marL="0" indent="0" fontAlgn="base">
              <a:buNone/>
            </a:pPr>
            <a:r>
              <a:rPr lang="en-US" sz="1600" dirty="0"/>
              <a:t>   </a:t>
            </a:r>
            <a:r>
              <a:rPr lang="en-US" sz="1600" dirty="0" err="1"/>
              <a:t>int</a:t>
            </a:r>
            <a:r>
              <a:rPr lang="en-US" sz="1600" dirty="0"/>
              <a:t> </a:t>
            </a:r>
            <a:r>
              <a:rPr lang="en-US" sz="1600" dirty="0" err="1"/>
              <a:t>getX</a:t>
            </a:r>
            <a:r>
              <a:rPr lang="en-US" sz="1600" dirty="0"/>
              <a:t>()     { </a:t>
            </a:r>
          </a:p>
          <a:p>
            <a:pPr marL="0" indent="0" fontAlgn="base">
              <a:buNone/>
            </a:pPr>
            <a:r>
              <a:rPr lang="en-US" sz="1600" dirty="0"/>
              <a:t>        return x; </a:t>
            </a:r>
          </a:p>
          <a:p>
            <a:pPr marL="0" indent="0" fontAlgn="base">
              <a:buNone/>
            </a:pPr>
            <a:r>
              <a:rPr lang="en-US" sz="1600" dirty="0"/>
              <a:t>    } </a:t>
            </a:r>
          </a:p>
          <a:p>
            <a:pPr marL="0" indent="0" fontAlgn="base">
              <a:buNone/>
            </a:pPr>
            <a:r>
              <a:rPr lang="en-US" sz="1600" dirty="0"/>
              <a:t>    </a:t>
            </a:r>
            <a:r>
              <a:rPr lang="en-US" sz="1600" dirty="0" err="1"/>
              <a:t>int</a:t>
            </a:r>
            <a:r>
              <a:rPr lang="en-US" sz="1600" dirty="0"/>
              <a:t> </a:t>
            </a:r>
            <a:r>
              <a:rPr lang="en-US" sz="1600" dirty="0" err="1"/>
              <a:t>getY</a:t>
            </a:r>
            <a:r>
              <a:rPr lang="en-US" sz="1600" dirty="0" smtClean="0"/>
              <a:t>() </a:t>
            </a:r>
            <a:r>
              <a:rPr lang="en-US" sz="1600" dirty="0"/>
              <a:t>    { </a:t>
            </a:r>
          </a:p>
          <a:p>
            <a:pPr marL="0" indent="0" fontAlgn="base">
              <a:buNone/>
            </a:pPr>
            <a:r>
              <a:rPr lang="en-US" sz="1600" dirty="0"/>
              <a:t>        return y; </a:t>
            </a:r>
          </a:p>
          <a:p>
            <a:pPr marL="0" indent="0" fontAlgn="base">
              <a:buNone/>
            </a:pPr>
            <a:r>
              <a:rPr lang="en-US" sz="1600" dirty="0"/>
              <a:t>    } </a:t>
            </a:r>
          </a:p>
          <a:p>
            <a:pPr marL="0" indent="0" fontAlgn="base">
              <a:buNone/>
            </a:pPr>
            <a:r>
              <a:rPr lang="en-US" sz="1600" dirty="0"/>
              <a:t>}; </a:t>
            </a:r>
          </a:p>
          <a:p>
            <a:pPr marL="0" indent="0" fontAlgn="base">
              <a:buNone/>
            </a:pPr>
            <a:r>
              <a:rPr lang="en-US" sz="1600" dirty="0"/>
              <a:t>  </a:t>
            </a:r>
          </a:p>
          <a:p>
            <a:pPr marL="0" indent="0">
              <a:buNone/>
            </a:pPr>
            <a:endParaRPr lang="en-US" sz="1600" dirty="0"/>
          </a:p>
        </p:txBody>
      </p:sp>
      <p:sp>
        <p:nvSpPr>
          <p:cNvPr id="4" name="TextBox 3"/>
          <p:cNvSpPr txBox="1"/>
          <p:nvPr/>
        </p:nvSpPr>
        <p:spPr>
          <a:xfrm>
            <a:off x="3657600" y="1364343"/>
            <a:ext cx="5257800" cy="2862322"/>
          </a:xfrm>
          <a:prstGeom prst="rect">
            <a:avLst/>
          </a:prstGeom>
          <a:noFill/>
        </p:spPr>
        <p:txBody>
          <a:bodyPr wrap="square" rtlCol="0">
            <a:spAutoFit/>
          </a:bodyPr>
          <a:lstStyle/>
          <a:p>
            <a:pPr fontAlgn="base"/>
            <a:r>
              <a:rPr lang="en-US" dirty="0" err="1"/>
              <a:t>int</a:t>
            </a:r>
            <a:r>
              <a:rPr lang="en-US" dirty="0"/>
              <a:t> main() </a:t>
            </a:r>
          </a:p>
          <a:p>
            <a:pPr fontAlgn="base"/>
            <a:r>
              <a:rPr lang="en-US" dirty="0"/>
              <a:t>{ </a:t>
            </a:r>
          </a:p>
          <a:p>
            <a:pPr fontAlgn="base"/>
            <a:r>
              <a:rPr lang="en-US" dirty="0"/>
              <a:t>        Point p1(10, 15); </a:t>
            </a:r>
          </a:p>
          <a:p>
            <a:pPr fontAlgn="base"/>
            <a:r>
              <a:rPr lang="en-US" dirty="0"/>
              <a:t>  </a:t>
            </a:r>
          </a:p>
          <a:p>
            <a:pPr fontAlgn="base"/>
            <a:r>
              <a:rPr lang="en-US" dirty="0"/>
              <a:t>       </a:t>
            </a:r>
            <a:r>
              <a:rPr lang="en-US" dirty="0" err="1"/>
              <a:t>cout</a:t>
            </a:r>
            <a:r>
              <a:rPr lang="en-US" dirty="0"/>
              <a:t> &lt;&lt; "p1.x = " &lt;&lt; p1.getX() &lt;&lt; ", p1.y = " &lt;&lt; p1.getY(); </a:t>
            </a:r>
          </a:p>
          <a:p>
            <a:pPr fontAlgn="base"/>
            <a:r>
              <a:rPr lang="en-US" dirty="0"/>
              <a:t>  </a:t>
            </a:r>
          </a:p>
          <a:p>
            <a:pPr fontAlgn="base"/>
            <a:r>
              <a:rPr lang="en-US" dirty="0"/>
              <a:t>    return 0; </a:t>
            </a:r>
          </a:p>
          <a:p>
            <a:pPr fontAlgn="base"/>
            <a:r>
              <a:rPr lang="en-US" dirty="0"/>
              <a:t>} </a:t>
            </a:r>
          </a:p>
          <a:p>
            <a:endParaRPr lang="en-US" dirty="0"/>
          </a:p>
        </p:txBody>
      </p:sp>
    </p:spTree>
    <p:extLst>
      <p:ext uri="{BB962C8B-B14F-4D97-AF65-F5344CB8AC3E}">
        <p14:creationId xmlns:p14="http://schemas.microsoft.com/office/powerpoint/2010/main" val="3576061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Constructor</a:t>
            </a:r>
            <a:endParaRPr lang="en-US" dirty="0"/>
          </a:p>
        </p:txBody>
      </p:sp>
      <p:sp>
        <p:nvSpPr>
          <p:cNvPr id="3" name="Content Placeholder 2"/>
          <p:cNvSpPr>
            <a:spLocks noGrp="1"/>
          </p:cNvSpPr>
          <p:nvPr>
            <p:ph idx="1"/>
          </p:nvPr>
        </p:nvSpPr>
        <p:spPr/>
        <p:txBody>
          <a:bodyPr/>
          <a:lstStyle/>
          <a:p>
            <a:r>
              <a:rPr lang="en-US" dirty="0"/>
              <a:t> A copy constructor is a member function which initializes an object using another object of the same class. </a:t>
            </a:r>
            <a:endParaRPr lang="en-US" dirty="0" smtClean="0"/>
          </a:p>
          <a:p>
            <a:r>
              <a:rPr lang="en-US" dirty="0" err="1"/>
              <a:t>ClassName</a:t>
            </a:r>
            <a:r>
              <a:rPr lang="en-US" dirty="0"/>
              <a:t> </a:t>
            </a:r>
            <a:r>
              <a:rPr lang="en-US" dirty="0" smtClean="0"/>
              <a:t>(</a:t>
            </a:r>
            <a:r>
              <a:rPr lang="en-US" dirty="0" err="1" smtClean="0"/>
              <a:t>ClassName</a:t>
            </a:r>
            <a:r>
              <a:rPr lang="en-US" dirty="0" smtClean="0"/>
              <a:t> </a:t>
            </a:r>
            <a:r>
              <a:rPr lang="en-US" dirty="0" err="1" smtClean="0"/>
              <a:t>old_obj</a:t>
            </a:r>
            <a:r>
              <a:rPr lang="en-US" dirty="0"/>
              <a:t>); </a:t>
            </a:r>
          </a:p>
        </p:txBody>
      </p:sp>
    </p:spTree>
    <p:extLst>
      <p:ext uri="{BB962C8B-B14F-4D97-AF65-F5344CB8AC3E}">
        <p14:creationId xmlns:p14="http://schemas.microsoft.com/office/powerpoint/2010/main" val="3614024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Constructor – Example </a:t>
            </a:r>
            <a:endParaRPr lang="en-US" dirty="0"/>
          </a:p>
        </p:txBody>
      </p:sp>
      <p:sp>
        <p:nvSpPr>
          <p:cNvPr id="3" name="Content Placeholder 2"/>
          <p:cNvSpPr>
            <a:spLocks noGrp="1"/>
          </p:cNvSpPr>
          <p:nvPr>
            <p:ph idx="1"/>
          </p:nvPr>
        </p:nvSpPr>
        <p:spPr>
          <a:xfrm>
            <a:off x="457200" y="1600201"/>
            <a:ext cx="4800600" cy="4419600"/>
          </a:xfrm>
        </p:spPr>
        <p:txBody>
          <a:bodyPr>
            <a:normAutofit fontScale="70000" lnSpcReduction="20000"/>
          </a:bodyPr>
          <a:lstStyle/>
          <a:p>
            <a:pPr marL="0" indent="0" fontAlgn="base">
              <a:buNone/>
            </a:pPr>
            <a:r>
              <a:rPr lang="en-US" dirty="0"/>
              <a:t>class Point </a:t>
            </a:r>
          </a:p>
          <a:p>
            <a:pPr marL="0" indent="0" fontAlgn="base">
              <a:buNone/>
            </a:pPr>
            <a:r>
              <a:rPr lang="en-US" dirty="0"/>
              <a:t>{ </a:t>
            </a:r>
          </a:p>
          <a:p>
            <a:pPr marL="0" indent="0" fontAlgn="base">
              <a:buNone/>
            </a:pPr>
            <a:r>
              <a:rPr lang="en-US" dirty="0"/>
              <a:t>private: </a:t>
            </a:r>
          </a:p>
          <a:p>
            <a:pPr marL="0" indent="0" fontAlgn="base">
              <a:buNone/>
            </a:pPr>
            <a:r>
              <a:rPr lang="en-US" dirty="0"/>
              <a:t>    </a:t>
            </a:r>
            <a:r>
              <a:rPr lang="en-US" dirty="0" err="1"/>
              <a:t>int</a:t>
            </a:r>
            <a:r>
              <a:rPr lang="en-US" dirty="0"/>
              <a:t> x, y; </a:t>
            </a:r>
          </a:p>
          <a:p>
            <a:pPr marL="0" indent="0" fontAlgn="base">
              <a:buNone/>
            </a:pPr>
            <a:r>
              <a:rPr lang="en-US" dirty="0"/>
              <a:t>public: </a:t>
            </a:r>
          </a:p>
          <a:p>
            <a:pPr marL="0" indent="0" fontAlgn="base">
              <a:buNone/>
            </a:pPr>
            <a:r>
              <a:rPr lang="en-US" dirty="0"/>
              <a:t>    Point(</a:t>
            </a:r>
            <a:r>
              <a:rPr lang="en-US" dirty="0" err="1"/>
              <a:t>int</a:t>
            </a:r>
            <a:r>
              <a:rPr lang="en-US" dirty="0"/>
              <a:t> x1, </a:t>
            </a:r>
            <a:r>
              <a:rPr lang="en-US" dirty="0" err="1"/>
              <a:t>int</a:t>
            </a:r>
            <a:r>
              <a:rPr lang="en-US" dirty="0"/>
              <a:t> y1) { x = x1; y = y1; } </a:t>
            </a:r>
          </a:p>
          <a:p>
            <a:pPr marL="0" indent="0" fontAlgn="base">
              <a:buNone/>
            </a:pPr>
            <a:r>
              <a:rPr lang="en-US" dirty="0"/>
              <a:t>   </a:t>
            </a:r>
            <a:r>
              <a:rPr lang="en-US" dirty="0" smtClean="0"/>
              <a:t>Point(Point p2</a:t>
            </a:r>
            <a:r>
              <a:rPr lang="en-US" dirty="0"/>
              <a:t>) {x = p2.x; y = p2.y; } </a:t>
            </a:r>
          </a:p>
          <a:p>
            <a:pPr marL="0" indent="0" fontAlgn="base">
              <a:buNone/>
            </a:pPr>
            <a:r>
              <a:rPr lang="en-US" dirty="0"/>
              <a:t>  </a:t>
            </a:r>
          </a:p>
          <a:p>
            <a:pPr marL="0" indent="0" fontAlgn="base">
              <a:buNone/>
            </a:pPr>
            <a:r>
              <a:rPr lang="en-US" dirty="0"/>
              <a:t>    </a:t>
            </a:r>
            <a:r>
              <a:rPr lang="en-US" dirty="0" err="1"/>
              <a:t>int</a:t>
            </a:r>
            <a:r>
              <a:rPr lang="en-US" dirty="0"/>
              <a:t> </a:t>
            </a:r>
            <a:r>
              <a:rPr lang="en-US" dirty="0" err="1"/>
              <a:t>getX</a:t>
            </a:r>
            <a:r>
              <a:rPr lang="en-US" dirty="0"/>
              <a:t>() </a:t>
            </a:r>
            <a:r>
              <a:rPr lang="en-US" dirty="0" smtClean="0"/>
              <a:t>{</a:t>
            </a:r>
            <a:r>
              <a:rPr lang="en-US" dirty="0"/>
              <a:t>  return x; } </a:t>
            </a:r>
          </a:p>
          <a:p>
            <a:pPr marL="0" indent="0" fontAlgn="base">
              <a:buNone/>
            </a:pPr>
            <a:r>
              <a:rPr lang="en-US" dirty="0"/>
              <a:t>    </a:t>
            </a:r>
            <a:r>
              <a:rPr lang="en-US" dirty="0" err="1"/>
              <a:t>int</a:t>
            </a:r>
            <a:r>
              <a:rPr lang="en-US" dirty="0"/>
              <a:t> </a:t>
            </a:r>
            <a:r>
              <a:rPr lang="en-US" dirty="0" err="1"/>
              <a:t>getY</a:t>
            </a:r>
            <a:r>
              <a:rPr lang="en-US" dirty="0"/>
              <a:t>() </a:t>
            </a:r>
            <a:r>
              <a:rPr lang="en-US" dirty="0" smtClean="0"/>
              <a:t>{</a:t>
            </a:r>
            <a:r>
              <a:rPr lang="en-US" dirty="0"/>
              <a:t>  return y; } </a:t>
            </a:r>
          </a:p>
          <a:p>
            <a:pPr marL="0" indent="0" fontAlgn="base">
              <a:buNone/>
            </a:pPr>
            <a:r>
              <a:rPr lang="en-US" dirty="0"/>
              <a:t>}; </a:t>
            </a:r>
          </a:p>
          <a:p>
            <a:pPr marL="0" indent="0" fontAlgn="base">
              <a:buNone/>
            </a:pPr>
            <a:r>
              <a:rPr lang="en-US" dirty="0"/>
              <a:t>  </a:t>
            </a:r>
          </a:p>
          <a:p>
            <a:endParaRPr lang="en-US" dirty="0"/>
          </a:p>
        </p:txBody>
      </p:sp>
      <p:sp>
        <p:nvSpPr>
          <p:cNvPr id="5" name="TextBox 4"/>
          <p:cNvSpPr txBox="1"/>
          <p:nvPr/>
        </p:nvSpPr>
        <p:spPr>
          <a:xfrm>
            <a:off x="5181600" y="1905000"/>
            <a:ext cx="3962401" cy="3785652"/>
          </a:xfrm>
          <a:prstGeom prst="rect">
            <a:avLst/>
          </a:prstGeom>
          <a:noFill/>
        </p:spPr>
        <p:txBody>
          <a:bodyPr wrap="square" rtlCol="0">
            <a:spAutoFit/>
          </a:bodyPr>
          <a:lstStyle/>
          <a:p>
            <a:pPr fontAlgn="base"/>
            <a:r>
              <a:rPr lang="en-US" sz="2000" dirty="0" err="1"/>
              <a:t>int</a:t>
            </a:r>
            <a:r>
              <a:rPr lang="en-US" sz="2000" dirty="0"/>
              <a:t> main() </a:t>
            </a:r>
          </a:p>
          <a:p>
            <a:pPr fontAlgn="base"/>
            <a:r>
              <a:rPr lang="en-US" sz="2000" dirty="0"/>
              <a:t>{ </a:t>
            </a:r>
          </a:p>
          <a:p>
            <a:pPr fontAlgn="base"/>
            <a:r>
              <a:rPr lang="en-US" sz="2000" dirty="0"/>
              <a:t>    Point p1(10, 15); </a:t>
            </a:r>
            <a:endParaRPr lang="en-US" sz="2000" dirty="0" smtClean="0"/>
          </a:p>
          <a:p>
            <a:pPr fontAlgn="base"/>
            <a:r>
              <a:rPr lang="en-US" sz="2000" dirty="0"/>
              <a:t>    Point p2 = p1;   </a:t>
            </a:r>
          </a:p>
          <a:p>
            <a:pPr fontAlgn="base"/>
            <a:r>
              <a:rPr lang="en-US" sz="2000" dirty="0"/>
              <a:t>    </a:t>
            </a:r>
            <a:r>
              <a:rPr lang="en-US" sz="2000" dirty="0" err="1" smtClean="0"/>
              <a:t>cout</a:t>
            </a:r>
            <a:r>
              <a:rPr lang="en-US" sz="2000" dirty="0" smtClean="0"/>
              <a:t> </a:t>
            </a:r>
            <a:r>
              <a:rPr lang="en-US" sz="2000" dirty="0"/>
              <a:t>&lt;&lt; "p1.x = " &lt;&lt; p1.getX() &lt;&lt; ", p1.y = " &lt;&lt; p1.getY(); </a:t>
            </a:r>
          </a:p>
          <a:p>
            <a:pPr fontAlgn="base"/>
            <a:r>
              <a:rPr lang="en-US" sz="2000" dirty="0"/>
              <a:t>    </a:t>
            </a:r>
            <a:r>
              <a:rPr lang="en-US" sz="2000" dirty="0" err="1"/>
              <a:t>cout</a:t>
            </a:r>
            <a:r>
              <a:rPr lang="en-US" sz="2000" dirty="0"/>
              <a:t> &lt;&lt; "\np2.x = " &lt;&lt; p2.getX() &lt;&lt; ", p2.y = " &lt;&lt; p2.getY(); </a:t>
            </a:r>
          </a:p>
          <a:p>
            <a:pPr fontAlgn="base"/>
            <a:r>
              <a:rPr lang="en-US" sz="2000" dirty="0"/>
              <a:t>  </a:t>
            </a:r>
          </a:p>
          <a:p>
            <a:pPr fontAlgn="base"/>
            <a:r>
              <a:rPr lang="en-US" sz="2000" dirty="0"/>
              <a:t>    return 0; </a:t>
            </a:r>
          </a:p>
          <a:p>
            <a:pPr fontAlgn="base"/>
            <a:r>
              <a:rPr lang="en-US" sz="2000" dirty="0"/>
              <a:t>}</a:t>
            </a:r>
          </a:p>
          <a:p>
            <a:endParaRPr lang="en-US" sz="2000" dirty="0"/>
          </a:p>
        </p:txBody>
      </p:sp>
    </p:spTree>
    <p:extLst>
      <p:ext uri="{BB962C8B-B14F-4D97-AF65-F5344CB8AC3E}">
        <p14:creationId xmlns:p14="http://schemas.microsoft.com/office/powerpoint/2010/main" val="3138709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Constructors in a Class</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 can have more than one constructor in a class with same name, as long as each has a different list of arguments</a:t>
            </a:r>
            <a:r>
              <a:rPr lang="en-US" dirty="0" smtClean="0"/>
              <a:t>.</a:t>
            </a:r>
          </a:p>
          <a:p>
            <a:r>
              <a:rPr lang="en-US" dirty="0" smtClean="0"/>
              <a:t>This </a:t>
            </a:r>
            <a:r>
              <a:rPr lang="en-US" dirty="0"/>
              <a:t>concept is known as Constructor </a:t>
            </a:r>
            <a:r>
              <a:rPr lang="en-US" dirty="0" smtClean="0"/>
              <a:t>Overloading</a:t>
            </a:r>
          </a:p>
          <a:p>
            <a:pPr fontAlgn="base"/>
            <a:r>
              <a:rPr lang="en-US" dirty="0"/>
              <a:t>Overloaded constructors essentially have the same name (name of the class) and different number of arguments.</a:t>
            </a:r>
          </a:p>
          <a:p>
            <a:pPr fontAlgn="base"/>
            <a:r>
              <a:rPr lang="en-US" dirty="0"/>
              <a:t>A constructor is called depending upon the number and type of arguments passed.</a:t>
            </a:r>
          </a:p>
          <a:p>
            <a:pPr fontAlgn="base"/>
            <a:r>
              <a:rPr lang="en-US" dirty="0"/>
              <a:t>While creating the object, arguments must be passed to let compiler know, which constructor needs to be called.</a:t>
            </a:r>
          </a:p>
          <a:p>
            <a:endParaRPr lang="en-US" dirty="0"/>
          </a:p>
        </p:txBody>
      </p:sp>
    </p:spTree>
    <p:extLst>
      <p:ext uri="{BB962C8B-B14F-4D97-AF65-F5344CB8AC3E}">
        <p14:creationId xmlns:p14="http://schemas.microsoft.com/office/powerpoint/2010/main" val="1245736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constructor Example</a:t>
            </a:r>
            <a:endParaRPr lang="en-US" dirty="0"/>
          </a:p>
        </p:txBody>
      </p:sp>
      <p:sp>
        <p:nvSpPr>
          <p:cNvPr id="3" name="Content Placeholder 2"/>
          <p:cNvSpPr>
            <a:spLocks noGrp="1"/>
          </p:cNvSpPr>
          <p:nvPr>
            <p:ph idx="1"/>
          </p:nvPr>
        </p:nvSpPr>
        <p:spPr/>
        <p:txBody>
          <a:bodyPr>
            <a:normAutofit fontScale="25000" lnSpcReduction="20000"/>
          </a:bodyPr>
          <a:lstStyle/>
          <a:p>
            <a:pPr marL="0" indent="0" fontAlgn="base">
              <a:buNone/>
            </a:pPr>
            <a:r>
              <a:rPr lang="en-US" sz="5600" dirty="0"/>
              <a:t>class construct </a:t>
            </a:r>
          </a:p>
          <a:p>
            <a:pPr marL="0" indent="0" fontAlgn="base">
              <a:buNone/>
            </a:pPr>
            <a:r>
              <a:rPr lang="en-US" sz="5600" dirty="0"/>
              <a:t>{  </a:t>
            </a:r>
          </a:p>
          <a:p>
            <a:pPr marL="0" indent="0" fontAlgn="base">
              <a:buNone/>
            </a:pPr>
            <a:r>
              <a:rPr lang="en-US" sz="5600" dirty="0" smtClean="0"/>
              <a:t>public</a:t>
            </a:r>
            <a:r>
              <a:rPr lang="en-US" sz="5600" dirty="0"/>
              <a:t>: </a:t>
            </a:r>
          </a:p>
          <a:p>
            <a:pPr marL="0" indent="0" fontAlgn="base">
              <a:buNone/>
            </a:pPr>
            <a:r>
              <a:rPr lang="en-US" sz="5600" dirty="0"/>
              <a:t>    float area;  </a:t>
            </a:r>
          </a:p>
          <a:p>
            <a:pPr marL="0" indent="0" fontAlgn="base">
              <a:buNone/>
            </a:pPr>
            <a:r>
              <a:rPr lang="en-US" sz="5600" dirty="0"/>
              <a:t>    construct() </a:t>
            </a:r>
          </a:p>
          <a:p>
            <a:pPr marL="0" indent="0" fontAlgn="base">
              <a:buNone/>
            </a:pPr>
            <a:r>
              <a:rPr lang="en-US" sz="5600" dirty="0"/>
              <a:t>    { </a:t>
            </a:r>
          </a:p>
          <a:p>
            <a:pPr marL="0" indent="0" fontAlgn="base">
              <a:buNone/>
            </a:pPr>
            <a:r>
              <a:rPr lang="en-US" sz="5600" dirty="0"/>
              <a:t>        area = 0; </a:t>
            </a:r>
          </a:p>
          <a:p>
            <a:pPr marL="0" indent="0" fontAlgn="base">
              <a:buNone/>
            </a:pPr>
            <a:r>
              <a:rPr lang="en-US" sz="5600" dirty="0"/>
              <a:t>    } </a:t>
            </a:r>
          </a:p>
          <a:p>
            <a:pPr marL="0" indent="0" fontAlgn="base">
              <a:buNone/>
            </a:pPr>
            <a:r>
              <a:rPr lang="en-US" sz="5600" dirty="0"/>
              <a:t>      </a:t>
            </a:r>
            <a:r>
              <a:rPr lang="en-US" sz="5600" dirty="0" smtClean="0"/>
              <a:t>construct(</a:t>
            </a:r>
            <a:r>
              <a:rPr lang="en-US" sz="5600" dirty="0" err="1" smtClean="0"/>
              <a:t>int</a:t>
            </a:r>
            <a:r>
              <a:rPr lang="en-US" sz="5600" dirty="0" smtClean="0"/>
              <a:t> </a:t>
            </a:r>
            <a:r>
              <a:rPr lang="en-US" sz="5600" dirty="0"/>
              <a:t>a, </a:t>
            </a:r>
            <a:r>
              <a:rPr lang="en-US" sz="5600" dirty="0" err="1"/>
              <a:t>int</a:t>
            </a:r>
            <a:r>
              <a:rPr lang="en-US" sz="5600" dirty="0"/>
              <a:t> b) </a:t>
            </a:r>
          </a:p>
          <a:p>
            <a:pPr marL="0" indent="0" fontAlgn="base">
              <a:buNone/>
            </a:pPr>
            <a:r>
              <a:rPr lang="en-US" sz="5600" dirty="0"/>
              <a:t>    { </a:t>
            </a:r>
          </a:p>
          <a:p>
            <a:pPr marL="0" indent="0" fontAlgn="base">
              <a:buNone/>
            </a:pPr>
            <a:r>
              <a:rPr lang="en-US" sz="5600" dirty="0"/>
              <a:t>        area = a * b; </a:t>
            </a:r>
          </a:p>
          <a:p>
            <a:pPr marL="0" indent="0" fontAlgn="base">
              <a:buNone/>
            </a:pPr>
            <a:r>
              <a:rPr lang="en-US" sz="5600" dirty="0"/>
              <a:t>    } </a:t>
            </a:r>
          </a:p>
          <a:p>
            <a:pPr marL="0" indent="0" fontAlgn="base">
              <a:buNone/>
            </a:pPr>
            <a:r>
              <a:rPr lang="en-US" sz="5600" dirty="0"/>
              <a:t>      </a:t>
            </a:r>
            <a:r>
              <a:rPr lang="en-US" sz="5600" dirty="0" smtClean="0"/>
              <a:t>void </a:t>
            </a:r>
            <a:r>
              <a:rPr lang="en-US" sz="5600" dirty="0" err="1"/>
              <a:t>disp</a:t>
            </a:r>
            <a:r>
              <a:rPr lang="en-US" sz="5600" dirty="0"/>
              <a:t>() </a:t>
            </a:r>
          </a:p>
          <a:p>
            <a:pPr marL="0" indent="0" fontAlgn="base">
              <a:buNone/>
            </a:pPr>
            <a:r>
              <a:rPr lang="en-US" sz="5600" dirty="0"/>
              <a:t>    { </a:t>
            </a:r>
          </a:p>
          <a:p>
            <a:pPr marL="0" indent="0" fontAlgn="base">
              <a:buNone/>
            </a:pPr>
            <a:r>
              <a:rPr lang="en-US" sz="5600" dirty="0"/>
              <a:t>        </a:t>
            </a:r>
            <a:r>
              <a:rPr lang="en-US" sz="5600" dirty="0" err="1"/>
              <a:t>cout</a:t>
            </a:r>
            <a:r>
              <a:rPr lang="en-US" sz="5600" dirty="0"/>
              <a:t>&lt;&lt; area&lt;&lt; </a:t>
            </a:r>
            <a:r>
              <a:rPr lang="en-US" sz="5600" dirty="0" err="1"/>
              <a:t>endl</a:t>
            </a:r>
            <a:r>
              <a:rPr lang="en-US" sz="5600" dirty="0"/>
              <a:t>; </a:t>
            </a:r>
          </a:p>
          <a:p>
            <a:pPr marL="0" indent="0" fontAlgn="base">
              <a:buNone/>
            </a:pPr>
            <a:r>
              <a:rPr lang="en-US" sz="5600" dirty="0"/>
              <a:t>    } </a:t>
            </a:r>
          </a:p>
          <a:p>
            <a:pPr marL="0" indent="0" fontAlgn="base">
              <a:buNone/>
            </a:pPr>
            <a:r>
              <a:rPr lang="en-US" sz="5600" dirty="0"/>
              <a:t>}; </a:t>
            </a:r>
          </a:p>
          <a:p>
            <a:pPr marL="0" indent="0" fontAlgn="base">
              <a:buNone/>
            </a:pPr>
            <a:r>
              <a:rPr lang="en-US" sz="5600" dirty="0"/>
              <a:t>  </a:t>
            </a:r>
          </a:p>
          <a:p>
            <a:endParaRPr lang="en-US" dirty="0"/>
          </a:p>
        </p:txBody>
      </p:sp>
      <p:sp>
        <p:nvSpPr>
          <p:cNvPr id="4" name="TextBox 3"/>
          <p:cNvSpPr txBox="1"/>
          <p:nvPr/>
        </p:nvSpPr>
        <p:spPr>
          <a:xfrm>
            <a:off x="4101487" y="1600199"/>
            <a:ext cx="2456442" cy="2862322"/>
          </a:xfrm>
          <a:prstGeom prst="rect">
            <a:avLst/>
          </a:prstGeom>
          <a:noFill/>
        </p:spPr>
        <p:txBody>
          <a:bodyPr wrap="none" rtlCol="0">
            <a:spAutoFit/>
          </a:bodyPr>
          <a:lstStyle/>
          <a:p>
            <a:pPr fontAlgn="base"/>
            <a:r>
              <a:rPr lang="en-US" dirty="0" err="1"/>
              <a:t>int</a:t>
            </a:r>
            <a:r>
              <a:rPr lang="en-US" dirty="0"/>
              <a:t> main() </a:t>
            </a:r>
          </a:p>
          <a:p>
            <a:pPr fontAlgn="base"/>
            <a:r>
              <a:rPr lang="en-US" dirty="0"/>
              <a:t>{ </a:t>
            </a:r>
          </a:p>
          <a:p>
            <a:pPr fontAlgn="base"/>
            <a:r>
              <a:rPr lang="en-US" dirty="0"/>
              <a:t>    </a:t>
            </a:r>
            <a:r>
              <a:rPr lang="en-US" dirty="0" smtClean="0"/>
              <a:t>construct </a:t>
            </a:r>
            <a:r>
              <a:rPr lang="en-US" dirty="0"/>
              <a:t>o; </a:t>
            </a:r>
          </a:p>
          <a:p>
            <a:pPr fontAlgn="base"/>
            <a:r>
              <a:rPr lang="en-US" dirty="0"/>
              <a:t>    construct o2( 10, 20); </a:t>
            </a:r>
          </a:p>
          <a:p>
            <a:pPr fontAlgn="base"/>
            <a:r>
              <a:rPr lang="en-US" dirty="0"/>
              <a:t>      </a:t>
            </a:r>
          </a:p>
          <a:p>
            <a:pPr fontAlgn="base"/>
            <a:r>
              <a:rPr lang="en-US" dirty="0"/>
              <a:t>    </a:t>
            </a:r>
            <a:r>
              <a:rPr lang="en-US" dirty="0" err="1"/>
              <a:t>o.disp</a:t>
            </a:r>
            <a:r>
              <a:rPr lang="en-US" dirty="0"/>
              <a:t>(); </a:t>
            </a:r>
          </a:p>
          <a:p>
            <a:pPr fontAlgn="base"/>
            <a:r>
              <a:rPr lang="en-US" dirty="0"/>
              <a:t>    o2.disp(); </a:t>
            </a:r>
          </a:p>
          <a:p>
            <a:pPr fontAlgn="base"/>
            <a:r>
              <a:rPr lang="en-US" dirty="0"/>
              <a:t>    return 1; </a:t>
            </a:r>
          </a:p>
          <a:p>
            <a:pPr fontAlgn="base"/>
            <a:r>
              <a:rPr lang="en-US" dirty="0"/>
              <a:t>} </a:t>
            </a:r>
          </a:p>
          <a:p>
            <a:endParaRPr lang="en-US" dirty="0"/>
          </a:p>
        </p:txBody>
      </p:sp>
    </p:spTree>
    <p:extLst>
      <p:ext uri="{BB962C8B-B14F-4D97-AF65-F5344CB8AC3E}">
        <p14:creationId xmlns:p14="http://schemas.microsoft.com/office/powerpoint/2010/main" val="3126938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 in C++</a:t>
            </a:r>
            <a:endParaRPr lang="en-US" dirty="0"/>
          </a:p>
        </p:txBody>
      </p:sp>
      <p:sp>
        <p:nvSpPr>
          <p:cNvPr id="3" name="Content Placeholder 2"/>
          <p:cNvSpPr>
            <a:spLocks noGrp="1"/>
          </p:cNvSpPr>
          <p:nvPr>
            <p:ph idx="1"/>
          </p:nvPr>
        </p:nvSpPr>
        <p:spPr/>
        <p:txBody>
          <a:bodyPr>
            <a:normAutofit lnSpcReduction="10000"/>
          </a:bodyPr>
          <a:lstStyle/>
          <a:p>
            <a:r>
              <a:rPr lang="en-US" dirty="0"/>
              <a:t>Destructor is a member function which destructs or deletes an object</a:t>
            </a:r>
            <a:r>
              <a:rPr lang="en-US" dirty="0" smtClean="0"/>
              <a:t>.</a:t>
            </a:r>
          </a:p>
          <a:p>
            <a:r>
              <a:rPr lang="en-US" dirty="0"/>
              <a:t>Destructors have same name as the class preceded by a tilde </a:t>
            </a:r>
            <a:r>
              <a:rPr lang="en-US" dirty="0" smtClean="0"/>
              <a:t>(~). Destructors </a:t>
            </a:r>
            <a:r>
              <a:rPr lang="en-US" dirty="0"/>
              <a:t>don’t take any argument and don’t return anything</a:t>
            </a:r>
            <a:endParaRPr lang="en-US" dirty="0" smtClean="0"/>
          </a:p>
          <a:p>
            <a:r>
              <a:rPr lang="en-US" b="1" dirty="0"/>
              <a:t>When is destructor called?</a:t>
            </a:r>
            <a:r>
              <a:rPr lang="en-US" dirty="0"/>
              <a:t/>
            </a:r>
            <a:br>
              <a:rPr lang="en-US" dirty="0"/>
            </a:br>
            <a:r>
              <a:rPr lang="en-US" dirty="0"/>
              <a:t>A destructor function is called automatically when the object goes out of scope:</a:t>
            </a:r>
            <a:br>
              <a:rPr lang="en-US" dirty="0"/>
            </a:br>
            <a:endParaRPr lang="en-US" dirty="0"/>
          </a:p>
        </p:txBody>
      </p:sp>
    </p:spTree>
    <p:extLst>
      <p:ext uri="{BB962C8B-B14F-4D97-AF65-F5344CB8AC3E}">
        <p14:creationId xmlns:p14="http://schemas.microsoft.com/office/powerpoint/2010/main" val="1236455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can only one destructor in a class with </a:t>
            </a:r>
            <a:r>
              <a:rPr lang="en-US" dirty="0" err="1"/>
              <a:t>classname</a:t>
            </a:r>
            <a:r>
              <a:rPr lang="en-US"/>
              <a:t> preceded by ~, no parameters and no return type.</a:t>
            </a:r>
          </a:p>
        </p:txBody>
      </p:sp>
    </p:spTree>
    <p:extLst>
      <p:ext uri="{BB962C8B-B14F-4D97-AF65-F5344CB8AC3E}">
        <p14:creationId xmlns:p14="http://schemas.microsoft.com/office/powerpoint/2010/main" val="2094133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 in C++</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#include &lt;</a:t>
            </a:r>
            <a:r>
              <a:rPr lang="en-US" dirty="0" err="1"/>
              <a:t>iostream</a:t>
            </a:r>
            <a:r>
              <a:rPr lang="en-US" dirty="0" smtClean="0"/>
              <a:t>&gt;</a:t>
            </a:r>
          </a:p>
          <a:p>
            <a:pPr marL="0" indent="0">
              <a:buNone/>
            </a:pPr>
            <a:r>
              <a:rPr lang="en-US" dirty="0" smtClean="0"/>
              <a:t>using </a:t>
            </a:r>
            <a:r>
              <a:rPr lang="en-US" dirty="0"/>
              <a:t>namespace </a:t>
            </a:r>
            <a:r>
              <a:rPr lang="en-US" dirty="0" err="1"/>
              <a:t>std</a:t>
            </a:r>
            <a:r>
              <a:rPr lang="en-US" dirty="0"/>
              <a:t>; </a:t>
            </a:r>
            <a:endParaRPr lang="en-US" dirty="0" smtClean="0"/>
          </a:p>
          <a:p>
            <a:pPr marL="0" indent="0">
              <a:buNone/>
            </a:pPr>
            <a:r>
              <a:rPr lang="en-US" dirty="0" smtClean="0"/>
              <a:t>class </a:t>
            </a:r>
            <a:r>
              <a:rPr lang="en-US" dirty="0" err="1"/>
              <a:t>HelloWorld</a:t>
            </a:r>
            <a:r>
              <a:rPr lang="en-US" dirty="0"/>
              <a:t>{ </a:t>
            </a:r>
            <a:endParaRPr lang="en-US" dirty="0" smtClean="0"/>
          </a:p>
          <a:p>
            <a:pPr marL="0" indent="0">
              <a:buNone/>
            </a:pPr>
            <a:r>
              <a:rPr lang="en-US" dirty="0" smtClean="0"/>
              <a:t>public</a:t>
            </a:r>
            <a:r>
              <a:rPr lang="en-US" dirty="0"/>
              <a:t>: </a:t>
            </a:r>
            <a:endParaRPr lang="en-US" dirty="0" smtClean="0"/>
          </a:p>
          <a:p>
            <a:pPr marL="0" indent="0">
              <a:buNone/>
            </a:pPr>
            <a:r>
              <a:rPr lang="en-US" dirty="0" err="1" smtClean="0"/>
              <a:t>HelloWorld</a:t>
            </a:r>
            <a:r>
              <a:rPr lang="en-US" dirty="0"/>
              <a:t>(){ </a:t>
            </a:r>
            <a:endParaRPr lang="en-US" dirty="0" smtClean="0"/>
          </a:p>
          <a:p>
            <a:pPr marL="0" indent="0">
              <a:buNone/>
            </a:pPr>
            <a:r>
              <a:rPr lang="en-US" dirty="0" err="1" smtClean="0"/>
              <a:t>cout</a:t>
            </a:r>
            <a:r>
              <a:rPr lang="en-US" dirty="0"/>
              <a:t>&lt;&lt;"Constructor is called"&lt;&lt;</a:t>
            </a:r>
            <a:r>
              <a:rPr lang="en-US" dirty="0" err="1"/>
              <a:t>endl</a:t>
            </a:r>
            <a:r>
              <a:rPr lang="en-US" dirty="0"/>
              <a:t>; </a:t>
            </a:r>
            <a:endParaRPr lang="en-US" dirty="0" smtClean="0"/>
          </a:p>
          <a:p>
            <a:pPr marL="0" indent="0">
              <a:buNone/>
            </a:pPr>
            <a:r>
              <a:rPr lang="en-US" dirty="0" smtClean="0"/>
              <a:t>} </a:t>
            </a:r>
          </a:p>
          <a:p>
            <a:pPr marL="0" indent="0">
              <a:buNone/>
            </a:pPr>
            <a:r>
              <a:rPr lang="en-US" dirty="0" smtClean="0"/>
              <a:t>~</a:t>
            </a:r>
            <a:r>
              <a:rPr lang="en-US" dirty="0" err="1"/>
              <a:t>HelloWorld</a:t>
            </a:r>
            <a:r>
              <a:rPr lang="en-US" dirty="0"/>
              <a:t>(){ </a:t>
            </a:r>
            <a:endParaRPr lang="en-US" dirty="0" smtClean="0"/>
          </a:p>
          <a:p>
            <a:pPr marL="0" indent="0">
              <a:buNone/>
            </a:pPr>
            <a:r>
              <a:rPr lang="en-US" dirty="0" err="1" smtClean="0"/>
              <a:t>cout</a:t>
            </a:r>
            <a:r>
              <a:rPr lang="en-US" dirty="0"/>
              <a:t>&lt;&lt;"Destructor is called"&lt;&lt;</a:t>
            </a:r>
            <a:r>
              <a:rPr lang="en-US" dirty="0" err="1"/>
              <a:t>endl</a:t>
            </a:r>
            <a:r>
              <a:rPr lang="en-US" dirty="0"/>
              <a:t>; </a:t>
            </a:r>
            <a:endParaRPr lang="en-US" dirty="0" smtClean="0"/>
          </a:p>
          <a:p>
            <a:pPr marL="0" indent="0">
              <a:buNone/>
            </a:pPr>
            <a:r>
              <a:rPr lang="en-US" dirty="0" smtClean="0"/>
              <a:t>} </a:t>
            </a:r>
          </a:p>
          <a:p>
            <a:pPr marL="0" indent="0">
              <a:buNone/>
            </a:pPr>
            <a:r>
              <a:rPr lang="en-US" dirty="0" smtClean="0"/>
              <a:t>void </a:t>
            </a:r>
            <a:r>
              <a:rPr lang="en-US" dirty="0"/>
              <a:t>display</a:t>
            </a:r>
            <a:r>
              <a:rPr lang="en-US" dirty="0" smtClean="0"/>
              <a:t>(){</a:t>
            </a:r>
          </a:p>
          <a:p>
            <a:pPr marL="0" indent="0">
              <a:buNone/>
            </a:pPr>
            <a:r>
              <a:rPr lang="en-US" dirty="0" err="1" smtClean="0"/>
              <a:t>cout</a:t>
            </a:r>
            <a:r>
              <a:rPr lang="en-US" dirty="0"/>
              <a:t>&lt;&lt;"Hello World!"&lt;&lt;</a:t>
            </a:r>
            <a:r>
              <a:rPr lang="en-US" dirty="0" err="1"/>
              <a:t>endl</a:t>
            </a:r>
            <a:r>
              <a:rPr lang="en-US" dirty="0"/>
              <a:t>; </a:t>
            </a:r>
            <a:endParaRPr lang="en-US" dirty="0" smtClean="0"/>
          </a:p>
          <a:p>
            <a:pPr marL="0" indent="0">
              <a:buNone/>
            </a:pPr>
            <a:r>
              <a:rPr lang="en-US" dirty="0" smtClean="0"/>
              <a:t>}</a:t>
            </a:r>
          </a:p>
          <a:p>
            <a:pPr marL="0" indent="0">
              <a:buNone/>
            </a:pPr>
            <a:r>
              <a:rPr lang="en-US" dirty="0" smtClean="0"/>
              <a:t>}; </a:t>
            </a:r>
          </a:p>
          <a:p>
            <a:pPr marL="0" indent="0">
              <a:buNone/>
            </a:pPr>
            <a:r>
              <a:rPr lang="en-US" dirty="0" err="1" smtClean="0"/>
              <a:t>int</a:t>
            </a:r>
            <a:r>
              <a:rPr lang="en-US" dirty="0" smtClean="0"/>
              <a:t> </a:t>
            </a:r>
            <a:r>
              <a:rPr lang="en-US" dirty="0"/>
              <a:t>main(){ </a:t>
            </a:r>
            <a:endParaRPr lang="en-US" dirty="0" smtClean="0"/>
          </a:p>
          <a:p>
            <a:pPr marL="0" indent="0">
              <a:buNone/>
            </a:pPr>
            <a:r>
              <a:rPr lang="en-US" dirty="0" err="1" smtClean="0"/>
              <a:t>HelloWorld</a:t>
            </a:r>
            <a:r>
              <a:rPr lang="en-US" dirty="0" smtClean="0"/>
              <a:t> </a:t>
            </a:r>
            <a:r>
              <a:rPr lang="en-US" dirty="0" err="1"/>
              <a:t>obj</a:t>
            </a:r>
            <a:r>
              <a:rPr lang="en-US" dirty="0"/>
              <a:t>; </a:t>
            </a:r>
            <a:endParaRPr lang="en-US" dirty="0" smtClean="0"/>
          </a:p>
          <a:p>
            <a:pPr marL="0" indent="0">
              <a:buNone/>
            </a:pPr>
            <a:r>
              <a:rPr lang="en-US" dirty="0" err="1" smtClean="0"/>
              <a:t>obj.display</a:t>
            </a:r>
            <a:r>
              <a:rPr lang="en-US" dirty="0"/>
              <a:t>(); </a:t>
            </a:r>
            <a:endParaRPr lang="en-US" dirty="0" smtClean="0"/>
          </a:p>
          <a:p>
            <a:pPr marL="0" indent="0">
              <a:buNone/>
            </a:pPr>
            <a:r>
              <a:rPr lang="en-US" dirty="0" smtClean="0"/>
              <a:t>return </a:t>
            </a:r>
            <a:r>
              <a:rPr lang="en-US" dirty="0"/>
              <a:t>0;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242806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 Example</a:t>
            </a:r>
            <a:endParaRPr lang="en-US" dirty="0"/>
          </a:p>
        </p:txBody>
      </p:sp>
      <p:sp>
        <p:nvSpPr>
          <p:cNvPr id="7" name="Text Placeholder 6"/>
          <p:cNvSpPr>
            <a:spLocks noGrp="1"/>
          </p:cNvSpPr>
          <p:nvPr>
            <p:ph type="body" idx="1"/>
          </p:nvPr>
        </p:nvSpPr>
        <p:spPr/>
        <p:txBody>
          <a:bodyPr/>
          <a:lstStyle/>
          <a:p>
            <a:endParaRPr lang="en-US"/>
          </a:p>
        </p:txBody>
      </p:sp>
      <p:sp>
        <p:nvSpPr>
          <p:cNvPr id="6" name="Content Placeholder 5"/>
          <p:cNvSpPr>
            <a:spLocks noGrp="1"/>
          </p:cNvSpPr>
          <p:nvPr>
            <p:ph sz="half" idx="2"/>
          </p:nvPr>
        </p:nvSpPr>
        <p:spPr/>
        <p:txBody>
          <a:bodyPr>
            <a:normAutofit/>
          </a:bodyPr>
          <a:lstStyle/>
          <a:p>
            <a:pPr>
              <a:buNone/>
            </a:pPr>
            <a:r>
              <a:rPr lang="en-US" sz="2000" dirty="0" smtClean="0"/>
              <a:t>class</a:t>
            </a:r>
            <a:r>
              <a:rPr lang="en-US" sz="2000" dirty="0"/>
              <a:t> </a:t>
            </a:r>
            <a:r>
              <a:rPr lang="en-US" sz="2000" dirty="0" err="1"/>
              <a:t>MyClass</a:t>
            </a:r>
            <a:r>
              <a:rPr lang="en-US" sz="2000" dirty="0"/>
              <a:t> {       // The class</a:t>
            </a:r>
            <a:br>
              <a:rPr lang="en-US" sz="2000" dirty="0"/>
            </a:br>
            <a:r>
              <a:rPr lang="en-US" sz="2000" dirty="0"/>
              <a:t>  public:             // Access </a:t>
            </a:r>
            <a:r>
              <a:rPr lang="en-US" sz="2000" dirty="0" err="1"/>
              <a:t>specifier</a:t>
            </a:r>
            <a:r>
              <a:rPr lang="en-US" sz="2000" dirty="0"/>
              <a:t/>
            </a:r>
            <a:br>
              <a:rPr lang="en-US" sz="2000" dirty="0"/>
            </a:br>
            <a:r>
              <a:rPr lang="en-US" sz="2000" dirty="0"/>
              <a:t>    </a:t>
            </a:r>
            <a:r>
              <a:rPr lang="en-US" sz="2000" dirty="0" err="1"/>
              <a:t>int</a:t>
            </a:r>
            <a:r>
              <a:rPr lang="en-US" sz="2000" dirty="0"/>
              <a:t> </a:t>
            </a:r>
            <a:r>
              <a:rPr lang="en-US" sz="2000" dirty="0" err="1"/>
              <a:t>myNum</a:t>
            </a:r>
            <a:r>
              <a:rPr lang="en-US" sz="2000" dirty="0"/>
              <a:t>;  </a:t>
            </a:r>
            <a:r>
              <a:rPr lang="en-US" sz="2000" dirty="0" smtClean="0"/>
              <a:t>/ </a:t>
            </a:r>
            <a:r>
              <a:rPr lang="en-US" sz="2000" dirty="0"/>
              <a:t>Attribute (</a:t>
            </a:r>
            <a:r>
              <a:rPr lang="en-US" sz="2000" dirty="0" err="1"/>
              <a:t>int</a:t>
            </a:r>
            <a:r>
              <a:rPr lang="en-US" sz="2000" dirty="0"/>
              <a:t> </a:t>
            </a:r>
            <a:r>
              <a:rPr lang="en-US" sz="2000" dirty="0" err="1" smtClean="0"/>
              <a:t>var</a:t>
            </a:r>
            <a:r>
              <a:rPr lang="en-US" sz="2000" dirty="0" smtClean="0"/>
              <a:t>)</a:t>
            </a:r>
            <a:r>
              <a:rPr lang="en-US" sz="2000" dirty="0"/>
              <a:t/>
            </a:r>
            <a:br>
              <a:rPr lang="en-US" sz="2000" dirty="0"/>
            </a:br>
            <a:r>
              <a:rPr lang="en-US" sz="2000" dirty="0"/>
              <a:t>    string </a:t>
            </a:r>
            <a:r>
              <a:rPr lang="en-US" sz="2000" dirty="0" err="1"/>
              <a:t>myString</a:t>
            </a:r>
            <a:r>
              <a:rPr lang="en-US" sz="2000" dirty="0"/>
              <a:t>;  // </a:t>
            </a:r>
            <a:r>
              <a:rPr lang="en-US" sz="2000" dirty="0" smtClean="0"/>
              <a:t>Attribute</a:t>
            </a:r>
          </a:p>
          <a:p>
            <a:pPr>
              <a:buNone/>
            </a:pPr>
            <a:r>
              <a:rPr lang="en-US" sz="2000" dirty="0" smtClean="0"/>
              <a:t>};</a:t>
            </a:r>
            <a:endParaRPr lang="en-US" sz="2000" dirty="0"/>
          </a:p>
        </p:txBody>
      </p:sp>
      <p:sp>
        <p:nvSpPr>
          <p:cNvPr id="8" name="Text Placeholder 7"/>
          <p:cNvSpPr>
            <a:spLocks noGrp="1"/>
          </p:cNvSpPr>
          <p:nvPr>
            <p:ph type="body" sz="quarter" idx="3"/>
          </p:nvPr>
        </p:nvSpPr>
        <p:spPr/>
        <p:txBody>
          <a:bodyPr/>
          <a:lstStyle/>
          <a:p>
            <a:endParaRPr lang="en-US"/>
          </a:p>
        </p:txBody>
      </p:sp>
      <p:sp>
        <p:nvSpPr>
          <p:cNvPr id="9" name="Content Placeholder 8"/>
          <p:cNvSpPr>
            <a:spLocks noGrp="1"/>
          </p:cNvSpPr>
          <p:nvPr>
            <p:ph sz="quarter" idx="4"/>
          </p:nvPr>
        </p:nvSpPr>
        <p:spPr/>
        <p:txBody>
          <a:bodyPr>
            <a:normAutofit fontScale="85000" lnSpcReduction="20000"/>
          </a:bodyPr>
          <a:lstStyle/>
          <a:p>
            <a:r>
              <a:rPr lang="en-US" dirty="0"/>
              <a:t>The class keyword is used to create a class called </a:t>
            </a:r>
            <a:r>
              <a:rPr lang="en-US" dirty="0" err="1"/>
              <a:t>MyClass</a:t>
            </a:r>
            <a:r>
              <a:rPr lang="en-US" dirty="0"/>
              <a:t>.</a:t>
            </a:r>
          </a:p>
          <a:p>
            <a:r>
              <a:rPr lang="en-US" dirty="0"/>
              <a:t>The public keyword is an </a:t>
            </a:r>
            <a:r>
              <a:rPr lang="en-US" b="1" dirty="0"/>
              <a:t>access </a:t>
            </a:r>
            <a:r>
              <a:rPr lang="en-US" b="1" dirty="0" err="1"/>
              <a:t>specifier</a:t>
            </a:r>
            <a:r>
              <a:rPr lang="en-US" dirty="0"/>
              <a:t>, which specifies that members (attributes and methods) of the class are accessible from outside the class. </a:t>
            </a:r>
          </a:p>
          <a:p>
            <a:r>
              <a:rPr lang="en-US" dirty="0"/>
              <a:t>Inside the class, there is an integer variable </a:t>
            </a:r>
            <a:r>
              <a:rPr lang="en-US" dirty="0" err="1"/>
              <a:t>myNum</a:t>
            </a:r>
            <a:r>
              <a:rPr lang="en-US" dirty="0"/>
              <a:t> and a string variable </a:t>
            </a:r>
            <a:r>
              <a:rPr lang="en-US" dirty="0" err="1"/>
              <a:t>myString</a:t>
            </a:r>
            <a:r>
              <a:rPr lang="en-US" dirty="0"/>
              <a:t>. When variables are declared within a class, they are called </a:t>
            </a:r>
            <a:r>
              <a:rPr lang="en-US" b="1" dirty="0"/>
              <a:t>attributes</a:t>
            </a:r>
            <a:r>
              <a:rPr lang="en-US" dirty="0"/>
              <a:t>.</a:t>
            </a:r>
          </a:p>
          <a:p>
            <a:r>
              <a:rPr lang="en-US" dirty="0"/>
              <a:t>At last, end the class definition with a semicolon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Destructor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1) Name should begin with tilde sign(~) and must match class name.</a:t>
            </a:r>
            <a:br>
              <a:rPr lang="en-US" dirty="0"/>
            </a:br>
            <a:r>
              <a:rPr lang="en-US" dirty="0"/>
              <a:t>2) There cannot be more than one destructor in a class.</a:t>
            </a:r>
            <a:br>
              <a:rPr lang="en-US" dirty="0"/>
            </a:br>
            <a:r>
              <a:rPr lang="en-US" dirty="0"/>
              <a:t>3) Unlike constructors that can have parameters, destructors do not allow any parameter.</a:t>
            </a:r>
            <a:br>
              <a:rPr lang="en-US" dirty="0"/>
            </a:br>
            <a:r>
              <a:rPr lang="en-US" dirty="0"/>
              <a:t>4) They do not have any return type, just like constructors.</a:t>
            </a:r>
            <a:br>
              <a:rPr lang="en-US" dirty="0"/>
            </a:br>
            <a:r>
              <a:rPr lang="en-US" dirty="0"/>
              <a:t>5) When you do not specify any destructor in a class, compiler generates a default destructor and inserts it into your code.</a:t>
            </a:r>
          </a:p>
        </p:txBody>
      </p:sp>
    </p:spTree>
    <p:extLst>
      <p:ext uri="{BB962C8B-B14F-4D97-AF65-F5344CB8AC3E}">
        <p14:creationId xmlns:p14="http://schemas.microsoft.com/office/powerpoint/2010/main" val="637120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a:t>class Count{  </a:t>
            </a:r>
            <a:endParaRPr lang="en-US" dirty="0" smtClean="0"/>
          </a:p>
          <a:p>
            <a:pPr marL="0" indent="0">
              <a:buNone/>
            </a:pPr>
            <a:r>
              <a:rPr lang="en-US" dirty="0" smtClean="0"/>
              <a:t>static </a:t>
            </a:r>
            <a:r>
              <a:rPr lang="en-US" dirty="0" err="1"/>
              <a:t>int</a:t>
            </a:r>
            <a:r>
              <a:rPr lang="en-US" dirty="0"/>
              <a:t> c;   </a:t>
            </a:r>
            <a:endParaRPr lang="en-US" dirty="0" smtClean="0"/>
          </a:p>
          <a:p>
            <a:pPr marL="0" indent="0">
              <a:buNone/>
            </a:pPr>
            <a:r>
              <a:rPr lang="en-US" dirty="0" smtClean="0"/>
              <a:t> </a:t>
            </a:r>
            <a:r>
              <a:rPr lang="en-US" dirty="0"/>
              <a:t>public:  Count()  {   </a:t>
            </a:r>
            <a:endParaRPr lang="en-US" dirty="0" smtClean="0"/>
          </a:p>
          <a:p>
            <a:pPr marL="0" indent="0">
              <a:buNone/>
            </a:pPr>
            <a:r>
              <a:rPr lang="en-US" dirty="0" smtClean="0"/>
              <a:t>   </a:t>
            </a:r>
            <a:r>
              <a:rPr lang="en-US" dirty="0" err="1"/>
              <a:t>c++</a:t>
            </a:r>
            <a:r>
              <a:rPr lang="en-US" dirty="0"/>
              <a:t>;      </a:t>
            </a:r>
            <a:endParaRPr lang="en-US" dirty="0" smtClean="0"/>
          </a:p>
          <a:p>
            <a:pPr marL="0" indent="0">
              <a:buNone/>
            </a:pPr>
            <a:r>
              <a:rPr lang="en-US" dirty="0" err="1" smtClean="0"/>
              <a:t>cout</a:t>
            </a:r>
            <a:r>
              <a:rPr lang="en-US" dirty="0" smtClean="0"/>
              <a:t> </a:t>
            </a:r>
            <a:r>
              <a:rPr lang="en-US" dirty="0"/>
              <a:t>&lt;&lt; "No of Objects " &lt;&lt; c &lt;&lt; </a:t>
            </a:r>
            <a:r>
              <a:rPr lang="en-US" dirty="0" err="1"/>
              <a:t>endl</a:t>
            </a:r>
            <a:r>
              <a:rPr lang="en-US" dirty="0"/>
              <a:t>; </a:t>
            </a:r>
            <a:endParaRPr lang="en-US" dirty="0" smtClean="0"/>
          </a:p>
          <a:p>
            <a:pPr marL="0" indent="0">
              <a:buNone/>
            </a:pPr>
            <a:r>
              <a:rPr lang="en-US" dirty="0" smtClean="0"/>
              <a:t> </a:t>
            </a:r>
            <a:r>
              <a:rPr lang="en-US" dirty="0"/>
              <a:t>}  </a:t>
            </a:r>
            <a:endParaRPr lang="en-US" dirty="0" smtClean="0"/>
          </a:p>
          <a:p>
            <a:pPr marL="0" indent="0">
              <a:buNone/>
            </a:pPr>
            <a:r>
              <a:rPr lang="en-US" dirty="0" smtClean="0"/>
              <a:t>~</a:t>
            </a:r>
            <a:r>
              <a:rPr lang="en-US" dirty="0"/>
              <a:t>Count()  {  </a:t>
            </a:r>
            <a:endParaRPr lang="en-US" dirty="0" smtClean="0"/>
          </a:p>
          <a:p>
            <a:pPr marL="0" indent="0">
              <a:buNone/>
            </a:pPr>
            <a:r>
              <a:rPr lang="en-US" dirty="0" smtClean="0"/>
              <a:t>    </a:t>
            </a:r>
            <a:r>
              <a:rPr lang="en-US" dirty="0"/>
              <a:t>c--;       </a:t>
            </a:r>
            <a:endParaRPr lang="en-US" dirty="0" smtClean="0"/>
          </a:p>
          <a:p>
            <a:pPr marL="0" indent="0">
              <a:buNone/>
            </a:pPr>
            <a:r>
              <a:rPr lang="en-US" dirty="0" err="1" smtClean="0"/>
              <a:t>cout</a:t>
            </a:r>
            <a:r>
              <a:rPr lang="en-US" dirty="0" smtClean="0"/>
              <a:t> </a:t>
            </a:r>
            <a:r>
              <a:rPr lang="en-US" dirty="0"/>
              <a:t>&lt;&lt; "No of Objects " &lt;&lt; c &lt;&lt; </a:t>
            </a:r>
            <a:r>
              <a:rPr lang="en-US" dirty="0" err="1"/>
              <a:t>endl</a:t>
            </a:r>
            <a:r>
              <a:rPr lang="en-US" dirty="0" smtClean="0"/>
              <a:t>;</a:t>
            </a:r>
          </a:p>
          <a:p>
            <a:pPr marL="0" indent="0">
              <a:buNone/>
            </a:pPr>
            <a:r>
              <a:rPr lang="en-US" dirty="0" smtClean="0"/>
              <a:t>  }</a:t>
            </a:r>
          </a:p>
          <a:p>
            <a:pPr marL="0" indent="0">
              <a:buNone/>
            </a:pPr>
            <a:r>
              <a:rPr lang="en-US" dirty="0" smtClean="0"/>
              <a:t>};</a:t>
            </a:r>
          </a:p>
          <a:p>
            <a:pPr marL="0" indent="0">
              <a:buNone/>
            </a:pPr>
            <a:r>
              <a:rPr lang="en-US" dirty="0" err="1" smtClean="0"/>
              <a:t>int</a:t>
            </a:r>
            <a:r>
              <a:rPr lang="en-US" dirty="0" smtClean="0"/>
              <a:t> </a:t>
            </a:r>
            <a:r>
              <a:rPr lang="en-US" dirty="0"/>
              <a:t>Count :: </a:t>
            </a:r>
            <a:r>
              <a:rPr lang="en-US" err="1"/>
              <a:t>c</a:t>
            </a:r>
            <a:r>
              <a:rPr lang="en-US" smtClean="0"/>
              <a:t>;</a:t>
            </a:r>
          </a:p>
          <a:p>
            <a:pPr marL="0" indent="0">
              <a:buNone/>
            </a:pPr>
            <a:r>
              <a:rPr lang="en-US" smtClean="0"/>
              <a:t>int</a:t>
            </a:r>
            <a:r>
              <a:rPr lang="en-US" dirty="0" smtClean="0"/>
              <a:t> </a:t>
            </a:r>
            <a:r>
              <a:rPr lang="en-US" dirty="0"/>
              <a:t>main(){ </a:t>
            </a:r>
            <a:endParaRPr lang="en-US" dirty="0" smtClean="0"/>
          </a:p>
          <a:p>
            <a:pPr marL="0" indent="0">
              <a:buNone/>
            </a:pPr>
            <a:r>
              <a:rPr lang="en-US" dirty="0" smtClean="0"/>
              <a:t>  </a:t>
            </a:r>
            <a:r>
              <a:rPr lang="en-US" dirty="0"/>
              <a:t>Count c1;   {       </a:t>
            </a:r>
            <a:endParaRPr lang="en-US" dirty="0" smtClean="0"/>
          </a:p>
          <a:p>
            <a:pPr marL="0" indent="0">
              <a:buNone/>
            </a:pPr>
            <a:r>
              <a:rPr lang="en-US" dirty="0" smtClean="0"/>
              <a:t>Count </a:t>
            </a:r>
            <a:r>
              <a:rPr lang="en-US" dirty="0"/>
              <a:t>c2;       {         </a:t>
            </a:r>
            <a:endParaRPr lang="en-US" dirty="0" smtClean="0"/>
          </a:p>
          <a:p>
            <a:pPr marL="0" indent="0">
              <a:buNone/>
            </a:pPr>
            <a:r>
              <a:rPr lang="en-US" dirty="0" smtClean="0"/>
              <a:t>  </a:t>
            </a:r>
            <a:r>
              <a:rPr lang="en-US" dirty="0"/>
              <a:t>Count c3;       }   </a:t>
            </a:r>
            <a:endParaRPr lang="en-US" dirty="0" smtClean="0"/>
          </a:p>
          <a:p>
            <a:pPr marL="0" indent="0">
              <a:buNone/>
            </a:pP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299024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Objects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C++, an object is created from a class. </a:t>
            </a:r>
            <a:endParaRPr lang="en-US" dirty="0" smtClean="0"/>
          </a:p>
          <a:p>
            <a:r>
              <a:rPr lang="en-US" dirty="0" smtClean="0"/>
              <a:t>Syntax – </a:t>
            </a:r>
          </a:p>
          <a:p>
            <a:pPr lvl="1"/>
            <a:r>
              <a:rPr lang="en-US" dirty="0" err="1" smtClean="0"/>
              <a:t>Classname</a:t>
            </a:r>
            <a:r>
              <a:rPr lang="en-US" dirty="0" smtClean="0"/>
              <a:t> </a:t>
            </a:r>
            <a:r>
              <a:rPr lang="en-US" dirty="0" err="1" smtClean="0"/>
              <a:t>ObjectName</a:t>
            </a:r>
            <a:r>
              <a:rPr lang="en-US" dirty="0" smtClean="0"/>
              <a:t>;</a:t>
            </a:r>
            <a:endParaRPr lang="en-US" dirty="0"/>
          </a:p>
          <a:p>
            <a:r>
              <a:rPr lang="en-US" dirty="0"/>
              <a:t>To create an object of </a:t>
            </a:r>
            <a:r>
              <a:rPr lang="en-US" dirty="0" err="1"/>
              <a:t>MyClass</a:t>
            </a:r>
            <a:r>
              <a:rPr lang="en-US" dirty="0"/>
              <a:t>, specify the class name, followed by the object name</a:t>
            </a:r>
            <a:r>
              <a:rPr lang="en-US" dirty="0" smtClean="0"/>
              <a:t>.</a:t>
            </a:r>
          </a:p>
          <a:p>
            <a:pPr lvl="1"/>
            <a:r>
              <a:rPr lang="en-US" dirty="0" smtClean="0"/>
              <a:t>Example</a:t>
            </a:r>
          </a:p>
          <a:p>
            <a:pPr lvl="2"/>
            <a:r>
              <a:rPr lang="en-US" dirty="0" err="1" smtClean="0"/>
              <a:t>MyClass</a:t>
            </a:r>
            <a:r>
              <a:rPr lang="en-US" dirty="0" smtClean="0"/>
              <a:t> </a:t>
            </a:r>
            <a:r>
              <a:rPr lang="en-US" dirty="0" err="1" smtClean="0"/>
              <a:t>myObj</a:t>
            </a:r>
            <a:r>
              <a:rPr lang="en-US" dirty="0" smtClean="0"/>
              <a:t>;</a:t>
            </a:r>
          </a:p>
          <a:p>
            <a:r>
              <a:rPr lang="en-US" dirty="0" smtClean="0"/>
              <a:t>To access the class attributes (</a:t>
            </a:r>
            <a:r>
              <a:rPr lang="en-US" dirty="0" err="1" smtClean="0"/>
              <a:t>myNum</a:t>
            </a:r>
            <a:r>
              <a:rPr lang="en-US" dirty="0" smtClean="0"/>
              <a:t> and </a:t>
            </a:r>
            <a:r>
              <a:rPr lang="en-US" dirty="0" err="1" smtClean="0"/>
              <a:t>myString</a:t>
            </a:r>
            <a:r>
              <a:rPr lang="en-US" dirty="0" smtClean="0"/>
              <a:t>), use the dot syntax (.) on the object:</a:t>
            </a:r>
          </a:p>
          <a:p>
            <a:pPr lvl="1"/>
            <a:r>
              <a:rPr lang="en-US" dirty="0" err="1" smtClean="0"/>
              <a:t>myObj.myNum</a:t>
            </a:r>
            <a:r>
              <a:rPr lang="en-US" dirty="0" smtClean="0"/>
              <a:t>=20;</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Creating Objects</a:t>
            </a:r>
            <a:endParaRPr lang="en-US" dirty="0"/>
          </a:p>
        </p:txBody>
      </p:sp>
      <p:sp>
        <p:nvSpPr>
          <p:cNvPr id="3" name="Content Placeholder 2"/>
          <p:cNvSpPr>
            <a:spLocks noGrp="1"/>
          </p:cNvSpPr>
          <p:nvPr>
            <p:ph idx="1"/>
          </p:nvPr>
        </p:nvSpPr>
        <p:spPr/>
        <p:txBody>
          <a:bodyPr>
            <a:noAutofit/>
          </a:bodyPr>
          <a:lstStyle/>
          <a:p>
            <a:pPr marL="0" indent="0">
              <a:buNone/>
            </a:pPr>
            <a:r>
              <a:rPr lang="en-US" sz="1400" dirty="0" smtClean="0"/>
              <a:t>Class Bank</a:t>
            </a:r>
          </a:p>
          <a:p>
            <a:pPr marL="0" indent="0">
              <a:buNone/>
            </a:pPr>
            <a:r>
              <a:rPr lang="en-US" sz="1400" dirty="0" smtClean="0"/>
              <a:t>{</a:t>
            </a:r>
          </a:p>
          <a:p>
            <a:pPr marL="0" indent="0">
              <a:buNone/>
            </a:pPr>
            <a:r>
              <a:rPr lang="en-US" sz="1400" dirty="0" smtClean="0"/>
              <a:t>private:</a:t>
            </a:r>
          </a:p>
          <a:p>
            <a:pPr marL="0" indent="0">
              <a:buNone/>
            </a:pPr>
            <a:r>
              <a:rPr lang="en-US" sz="1400" dirty="0" err="1" smtClean="0"/>
              <a:t>int</a:t>
            </a:r>
            <a:r>
              <a:rPr lang="en-US" sz="1400" dirty="0" smtClean="0"/>
              <a:t> </a:t>
            </a:r>
            <a:r>
              <a:rPr lang="en-US" sz="1400" dirty="0" err="1" smtClean="0"/>
              <a:t>acno</a:t>
            </a:r>
            <a:r>
              <a:rPr lang="en-US" sz="1400" dirty="0" smtClean="0"/>
              <a:t>;</a:t>
            </a:r>
          </a:p>
          <a:p>
            <a:pPr marL="0" indent="0">
              <a:buNone/>
            </a:pPr>
            <a:r>
              <a:rPr lang="en-US" sz="1400" dirty="0"/>
              <a:t> </a:t>
            </a:r>
            <a:r>
              <a:rPr lang="en-US" sz="1400" dirty="0" smtClean="0"/>
              <a:t>string name;</a:t>
            </a:r>
          </a:p>
          <a:p>
            <a:pPr marL="0" indent="0">
              <a:buNone/>
            </a:pPr>
            <a:r>
              <a:rPr lang="en-US" sz="1400" dirty="0" err="1" smtClean="0"/>
              <a:t>Int</a:t>
            </a:r>
            <a:r>
              <a:rPr lang="en-US" sz="1400" dirty="0" smtClean="0"/>
              <a:t> </a:t>
            </a:r>
            <a:r>
              <a:rPr lang="en-US" sz="1400" dirty="0" err="1" smtClean="0"/>
              <a:t>bal</a:t>
            </a:r>
            <a:r>
              <a:rPr lang="en-US" sz="1400" dirty="0" smtClean="0"/>
              <a:t>;</a:t>
            </a:r>
          </a:p>
          <a:p>
            <a:pPr marL="0" indent="0">
              <a:buNone/>
            </a:pPr>
            <a:r>
              <a:rPr lang="en-US" sz="1400" dirty="0" smtClean="0"/>
              <a:t>public:</a:t>
            </a:r>
          </a:p>
          <a:p>
            <a:pPr marL="0" indent="0">
              <a:buNone/>
            </a:pPr>
            <a:r>
              <a:rPr lang="en-US" sz="1400" dirty="0" smtClean="0"/>
              <a:t>Void get(){</a:t>
            </a:r>
          </a:p>
          <a:p>
            <a:pPr marL="0" indent="0">
              <a:buNone/>
            </a:pPr>
            <a:r>
              <a:rPr lang="en-US" sz="1400" dirty="0" err="1"/>
              <a:t>Cin</a:t>
            </a:r>
            <a:r>
              <a:rPr lang="en-US" sz="1400" dirty="0"/>
              <a:t> &gt;&gt; </a:t>
            </a:r>
            <a:r>
              <a:rPr lang="en-US" sz="1400" dirty="0" err="1" smtClean="0"/>
              <a:t>acno</a:t>
            </a:r>
            <a:r>
              <a:rPr lang="en-US" sz="1400" dirty="0"/>
              <a:t>;</a:t>
            </a:r>
          </a:p>
          <a:p>
            <a:pPr marL="0" indent="0">
              <a:buNone/>
            </a:pPr>
            <a:r>
              <a:rPr lang="en-US" sz="1400" dirty="0" smtClean="0"/>
              <a:t>}</a:t>
            </a:r>
          </a:p>
          <a:p>
            <a:pPr marL="0" indent="0">
              <a:buNone/>
            </a:pPr>
            <a:r>
              <a:rPr lang="en-US" sz="1400" dirty="0" smtClean="0"/>
              <a:t>Void put(){</a:t>
            </a:r>
          </a:p>
          <a:p>
            <a:pPr marL="0" indent="0">
              <a:buNone/>
            </a:pPr>
            <a:r>
              <a:rPr lang="en-US" sz="1400" dirty="0" err="1" smtClean="0"/>
              <a:t>Cout</a:t>
            </a:r>
            <a:r>
              <a:rPr lang="en-US" sz="1400" dirty="0" smtClean="0"/>
              <a:t> &lt;&lt; </a:t>
            </a:r>
            <a:r>
              <a:rPr lang="en-US" sz="1400" dirty="0" err="1" smtClean="0"/>
              <a:t>acno</a:t>
            </a:r>
            <a:r>
              <a:rPr lang="en-US" sz="1400" dirty="0" smtClean="0"/>
              <a:t>;</a:t>
            </a:r>
          </a:p>
          <a:p>
            <a:pPr marL="0" indent="0">
              <a:buNone/>
            </a:pPr>
            <a:r>
              <a:rPr lang="en-US" sz="1400" dirty="0" smtClean="0"/>
              <a:t>}  };</a:t>
            </a:r>
          </a:p>
          <a:p>
            <a:pPr marL="0" indent="0">
              <a:buNone/>
            </a:pPr>
            <a:r>
              <a:rPr lang="en-US" sz="1400" dirty="0" err="1" smtClean="0"/>
              <a:t>Int</a:t>
            </a:r>
            <a:r>
              <a:rPr lang="en-US" sz="1400" dirty="0" smtClean="0"/>
              <a:t> main() {</a:t>
            </a:r>
          </a:p>
          <a:p>
            <a:pPr marL="0" indent="0">
              <a:buNone/>
            </a:pPr>
            <a:r>
              <a:rPr lang="en-US" sz="1400" dirty="0" smtClean="0"/>
              <a:t>Bank ob1;</a:t>
            </a:r>
          </a:p>
          <a:p>
            <a:pPr marL="0" indent="0">
              <a:buNone/>
            </a:pPr>
            <a:r>
              <a:rPr lang="en-US" sz="1400" dirty="0" smtClean="0"/>
              <a:t>ob1.get();</a:t>
            </a:r>
          </a:p>
          <a:p>
            <a:pPr marL="0" indent="0">
              <a:buNone/>
            </a:pPr>
            <a:r>
              <a:rPr lang="en-US" sz="1400" dirty="0" smtClean="0"/>
              <a:t>Ob1.put();  }</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t>
            </a:r>
            <a:r>
              <a:rPr lang="en-US" dirty="0" smtClean="0"/>
              <a:t>public</a:t>
            </a:r>
            <a:r>
              <a:rPr lang="en-US" dirty="0"/>
              <a:t> keyword is an </a:t>
            </a:r>
            <a:r>
              <a:rPr lang="en-US" b="1" dirty="0"/>
              <a:t>access </a:t>
            </a:r>
            <a:r>
              <a:rPr lang="en-US" b="1" dirty="0" err="1"/>
              <a:t>specifier</a:t>
            </a:r>
            <a:r>
              <a:rPr lang="en-US" b="1" dirty="0"/>
              <a:t>.</a:t>
            </a:r>
            <a:r>
              <a:rPr lang="en-US" dirty="0"/>
              <a:t> Access </a:t>
            </a:r>
            <a:r>
              <a:rPr lang="en-US" dirty="0" err="1"/>
              <a:t>specifiers</a:t>
            </a:r>
            <a:r>
              <a:rPr lang="en-US" dirty="0"/>
              <a:t> define how the members (attributes and methods) of a class can be accessed</a:t>
            </a:r>
            <a:r>
              <a:rPr lang="en-US" dirty="0" smtClean="0"/>
              <a:t>.</a:t>
            </a:r>
          </a:p>
          <a:p>
            <a:r>
              <a:rPr lang="en-US" dirty="0"/>
              <a:t>In C++, there are three access </a:t>
            </a:r>
            <a:r>
              <a:rPr lang="en-US" dirty="0" err="1"/>
              <a:t>specifiers</a:t>
            </a:r>
            <a:r>
              <a:rPr lang="en-US" dirty="0"/>
              <a:t>:</a:t>
            </a:r>
          </a:p>
          <a:p>
            <a:pPr lvl="1"/>
            <a:r>
              <a:rPr lang="en-US" dirty="0"/>
              <a:t>public - members are accessible from outside the </a:t>
            </a:r>
            <a:r>
              <a:rPr lang="en-US" dirty="0" smtClean="0"/>
              <a:t>class(main). </a:t>
            </a:r>
          </a:p>
          <a:p>
            <a:pPr lvl="1"/>
            <a:r>
              <a:rPr lang="en-US" dirty="0" smtClean="0"/>
              <a:t>private</a:t>
            </a:r>
            <a:r>
              <a:rPr lang="en-US" dirty="0"/>
              <a:t> - members cannot be accessed (or viewed) from outside the class. By default, all members of a class are private if you don't specify an access </a:t>
            </a:r>
            <a:r>
              <a:rPr lang="en-US" dirty="0" err="1"/>
              <a:t>specifier</a:t>
            </a:r>
            <a:r>
              <a:rPr lang="en-US" dirty="0" smtClean="0"/>
              <a:t>.</a:t>
            </a:r>
            <a:endParaRPr lang="en-US" dirty="0"/>
          </a:p>
          <a:p>
            <a:pPr lvl="1"/>
            <a:r>
              <a:rPr lang="en-US" dirty="0"/>
              <a:t>protected - members cannot be accessed from outside the class, however, they can be accessed in inherited classes.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r>
              <a:rPr lang="en-US" dirty="0" smtClean="0"/>
              <a:t> Example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t>class </a:t>
            </a:r>
            <a:r>
              <a:rPr lang="en-US" dirty="0" err="1"/>
              <a:t>MyClass</a:t>
            </a:r>
            <a:r>
              <a:rPr lang="en-US" dirty="0"/>
              <a:t> {</a:t>
            </a:r>
            <a:r>
              <a:rPr lang="en-US" dirty="0" smtClean="0"/>
              <a:t/>
            </a:r>
            <a:br>
              <a:rPr lang="en-US" dirty="0" smtClean="0"/>
            </a:br>
            <a:r>
              <a:rPr lang="en-US" dirty="0"/>
              <a:t>  </a:t>
            </a:r>
            <a:r>
              <a:rPr lang="en-US" b="1" dirty="0"/>
              <a:t>public:</a:t>
            </a:r>
            <a:r>
              <a:rPr lang="en-US" dirty="0"/>
              <a:t>    // Public access </a:t>
            </a:r>
            <a:r>
              <a:rPr lang="en-US" dirty="0" err="1"/>
              <a:t>specifier</a:t>
            </a:r>
            <a:r>
              <a:rPr lang="en-US" dirty="0"/>
              <a:t/>
            </a:r>
            <a:br>
              <a:rPr lang="en-US" dirty="0"/>
            </a:br>
            <a:r>
              <a:rPr lang="en-US" dirty="0"/>
              <a:t>    </a:t>
            </a:r>
            <a:r>
              <a:rPr lang="en-US" dirty="0" err="1"/>
              <a:t>int</a:t>
            </a:r>
            <a:r>
              <a:rPr lang="en-US" dirty="0"/>
              <a:t> x;   // Public attribute</a:t>
            </a:r>
            <a:br>
              <a:rPr lang="en-US" dirty="0"/>
            </a:br>
            <a:r>
              <a:rPr lang="en-US" dirty="0"/>
              <a:t>  </a:t>
            </a:r>
            <a:r>
              <a:rPr lang="en-US" b="1" dirty="0"/>
              <a:t>private:</a:t>
            </a:r>
            <a:r>
              <a:rPr lang="en-US" dirty="0"/>
              <a:t>   // Private access </a:t>
            </a:r>
            <a:r>
              <a:rPr lang="en-US" dirty="0" err="1"/>
              <a:t>specifier</a:t>
            </a:r>
            <a:r>
              <a:rPr lang="en-US" dirty="0"/>
              <a:t/>
            </a:r>
            <a:br>
              <a:rPr lang="en-US" dirty="0"/>
            </a:br>
            <a:r>
              <a:rPr lang="en-US" dirty="0"/>
              <a:t>    </a:t>
            </a:r>
            <a:r>
              <a:rPr lang="en-US" dirty="0" err="1"/>
              <a:t>int</a:t>
            </a:r>
            <a:r>
              <a:rPr lang="en-US" dirty="0"/>
              <a:t> y;   // Private attribute</a:t>
            </a:r>
            <a:br>
              <a:rPr lang="en-US" dirty="0"/>
            </a:br>
            <a:r>
              <a:rPr lang="en-US" dirty="0"/>
              <a:t>};</a:t>
            </a:r>
            <a:r>
              <a:rPr lang="en-US" dirty="0" smtClean="0"/>
              <a:t/>
            </a:r>
            <a:br>
              <a:rPr lang="en-US" dirty="0" smtClean="0"/>
            </a:br>
            <a:r>
              <a:rPr lang="en-US" dirty="0" smtClean="0"/>
              <a:t/>
            </a:r>
            <a:br>
              <a:rPr lang="en-US" dirty="0" smtClean="0"/>
            </a:br>
            <a:r>
              <a:rPr lang="en-US" dirty="0" err="1"/>
              <a:t>int</a:t>
            </a:r>
            <a:r>
              <a:rPr lang="en-US" dirty="0"/>
              <a:t> main() {</a:t>
            </a:r>
            <a:r>
              <a:rPr lang="en-US" dirty="0" smtClean="0"/>
              <a:t/>
            </a:r>
            <a:br>
              <a:rPr lang="en-US" dirty="0" smtClean="0"/>
            </a:br>
            <a:r>
              <a:rPr lang="en-US" dirty="0"/>
              <a:t>  </a:t>
            </a:r>
            <a:r>
              <a:rPr lang="en-US" dirty="0" err="1"/>
              <a:t>MyClass</a:t>
            </a:r>
            <a:r>
              <a:rPr lang="en-US" dirty="0"/>
              <a:t> </a:t>
            </a:r>
            <a:r>
              <a:rPr lang="en-US" dirty="0" err="1"/>
              <a:t>myObj</a:t>
            </a:r>
            <a:r>
              <a:rPr lang="en-US" dirty="0"/>
              <a:t>;</a:t>
            </a:r>
            <a:r>
              <a:rPr lang="en-US" dirty="0" smtClean="0"/>
              <a:t/>
            </a:r>
            <a:br>
              <a:rPr lang="en-US" dirty="0" smtClean="0"/>
            </a:br>
            <a:r>
              <a:rPr lang="en-US" dirty="0"/>
              <a:t>  </a:t>
            </a:r>
            <a:r>
              <a:rPr lang="en-US" dirty="0" err="1"/>
              <a:t>myObj.x</a:t>
            </a:r>
            <a:r>
              <a:rPr lang="en-US" dirty="0"/>
              <a:t> = 25;  // Allowed (public)</a:t>
            </a:r>
            <a:br>
              <a:rPr lang="en-US" dirty="0"/>
            </a:br>
            <a:r>
              <a:rPr lang="en-US" dirty="0"/>
              <a:t>  </a:t>
            </a:r>
            <a:r>
              <a:rPr lang="en-US" dirty="0" err="1"/>
              <a:t>myObj.y</a:t>
            </a:r>
            <a:r>
              <a:rPr lang="en-US" dirty="0"/>
              <a:t> = 50;  // Not allowed (private)</a:t>
            </a:r>
            <a:br>
              <a:rPr lang="en-US" dirty="0"/>
            </a:br>
            <a:r>
              <a:rPr lang="en-US" dirty="0"/>
              <a:t>  return 0;</a:t>
            </a:r>
            <a:r>
              <a:rPr lang="en-US" dirty="0" smtClean="0"/>
              <a:t/>
            </a:r>
            <a:br>
              <a:rPr lang="en-US" dirty="0" smtClean="0"/>
            </a:br>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1525</Words>
  <Application>Microsoft Office PowerPoint</Application>
  <PresentationFormat>On-screen Show (4:3)</PresentationFormat>
  <Paragraphs>426</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Unit 2</vt:lpstr>
      <vt:lpstr>Introduction</vt:lpstr>
      <vt:lpstr>PowerPoint Presentation</vt:lpstr>
      <vt:lpstr>Specifying a class</vt:lpstr>
      <vt:lpstr>Class Example</vt:lpstr>
      <vt:lpstr>Creating Objects</vt:lpstr>
      <vt:lpstr>Example of Creating Objects</vt:lpstr>
      <vt:lpstr>Access Specifiers</vt:lpstr>
      <vt:lpstr>Access Specifiers Example</vt:lpstr>
      <vt:lpstr>Creating Multiple Objects</vt:lpstr>
      <vt:lpstr>PowerPoint Presentation</vt:lpstr>
      <vt:lpstr>Defining Member Function / Class Methods</vt:lpstr>
      <vt:lpstr>Inside Class Method Defining</vt:lpstr>
      <vt:lpstr>Defining Method outside class</vt:lpstr>
      <vt:lpstr>Outside class method definition</vt:lpstr>
      <vt:lpstr>PowerPoint Presentation</vt:lpstr>
      <vt:lpstr>Method with Parameter</vt:lpstr>
      <vt:lpstr>Memory allocation of Objects</vt:lpstr>
      <vt:lpstr>Memory allocation of Objects</vt:lpstr>
      <vt:lpstr>PowerPoint Presentation</vt:lpstr>
      <vt:lpstr>PowerPoint Presentation</vt:lpstr>
      <vt:lpstr>Static data member</vt:lpstr>
      <vt:lpstr>PowerPoint Presentation</vt:lpstr>
      <vt:lpstr>Example</vt:lpstr>
      <vt:lpstr>Static Member Function</vt:lpstr>
      <vt:lpstr>Static Member Function</vt:lpstr>
      <vt:lpstr>Example</vt:lpstr>
      <vt:lpstr>Friend Function</vt:lpstr>
      <vt:lpstr>PowerPoint Presentation</vt:lpstr>
      <vt:lpstr>PowerPoint Presentation</vt:lpstr>
      <vt:lpstr>Activity on Google Slides</vt:lpstr>
      <vt:lpstr>Array of Objects </vt:lpstr>
      <vt:lpstr>Example of Array Objects</vt:lpstr>
      <vt:lpstr>Object as function argument</vt:lpstr>
      <vt:lpstr>Example</vt:lpstr>
      <vt:lpstr>Constructor</vt:lpstr>
      <vt:lpstr>Features of constructor</vt:lpstr>
      <vt:lpstr>Types of constructor</vt:lpstr>
      <vt:lpstr>Default constructor</vt:lpstr>
      <vt:lpstr>Default constructor - Example</vt:lpstr>
      <vt:lpstr>Parameterized Constructor</vt:lpstr>
      <vt:lpstr>Parameterized Constructor - Example</vt:lpstr>
      <vt:lpstr>Copy Constructor</vt:lpstr>
      <vt:lpstr>Copy Constructor – Example </vt:lpstr>
      <vt:lpstr>Multiple Constructors in a Class</vt:lpstr>
      <vt:lpstr>Multiple constructor Example</vt:lpstr>
      <vt:lpstr>Destructor in C++</vt:lpstr>
      <vt:lpstr>PowerPoint Presentation</vt:lpstr>
      <vt:lpstr>Destructor in C++</vt:lpstr>
      <vt:lpstr>Rules for Destructor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Aryaman</dc:creator>
  <cp:lastModifiedBy>Windows User</cp:lastModifiedBy>
  <cp:revision>66</cp:revision>
  <dcterms:created xsi:type="dcterms:W3CDTF">2020-08-09T12:11:07Z</dcterms:created>
  <dcterms:modified xsi:type="dcterms:W3CDTF">2020-09-11T07:49:51Z</dcterms:modified>
</cp:coreProperties>
</file>