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8" r:id="rId10"/>
    <p:sldId id="264" r:id="rId11"/>
    <p:sldId id="262"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3" d="100"/>
          <a:sy n="83"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AD6A63-C77E-4D4B-8433-A6F5AC0A2EF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52957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D6A63-C77E-4D4B-8433-A6F5AC0A2EF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136545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D6A63-C77E-4D4B-8433-A6F5AC0A2EF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284758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D6A63-C77E-4D4B-8433-A6F5AC0A2EF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5796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D6A63-C77E-4D4B-8433-A6F5AC0A2EF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122805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D6A63-C77E-4D4B-8433-A6F5AC0A2EF8}"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279434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AD6A63-C77E-4D4B-8433-A6F5AC0A2EF8}"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209139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AD6A63-C77E-4D4B-8433-A6F5AC0A2EF8}"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391792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D6A63-C77E-4D4B-8433-A6F5AC0A2EF8}"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155576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D6A63-C77E-4D4B-8433-A6F5AC0A2EF8}"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58062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D6A63-C77E-4D4B-8433-A6F5AC0A2EF8}"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453F6-1B49-4A41-9DAF-561F2AE6D995}" type="slidenum">
              <a:rPr lang="en-US" smtClean="0"/>
              <a:t>‹#›</a:t>
            </a:fld>
            <a:endParaRPr lang="en-US"/>
          </a:p>
        </p:txBody>
      </p:sp>
    </p:spTree>
    <p:extLst>
      <p:ext uri="{BB962C8B-B14F-4D97-AF65-F5344CB8AC3E}">
        <p14:creationId xmlns:p14="http://schemas.microsoft.com/office/powerpoint/2010/main" val="20015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D6A63-C77E-4D4B-8433-A6F5AC0A2EF8}" type="datetimeFigureOut">
              <a:rPr lang="en-US" smtClean="0"/>
              <a:t>10/8/2020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453F6-1B49-4A41-9DAF-561F2AE6D995}" type="slidenum">
              <a:rPr lang="en-US" smtClean="0"/>
              <a:t>‹#›</a:t>
            </a:fld>
            <a:endParaRPr lang="en-US"/>
          </a:p>
        </p:txBody>
      </p:sp>
    </p:spTree>
    <p:extLst>
      <p:ext uri="{BB962C8B-B14F-4D97-AF65-F5344CB8AC3E}">
        <p14:creationId xmlns:p14="http://schemas.microsoft.com/office/powerpoint/2010/main" val="136646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dirty="0" smtClean="0"/>
              <a:t>Extending Classes using Inheritance</a:t>
            </a:r>
            <a:endParaRPr lang="en-US" dirty="0"/>
          </a:p>
        </p:txBody>
      </p:sp>
    </p:spTree>
    <p:extLst>
      <p:ext uri="{BB962C8B-B14F-4D97-AF65-F5344CB8AC3E}">
        <p14:creationId xmlns:p14="http://schemas.microsoft.com/office/powerpoint/2010/main" val="297302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Tutorial: Private Inheritance - 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
            <a:ext cx="4800600" cy="628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6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Modes of Inheritance</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Public </a:t>
            </a:r>
            <a:r>
              <a:rPr lang="en-US" b="1" dirty="0"/>
              <a:t>mode</a:t>
            </a:r>
            <a:r>
              <a:rPr lang="en-US" dirty="0"/>
              <a:t>: If we derive a sub class from a public base class. Then the public member of the base class will become public in the derived class and protected members of the base class will become protected in derived class.</a:t>
            </a:r>
          </a:p>
          <a:p>
            <a:pPr fontAlgn="base"/>
            <a:r>
              <a:rPr lang="en-US" b="1" dirty="0"/>
              <a:t>Protected mode</a:t>
            </a:r>
            <a:r>
              <a:rPr lang="en-US" dirty="0"/>
              <a:t>: If we derive a sub class from a Protected base class. Then both public member and protected members of the base class will become protected in derived class.</a:t>
            </a:r>
          </a:p>
          <a:p>
            <a:pPr fontAlgn="base"/>
            <a:r>
              <a:rPr lang="en-US" b="1" dirty="0"/>
              <a:t>Private mode</a:t>
            </a:r>
            <a:r>
              <a:rPr lang="en-US"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24790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pic>
        <p:nvPicPr>
          <p:cNvPr id="4098" name="Picture 2" descr="C++ Inheritanc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486400" cy="339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7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122" name="Picture 2" descr="Inheritance in Java &amp; Types of Inheritance - Simple Snipp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58190"/>
            <a:ext cx="8385468" cy="549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9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Access </a:t>
            </a:r>
            <a:r>
              <a:rPr lang="en-US" dirty="0" err="1" smtClean="0"/>
              <a:t>Specifier</a:t>
            </a:r>
            <a:endParaRPr lang="en-US" dirty="0"/>
          </a:p>
        </p:txBody>
      </p:sp>
      <p:sp>
        <p:nvSpPr>
          <p:cNvPr id="3" name="Content Placeholder 2"/>
          <p:cNvSpPr>
            <a:spLocks noGrp="1"/>
          </p:cNvSpPr>
          <p:nvPr>
            <p:ph idx="1"/>
          </p:nvPr>
        </p:nvSpPr>
        <p:spPr/>
        <p:txBody>
          <a:bodyPr/>
          <a:lstStyle/>
          <a:p>
            <a:r>
              <a:rPr lang="en-US" b="1" dirty="0"/>
              <a:t>Protected</a:t>
            </a:r>
            <a:r>
              <a:rPr lang="en-US" dirty="0"/>
              <a:t>: Protected access modifier is similar to that of private access modifiers, the difference is that the class member declared as Protected are inaccessible outside the class but they can be accessed by any subclass(derived class) of that class.</a:t>
            </a:r>
          </a:p>
        </p:txBody>
      </p:sp>
    </p:spTree>
    <p:extLst>
      <p:ext uri="{BB962C8B-B14F-4D97-AF65-F5344CB8AC3E}">
        <p14:creationId xmlns:p14="http://schemas.microsoft.com/office/powerpoint/2010/main" val="54591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dirty="0"/>
              <a:t>class </a:t>
            </a:r>
            <a:r>
              <a:rPr lang="en-US" dirty="0" err="1"/>
              <a:t>MyClass</a:t>
            </a:r>
            <a:r>
              <a:rPr lang="en-US" dirty="0"/>
              <a:t> {</a:t>
            </a:r>
            <a:br>
              <a:rPr lang="en-US" dirty="0"/>
            </a:br>
            <a:r>
              <a:rPr lang="en-US" dirty="0"/>
              <a:t>  </a:t>
            </a:r>
            <a:r>
              <a:rPr lang="en-US" b="1" dirty="0"/>
              <a:t>public:</a:t>
            </a:r>
            <a:r>
              <a:rPr lang="en-US" dirty="0"/>
              <a:t>    // Public access </a:t>
            </a:r>
            <a:r>
              <a:rPr lang="en-US" dirty="0" err="1"/>
              <a:t>specifier</a:t>
            </a:r>
            <a:r>
              <a:rPr lang="en-US" dirty="0"/>
              <a:t/>
            </a:r>
            <a:br>
              <a:rPr lang="en-US" dirty="0"/>
            </a:br>
            <a:r>
              <a:rPr lang="en-US" dirty="0"/>
              <a:t>    </a:t>
            </a:r>
            <a:r>
              <a:rPr lang="en-US" dirty="0" err="1"/>
              <a:t>int</a:t>
            </a:r>
            <a:r>
              <a:rPr lang="en-US" dirty="0"/>
              <a:t> x;   // Public attribute</a:t>
            </a:r>
            <a:br>
              <a:rPr lang="en-US" dirty="0"/>
            </a:br>
            <a:r>
              <a:rPr lang="en-US" dirty="0"/>
              <a:t>  </a:t>
            </a:r>
            <a:r>
              <a:rPr lang="en-US" b="1" dirty="0"/>
              <a:t>private:</a:t>
            </a:r>
            <a:r>
              <a:rPr lang="en-US" dirty="0"/>
              <a:t>   // Private access </a:t>
            </a:r>
            <a:r>
              <a:rPr lang="en-US" dirty="0" err="1"/>
              <a:t>specifier</a:t>
            </a:r>
            <a:r>
              <a:rPr lang="en-US" dirty="0"/>
              <a:t/>
            </a:r>
            <a:br>
              <a:rPr lang="en-US" dirty="0"/>
            </a:br>
            <a:r>
              <a:rPr lang="en-US" dirty="0"/>
              <a:t>    </a:t>
            </a:r>
            <a:r>
              <a:rPr lang="en-US" dirty="0" err="1"/>
              <a:t>int</a:t>
            </a:r>
            <a:r>
              <a:rPr lang="en-US" dirty="0"/>
              <a:t> y;   // Private </a:t>
            </a:r>
            <a:r>
              <a:rPr lang="en-US" dirty="0" smtClean="0"/>
              <a:t>attribute</a:t>
            </a:r>
          </a:p>
          <a:p>
            <a:pPr marL="0" indent="0">
              <a:buNone/>
            </a:pPr>
            <a:r>
              <a:rPr lang="en-US" b="1" dirty="0" smtClean="0"/>
              <a:t>protected:</a:t>
            </a:r>
          </a:p>
          <a:p>
            <a:pPr marL="0" indent="0">
              <a:buNone/>
            </a:pPr>
            <a:r>
              <a:rPr lang="en-US" dirty="0" err="1" smtClean="0"/>
              <a:t>int</a:t>
            </a:r>
            <a:r>
              <a:rPr lang="en-US" dirty="0" smtClean="0"/>
              <a:t> z;</a:t>
            </a:r>
          </a:p>
          <a:p>
            <a:pPr marL="0" indent="0">
              <a:buNone/>
            </a:pPr>
            <a:r>
              <a:rPr lang="en-US" dirty="0"/>
              <a:t/>
            </a:r>
            <a:br>
              <a:rPr lang="en-US" dirty="0"/>
            </a:br>
            <a:r>
              <a:rPr lang="en-US" dirty="0" smtClean="0"/>
              <a:t>};</a:t>
            </a:r>
          </a:p>
          <a:p>
            <a:pPr marL="0" indent="0">
              <a:buNone/>
            </a:pPr>
            <a:r>
              <a:rPr lang="en-US" dirty="0" smtClean="0"/>
              <a:t>Class subclass: public </a:t>
            </a:r>
            <a:r>
              <a:rPr lang="en-US" dirty="0" err="1" smtClean="0"/>
              <a:t>MyClass</a:t>
            </a:r>
            <a:endParaRPr lang="en-US" dirty="0" smtClean="0"/>
          </a:p>
          <a:p>
            <a:pPr marL="0" indent="0">
              <a:buNone/>
            </a:pPr>
            <a:r>
              <a:rPr lang="en-US" dirty="0" smtClean="0"/>
              <a:t>{</a:t>
            </a:r>
          </a:p>
          <a:p>
            <a:pPr marL="0" indent="0">
              <a:buNone/>
            </a:pPr>
            <a:r>
              <a:rPr lang="en-US" dirty="0"/>
              <a:t> </a:t>
            </a:r>
            <a:r>
              <a:rPr lang="en-US" dirty="0" smtClean="0"/>
              <a:t> public:</a:t>
            </a:r>
          </a:p>
          <a:p>
            <a:pPr marL="0" indent="0">
              <a:buNone/>
            </a:pPr>
            <a:r>
              <a:rPr lang="en-US" dirty="0"/>
              <a:t> </a:t>
            </a:r>
            <a:r>
              <a:rPr lang="en-US" dirty="0" smtClean="0"/>
              <a:t> void set()</a:t>
            </a:r>
          </a:p>
          <a:p>
            <a:pPr marL="0" indent="0">
              <a:buNone/>
            </a:pPr>
            <a:r>
              <a:rPr lang="en-US" dirty="0" smtClean="0"/>
              <a:t>{</a:t>
            </a:r>
          </a:p>
          <a:p>
            <a:pPr marL="0" indent="0">
              <a:buNone/>
            </a:pPr>
            <a:r>
              <a:rPr lang="en-US" dirty="0"/>
              <a:t> </a:t>
            </a:r>
            <a:r>
              <a:rPr lang="en-US" dirty="0" smtClean="0"/>
              <a:t>   z = 22;</a:t>
            </a:r>
          </a:p>
          <a:p>
            <a:pPr marL="0" indent="0">
              <a:buNone/>
            </a:pPr>
            <a:r>
              <a:rPr lang="en-US" dirty="0"/>
              <a:t> </a:t>
            </a:r>
            <a:r>
              <a:rPr lang="en-US" dirty="0" smtClean="0"/>
              <a:t>  x = 20; //</a:t>
            </a:r>
          </a:p>
          <a:p>
            <a:pPr marL="0" indent="0">
              <a:buNone/>
            </a:pPr>
            <a:r>
              <a:rPr lang="en-US" dirty="0" smtClean="0"/>
              <a:t>Y =30;//</a:t>
            </a:r>
          </a:p>
          <a:p>
            <a:pPr marL="0" indent="0">
              <a:buNone/>
            </a:pPr>
            <a:r>
              <a:rPr lang="en-US" dirty="0"/>
              <a:t>}</a:t>
            </a:r>
            <a:endParaRPr lang="en-US" dirty="0" smtClean="0"/>
          </a:p>
          <a:p>
            <a:pPr marL="0" indent="0">
              <a:buNone/>
            </a:pPr>
            <a:r>
              <a:rPr lang="en-US" dirty="0"/>
              <a:t>}</a:t>
            </a:r>
            <a:br>
              <a:rPr lang="en-US" dirty="0"/>
            </a:br>
            <a:r>
              <a:rPr lang="en-US" dirty="0"/>
              <a:t/>
            </a:r>
            <a:br>
              <a:rPr lang="en-US" dirty="0"/>
            </a:br>
            <a:r>
              <a:rPr lang="en-US" dirty="0" err="1"/>
              <a:t>int</a:t>
            </a:r>
            <a:r>
              <a:rPr lang="en-US" dirty="0"/>
              <a:t> main() {</a:t>
            </a:r>
            <a:br>
              <a:rPr lang="en-US" dirty="0"/>
            </a:br>
            <a:r>
              <a:rPr lang="en-US" dirty="0"/>
              <a:t>  </a:t>
            </a:r>
            <a:r>
              <a:rPr lang="en-US" dirty="0" err="1"/>
              <a:t>MyClass</a:t>
            </a:r>
            <a:r>
              <a:rPr lang="en-US" dirty="0"/>
              <a:t> </a:t>
            </a:r>
            <a:r>
              <a:rPr lang="en-US" dirty="0" err="1"/>
              <a:t>myObj</a:t>
            </a:r>
            <a:r>
              <a:rPr lang="en-US" dirty="0"/>
              <a:t>;</a:t>
            </a:r>
            <a:br>
              <a:rPr lang="en-US" dirty="0"/>
            </a:br>
            <a:r>
              <a:rPr lang="en-US" dirty="0"/>
              <a:t>  </a:t>
            </a:r>
            <a:r>
              <a:rPr lang="en-US" dirty="0" err="1"/>
              <a:t>myObj.x</a:t>
            </a:r>
            <a:r>
              <a:rPr lang="en-US" dirty="0"/>
              <a:t> = 25;  // Allowed (public)</a:t>
            </a:r>
            <a:br>
              <a:rPr lang="en-US" dirty="0"/>
            </a:br>
            <a:r>
              <a:rPr lang="en-US" dirty="0"/>
              <a:t>  </a:t>
            </a:r>
            <a:r>
              <a:rPr lang="en-US" dirty="0" err="1"/>
              <a:t>myObj.y</a:t>
            </a:r>
            <a:r>
              <a:rPr lang="en-US" dirty="0"/>
              <a:t> = 50;  // Not allowed (private</a:t>
            </a:r>
            <a:r>
              <a:rPr lang="en-US" dirty="0" smtClean="0"/>
              <a:t>)</a:t>
            </a:r>
          </a:p>
          <a:p>
            <a:pPr marL="0" indent="0">
              <a:buNone/>
            </a:pPr>
            <a:r>
              <a:rPr lang="en-US" dirty="0" err="1" smtClean="0"/>
              <a:t>myObj.z</a:t>
            </a:r>
            <a:r>
              <a:rPr lang="en-US" dirty="0" smtClean="0"/>
              <a:t> = 22; // Not Allowed (protected)</a:t>
            </a:r>
            <a:r>
              <a:rPr lang="en-US" dirty="0"/>
              <a:t/>
            </a:r>
            <a:br>
              <a:rPr lang="en-US" dirty="0"/>
            </a:br>
            <a:r>
              <a:rPr lang="en-US" dirty="0"/>
              <a:t>  return 0;</a:t>
            </a:r>
            <a:br>
              <a:rPr lang="en-US" dirty="0"/>
            </a:br>
            <a:r>
              <a:rPr lang="en-US" dirty="0"/>
              <a:t>}</a:t>
            </a:r>
          </a:p>
        </p:txBody>
      </p:sp>
    </p:spTree>
    <p:extLst>
      <p:ext uri="{BB962C8B-B14F-4D97-AF65-F5344CB8AC3E}">
        <p14:creationId xmlns:p14="http://schemas.microsoft.com/office/powerpoint/2010/main" val="313556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4" name="Rectangle 3"/>
          <p:cNvSpPr/>
          <p:nvPr/>
        </p:nvSpPr>
        <p:spPr>
          <a:xfrm>
            <a:off x="990600" y="2426732"/>
            <a:ext cx="2438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4000" y="2558534"/>
            <a:ext cx="854145" cy="369332"/>
          </a:xfrm>
          <a:prstGeom prst="rect">
            <a:avLst/>
          </a:prstGeom>
          <a:noFill/>
        </p:spPr>
        <p:txBody>
          <a:bodyPr wrap="none" rtlCol="0">
            <a:spAutoFit/>
          </a:bodyPr>
          <a:lstStyle/>
          <a:p>
            <a:r>
              <a:rPr lang="en-US" dirty="0" err="1" smtClean="0"/>
              <a:t>Vehical</a:t>
            </a:r>
            <a:endParaRPr lang="en-US" dirty="0"/>
          </a:p>
        </p:txBody>
      </p:sp>
      <p:sp>
        <p:nvSpPr>
          <p:cNvPr id="6" name="Rectangle 5"/>
          <p:cNvSpPr/>
          <p:nvPr/>
        </p:nvSpPr>
        <p:spPr>
          <a:xfrm>
            <a:off x="990600" y="3810000"/>
            <a:ext cx="2438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3941802"/>
            <a:ext cx="498855" cy="369332"/>
          </a:xfrm>
          <a:prstGeom prst="rect">
            <a:avLst/>
          </a:prstGeom>
          <a:noFill/>
        </p:spPr>
        <p:txBody>
          <a:bodyPr wrap="none" rtlCol="0">
            <a:spAutoFit/>
          </a:bodyPr>
          <a:lstStyle/>
          <a:p>
            <a:r>
              <a:rPr lang="en-US" dirty="0" smtClean="0"/>
              <a:t>Car</a:t>
            </a:r>
            <a:endParaRPr lang="en-US" dirty="0"/>
          </a:p>
        </p:txBody>
      </p:sp>
      <p:cxnSp>
        <p:nvCxnSpPr>
          <p:cNvPr id="9" name="Straight Arrow Connector 8"/>
          <p:cNvCxnSpPr>
            <a:stCxn id="4" idx="2"/>
            <a:endCxn id="6" idx="0"/>
          </p:cNvCxnSpPr>
          <p:nvPr/>
        </p:nvCxnSpPr>
        <p:spPr>
          <a:xfrm>
            <a:off x="2209800" y="3112532"/>
            <a:ext cx="0"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0" y="1270843"/>
            <a:ext cx="3438442" cy="5078313"/>
          </a:xfrm>
          <a:prstGeom prst="rect">
            <a:avLst/>
          </a:prstGeom>
          <a:noFill/>
        </p:spPr>
        <p:txBody>
          <a:bodyPr wrap="none" rtlCol="0">
            <a:spAutoFit/>
          </a:bodyPr>
          <a:lstStyle/>
          <a:p>
            <a:r>
              <a:rPr lang="en-US" dirty="0"/>
              <a:t>c</a:t>
            </a:r>
            <a:r>
              <a:rPr lang="en-US" dirty="0" smtClean="0"/>
              <a:t>lass </a:t>
            </a:r>
            <a:r>
              <a:rPr lang="en-US" dirty="0" err="1" smtClean="0"/>
              <a:t>Vehical</a:t>
            </a:r>
            <a:endParaRPr lang="en-US" dirty="0" smtClean="0"/>
          </a:p>
          <a:p>
            <a:r>
              <a:rPr lang="en-US" dirty="0" smtClean="0"/>
              <a:t>{</a:t>
            </a:r>
          </a:p>
          <a:p>
            <a:r>
              <a:rPr lang="en-US" dirty="0"/>
              <a:t> </a:t>
            </a:r>
            <a:r>
              <a:rPr lang="en-US" dirty="0" smtClean="0"/>
              <a:t> public:</a:t>
            </a:r>
          </a:p>
          <a:p>
            <a:r>
              <a:rPr lang="en-US" dirty="0"/>
              <a:t> </a:t>
            </a:r>
            <a:r>
              <a:rPr lang="en-US" dirty="0" smtClean="0"/>
              <a:t>  void display()</a:t>
            </a:r>
          </a:p>
          <a:p>
            <a:r>
              <a:rPr lang="en-US" dirty="0"/>
              <a:t> </a:t>
            </a:r>
            <a:r>
              <a:rPr lang="en-US" dirty="0" smtClean="0"/>
              <a:t>  {</a:t>
            </a:r>
          </a:p>
          <a:p>
            <a:r>
              <a:rPr lang="en-US" dirty="0"/>
              <a:t> </a:t>
            </a:r>
            <a:r>
              <a:rPr lang="en-US" dirty="0" smtClean="0"/>
              <a:t>     </a:t>
            </a:r>
            <a:r>
              <a:rPr lang="en-US" dirty="0" err="1" smtClean="0"/>
              <a:t>cout</a:t>
            </a:r>
            <a:r>
              <a:rPr lang="en-US" dirty="0" smtClean="0"/>
              <a:t> &lt;&lt; “In the </a:t>
            </a:r>
            <a:r>
              <a:rPr lang="en-US" dirty="0" err="1" smtClean="0"/>
              <a:t>Vehical</a:t>
            </a:r>
            <a:r>
              <a:rPr lang="en-US" dirty="0" smtClean="0"/>
              <a:t> Class”; </a:t>
            </a:r>
          </a:p>
          <a:p>
            <a:r>
              <a:rPr lang="en-US" dirty="0"/>
              <a:t> </a:t>
            </a:r>
            <a:r>
              <a:rPr lang="en-US" dirty="0" smtClean="0"/>
              <a:t>  }</a:t>
            </a:r>
          </a:p>
          <a:p>
            <a:r>
              <a:rPr lang="en-US" dirty="0" smtClean="0"/>
              <a:t>};</a:t>
            </a:r>
          </a:p>
          <a:p>
            <a:endParaRPr lang="en-US" dirty="0"/>
          </a:p>
          <a:p>
            <a:endParaRPr lang="en-US" dirty="0" smtClean="0"/>
          </a:p>
          <a:p>
            <a:r>
              <a:rPr lang="en-US" dirty="0" smtClean="0"/>
              <a:t>class Car: public </a:t>
            </a:r>
            <a:r>
              <a:rPr lang="en-US" dirty="0" err="1" smtClean="0"/>
              <a:t>Vehical</a:t>
            </a:r>
            <a:endParaRPr lang="en-US" dirty="0" smtClean="0"/>
          </a:p>
          <a:p>
            <a:r>
              <a:rPr lang="en-US" dirty="0" smtClean="0"/>
              <a:t>{</a:t>
            </a:r>
          </a:p>
          <a:p>
            <a:r>
              <a:rPr lang="en-US" dirty="0"/>
              <a:t> </a:t>
            </a:r>
            <a:r>
              <a:rPr lang="en-US" dirty="0" smtClean="0"/>
              <a:t> public : </a:t>
            </a:r>
          </a:p>
          <a:p>
            <a:r>
              <a:rPr lang="en-US" dirty="0"/>
              <a:t> </a:t>
            </a:r>
            <a:r>
              <a:rPr lang="en-US" dirty="0" smtClean="0"/>
              <a:t> void show()</a:t>
            </a:r>
          </a:p>
          <a:p>
            <a:r>
              <a:rPr lang="en-US" dirty="0"/>
              <a:t> </a:t>
            </a:r>
            <a:r>
              <a:rPr lang="en-US" dirty="0" smtClean="0"/>
              <a:t>  {</a:t>
            </a:r>
          </a:p>
          <a:p>
            <a:r>
              <a:rPr lang="en-US" dirty="0"/>
              <a:t> </a:t>
            </a:r>
            <a:r>
              <a:rPr lang="en-US" dirty="0" smtClean="0"/>
              <a:t>      </a:t>
            </a:r>
            <a:r>
              <a:rPr lang="en-US" dirty="0" err="1" smtClean="0"/>
              <a:t>cout</a:t>
            </a:r>
            <a:r>
              <a:rPr lang="en-US" dirty="0" smtClean="0"/>
              <a:t> &lt;&lt; “In side Car Sub class”;</a:t>
            </a:r>
          </a:p>
          <a:p>
            <a:r>
              <a:rPr lang="en-US" dirty="0"/>
              <a:t> </a:t>
            </a:r>
            <a:r>
              <a:rPr lang="en-US" dirty="0" smtClean="0"/>
              <a:t>  }</a:t>
            </a:r>
          </a:p>
          <a:p>
            <a:r>
              <a:rPr lang="en-US" dirty="0" smtClean="0"/>
              <a:t>};</a:t>
            </a:r>
            <a:endParaRPr lang="en-US" dirty="0"/>
          </a:p>
        </p:txBody>
      </p:sp>
      <p:sp>
        <p:nvSpPr>
          <p:cNvPr id="3" name="TextBox 2"/>
          <p:cNvSpPr txBox="1"/>
          <p:nvPr/>
        </p:nvSpPr>
        <p:spPr>
          <a:xfrm>
            <a:off x="990600" y="4495800"/>
            <a:ext cx="1550937" cy="1754326"/>
          </a:xfrm>
          <a:prstGeom prst="rect">
            <a:avLst/>
          </a:prstGeom>
          <a:noFill/>
        </p:spPr>
        <p:txBody>
          <a:bodyPr wrap="none" rtlCol="0">
            <a:spAutoFit/>
          </a:bodyPr>
          <a:lstStyle/>
          <a:p>
            <a:r>
              <a:rPr lang="en-US" dirty="0" smtClean="0"/>
              <a:t>Void main()</a:t>
            </a:r>
          </a:p>
          <a:p>
            <a:r>
              <a:rPr lang="en-US" dirty="0" smtClean="0"/>
              <a:t>{</a:t>
            </a:r>
          </a:p>
          <a:p>
            <a:r>
              <a:rPr lang="en-US" dirty="0"/>
              <a:t> </a:t>
            </a:r>
            <a:r>
              <a:rPr lang="en-US" dirty="0" smtClean="0"/>
              <a:t>   Car </a:t>
            </a:r>
            <a:r>
              <a:rPr lang="en-US" dirty="0" err="1" smtClean="0"/>
              <a:t>ob</a:t>
            </a:r>
            <a:r>
              <a:rPr lang="en-US" dirty="0" smtClean="0"/>
              <a:t>;</a:t>
            </a:r>
          </a:p>
          <a:p>
            <a:r>
              <a:rPr lang="en-US" dirty="0" smtClean="0"/>
              <a:t>    </a:t>
            </a:r>
            <a:r>
              <a:rPr lang="en-US" dirty="0" err="1" smtClean="0"/>
              <a:t>ob.display</a:t>
            </a:r>
            <a:r>
              <a:rPr lang="en-US" dirty="0" smtClean="0"/>
              <a:t>();</a:t>
            </a:r>
          </a:p>
          <a:p>
            <a:r>
              <a:rPr lang="en-US" dirty="0"/>
              <a:t> </a:t>
            </a:r>
            <a:r>
              <a:rPr lang="en-US" dirty="0" smtClean="0"/>
              <a:t>   </a:t>
            </a:r>
            <a:r>
              <a:rPr lang="en-US" dirty="0" err="1" smtClean="0"/>
              <a:t>ob.show</a:t>
            </a:r>
            <a:r>
              <a:rPr lang="en-US" smtClean="0"/>
              <a:t>();</a:t>
            </a:r>
            <a:endParaRPr lang="en-US" dirty="0" smtClean="0"/>
          </a:p>
          <a:p>
            <a:r>
              <a:rPr lang="en-US" dirty="0"/>
              <a:t>}</a:t>
            </a:r>
          </a:p>
        </p:txBody>
      </p:sp>
      <p:sp>
        <p:nvSpPr>
          <p:cNvPr id="8" name="TextBox 7"/>
          <p:cNvSpPr txBox="1"/>
          <p:nvPr/>
        </p:nvSpPr>
        <p:spPr>
          <a:xfrm>
            <a:off x="960120" y="1219497"/>
            <a:ext cx="4221480" cy="923330"/>
          </a:xfrm>
          <a:prstGeom prst="rect">
            <a:avLst/>
          </a:prstGeom>
          <a:noFill/>
        </p:spPr>
        <p:txBody>
          <a:bodyPr wrap="square" rtlCol="0">
            <a:spAutoFit/>
          </a:bodyPr>
          <a:lstStyle/>
          <a:p>
            <a:r>
              <a:rPr lang="en-US" dirty="0"/>
              <a:t>In single inheritance, a class is allowed to inherit from only one class. i.e. one sub class is inherited by one base class only.</a:t>
            </a:r>
          </a:p>
        </p:txBody>
      </p:sp>
    </p:spTree>
    <p:extLst>
      <p:ext uri="{BB962C8B-B14F-4D97-AF65-F5344CB8AC3E}">
        <p14:creationId xmlns:p14="http://schemas.microsoft.com/office/powerpoint/2010/main" val="255073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a:xfrm>
            <a:off x="405765" y="4114800"/>
            <a:ext cx="8229600" cy="2514600"/>
          </a:xfrm>
        </p:spPr>
        <p:txBody>
          <a:bodyPr>
            <a:normAutofit lnSpcReduction="10000"/>
          </a:bodyPr>
          <a:lstStyle/>
          <a:p>
            <a:r>
              <a:rPr lang="en-US" sz="2000" dirty="0" smtClean="0"/>
              <a:t>Syntax: </a:t>
            </a:r>
          </a:p>
          <a:p>
            <a:pPr marL="0" indent="0">
              <a:buNone/>
            </a:pPr>
            <a:r>
              <a:rPr lang="en-US" sz="2000" dirty="0" smtClean="0"/>
              <a:t>class </a:t>
            </a:r>
            <a:r>
              <a:rPr lang="en-US" sz="2000" dirty="0" err="1"/>
              <a:t>subclass_name</a:t>
            </a:r>
            <a:r>
              <a:rPr lang="en-US" sz="2000" dirty="0"/>
              <a:t> : </a:t>
            </a:r>
            <a:r>
              <a:rPr lang="en-US" sz="2000" dirty="0" err="1"/>
              <a:t>access_mode</a:t>
            </a:r>
            <a:r>
              <a:rPr lang="en-US" sz="2000" dirty="0"/>
              <a:t> base_class1, </a:t>
            </a:r>
            <a:r>
              <a:rPr lang="en-US" sz="2000" dirty="0" err="1"/>
              <a:t>access_mode</a:t>
            </a:r>
            <a:r>
              <a:rPr lang="en-US" sz="2000" dirty="0"/>
              <a:t> base_class2, .... { //body of subclass </a:t>
            </a:r>
            <a:r>
              <a:rPr lang="en-US" sz="2000" dirty="0" smtClean="0"/>
              <a:t>};</a:t>
            </a:r>
          </a:p>
          <a:p>
            <a:r>
              <a:rPr lang="en-US" sz="2000" dirty="0" smtClean="0"/>
              <a:t>e.g.</a:t>
            </a:r>
          </a:p>
          <a:p>
            <a:pPr marL="0" indent="0">
              <a:buNone/>
            </a:pPr>
            <a:r>
              <a:rPr lang="en-US" sz="2000" dirty="0" smtClean="0"/>
              <a:t>Class A: public B, public A</a:t>
            </a:r>
          </a:p>
          <a:p>
            <a:pPr marL="0" indent="0">
              <a:buNone/>
            </a:pPr>
            <a:r>
              <a:rPr lang="en-US" sz="2000" dirty="0" smtClean="0"/>
              <a:t>{</a:t>
            </a:r>
          </a:p>
          <a:p>
            <a:pPr marL="0" indent="0">
              <a:buNone/>
            </a:pPr>
            <a:r>
              <a:rPr lang="en-US" sz="2000" dirty="0"/>
              <a:t>}</a:t>
            </a:r>
          </a:p>
        </p:txBody>
      </p:sp>
      <p:pic>
        <p:nvPicPr>
          <p:cNvPr id="1029" name="Picture 5" descr="https://media.geeksforgeeks.org/wp-content/uploads/multiple-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686675" cy="1857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1447800"/>
            <a:ext cx="7686675" cy="646331"/>
          </a:xfrm>
          <a:prstGeom prst="rect">
            <a:avLst/>
          </a:prstGeom>
          <a:noFill/>
        </p:spPr>
        <p:txBody>
          <a:bodyPr wrap="square" rtlCol="0">
            <a:spAutoFit/>
          </a:bodyPr>
          <a:lstStyle/>
          <a:p>
            <a:r>
              <a:rPr lang="en-US" dirty="0"/>
              <a:t>Multiple Inheritance is a feature of C++ where a class can inherit from more than one classes. </a:t>
            </a:r>
            <a:r>
              <a:rPr lang="en-US" dirty="0" err="1"/>
              <a:t>i.e</a:t>
            </a:r>
            <a:r>
              <a:rPr lang="en-US" dirty="0"/>
              <a:t> one </a:t>
            </a:r>
            <a:r>
              <a:rPr lang="en-US" b="1" dirty="0"/>
              <a:t>sub class</a:t>
            </a:r>
            <a:r>
              <a:rPr lang="en-US" dirty="0"/>
              <a:t> is inherited from more than one </a:t>
            </a:r>
            <a:r>
              <a:rPr lang="en-US" b="1" dirty="0"/>
              <a:t>base classes</a:t>
            </a:r>
            <a:r>
              <a:rPr lang="en-US" dirty="0"/>
              <a:t>.</a:t>
            </a:r>
          </a:p>
        </p:txBody>
      </p:sp>
    </p:spTree>
    <p:extLst>
      <p:ext uri="{BB962C8B-B14F-4D97-AF65-F5344CB8AC3E}">
        <p14:creationId xmlns:p14="http://schemas.microsoft.com/office/powerpoint/2010/main" val="146088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4" name="Rectangle 3"/>
          <p:cNvSpPr/>
          <p:nvPr/>
        </p:nvSpPr>
        <p:spPr>
          <a:xfrm>
            <a:off x="838200" y="17526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95400" y="1834634"/>
            <a:ext cx="865622" cy="369332"/>
          </a:xfrm>
          <a:prstGeom prst="rect">
            <a:avLst/>
          </a:prstGeom>
          <a:noFill/>
        </p:spPr>
        <p:txBody>
          <a:bodyPr wrap="none" rtlCol="0">
            <a:spAutoFit/>
          </a:bodyPr>
          <a:lstStyle/>
          <a:p>
            <a:r>
              <a:rPr lang="en-US" dirty="0" smtClean="0"/>
              <a:t>Vehicle</a:t>
            </a:r>
            <a:endParaRPr lang="en-US" dirty="0"/>
          </a:p>
        </p:txBody>
      </p:sp>
      <p:sp>
        <p:nvSpPr>
          <p:cNvPr id="6" name="Rectangle 5"/>
          <p:cNvSpPr/>
          <p:nvPr/>
        </p:nvSpPr>
        <p:spPr>
          <a:xfrm>
            <a:off x="4114800" y="17526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0" y="1834634"/>
            <a:ext cx="1470339" cy="369332"/>
          </a:xfrm>
          <a:prstGeom prst="rect">
            <a:avLst/>
          </a:prstGeom>
          <a:noFill/>
        </p:spPr>
        <p:txBody>
          <a:bodyPr wrap="none" rtlCol="0">
            <a:spAutoFit/>
          </a:bodyPr>
          <a:lstStyle/>
          <a:p>
            <a:r>
              <a:rPr lang="en-US" dirty="0" err="1" smtClean="0"/>
              <a:t>FourWheeler</a:t>
            </a:r>
            <a:endParaRPr lang="en-US" dirty="0"/>
          </a:p>
        </p:txBody>
      </p:sp>
      <p:sp>
        <p:nvSpPr>
          <p:cNvPr id="8" name="Rectangle 7"/>
          <p:cNvSpPr/>
          <p:nvPr/>
        </p:nvSpPr>
        <p:spPr>
          <a:xfrm>
            <a:off x="2971800" y="3358634"/>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29000" y="3440668"/>
            <a:ext cx="498855" cy="369332"/>
          </a:xfrm>
          <a:prstGeom prst="rect">
            <a:avLst/>
          </a:prstGeom>
          <a:noFill/>
        </p:spPr>
        <p:txBody>
          <a:bodyPr wrap="none" rtlCol="0">
            <a:spAutoFit/>
          </a:bodyPr>
          <a:lstStyle/>
          <a:p>
            <a:r>
              <a:rPr lang="en-US" dirty="0" smtClean="0"/>
              <a:t>Car</a:t>
            </a:r>
            <a:endParaRPr lang="en-US" dirty="0"/>
          </a:p>
        </p:txBody>
      </p:sp>
      <p:cxnSp>
        <p:nvCxnSpPr>
          <p:cNvPr id="11" name="Straight Arrow Connector 10"/>
          <p:cNvCxnSpPr/>
          <p:nvPr/>
        </p:nvCxnSpPr>
        <p:spPr>
          <a:xfrm>
            <a:off x="2161022" y="2286000"/>
            <a:ext cx="1267978" cy="107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a:off x="3962400" y="2286000"/>
            <a:ext cx="1143000" cy="107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 y="4572000"/>
            <a:ext cx="4397166" cy="923330"/>
          </a:xfrm>
          <a:prstGeom prst="rect">
            <a:avLst/>
          </a:prstGeom>
          <a:noFill/>
        </p:spPr>
        <p:txBody>
          <a:bodyPr wrap="none" rtlCol="0">
            <a:spAutoFit/>
          </a:bodyPr>
          <a:lstStyle/>
          <a:p>
            <a:r>
              <a:rPr lang="en-US" dirty="0" smtClean="0"/>
              <a:t>Class Car: public Vehicle, public </a:t>
            </a:r>
            <a:r>
              <a:rPr lang="en-US" dirty="0" err="1" smtClean="0"/>
              <a:t>FourWheeler</a:t>
            </a:r>
            <a:endParaRPr lang="en-US" dirty="0" smtClean="0"/>
          </a:p>
          <a:p>
            <a:r>
              <a:rPr lang="en-US" dirty="0" smtClean="0"/>
              <a:t>{</a:t>
            </a:r>
          </a:p>
          <a:p>
            <a:r>
              <a:rPr lang="en-US" dirty="0"/>
              <a:t>}</a:t>
            </a:r>
            <a:r>
              <a:rPr lang="en-US" dirty="0" smtClean="0"/>
              <a:t> </a:t>
            </a:r>
            <a:endParaRPr lang="en-US" dirty="0"/>
          </a:p>
        </p:txBody>
      </p:sp>
    </p:spTree>
    <p:extLst>
      <p:ext uri="{BB962C8B-B14F-4D97-AF65-F5344CB8AC3E}">
        <p14:creationId xmlns:p14="http://schemas.microsoft.com/office/powerpoint/2010/main" val="334946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pic>
        <p:nvPicPr>
          <p:cNvPr id="1026" name="Picture 2" descr="https://media.geeksforgeeks.org/wp-content/uploads/multilevel-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5234"/>
            <a:ext cx="4610100" cy="34385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81700" y="27432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38900" y="2825234"/>
            <a:ext cx="865622" cy="369332"/>
          </a:xfrm>
          <a:prstGeom prst="rect">
            <a:avLst/>
          </a:prstGeom>
          <a:noFill/>
        </p:spPr>
        <p:txBody>
          <a:bodyPr wrap="none" rtlCol="0">
            <a:spAutoFit/>
          </a:bodyPr>
          <a:lstStyle/>
          <a:p>
            <a:r>
              <a:rPr lang="en-US" dirty="0" smtClean="0"/>
              <a:t>Vehicle</a:t>
            </a:r>
            <a:endParaRPr lang="en-US" dirty="0"/>
          </a:p>
        </p:txBody>
      </p:sp>
      <p:sp>
        <p:nvSpPr>
          <p:cNvPr id="7" name="Rectangle 6"/>
          <p:cNvSpPr/>
          <p:nvPr/>
        </p:nvSpPr>
        <p:spPr>
          <a:xfrm>
            <a:off x="5981700" y="41148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38900" y="4196834"/>
            <a:ext cx="1470339" cy="369332"/>
          </a:xfrm>
          <a:prstGeom prst="rect">
            <a:avLst/>
          </a:prstGeom>
          <a:noFill/>
        </p:spPr>
        <p:txBody>
          <a:bodyPr wrap="none" rtlCol="0">
            <a:spAutoFit/>
          </a:bodyPr>
          <a:lstStyle/>
          <a:p>
            <a:r>
              <a:rPr lang="en-US" dirty="0" err="1" smtClean="0"/>
              <a:t>FourWheeler</a:t>
            </a:r>
            <a:endParaRPr lang="en-US" dirty="0"/>
          </a:p>
        </p:txBody>
      </p:sp>
      <p:sp>
        <p:nvSpPr>
          <p:cNvPr id="9" name="Rectangle 8"/>
          <p:cNvSpPr/>
          <p:nvPr/>
        </p:nvSpPr>
        <p:spPr>
          <a:xfrm>
            <a:off x="5996940" y="55626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54140" y="5644634"/>
            <a:ext cx="498855" cy="369332"/>
          </a:xfrm>
          <a:prstGeom prst="rect">
            <a:avLst/>
          </a:prstGeom>
          <a:noFill/>
        </p:spPr>
        <p:txBody>
          <a:bodyPr wrap="none" rtlCol="0">
            <a:spAutoFit/>
          </a:bodyPr>
          <a:lstStyle/>
          <a:p>
            <a:r>
              <a:rPr lang="en-US" dirty="0" smtClean="0"/>
              <a:t>Car</a:t>
            </a:r>
            <a:endParaRPr lang="en-US" dirty="0"/>
          </a:p>
        </p:txBody>
      </p:sp>
      <p:cxnSp>
        <p:nvCxnSpPr>
          <p:cNvPr id="11" name="Straight Arrow Connector 10"/>
          <p:cNvCxnSpPr>
            <a:stCxn id="5" idx="2"/>
            <a:endCxn id="7" idx="0"/>
          </p:cNvCxnSpPr>
          <p:nvPr/>
        </p:nvCxnSpPr>
        <p:spPr>
          <a:xfrm>
            <a:off x="6972300" y="32766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6972300" y="4648200"/>
            <a:ext cx="1524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0" y="1447800"/>
            <a:ext cx="7703327" cy="369332"/>
          </a:xfrm>
          <a:prstGeom prst="rect">
            <a:avLst/>
          </a:prstGeom>
          <a:noFill/>
        </p:spPr>
        <p:txBody>
          <a:bodyPr wrap="none" rtlCol="0">
            <a:spAutoFit/>
          </a:bodyPr>
          <a:lstStyle/>
          <a:p>
            <a:r>
              <a:rPr lang="en-US" dirty="0"/>
              <a:t> In this type of inheritance, a derived class is created from another derived class.</a:t>
            </a:r>
          </a:p>
        </p:txBody>
      </p:sp>
      <p:sp>
        <p:nvSpPr>
          <p:cNvPr id="3" name="TextBox 2"/>
          <p:cNvSpPr txBox="1"/>
          <p:nvPr/>
        </p:nvSpPr>
        <p:spPr>
          <a:xfrm>
            <a:off x="3404646" y="4423475"/>
            <a:ext cx="2418034" cy="369332"/>
          </a:xfrm>
          <a:prstGeom prst="rect">
            <a:avLst/>
          </a:prstGeom>
          <a:noFill/>
        </p:spPr>
        <p:txBody>
          <a:bodyPr wrap="none" rtlCol="0">
            <a:spAutoFit/>
          </a:bodyPr>
          <a:lstStyle/>
          <a:p>
            <a:r>
              <a:rPr lang="en-US" dirty="0" smtClean="0"/>
              <a:t>Intermediate Base Class</a:t>
            </a:r>
            <a:endParaRPr lang="en-US" dirty="0"/>
          </a:p>
        </p:txBody>
      </p:sp>
    </p:spTree>
    <p:extLst>
      <p:ext uri="{BB962C8B-B14F-4D97-AF65-F5344CB8AC3E}">
        <p14:creationId xmlns:p14="http://schemas.microsoft.com/office/powerpoint/2010/main" val="153722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The capability of a class to derive properties and characteristics from another class is called </a:t>
            </a:r>
            <a:r>
              <a:rPr lang="en-US" b="1" dirty="0"/>
              <a:t>Inheritance</a:t>
            </a:r>
            <a:r>
              <a:rPr lang="en-US" dirty="0" smtClean="0"/>
              <a:t>.</a:t>
            </a:r>
          </a:p>
          <a:p>
            <a:r>
              <a:rPr lang="en-US" b="1" dirty="0"/>
              <a:t>Sub </a:t>
            </a:r>
            <a:r>
              <a:rPr lang="en-US" b="1" dirty="0" smtClean="0"/>
              <a:t>Class/Derived Class:</a:t>
            </a:r>
            <a:r>
              <a:rPr lang="en-US" dirty="0"/>
              <a:t> The class that inherits properties from another class is called Sub class or Derived Class.</a:t>
            </a:r>
            <a:r>
              <a:rPr lang="en-US" dirty="0" smtClean="0"/>
              <a:t/>
            </a:r>
            <a:br>
              <a:rPr lang="en-US" dirty="0" smtClean="0"/>
            </a:br>
            <a:r>
              <a:rPr lang="en-US" b="1" dirty="0"/>
              <a:t>Super </a:t>
            </a:r>
            <a:r>
              <a:rPr lang="en-US" b="1" dirty="0" smtClean="0"/>
              <a:t>Class/Base </a:t>
            </a:r>
            <a:r>
              <a:rPr lang="en-US" b="1" dirty="0" err="1" smtClean="0"/>
              <a:t>Class:</a:t>
            </a:r>
            <a:r>
              <a:rPr lang="en-US" dirty="0" err="1" smtClean="0"/>
              <a:t>The</a:t>
            </a:r>
            <a:r>
              <a:rPr lang="en-US" dirty="0" smtClean="0"/>
              <a:t> </a:t>
            </a:r>
            <a:r>
              <a:rPr lang="en-US" dirty="0"/>
              <a:t>class whose properties are inherited by sub class is called Base Class or Super class.</a:t>
            </a:r>
          </a:p>
        </p:txBody>
      </p:sp>
      <p:sp>
        <p:nvSpPr>
          <p:cNvPr id="6" name="Rounded Rectangle 5"/>
          <p:cNvSpPr/>
          <p:nvPr/>
        </p:nvSpPr>
        <p:spPr>
          <a:xfrm>
            <a:off x="5410200" y="2286000"/>
            <a:ext cx="2362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398770" y="4038600"/>
            <a:ext cx="2362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p:cNvCxnSpPr>
          <p:nvPr/>
        </p:nvCxnSpPr>
        <p:spPr>
          <a:xfrm>
            <a:off x="6591300" y="2819400"/>
            <a:ext cx="0" cy="1219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3600" y="2368034"/>
            <a:ext cx="1144865" cy="369332"/>
          </a:xfrm>
          <a:prstGeom prst="rect">
            <a:avLst/>
          </a:prstGeom>
          <a:noFill/>
        </p:spPr>
        <p:txBody>
          <a:bodyPr wrap="none" rtlCol="0">
            <a:spAutoFit/>
          </a:bodyPr>
          <a:lstStyle/>
          <a:p>
            <a:r>
              <a:rPr lang="en-US" dirty="0" smtClean="0"/>
              <a:t>Base Class</a:t>
            </a:r>
            <a:endParaRPr lang="en-US" dirty="0"/>
          </a:p>
        </p:txBody>
      </p:sp>
      <p:sp>
        <p:nvSpPr>
          <p:cNvPr id="11" name="TextBox 10"/>
          <p:cNvSpPr txBox="1"/>
          <p:nvPr/>
        </p:nvSpPr>
        <p:spPr>
          <a:xfrm>
            <a:off x="5799745" y="4120634"/>
            <a:ext cx="1434367" cy="369332"/>
          </a:xfrm>
          <a:prstGeom prst="rect">
            <a:avLst/>
          </a:prstGeom>
          <a:noFill/>
        </p:spPr>
        <p:txBody>
          <a:bodyPr wrap="none" rtlCol="0">
            <a:spAutoFit/>
          </a:bodyPr>
          <a:lstStyle/>
          <a:p>
            <a:r>
              <a:rPr lang="en-US" dirty="0" smtClean="0"/>
              <a:t>Derived Class</a:t>
            </a:r>
            <a:endParaRPr lang="en-US" dirty="0"/>
          </a:p>
        </p:txBody>
      </p:sp>
    </p:spTree>
    <p:extLst>
      <p:ext uri="{BB962C8B-B14F-4D97-AF65-F5344CB8AC3E}">
        <p14:creationId xmlns:p14="http://schemas.microsoft.com/office/powerpoint/2010/main" val="249870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Inheritance</a:t>
            </a:r>
            <a:endParaRPr lang="en-US" dirty="0"/>
          </a:p>
        </p:txBody>
      </p:sp>
      <p:pic>
        <p:nvPicPr>
          <p:cNvPr id="2050" name="Picture 2" descr="https://media.geeksforgeeks.org/wp-content/uploads/hierarchical-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 y="2749564"/>
            <a:ext cx="4191000" cy="17761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90448" y="3637657"/>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47648" y="3719691"/>
            <a:ext cx="865622" cy="369332"/>
          </a:xfrm>
          <a:prstGeom prst="rect">
            <a:avLst/>
          </a:prstGeom>
          <a:noFill/>
        </p:spPr>
        <p:txBody>
          <a:bodyPr wrap="none" rtlCol="0">
            <a:spAutoFit/>
          </a:bodyPr>
          <a:lstStyle/>
          <a:p>
            <a:r>
              <a:rPr lang="en-US" dirty="0" smtClean="0"/>
              <a:t>Vehicle</a:t>
            </a:r>
            <a:endParaRPr lang="en-US" dirty="0"/>
          </a:p>
        </p:txBody>
      </p:sp>
      <p:sp>
        <p:nvSpPr>
          <p:cNvPr id="7" name="Rectangle 6"/>
          <p:cNvSpPr/>
          <p:nvPr/>
        </p:nvSpPr>
        <p:spPr>
          <a:xfrm>
            <a:off x="7219198" y="5079623"/>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76398" y="5161657"/>
            <a:ext cx="521297" cy="369332"/>
          </a:xfrm>
          <a:prstGeom prst="rect">
            <a:avLst/>
          </a:prstGeom>
          <a:noFill/>
        </p:spPr>
        <p:txBody>
          <a:bodyPr wrap="none" rtlCol="0">
            <a:spAutoFit/>
          </a:bodyPr>
          <a:lstStyle/>
          <a:p>
            <a:r>
              <a:rPr lang="en-US" dirty="0" smtClean="0"/>
              <a:t>Bus</a:t>
            </a:r>
            <a:endParaRPr lang="en-US" dirty="0"/>
          </a:p>
        </p:txBody>
      </p:sp>
      <p:sp>
        <p:nvSpPr>
          <p:cNvPr id="9" name="Rectangle 8"/>
          <p:cNvSpPr/>
          <p:nvPr/>
        </p:nvSpPr>
        <p:spPr>
          <a:xfrm>
            <a:off x="4248150" y="5085457"/>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05350" y="5167491"/>
            <a:ext cx="498855" cy="369332"/>
          </a:xfrm>
          <a:prstGeom prst="rect">
            <a:avLst/>
          </a:prstGeom>
          <a:noFill/>
        </p:spPr>
        <p:txBody>
          <a:bodyPr wrap="none" rtlCol="0">
            <a:spAutoFit/>
          </a:bodyPr>
          <a:lstStyle/>
          <a:p>
            <a:r>
              <a:rPr lang="en-US" dirty="0" smtClean="0"/>
              <a:t>Car</a:t>
            </a:r>
            <a:endParaRPr lang="en-US" dirty="0"/>
          </a:p>
        </p:txBody>
      </p:sp>
      <p:cxnSp>
        <p:nvCxnSpPr>
          <p:cNvPr id="11" name="Straight Arrow Connector 10"/>
          <p:cNvCxnSpPr>
            <a:stCxn id="5" idx="2"/>
          </p:cNvCxnSpPr>
          <p:nvPr/>
        </p:nvCxnSpPr>
        <p:spPr>
          <a:xfrm flipH="1">
            <a:off x="5466598" y="4171057"/>
            <a:ext cx="131445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6990598" y="4171057"/>
            <a:ext cx="1219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22648" y="1638300"/>
            <a:ext cx="6914398" cy="923330"/>
          </a:xfrm>
          <a:prstGeom prst="rect">
            <a:avLst/>
          </a:prstGeom>
          <a:noFill/>
        </p:spPr>
        <p:txBody>
          <a:bodyPr wrap="square" rtlCol="0">
            <a:spAutoFit/>
          </a:bodyPr>
          <a:lstStyle/>
          <a:p>
            <a:r>
              <a:rPr lang="en-US" dirty="0"/>
              <a:t>In this type of inheritance, more than one sub class is inherited from a single base class. i.e. more than one derived class is created from a single base class.</a:t>
            </a:r>
          </a:p>
        </p:txBody>
      </p:sp>
    </p:spTree>
    <p:extLst>
      <p:ext uri="{BB962C8B-B14F-4D97-AF65-F5344CB8AC3E}">
        <p14:creationId xmlns:p14="http://schemas.microsoft.com/office/powerpoint/2010/main" val="21598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Inheritance</a:t>
            </a:r>
            <a:endParaRPr lang="en-US" dirty="0"/>
          </a:p>
        </p:txBody>
      </p:sp>
      <p:pic>
        <p:nvPicPr>
          <p:cNvPr id="3074" name="Picture 2" descr="https://media.geeksforgeeks.org/wp-content/uploads/Hybrid-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4219119"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1" y="1371600"/>
            <a:ext cx="7239000" cy="923330"/>
          </a:xfrm>
          <a:prstGeom prst="rect">
            <a:avLst/>
          </a:prstGeom>
          <a:noFill/>
        </p:spPr>
        <p:txBody>
          <a:bodyPr wrap="square" rtlCol="0">
            <a:spAutoFit/>
          </a:bodyPr>
          <a:lstStyle/>
          <a:p>
            <a:r>
              <a:rPr lang="en-US" dirty="0"/>
              <a:t> Hybrid Inheritance is implemented by combining more than one type of inheritance. For example: Combining Hierarchical inheritance and Multiple Inheritance.</a:t>
            </a:r>
          </a:p>
        </p:txBody>
      </p:sp>
      <p:sp>
        <p:nvSpPr>
          <p:cNvPr id="6" name="Rectangle 5"/>
          <p:cNvSpPr/>
          <p:nvPr/>
        </p:nvSpPr>
        <p:spPr>
          <a:xfrm>
            <a:off x="4852436" y="2590800"/>
            <a:ext cx="1700764" cy="451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09636" y="2672834"/>
            <a:ext cx="865622" cy="369332"/>
          </a:xfrm>
          <a:prstGeom prst="rect">
            <a:avLst/>
          </a:prstGeom>
          <a:noFill/>
        </p:spPr>
        <p:txBody>
          <a:bodyPr wrap="none" rtlCol="0">
            <a:spAutoFit/>
          </a:bodyPr>
          <a:lstStyle/>
          <a:p>
            <a:r>
              <a:rPr lang="en-US" dirty="0" smtClean="0"/>
              <a:t>Vehicle</a:t>
            </a:r>
            <a:endParaRPr lang="en-US" dirty="0"/>
          </a:p>
        </p:txBody>
      </p:sp>
      <p:sp>
        <p:nvSpPr>
          <p:cNvPr id="8" name="Rectangle 7"/>
          <p:cNvSpPr/>
          <p:nvPr/>
        </p:nvSpPr>
        <p:spPr>
          <a:xfrm>
            <a:off x="7108708" y="3780413"/>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838659" y="3927217"/>
            <a:ext cx="521297" cy="369332"/>
          </a:xfrm>
          <a:prstGeom prst="rect">
            <a:avLst/>
          </a:prstGeom>
          <a:noFill/>
        </p:spPr>
        <p:txBody>
          <a:bodyPr wrap="none" rtlCol="0">
            <a:spAutoFit/>
          </a:bodyPr>
          <a:lstStyle/>
          <a:p>
            <a:r>
              <a:rPr lang="en-US" dirty="0" smtClean="0"/>
              <a:t>Bus</a:t>
            </a:r>
            <a:endParaRPr lang="en-US" dirty="0"/>
          </a:p>
        </p:txBody>
      </p:sp>
      <p:sp>
        <p:nvSpPr>
          <p:cNvPr id="10" name="Rectangle 9"/>
          <p:cNvSpPr/>
          <p:nvPr/>
        </p:nvSpPr>
        <p:spPr>
          <a:xfrm>
            <a:off x="4751847" y="3810000"/>
            <a:ext cx="1981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29343" y="3927217"/>
            <a:ext cx="498855" cy="369332"/>
          </a:xfrm>
          <a:prstGeom prst="rect">
            <a:avLst/>
          </a:prstGeom>
          <a:noFill/>
        </p:spPr>
        <p:txBody>
          <a:bodyPr wrap="none" rtlCol="0">
            <a:spAutoFit/>
          </a:bodyPr>
          <a:lstStyle/>
          <a:p>
            <a:r>
              <a:rPr lang="en-US" dirty="0" smtClean="0"/>
              <a:t>Car</a:t>
            </a:r>
            <a:endParaRPr lang="en-US" dirty="0"/>
          </a:p>
        </p:txBody>
      </p:sp>
      <p:sp>
        <p:nvSpPr>
          <p:cNvPr id="14" name="Rectangle 13"/>
          <p:cNvSpPr/>
          <p:nvPr/>
        </p:nvSpPr>
        <p:spPr>
          <a:xfrm>
            <a:off x="7435616" y="2553593"/>
            <a:ext cx="1327384"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816" y="2635627"/>
            <a:ext cx="587405" cy="369332"/>
          </a:xfrm>
          <a:prstGeom prst="rect">
            <a:avLst/>
          </a:prstGeom>
          <a:noFill/>
        </p:spPr>
        <p:txBody>
          <a:bodyPr wrap="none" rtlCol="0">
            <a:spAutoFit/>
          </a:bodyPr>
          <a:lstStyle/>
          <a:p>
            <a:r>
              <a:rPr lang="en-US" dirty="0" smtClean="0"/>
              <a:t>Fare</a:t>
            </a:r>
            <a:endParaRPr lang="en-US" dirty="0"/>
          </a:p>
        </p:txBody>
      </p:sp>
      <p:cxnSp>
        <p:nvCxnSpPr>
          <p:cNvPr id="19" name="Straight Arrow Connector 18"/>
          <p:cNvCxnSpPr>
            <a:stCxn id="7" idx="2"/>
            <a:endCxn id="10" idx="0"/>
          </p:cNvCxnSpPr>
          <p:nvPr/>
        </p:nvCxnSpPr>
        <p:spPr>
          <a:xfrm>
            <a:off x="5742447" y="3042166"/>
            <a:ext cx="0" cy="76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0"/>
          </p:cNvCxnSpPr>
          <p:nvPr/>
        </p:nvCxnSpPr>
        <p:spPr>
          <a:xfrm>
            <a:off x="6028198" y="3042166"/>
            <a:ext cx="2071110" cy="738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359956" y="3042166"/>
            <a:ext cx="120265" cy="738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239000" y="5181600"/>
            <a:ext cx="1524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53905" y="5345668"/>
            <a:ext cx="998991" cy="369332"/>
          </a:xfrm>
          <a:prstGeom prst="rect">
            <a:avLst/>
          </a:prstGeom>
          <a:noFill/>
        </p:spPr>
        <p:txBody>
          <a:bodyPr wrap="none" rtlCol="0">
            <a:spAutoFit/>
          </a:bodyPr>
          <a:lstStyle/>
          <a:p>
            <a:r>
              <a:rPr lang="en-US" dirty="0" smtClean="0"/>
              <a:t>Mini Bus</a:t>
            </a:r>
            <a:endParaRPr lang="en-US" dirty="0"/>
          </a:p>
        </p:txBody>
      </p:sp>
      <p:cxnSp>
        <p:nvCxnSpPr>
          <p:cNvPr id="13" name="Straight Arrow Connector 12"/>
          <p:cNvCxnSpPr/>
          <p:nvPr/>
        </p:nvCxnSpPr>
        <p:spPr>
          <a:xfrm>
            <a:off x="7838659" y="4296549"/>
            <a:ext cx="0" cy="885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29343" y="4343400"/>
            <a:ext cx="2124562"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47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 of Hybrid Inheritance</a:t>
            </a:r>
            <a:endParaRPr lang="en-US" dirty="0"/>
          </a:p>
        </p:txBody>
      </p:sp>
      <p:sp>
        <p:nvSpPr>
          <p:cNvPr id="6" name="TextBox 5"/>
          <p:cNvSpPr txBox="1"/>
          <p:nvPr/>
        </p:nvSpPr>
        <p:spPr>
          <a:xfrm>
            <a:off x="1807845" y="1170801"/>
            <a:ext cx="1230630" cy="646331"/>
          </a:xfrm>
          <a:prstGeom prst="rect">
            <a:avLst/>
          </a:prstGeom>
          <a:noFill/>
          <a:ln>
            <a:solidFill>
              <a:schemeClr val="accent1">
                <a:shade val="50000"/>
              </a:schemeClr>
            </a:solidFill>
          </a:ln>
        </p:spPr>
        <p:txBody>
          <a:bodyPr wrap="square" rtlCol="0">
            <a:spAutoFit/>
          </a:bodyPr>
          <a:lstStyle/>
          <a:p>
            <a:r>
              <a:rPr lang="en-US" dirty="0" smtClean="0"/>
              <a:t>Class A</a:t>
            </a:r>
          </a:p>
          <a:p>
            <a:r>
              <a:rPr lang="en-US" dirty="0" err="1" smtClean="0"/>
              <a:t>Int</a:t>
            </a:r>
            <a:r>
              <a:rPr lang="en-US" dirty="0" smtClean="0"/>
              <a:t> a</a:t>
            </a:r>
            <a:endParaRPr lang="en-US" dirty="0"/>
          </a:p>
        </p:txBody>
      </p:sp>
      <p:sp>
        <p:nvSpPr>
          <p:cNvPr id="7" name="TextBox 6"/>
          <p:cNvSpPr txBox="1"/>
          <p:nvPr/>
        </p:nvSpPr>
        <p:spPr>
          <a:xfrm>
            <a:off x="609600" y="2590800"/>
            <a:ext cx="990600" cy="646331"/>
          </a:xfrm>
          <a:prstGeom prst="rect">
            <a:avLst/>
          </a:prstGeom>
          <a:noFill/>
          <a:ln>
            <a:solidFill>
              <a:schemeClr val="accent1">
                <a:shade val="50000"/>
              </a:schemeClr>
            </a:solidFill>
          </a:ln>
        </p:spPr>
        <p:txBody>
          <a:bodyPr wrap="square" rtlCol="0">
            <a:spAutoFit/>
          </a:bodyPr>
          <a:lstStyle/>
          <a:p>
            <a:r>
              <a:rPr lang="en-US" dirty="0" smtClean="0"/>
              <a:t>Class B</a:t>
            </a:r>
          </a:p>
          <a:p>
            <a:r>
              <a:rPr lang="en-US" dirty="0" err="1" smtClean="0"/>
              <a:t>Int</a:t>
            </a:r>
            <a:r>
              <a:rPr lang="en-US" dirty="0" smtClean="0"/>
              <a:t> b</a:t>
            </a:r>
            <a:endParaRPr lang="en-US" dirty="0"/>
          </a:p>
        </p:txBody>
      </p:sp>
      <p:sp>
        <p:nvSpPr>
          <p:cNvPr id="8" name="TextBox 7"/>
          <p:cNvSpPr txBox="1"/>
          <p:nvPr/>
        </p:nvSpPr>
        <p:spPr>
          <a:xfrm>
            <a:off x="3200400" y="2590800"/>
            <a:ext cx="990600" cy="646331"/>
          </a:xfrm>
          <a:prstGeom prst="rect">
            <a:avLst/>
          </a:prstGeom>
          <a:noFill/>
          <a:ln>
            <a:solidFill>
              <a:schemeClr val="accent1">
                <a:shade val="50000"/>
              </a:schemeClr>
            </a:solidFill>
          </a:ln>
        </p:spPr>
        <p:txBody>
          <a:bodyPr wrap="square" rtlCol="0">
            <a:spAutoFit/>
          </a:bodyPr>
          <a:lstStyle/>
          <a:p>
            <a:r>
              <a:rPr lang="en-US" dirty="0" smtClean="0"/>
              <a:t>Class C</a:t>
            </a:r>
          </a:p>
          <a:p>
            <a:r>
              <a:rPr lang="en-US" dirty="0" err="1" smtClean="0"/>
              <a:t>Int</a:t>
            </a:r>
            <a:r>
              <a:rPr lang="en-US" dirty="0" smtClean="0"/>
              <a:t> c</a:t>
            </a:r>
            <a:endParaRPr lang="en-US" dirty="0"/>
          </a:p>
        </p:txBody>
      </p:sp>
      <p:sp>
        <p:nvSpPr>
          <p:cNvPr id="9" name="TextBox 8"/>
          <p:cNvSpPr txBox="1"/>
          <p:nvPr/>
        </p:nvSpPr>
        <p:spPr>
          <a:xfrm>
            <a:off x="1927860" y="3962400"/>
            <a:ext cx="990600" cy="646331"/>
          </a:xfrm>
          <a:prstGeom prst="rect">
            <a:avLst/>
          </a:prstGeom>
          <a:noFill/>
          <a:ln>
            <a:solidFill>
              <a:schemeClr val="accent1">
                <a:shade val="50000"/>
              </a:schemeClr>
            </a:solidFill>
          </a:ln>
        </p:spPr>
        <p:txBody>
          <a:bodyPr wrap="square" rtlCol="0">
            <a:spAutoFit/>
          </a:bodyPr>
          <a:lstStyle/>
          <a:p>
            <a:r>
              <a:rPr lang="en-US" dirty="0" smtClean="0"/>
              <a:t>Class D</a:t>
            </a:r>
          </a:p>
          <a:p>
            <a:r>
              <a:rPr lang="en-US" dirty="0" err="1" smtClean="0"/>
              <a:t>Int</a:t>
            </a:r>
            <a:r>
              <a:rPr lang="en-US" dirty="0" smtClean="0"/>
              <a:t> d</a:t>
            </a:r>
            <a:endParaRPr lang="en-US" dirty="0"/>
          </a:p>
        </p:txBody>
      </p:sp>
      <p:cxnSp>
        <p:nvCxnSpPr>
          <p:cNvPr id="11" name="Straight Arrow Connector 10"/>
          <p:cNvCxnSpPr/>
          <p:nvPr/>
        </p:nvCxnSpPr>
        <p:spPr>
          <a:xfrm flipH="1">
            <a:off x="914400" y="1817132"/>
            <a:ext cx="1295400"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a:off x="2423160" y="1817132"/>
            <a:ext cx="1272540"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a:off x="1104900" y="3237131"/>
            <a:ext cx="1219200"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p:cNvCxnSpPr>
          <p:nvPr/>
        </p:nvCxnSpPr>
        <p:spPr>
          <a:xfrm flipH="1">
            <a:off x="2423160" y="3237131"/>
            <a:ext cx="1272540"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76800" y="1178867"/>
            <a:ext cx="4325287" cy="5078313"/>
          </a:xfrm>
          <a:prstGeom prst="rect">
            <a:avLst/>
          </a:prstGeom>
          <a:noFill/>
        </p:spPr>
        <p:txBody>
          <a:bodyPr wrap="none" rtlCol="0">
            <a:spAutoFit/>
          </a:bodyPr>
          <a:lstStyle/>
          <a:p>
            <a:pPr fontAlgn="base"/>
            <a:r>
              <a:rPr lang="en-US" dirty="0"/>
              <a:t>class </a:t>
            </a:r>
            <a:r>
              <a:rPr lang="en-US" dirty="0" err="1"/>
              <a:t>ClassA</a:t>
            </a:r>
            <a:r>
              <a:rPr lang="en-US" dirty="0"/>
              <a:t> </a:t>
            </a:r>
            <a:r>
              <a:rPr lang="en-US" dirty="0" smtClean="0"/>
              <a:t>{ </a:t>
            </a:r>
          </a:p>
          <a:p>
            <a:pPr fontAlgn="base"/>
            <a:r>
              <a:rPr lang="en-US" dirty="0"/>
              <a:t> </a:t>
            </a:r>
            <a:r>
              <a:rPr lang="en-US" dirty="0" smtClean="0"/>
              <a:t>        </a:t>
            </a:r>
            <a:r>
              <a:rPr lang="en-US" dirty="0"/>
              <a:t>   public:   </a:t>
            </a:r>
            <a:r>
              <a:rPr lang="en-US" dirty="0" err="1"/>
              <a:t>int</a:t>
            </a:r>
            <a:r>
              <a:rPr lang="en-US" dirty="0"/>
              <a:t> a; </a:t>
            </a:r>
          </a:p>
          <a:p>
            <a:pPr fontAlgn="base"/>
            <a:r>
              <a:rPr lang="en-US" dirty="0"/>
              <a:t>       }; </a:t>
            </a:r>
          </a:p>
          <a:p>
            <a:pPr fontAlgn="base"/>
            <a:r>
              <a:rPr lang="en-US" dirty="0"/>
              <a:t>  </a:t>
            </a:r>
            <a:r>
              <a:rPr lang="en-US" dirty="0" smtClean="0"/>
              <a:t>class </a:t>
            </a:r>
            <a:r>
              <a:rPr lang="en-US" dirty="0" err="1"/>
              <a:t>ClassB</a:t>
            </a:r>
            <a:r>
              <a:rPr lang="en-US" dirty="0"/>
              <a:t> : public </a:t>
            </a:r>
            <a:r>
              <a:rPr lang="en-US" dirty="0" err="1"/>
              <a:t>ClassA</a:t>
            </a:r>
            <a:r>
              <a:rPr lang="en-US" dirty="0"/>
              <a:t>  { </a:t>
            </a:r>
          </a:p>
          <a:p>
            <a:pPr fontAlgn="base"/>
            <a:r>
              <a:rPr lang="en-US" dirty="0"/>
              <a:t>              public:      </a:t>
            </a:r>
            <a:r>
              <a:rPr lang="en-US" dirty="0" err="1"/>
              <a:t>int</a:t>
            </a:r>
            <a:r>
              <a:rPr lang="en-US" dirty="0"/>
              <a:t> b; </a:t>
            </a:r>
          </a:p>
          <a:p>
            <a:pPr fontAlgn="base"/>
            <a:r>
              <a:rPr lang="en-US" dirty="0"/>
              <a:t>       }; </a:t>
            </a:r>
          </a:p>
          <a:p>
            <a:pPr fontAlgn="base"/>
            <a:r>
              <a:rPr lang="en-US" dirty="0"/>
              <a:t>       class </a:t>
            </a:r>
            <a:r>
              <a:rPr lang="en-US" dirty="0" err="1"/>
              <a:t>ClassC</a:t>
            </a:r>
            <a:r>
              <a:rPr lang="en-US" dirty="0"/>
              <a:t> : public </a:t>
            </a:r>
            <a:r>
              <a:rPr lang="en-US" dirty="0" err="1"/>
              <a:t>ClassA</a:t>
            </a:r>
            <a:r>
              <a:rPr lang="en-US" dirty="0"/>
              <a:t>   { </a:t>
            </a:r>
          </a:p>
          <a:p>
            <a:pPr fontAlgn="base"/>
            <a:r>
              <a:rPr lang="en-US" dirty="0"/>
              <a:t>              public:        </a:t>
            </a:r>
            <a:r>
              <a:rPr lang="en-US" dirty="0" err="1"/>
              <a:t>int</a:t>
            </a:r>
            <a:r>
              <a:rPr lang="en-US" dirty="0"/>
              <a:t> c; </a:t>
            </a:r>
          </a:p>
          <a:p>
            <a:pPr fontAlgn="base"/>
            <a:r>
              <a:rPr lang="en-US" dirty="0"/>
              <a:t>       }; </a:t>
            </a:r>
          </a:p>
          <a:p>
            <a:pPr fontAlgn="base"/>
            <a:r>
              <a:rPr lang="en-US" dirty="0"/>
              <a:t>  </a:t>
            </a:r>
            <a:r>
              <a:rPr lang="en-US" dirty="0" smtClean="0"/>
              <a:t>class </a:t>
            </a:r>
            <a:r>
              <a:rPr lang="en-US" dirty="0" err="1"/>
              <a:t>ClassD</a:t>
            </a:r>
            <a:r>
              <a:rPr lang="en-US" dirty="0"/>
              <a:t> : public </a:t>
            </a:r>
            <a:r>
              <a:rPr lang="en-US" dirty="0" err="1"/>
              <a:t>ClassB</a:t>
            </a:r>
            <a:r>
              <a:rPr lang="en-US" dirty="0"/>
              <a:t>, public </a:t>
            </a:r>
            <a:r>
              <a:rPr lang="en-US" dirty="0" err="1"/>
              <a:t>ClassC</a:t>
            </a:r>
            <a:r>
              <a:rPr lang="en-US" dirty="0"/>
              <a:t>  { </a:t>
            </a:r>
          </a:p>
          <a:p>
            <a:pPr fontAlgn="base"/>
            <a:r>
              <a:rPr lang="en-US" dirty="0"/>
              <a:t>              public:   </a:t>
            </a:r>
            <a:r>
              <a:rPr lang="en-US" dirty="0" err="1"/>
              <a:t>int</a:t>
            </a:r>
            <a:r>
              <a:rPr lang="en-US" dirty="0"/>
              <a:t> d; </a:t>
            </a:r>
          </a:p>
          <a:p>
            <a:pPr fontAlgn="base"/>
            <a:r>
              <a:rPr lang="en-US" dirty="0"/>
              <a:t>       }; </a:t>
            </a:r>
          </a:p>
          <a:p>
            <a:pPr fontAlgn="base"/>
            <a:r>
              <a:rPr lang="en-US" dirty="0"/>
              <a:t>         void main()   { </a:t>
            </a:r>
          </a:p>
          <a:p>
            <a:pPr fontAlgn="base"/>
            <a:r>
              <a:rPr lang="en-US" dirty="0"/>
              <a:t>            </a:t>
            </a:r>
            <a:r>
              <a:rPr lang="en-US" dirty="0" err="1"/>
              <a:t>ClassD</a:t>
            </a:r>
            <a:r>
              <a:rPr lang="en-US" dirty="0"/>
              <a:t> </a:t>
            </a:r>
            <a:r>
              <a:rPr lang="en-US" dirty="0" err="1"/>
              <a:t>obj</a:t>
            </a:r>
            <a:r>
              <a:rPr lang="en-US" dirty="0"/>
              <a:t>; </a:t>
            </a:r>
          </a:p>
          <a:p>
            <a:pPr fontAlgn="base"/>
            <a:r>
              <a:rPr lang="en-US" dirty="0"/>
              <a:t>       </a:t>
            </a:r>
            <a:r>
              <a:rPr lang="en-US" dirty="0">
                <a:solidFill>
                  <a:srgbClr val="FF0000"/>
                </a:solidFill>
              </a:rPr>
              <a:t>       </a:t>
            </a:r>
            <a:r>
              <a:rPr lang="en-US" dirty="0" err="1" smtClean="0">
                <a:solidFill>
                  <a:srgbClr val="FF0000"/>
                </a:solidFill>
              </a:rPr>
              <a:t>obj.a</a:t>
            </a:r>
            <a:r>
              <a:rPr lang="en-US" dirty="0" smtClean="0">
                <a:solidFill>
                  <a:srgbClr val="FF0000"/>
                </a:solidFill>
              </a:rPr>
              <a:t> </a:t>
            </a:r>
            <a:r>
              <a:rPr lang="en-US" dirty="0">
                <a:solidFill>
                  <a:srgbClr val="FF0000"/>
                </a:solidFill>
              </a:rPr>
              <a:t>= 10;                  </a:t>
            </a:r>
            <a:endParaRPr lang="en-US" dirty="0" smtClean="0">
              <a:solidFill>
                <a:srgbClr val="FF0000"/>
              </a:solidFill>
            </a:endParaRPr>
          </a:p>
          <a:p>
            <a:pPr fontAlgn="base"/>
            <a:r>
              <a:rPr lang="en-US" dirty="0">
                <a:solidFill>
                  <a:srgbClr val="FF0000"/>
                </a:solidFill>
              </a:rPr>
              <a:t>              </a:t>
            </a:r>
            <a:r>
              <a:rPr lang="en-US" dirty="0" err="1" smtClean="0">
                <a:solidFill>
                  <a:srgbClr val="FF0000"/>
                </a:solidFill>
              </a:rPr>
              <a:t>obj.a</a:t>
            </a:r>
            <a:r>
              <a:rPr lang="en-US" dirty="0" smtClean="0">
                <a:solidFill>
                  <a:srgbClr val="FF0000"/>
                </a:solidFill>
              </a:rPr>
              <a:t> </a:t>
            </a:r>
            <a:r>
              <a:rPr lang="en-US" dirty="0">
                <a:solidFill>
                  <a:srgbClr val="FF0000"/>
                </a:solidFill>
              </a:rPr>
              <a:t>= 100;      </a:t>
            </a:r>
          </a:p>
          <a:p>
            <a:pPr fontAlgn="base"/>
            <a:r>
              <a:rPr lang="en-US" dirty="0"/>
              <a:t>                } </a:t>
            </a:r>
          </a:p>
          <a:p>
            <a:endParaRPr lang="en-US" dirty="0"/>
          </a:p>
        </p:txBody>
      </p:sp>
    </p:spTree>
    <p:extLst>
      <p:ext uri="{BB962C8B-B14F-4D97-AF65-F5344CB8AC3E}">
        <p14:creationId xmlns:p14="http://schemas.microsoft.com/office/powerpoint/2010/main" val="230364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Case of Hybrid Inheritance</a:t>
            </a:r>
          </a:p>
        </p:txBody>
      </p:sp>
      <p:sp>
        <p:nvSpPr>
          <p:cNvPr id="3" name="Content Placeholder 2"/>
          <p:cNvSpPr>
            <a:spLocks noGrp="1"/>
          </p:cNvSpPr>
          <p:nvPr>
            <p:ph idx="1"/>
          </p:nvPr>
        </p:nvSpPr>
        <p:spPr/>
        <p:txBody>
          <a:bodyPr>
            <a:normAutofit fontScale="55000" lnSpcReduction="20000"/>
          </a:bodyPr>
          <a:lstStyle/>
          <a:p>
            <a:pPr fontAlgn="base"/>
            <a:r>
              <a:rPr lang="en-US" dirty="0"/>
              <a:t>In the above example, both </a:t>
            </a:r>
            <a:r>
              <a:rPr lang="en-US" dirty="0" err="1"/>
              <a:t>ClassB</a:t>
            </a:r>
            <a:r>
              <a:rPr lang="en-US" dirty="0"/>
              <a:t> &amp; </a:t>
            </a:r>
            <a:r>
              <a:rPr lang="en-US" dirty="0" err="1"/>
              <a:t>ClassC</a:t>
            </a:r>
            <a:r>
              <a:rPr lang="en-US" dirty="0"/>
              <a:t> inherit </a:t>
            </a:r>
            <a:r>
              <a:rPr lang="en-US" dirty="0" err="1"/>
              <a:t>ClassA</a:t>
            </a:r>
            <a:r>
              <a:rPr lang="en-US" dirty="0"/>
              <a:t>, they both have single copy of </a:t>
            </a:r>
            <a:r>
              <a:rPr lang="en-US" dirty="0" err="1"/>
              <a:t>ClassA</a:t>
            </a:r>
            <a:r>
              <a:rPr lang="en-US" dirty="0"/>
              <a:t>. However </a:t>
            </a:r>
            <a:r>
              <a:rPr lang="en-US" dirty="0" err="1"/>
              <a:t>ClassD</a:t>
            </a:r>
            <a:r>
              <a:rPr lang="en-US" dirty="0"/>
              <a:t> inherit both </a:t>
            </a:r>
            <a:r>
              <a:rPr lang="en-US" dirty="0" err="1"/>
              <a:t>ClassB</a:t>
            </a:r>
            <a:r>
              <a:rPr lang="en-US" dirty="0"/>
              <a:t> &amp; </a:t>
            </a:r>
            <a:r>
              <a:rPr lang="en-US" dirty="0" err="1"/>
              <a:t>ClassC</a:t>
            </a:r>
            <a:r>
              <a:rPr lang="en-US" dirty="0"/>
              <a:t>, therefore </a:t>
            </a:r>
            <a:r>
              <a:rPr lang="en-US" dirty="0" err="1"/>
              <a:t>ClassD</a:t>
            </a:r>
            <a:r>
              <a:rPr lang="en-US" dirty="0"/>
              <a:t> have two copies of </a:t>
            </a:r>
            <a:r>
              <a:rPr lang="en-US" dirty="0" err="1"/>
              <a:t>ClassA</a:t>
            </a:r>
            <a:r>
              <a:rPr lang="en-US" dirty="0"/>
              <a:t>, one from </a:t>
            </a:r>
            <a:r>
              <a:rPr lang="en-US" dirty="0" err="1"/>
              <a:t>ClassB</a:t>
            </a:r>
            <a:r>
              <a:rPr lang="en-US" dirty="0"/>
              <a:t> and another from </a:t>
            </a:r>
            <a:r>
              <a:rPr lang="en-US" dirty="0" err="1"/>
              <a:t>ClassC</a:t>
            </a:r>
            <a:r>
              <a:rPr lang="en-US" dirty="0" smtClean="0"/>
              <a:t>.</a:t>
            </a:r>
          </a:p>
          <a:p>
            <a:pPr fontAlgn="base"/>
            <a:r>
              <a:rPr lang="en-US" dirty="0" smtClean="0"/>
              <a:t>If </a:t>
            </a:r>
            <a:r>
              <a:rPr lang="en-US" dirty="0"/>
              <a:t>we need to access the data member a of </a:t>
            </a:r>
            <a:r>
              <a:rPr lang="en-US" dirty="0" err="1"/>
              <a:t>ClassA</a:t>
            </a:r>
            <a:r>
              <a:rPr lang="en-US" dirty="0"/>
              <a:t> through the object of </a:t>
            </a:r>
            <a:r>
              <a:rPr lang="en-US" dirty="0" err="1"/>
              <a:t>ClassD</a:t>
            </a:r>
            <a:r>
              <a:rPr lang="en-US" dirty="0"/>
              <a:t>, we must specify the path from which a will be accessed, whether it is from </a:t>
            </a:r>
            <a:r>
              <a:rPr lang="en-US" dirty="0" err="1"/>
              <a:t>ClassB</a:t>
            </a:r>
            <a:r>
              <a:rPr lang="en-US" dirty="0"/>
              <a:t> or </a:t>
            </a:r>
            <a:r>
              <a:rPr lang="en-US" dirty="0" err="1"/>
              <a:t>ClassC</a:t>
            </a:r>
            <a:r>
              <a:rPr lang="en-US" dirty="0"/>
              <a:t>, </a:t>
            </a:r>
            <a:r>
              <a:rPr lang="en-US" dirty="0" err="1"/>
              <a:t>bco’z</a:t>
            </a:r>
            <a:r>
              <a:rPr lang="en-US" dirty="0"/>
              <a:t> compiler can’t differentiate between two copies of </a:t>
            </a:r>
            <a:r>
              <a:rPr lang="en-US" dirty="0" err="1"/>
              <a:t>ClassA</a:t>
            </a:r>
            <a:r>
              <a:rPr lang="en-US" dirty="0"/>
              <a:t> in </a:t>
            </a:r>
            <a:r>
              <a:rPr lang="en-US" dirty="0" err="1"/>
              <a:t>ClassD</a:t>
            </a:r>
            <a:r>
              <a:rPr lang="en-US" dirty="0"/>
              <a:t>.</a:t>
            </a:r>
            <a:br>
              <a:rPr lang="en-US" dirty="0"/>
            </a:br>
            <a:r>
              <a:rPr lang="en-US" dirty="0"/>
              <a:t/>
            </a:r>
            <a:br>
              <a:rPr lang="en-US" dirty="0"/>
            </a:br>
            <a:r>
              <a:rPr lang="en-US" dirty="0"/>
              <a:t>There are 2 ways to avoid this ambiguity:</a:t>
            </a:r>
          </a:p>
          <a:p>
            <a:pPr marL="0" indent="0" fontAlgn="base">
              <a:buNone/>
            </a:pPr>
            <a:r>
              <a:rPr lang="en-US" b="1" dirty="0" smtClean="0"/>
              <a:t>1. Use </a:t>
            </a:r>
            <a:r>
              <a:rPr lang="en-US" b="1" dirty="0"/>
              <a:t>scope resolution </a:t>
            </a:r>
            <a:r>
              <a:rPr lang="en-US" b="1" dirty="0" smtClean="0"/>
              <a:t>operator</a:t>
            </a:r>
          </a:p>
          <a:p>
            <a:pPr marL="0" indent="0" fontAlgn="base">
              <a:buNone/>
            </a:pPr>
            <a:r>
              <a:rPr lang="en-US" dirty="0"/>
              <a:t> </a:t>
            </a:r>
            <a:r>
              <a:rPr lang="en-US" dirty="0" smtClean="0"/>
              <a:t>          void </a:t>
            </a:r>
            <a:r>
              <a:rPr lang="en-US" dirty="0"/>
              <a:t>main()   { </a:t>
            </a:r>
          </a:p>
          <a:p>
            <a:pPr marL="0" indent="0" fontAlgn="base">
              <a:buNone/>
            </a:pPr>
            <a:r>
              <a:rPr lang="en-US" dirty="0"/>
              <a:t>            </a:t>
            </a:r>
            <a:r>
              <a:rPr lang="en-US" dirty="0" err="1"/>
              <a:t>ClassD</a:t>
            </a:r>
            <a:r>
              <a:rPr lang="en-US" dirty="0"/>
              <a:t> </a:t>
            </a:r>
            <a:r>
              <a:rPr lang="en-US" dirty="0" err="1"/>
              <a:t>obj</a:t>
            </a:r>
            <a:r>
              <a:rPr lang="en-US" dirty="0"/>
              <a:t>; </a:t>
            </a:r>
          </a:p>
          <a:p>
            <a:pPr marL="0" indent="0" fontAlgn="base">
              <a:buNone/>
            </a:pPr>
            <a:r>
              <a:rPr lang="en-US" dirty="0"/>
              <a:t>       </a:t>
            </a:r>
            <a:r>
              <a:rPr lang="en-US" dirty="0">
                <a:solidFill>
                  <a:srgbClr val="FF0000"/>
                </a:solidFill>
              </a:rPr>
              <a:t>       </a:t>
            </a:r>
            <a:r>
              <a:rPr lang="en-US" dirty="0" err="1">
                <a:solidFill>
                  <a:srgbClr val="FF0000"/>
                </a:solidFill>
              </a:rPr>
              <a:t>obj.a</a:t>
            </a:r>
            <a:r>
              <a:rPr lang="en-US" dirty="0">
                <a:solidFill>
                  <a:srgbClr val="FF0000"/>
                </a:solidFill>
              </a:rPr>
              <a:t> = 10;                  </a:t>
            </a:r>
          </a:p>
          <a:p>
            <a:pPr marL="0" indent="0" fontAlgn="base">
              <a:buNone/>
            </a:pPr>
            <a:r>
              <a:rPr lang="en-US" dirty="0">
                <a:solidFill>
                  <a:srgbClr val="FF0000"/>
                </a:solidFill>
              </a:rPr>
              <a:t>              </a:t>
            </a:r>
            <a:r>
              <a:rPr lang="en-US" dirty="0" err="1">
                <a:solidFill>
                  <a:srgbClr val="FF0000"/>
                </a:solidFill>
              </a:rPr>
              <a:t>obj.a</a:t>
            </a:r>
            <a:r>
              <a:rPr lang="en-US" dirty="0">
                <a:solidFill>
                  <a:srgbClr val="FF0000"/>
                </a:solidFill>
              </a:rPr>
              <a:t> = 100;      </a:t>
            </a:r>
            <a:endParaRPr lang="en-US" dirty="0" smtClean="0">
              <a:solidFill>
                <a:srgbClr val="FF0000"/>
              </a:solidFill>
            </a:endParaRPr>
          </a:p>
          <a:p>
            <a:pPr marL="0" indent="0" fontAlgn="base">
              <a:buNone/>
            </a:pPr>
            <a:r>
              <a:rPr lang="en-US" dirty="0" smtClean="0"/>
              <a:t>             </a:t>
            </a:r>
            <a:r>
              <a:rPr lang="en-US" dirty="0">
                <a:solidFill>
                  <a:srgbClr val="00B050"/>
                </a:solidFill>
              </a:rPr>
              <a:t> </a:t>
            </a:r>
            <a:r>
              <a:rPr lang="en-US" dirty="0" err="1">
                <a:solidFill>
                  <a:srgbClr val="00B050"/>
                </a:solidFill>
              </a:rPr>
              <a:t>obj.ClassB</a:t>
            </a:r>
            <a:r>
              <a:rPr lang="en-US" dirty="0">
                <a:solidFill>
                  <a:srgbClr val="00B050"/>
                </a:solidFill>
              </a:rPr>
              <a:t>::a = 10;        </a:t>
            </a:r>
            <a:endParaRPr lang="en-US" dirty="0" smtClean="0">
              <a:solidFill>
                <a:srgbClr val="00B050"/>
              </a:solidFill>
            </a:endParaRPr>
          </a:p>
          <a:p>
            <a:pPr marL="0" indent="0" fontAlgn="base">
              <a:buNone/>
            </a:pPr>
            <a:r>
              <a:rPr lang="en-US" dirty="0">
                <a:solidFill>
                  <a:srgbClr val="00B050"/>
                </a:solidFill>
              </a:rPr>
              <a:t>   </a:t>
            </a:r>
            <a:r>
              <a:rPr lang="en-US" dirty="0" smtClean="0">
                <a:solidFill>
                  <a:srgbClr val="00B050"/>
                </a:solidFill>
              </a:rPr>
              <a:t>        </a:t>
            </a:r>
            <a:r>
              <a:rPr lang="en-US" dirty="0">
                <a:solidFill>
                  <a:srgbClr val="00B050"/>
                </a:solidFill>
              </a:rPr>
              <a:t>   </a:t>
            </a:r>
            <a:r>
              <a:rPr lang="en-US" dirty="0" err="1">
                <a:solidFill>
                  <a:srgbClr val="00B050"/>
                </a:solidFill>
              </a:rPr>
              <a:t>obj.ClassC</a:t>
            </a:r>
            <a:r>
              <a:rPr lang="en-US" dirty="0">
                <a:solidFill>
                  <a:srgbClr val="00B050"/>
                </a:solidFill>
              </a:rPr>
              <a:t>::a = 100;     </a:t>
            </a:r>
            <a:endParaRPr lang="en-US" dirty="0">
              <a:solidFill>
                <a:srgbClr val="FF0000"/>
              </a:solidFill>
            </a:endParaRPr>
          </a:p>
          <a:p>
            <a:pPr marL="0" indent="0" fontAlgn="base">
              <a:buNone/>
            </a:pPr>
            <a:r>
              <a:rPr lang="en-US" dirty="0"/>
              <a:t>                } </a:t>
            </a:r>
          </a:p>
          <a:p>
            <a:pPr marL="0" indent="0" fontAlgn="base">
              <a:buNone/>
            </a:pPr>
            <a:endParaRPr lang="en-US" b="1" dirty="0" smtClean="0"/>
          </a:p>
          <a:p>
            <a:pPr marL="0" indent="0">
              <a:buNone/>
            </a:pPr>
            <a:endParaRPr lang="en-US" dirty="0"/>
          </a:p>
        </p:txBody>
      </p:sp>
    </p:spTree>
    <p:extLst>
      <p:ext uri="{BB962C8B-B14F-4D97-AF65-F5344CB8AC3E}">
        <p14:creationId xmlns:p14="http://schemas.microsoft.com/office/powerpoint/2010/main" val="14713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0" y="990600"/>
            <a:ext cx="4038600" cy="5059363"/>
          </a:xfrm>
        </p:spPr>
        <p:txBody>
          <a:bodyPr>
            <a:normAutofit fontScale="40000" lnSpcReduction="20000"/>
          </a:bodyPr>
          <a:lstStyle/>
          <a:p>
            <a:pPr indent="0" fontAlgn="base">
              <a:buNone/>
            </a:pPr>
            <a:r>
              <a:rPr lang="en-US" dirty="0"/>
              <a:t> class </a:t>
            </a:r>
            <a:r>
              <a:rPr lang="en-US" dirty="0" err="1"/>
              <a:t>ClassA</a:t>
            </a:r>
            <a:r>
              <a:rPr lang="en-US" dirty="0"/>
              <a:t>      { </a:t>
            </a:r>
          </a:p>
          <a:p>
            <a:pPr indent="0" fontAlgn="base">
              <a:buNone/>
            </a:pPr>
            <a:r>
              <a:rPr lang="en-US" dirty="0"/>
              <a:t>            public</a:t>
            </a:r>
            <a:r>
              <a:rPr lang="en-US" dirty="0" smtClean="0"/>
              <a:t>: </a:t>
            </a:r>
            <a:r>
              <a:rPr lang="en-US" dirty="0"/>
              <a:t>        </a:t>
            </a:r>
            <a:r>
              <a:rPr lang="en-US" dirty="0" err="1"/>
              <a:t>int</a:t>
            </a:r>
            <a:r>
              <a:rPr lang="en-US" dirty="0"/>
              <a:t> a; </a:t>
            </a:r>
          </a:p>
          <a:p>
            <a:pPr indent="0" fontAlgn="base">
              <a:buNone/>
            </a:pPr>
            <a:r>
              <a:rPr lang="en-US" dirty="0"/>
              <a:t>     }; </a:t>
            </a:r>
          </a:p>
          <a:p>
            <a:pPr indent="0" fontAlgn="base">
              <a:buNone/>
            </a:pPr>
            <a:r>
              <a:rPr lang="en-US" dirty="0"/>
              <a:t>   class </a:t>
            </a:r>
            <a:r>
              <a:rPr lang="en-US" dirty="0" err="1"/>
              <a:t>ClassB</a:t>
            </a:r>
            <a:r>
              <a:rPr lang="en-US" dirty="0"/>
              <a:t> : </a:t>
            </a:r>
            <a:r>
              <a:rPr lang="en-US" b="1" dirty="0"/>
              <a:t>virtual public </a:t>
            </a:r>
            <a:r>
              <a:rPr lang="en-US" b="1" dirty="0" err="1"/>
              <a:t>ClassA</a:t>
            </a:r>
            <a:r>
              <a:rPr lang="en-US" b="1" dirty="0"/>
              <a:t> </a:t>
            </a:r>
            <a:r>
              <a:rPr lang="en-US" dirty="0"/>
              <a:t>    { </a:t>
            </a:r>
          </a:p>
          <a:p>
            <a:pPr indent="0" fontAlgn="base">
              <a:buNone/>
            </a:pPr>
            <a:r>
              <a:rPr lang="en-US" dirty="0"/>
              <a:t>            public: </a:t>
            </a:r>
            <a:r>
              <a:rPr lang="en-US" dirty="0" smtClean="0"/>
              <a:t> </a:t>
            </a:r>
            <a:r>
              <a:rPr lang="en-US" dirty="0"/>
              <a:t>        </a:t>
            </a:r>
            <a:r>
              <a:rPr lang="en-US" dirty="0" err="1"/>
              <a:t>int</a:t>
            </a:r>
            <a:r>
              <a:rPr lang="en-US" dirty="0"/>
              <a:t> b; </a:t>
            </a:r>
          </a:p>
          <a:p>
            <a:pPr indent="0" fontAlgn="base">
              <a:buNone/>
            </a:pPr>
            <a:r>
              <a:rPr lang="en-US" dirty="0"/>
              <a:t>     }; </a:t>
            </a:r>
          </a:p>
          <a:p>
            <a:pPr indent="0" fontAlgn="base">
              <a:buNone/>
            </a:pPr>
            <a:r>
              <a:rPr lang="en-US" dirty="0"/>
              <a:t>     class </a:t>
            </a:r>
            <a:r>
              <a:rPr lang="en-US" dirty="0" err="1"/>
              <a:t>ClassC</a:t>
            </a:r>
            <a:r>
              <a:rPr lang="en-US" dirty="0"/>
              <a:t> : </a:t>
            </a:r>
            <a:r>
              <a:rPr lang="en-US" b="1" dirty="0"/>
              <a:t>virtual public </a:t>
            </a:r>
            <a:r>
              <a:rPr lang="en-US" b="1" dirty="0" err="1"/>
              <a:t>ClassA</a:t>
            </a:r>
            <a:r>
              <a:rPr lang="en-US" b="1" dirty="0"/>
              <a:t> </a:t>
            </a:r>
            <a:r>
              <a:rPr lang="en-US" dirty="0"/>
              <a:t>     { </a:t>
            </a:r>
          </a:p>
          <a:p>
            <a:pPr indent="0" fontAlgn="base">
              <a:buNone/>
            </a:pPr>
            <a:r>
              <a:rPr lang="en-US" dirty="0"/>
              <a:t>            public: </a:t>
            </a:r>
            <a:r>
              <a:rPr lang="en-US" dirty="0" smtClean="0"/>
              <a:t> </a:t>
            </a:r>
            <a:r>
              <a:rPr lang="en-US" dirty="0"/>
              <a:t>         </a:t>
            </a:r>
            <a:r>
              <a:rPr lang="en-US" dirty="0" err="1"/>
              <a:t>int</a:t>
            </a:r>
            <a:r>
              <a:rPr lang="en-US" dirty="0"/>
              <a:t> c; </a:t>
            </a:r>
          </a:p>
          <a:p>
            <a:pPr indent="0" fontAlgn="base">
              <a:buNone/>
            </a:pPr>
            <a:r>
              <a:rPr lang="en-US" dirty="0"/>
              <a:t>     }; </a:t>
            </a:r>
          </a:p>
          <a:p>
            <a:pPr indent="0" fontAlgn="base">
              <a:buNone/>
            </a:pPr>
            <a:r>
              <a:rPr lang="en-US" dirty="0"/>
              <a:t>      class </a:t>
            </a:r>
            <a:r>
              <a:rPr lang="en-US" dirty="0" err="1"/>
              <a:t>ClassD</a:t>
            </a:r>
            <a:r>
              <a:rPr lang="en-US" dirty="0"/>
              <a:t> : public </a:t>
            </a:r>
            <a:r>
              <a:rPr lang="en-US" dirty="0" err="1"/>
              <a:t>ClassB</a:t>
            </a:r>
            <a:r>
              <a:rPr lang="en-US" dirty="0"/>
              <a:t>, public </a:t>
            </a:r>
            <a:r>
              <a:rPr lang="en-US" dirty="0" err="1"/>
              <a:t>ClassC</a:t>
            </a:r>
            <a:r>
              <a:rPr lang="en-US" dirty="0"/>
              <a:t>    { </a:t>
            </a:r>
          </a:p>
          <a:p>
            <a:pPr indent="0" fontAlgn="base">
              <a:buNone/>
            </a:pPr>
            <a:r>
              <a:rPr lang="en-US" dirty="0"/>
              <a:t>            public: </a:t>
            </a:r>
            <a:r>
              <a:rPr lang="en-US" dirty="0" smtClean="0"/>
              <a:t>  </a:t>
            </a:r>
            <a:r>
              <a:rPr lang="en-US" dirty="0"/>
              <a:t>            </a:t>
            </a:r>
            <a:r>
              <a:rPr lang="en-US" dirty="0" err="1"/>
              <a:t>int</a:t>
            </a:r>
            <a:r>
              <a:rPr lang="en-US" dirty="0"/>
              <a:t> d; </a:t>
            </a:r>
          </a:p>
          <a:p>
            <a:pPr indent="0" fontAlgn="base">
              <a:buNone/>
            </a:pPr>
            <a:r>
              <a:rPr lang="en-US" dirty="0"/>
              <a:t>     }; </a:t>
            </a:r>
          </a:p>
          <a:p>
            <a:pPr indent="0" fontAlgn="base">
              <a:buNone/>
            </a:pPr>
            <a:r>
              <a:rPr lang="en-US" dirty="0"/>
              <a:t>      void main()     { </a:t>
            </a:r>
          </a:p>
          <a:p>
            <a:pPr indent="0" fontAlgn="base">
              <a:buNone/>
            </a:pPr>
            <a:r>
              <a:rPr lang="en-US" dirty="0"/>
              <a:t>             </a:t>
            </a:r>
            <a:r>
              <a:rPr lang="en-US" dirty="0" err="1"/>
              <a:t>ClassD</a:t>
            </a:r>
            <a:r>
              <a:rPr lang="en-US" dirty="0"/>
              <a:t> </a:t>
            </a:r>
            <a:r>
              <a:rPr lang="en-US" dirty="0" err="1"/>
              <a:t>obj</a:t>
            </a:r>
            <a:r>
              <a:rPr lang="en-US" dirty="0"/>
              <a:t>; </a:t>
            </a:r>
          </a:p>
          <a:p>
            <a:pPr indent="0" fontAlgn="base">
              <a:buNone/>
            </a:pPr>
            <a:r>
              <a:rPr lang="en-US" dirty="0"/>
              <a:t>             </a:t>
            </a:r>
            <a:r>
              <a:rPr lang="en-US" dirty="0" err="1"/>
              <a:t>obj.a</a:t>
            </a:r>
            <a:r>
              <a:rPr lang="en-US" dirty="0"/>
              <a:t> = 10;        </a:t>
            </a:r>
          </a:p>
          <a:p>
            <a:pPr indent="0" fontAlgn="base">
              <a:buNone/>
            </a:pPr>
            <a:r>
              <a:rPr lang="en-US" dirty="0"/>
              <a:t>            </a:t>
            </a:r>
            <a:r>
              <a:rPr lang="en-US" dirty="0" err="1"/>
              <a:t>obj.a</a:t>
            </a:r>
            <a:r>
              <a:rPr lang="en-US" dirty="0"/>
              <a:t> = 100;   </a:t>
            </a:r>
          </a:p>
          <a:p>
            <a:pPr indent="0" fontAlgn="base">
              <a:buNone/>
            </a:pPr>
            <a:r>
              <a:rPr lang="en-US" dirty="0"/>
              <a:t>            </a:t>
            </a:r>
            <a:r>
              <a:rPr lang="en-US" dirty="0" err="1"/>
              <a:t>obj.b</a:t>
            </a:r>
            <a:r>
              <a:rPr lang="en-US" dirty="0"/>
              <a:t> = 20; </a:t>
            </a:r>
          </a:p>
          <a:p>
            <a:pPr indent="0" fontAlgn="base">
              <a:buNone/>
            </a:pPr>
            <a:r>
              <a:rPr lang="en-US" dirty="0"/>
              <a:t>            </a:t>
            </a:r>
            <a:r>
              <a:rPr lang="en-US" dirty="0" err="1"/>
              <a:t>obj.c</a:t>
            </a:r>
            <a:r>
              <a:rPr lang="en-US" dirty="0"/>
              <a:t> = 30; </a:t>
            </a:r>
          </a:p>
          <a:p>
            <a:pPr indent="0" fontAlgn="base">
              <a:buNone/>
            </a:pPr>
            <a:r>
              <a:rPr lang="en-US" dirty="0"/>
              <a:t>            </a:t>
            </a:r>
            <a:r>
              <a:rPr lang="en-US" dirty="0" err="1"/>
              <a:t>obj.d</a:t>
            </a:r>
            <a:r>
              <a:rPr lang="en-US" dirty="0"/>
              <a:t> = 40; </a:t>
            </a:r>
          </a:p>
          <a:p>
            <a:pPr indent="0" fontAlgn="base">
              <a:buNone/>
            </a:pPr>
            <a:r>
              <a:rPr lang="en-US" dirty="0"/>
              <a:t>            </a:t>
            </a:r>
            <a:r>
              <a:rPr lang="en-US" dirty="0" err="1"/>
              <a:t>cout</a:t>
            </a:r>
            <a:r>
              <a:rPr lang="en-US" dirty="0"/>
              <a:t>&lt;&lt; "\n A : "&lt;&lt; </a:t>
            </a:r>
            <a:r>
              <a:rPr lang="en-US" dirty="0" err="1"/>
              <a:t>obj.a</a:t>
            </a:r>
            <a:r>
              <a:rPr lang="en-US" dirty="0"/>
              <a:t>; </a:t>
            </a:r>
          </a:p>
          <a:p>
            <a:pPr indent="0" fontAlgn="base">
              <a:buNone/>
            </a:pPr>
            <a:r>
              <a:rPr lang="en-US" dirty="0"/>
              <a:t>            </a:t>
            </a:r>
            <a:r>
              <a:rPr lang="en-US" dirty="0" err="1"/>
              <a:t>cout</a:t>
            </a:r>
            <a:r>
              <a:rPr lang="en-US" dirty="0"/>
              <a:t>&lt;&lt; "\n B : "&lt;&lt; </a:t>
            </a:r>
            <a:r>
              <a:rPr lang="en-US" dirty="0" err="1"/>
              <a:t>obj.b</a:t>
            </a:r>
            <a:r>
              <a:rPr lang="en-US" dirty="0"/>
              <a:t>; </a:t>
            </a:r>
          </a:p>
          <a:p>
            <a:pPr indent="0" fontAlgn="base">
              <a:buNone/>
            </a:pPr>
            <a:r>
              <a:rPr lang="en-US" dirty="0"/>
              <a:t>            </a:t>
            </a:r>
            <a:r>
              <a:rPr lang="en-US" dirty="0" err="1"/>
              <a:t>cout</a:t>
            </a:r>
            <a:r>
              <a:rPr lang="en-US" dirty="0"/>
              <a:t>&lt;&lt; "\n C : "&lt;&lt; </a:t>
            </a:r>
            <a:r>
              <a:rPr lang="en-US" dirty="0" err="1"/>
              <a:t>obj.c</a:t>
            </a:r>
            <a:r>
              <a:rPr lang="en-US" dirty="0"/>
              <a:t>; </a:t>
            </a:r>
          </a:p>
          <a:p>
            <a:pPr indent="0" fontAlgn="base">
              <a:buNone/>
            </a:pPr>
            <a:r>
              <a:rPr lang="en-US" dirty="0"/>
              <a:t>            </a:t>
            </a:r>
            <a:r>
              <a:rPr lang="en-US" dirty="0" err="1"/>
              <a:t>cout</a:t>
            </a:r>
            <a:r>
              <a:rPr lang="en-US" dirty="0"/>
              <a:t>&lt;&lt; "\n D : "&lt;&lt; </a:t>
            </a:r>
            <a:r>
              <a:rPr lang="en-US" dirty="0" err="1"/>
              <a:t>obj.d</a:t>
            </a:r>
            <a:r>
              <a:rPr lang="en-US" dirty="0"/>
              <a:t>; </a:t>
            </a:r>
          </a:p>
          <a:p>
            <a:pPr indent="0" fontAlgn="base">
              <a:buNone/>
            </a:pPr>
            <a:r>
              <a:rPr lang="en-US" dirty="0"/>
              <a:t>      }</a:t>
            </a:r>
          </a:p>
          <a:p>
            <a:endParaRPr lang="en-US" dirty="0"/>
          </a:p>
        </p:txBody>
      </p:sp>
      <p:sp>
        <p:nvSpPr>
          <p:cNvPr id="4" name="Title 1"/>
          <p:cNvSpPr>
            <a:spLocks noGrp="1"/>
          </p:cNvSpPr>
          <p:nvPr>
            <p:ph type="title"/>
          </p:nvPr>
        </p:nvSpPr>
        <p:spPr>
          <a:xfrm>
            <a:off x="457200" y="152400"/>
            <a:ext cx="8229600" cy="1143000"/>
          </a:xfrm>
        </p:spPr>
        <p:txBody>
          <a:bodyPr/>
          <a:lstStyle/>
          <a:p>
            <a:r>
              <a:rPr lang="en-US" dirty="0" smtClean="0"/>
              <a:t>Virtual Base Class</a:t>
            </a:r>
            <a:endParaRPr lang="en-US" dirty="0"/>
          </a:p>
        </p:txBody>
      </p:sp>
      <p:sp>
        <p:nvSpPr>
          <p:cNvPr id="5" name="TextBox 4"/>
          <p:cNvSpPr txBox="1"/>
          <p:nvPr/>
        </p:nvSpPr>
        <p:spPr>
          <a:xfrm>
            <a:off x="228600" y="1295400"/>
            <a:ext cx="7315200" cy="1569660"/>
          </a:xfrm>
          <a:prstGeom prst="rect">
            <a:avLst/>
          </a:prstGeom>
          <a:noFill/>
        </p:spPr>
        <p:txBody>
          <a:bodyPr wrap="square" rtlCol="0">
            <a:spAutoFit/>
          </a:bodyPr>
          <a:lstStyle/>
          <a:p>
            <a:r>
              <a:rPr lang="en-US" sz="1600" dirty="0" smtClean="0"/>
              <a:t>Syntax : Virtual Base Class</a:t>
            </a:r>
          </a:p>
          <a:p>
            <a:endParaRPr lang="en-US" sz="1600" dirty="0"/>
          </a:p>
          <a:p>
            <a:r>
              <a:rPr lang="en-US" sz="1600" dirty="0" smtClean="0"/>
              <a:t>Class </a:t>
            </a:r>
            <a:r>
              <a:rPr lang="en-US" sz="1600" dirty="0" err="1" smtClean="0"/>
              <a:t>Deriverd</a:t>
            </a:r>
            <a:r>
              <a:rPr lang="en-US" sz="1600" dirty="0" smtClean="0"/>
              <a:t> class: virtual visibility mode Base class</a:t>
            </a:r>
          </a:p>
          <a:p>
            <a:r>
              <a:rPr lang="en-US" sz="1600" dirty="0" smtClean="0"/>
              <a:t>{</a:t>
            </a:r>
          </a:p>
          <a:p>
            <a:r>
              <a:rPr lang="en-US" sz="1600" dirty="0"/>
              <a:t> </a:t>
            </a:r>
            <a:r>
              <a:rPr lang="en-US" sz="1600" dirty="0" smtClean="0"/>
              <a:t>  Class Definition</a:t>
            </a:r>
          </a:p>
          <a:p>
            <a:r>
              <a:rPr lang="en-US" sz="1600" dirty="0"/>
              <a:t>}</a:t>
            </a:r>
          </a:p>
        </p:txBody>
      </p:sp>
    </p:spTree>
    <p:extLst>
      <p:ext uri="{BB962C8B-B14F-4D97-AF65-F5344CB8AC3E}">
        <p14:creationId xmlns:p14="http://schemas.microsoft.com/office/powerpoint/2010/main" val="160891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Derived classes</a:t>
            </a:r>
            <a:endParaRPr lang="en-US" dirty="0"/>
          </a:p>
        </p:txBody>
      </p:sp>
      <p:sp>
        <p:nvSpPr>
          <p:cNvPr id="3" name="Content Placeholder 2"/>
          <p:cNvSpPr>
            <a:spLocks noGrp="1"/>
          </p:cNvSpPr>
          <p:nvPr>
            <p:ph idx="1"/>
          </p:nvPr>
        </p:nvSpPr>
        <p:spPr/>
        <p:txBody>
          <a:bodyPr>
            <a:normAutofit/>
          </a:bodyPr>
          <a:lstStyle/>
          <a:p>
            <a:r>
              <a:rPr lang="en-US" dirty="0"/>
              <a:t>Whenever we create an object of a class, the default constructor of that class is invoked automatically to initialize the members of the class</a:t>
            </a:r>
            <a:r>
              <a:rPr lang="en-US" dirty="0" smtClean="0"/>
              <a:t>.</a:t>
            </a:r>
          </a:p>
          <a:p>
            <a:r>
              <a:rPr lang="en-US" dirty="0" smtClean="0"/>
              <a:t>If we create a derived class derived class default constructor will be called.</a:t>
            </a:r>
          </a:p>
          <a:p>
            <a:r>
              <a:rPr lang="en-US" dirty="0" smtClean="0"/>
              <a:t>Before that default constructors of the base classes will be called.</a:t>
            </a:r>
            <a:endParaRPr lang="en-US" dirty="0"/>
          </a:p>
        </p:txBody>
      </p:sp>
    </p:spTree>
    <p:extLst>
      <p:ext uri="{BB962C8B-B14F-4D97-AF65-F5344CB8AC3E}">
        <p14:creationId xmlns:p14="http://schemas.microsoft.com/office/powerpoint/2010/main" val="235731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 Derived class</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class Parent </a:t>
            </a:r>
            <a:r>
              <a:rPr lang="en-US" dirty="0" smtClean="0"/>
              <a:t>{ </a:t>
            </a:r>
            <a:endParaRPr lang="en-US" dirty="0"/>
          </a:p>
          <a:p>
            <a:pPr marL="0" indent="0" fontAlgn="base">
              <a:buNone/>
            </a:pPr>
            <a:r>
              <a:rPr lang="en-US" dirty="0"/>
              <a:t>    public:       </a:t>
            </a:r>
          </a:p>
          <a:p>
            <a:pPr marL="0" indent="0" fontAlgn="base">
              <a:buNone/>
            </a:pPr>
            <a:r>
              <a:rPr lang="en-US" dirty="0"/>
              <a:t>       Parent()     { </a:t>
            </a:r>
          </a:p>
          <a:p>
            <a:pPr marL="0" indent="0" fontAlgn="base">
              <a:buNone/>
            </a:pPr>
            <a:r>
              <a:rPr lang="en-US" dirty="0"/>
              <a:t>        </a:t>
            </a:r>
            <a:r>
              <a:rPr lang="en-US" dirty="0" err="1"/>
              <a:t>cout</a:t>
            </a:r>
            <a:r>
              <a:rPr lang="en-US" dirty="0"/>
              <a:t> &lt;&lt; "Inside base class"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a:t> </a:t>
            </a:r>
            <a:r>
              <a:rPr lang="en-US" dirty="0" smtClean="0"/>
              <a:t>class </a:t>
            </a:r>
            <a:r>
              <a:rPr lang="en-US" dirty="0"/>
              <a:t>Child : public Parent </a:t>
            </a:r>
            <a:r>
              <a:rPr lang="en-US" dirty="0" smtClean="0"/>
              <a:t>{ </a:t>
            </a:r>
            <a:endParaRPr lang="en-US" dirty="0"/>
          </a:p>
          <a:p>
            <a:pPr marL="0" indent="0" fontAlgn="base">
              <a:buNone/>
            </a:pPr>
            <a:r>
              <a:rPr lang="en-US" dirty="0"/>
              <a:t>    public: </a:t>
            </a:r>
            <a:endParaRPr lang="en-US" dirty="0" smtClean="0"/>
          </a:p>
          <a:p>
            <a:pPr marL="0" indent="0" fontAlgn="base">
              <a:buNone/>
            </a:pPr>
            <a:r>
              <a:rPr lang="en-US" dirty="0"/>
              <a:t>    Child()     { </a:t>
            </a:r>
          </a:p>
          <a:p>
            <a:pPr marL="0" indent="0" fontAlgn="base">
              <a:buNone/>
            </a:pPr>
            <a:r>
              <a:rPr lang="en-US" dirty="0"/>
              <a:t>        </a:t>
            </a:r>
            <a:r>
              <a:rPr lang="en-US" dirty="0" err="1"/>
              <a:t>cout</a:t>
            </a:r>
            <a:r>
              <a:rPr lang="en-US" dirty="0"/>
              <a:t> &lt;&lt; "Inside sub class"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a:t> </a:t>
            </a:r>
            <a:r>
              <a:rPr lang="en-US" dirty="0" err="1" smtClean="0"/>
              <a:t>int</a:t>
            </a:r>
            <a:r>
              <a:rPr lang="en-US" dirty="0" smtClean="0"/>
              <a:t> </a:t>
            </a:r>
            <a:r>
              <a:rPr lang="en-US" dirty="0"/>
              <a:t>main() { </a:t>
            </a:r>
          </a:p>
          <a:p>
            <a:pPr marL="0" indent="0" fontAlgn="base">
              <a:buNone/>
            </a:pPr>
            <a:r>
              <a:rPr lang="en-US" dirty="0"/>
              <a:t>     Child </a:t>
            </a:r>
            <a:r>
              <a:rPr lang="en-US" dirty="0" err="1"/>
              <a:t>obj</a:t>
            </a:r>
            <a:r>
              <a:rPr lang="en-US" dirty="0"/>
              <a:t>; </a:t>
            </a:r>
          </a:p>
          <a:p>
            <a:pPr marL="0" indent="0" fontAlgn="base">
              <a:buNone/>
            </a:pPr>
            <a:r>
              <a:rPr lang="en-US" dirty="0"/>
              <a:t>         return 0; </a:t>
            </a:r>
          </a:p>
          <a:p>
            <a:pPr marL="0" indent="0" fontAlgn="base">
              <a:buNone/>
            </a:pPr>
            <a:r>
              <a:rPr lang="en-US" dirty="0"/>
              <a:t>}  </a:t>
            </a:r>
          </a:p>
          <a:p>
            <a:pPr marL="0" indent="0">
              <a:buNone/>
            </a:pPr>
            <a:endParaRPr lang="en-US" dirty="0"/>
          </a:p>
        </p:txBody>
      </p:sp>
    </p:spTree>
    <p:extLst>
      <p:ext uri="{BB962C8B-B14F-4D97-AF65-F5344CB8AC3E}">
        <p14:creationId xmlns:p14="http://schemas.microsoft.com/office/powerpoint/2010/main" val="205532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call in Multiple Inheritance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multiple inheritance order of constructor call is, the base class’s constructors are called in the order of inheritance and then the derived class’s constructor</a:t>
            </a:r>
            <a:r>
              <a:rPr lang="en-US" dirty="0" smtClean="0"/>
              <a:t>.</a:t>
            </a:r>
          </a:p>
          <a:p>
            <a:r>
              <a:rPr lang="en-US" dirty="0" smtClean="0"/>
              <a:t>E.g.</a:t>
            </a:r>
          </a:p>
          <a:p>
            <a:pPr marL="0" indent="0">
              <a:buNone/>
            </a:pPr>
            <a:r>
              <a:rPr lang="en-US" dirty="0" smtClean="0"/>
              <a:t>Class A {  A() {  }… };</a:t>
            </a:r>
          </a:p>
          <a:p>
            <a:pPr marL="0" indent="0">
              <a:buNone/>
            </a:pPr>
            <a:r>
              <a:rPr lang="en-US" dirty="0" smtClean="0"/>
              <a:t>Class B {  B () {  }… };</a:t>
            </a:r>
          </a:p>
          <a:p>
            <a:pPr marL="0" indent="0">
              <a:buNone/>
            </a:pPr>
            <a:r>
              <a:rPr lang="en-US" dirty="0" smtClean="0"/>
              <a:t>Class C: public A, public B</a:t>
            </a:r>
          </a:p>
          <a:p>
            <a:pPr marL="0" indent="0">
              <a:buNone/>
            </a:pPr>
            <a:r>
              <a:rPr lang="en-US" dirty="0" smtClean="0"/>
              <a:t>{C() { }…};</a:t>
            </a:r>
          </a:p>
          <a:p>
            <a:pPr marL="0" indent="0">
              <a:buNone/>
            </a:pPr>
            <a:endParaRPr lang="en-US" dirty="0"/>
          </a:p>
        </p:txBody>
      </p:sp>
    </p:spTree>
    <p:extLst>
      <p:ext uri="{BB962C8B-B14F-4D97-AF65-F5344CB8AC3E}">
        <p14:creationId xmlns:p14="http://schemas.microsoft.com/office/powerpoint/2010/main" val="334798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fontAlgn="base">
              <a:buNone/>
            </a:pPr>
            <a:r>
              <a:rPr lang="en-US" dirty="0"/>
              <a:t>class Parent1 </a:t>
            </a:r>
            <a:r>
              <a:rPr lang="en-US" dirty="0" smtClean="0"/>
              <a:t>{</a:t>
            </a:r>
            <a:r>
              <a:rPr lang="en-US" dirty="0"/>
              <a:t>    </a:t>
            </a:r>
          </a:p>
          <a:p>
            <a:pPr marL="0" indent="0" fontAlgn="base">
              <a:buNone/>
            </a:pPr>
            <a:r>
              <a:rPr lang="en-US" dirty="0"/>
              <a:t>        public: </a:t>
            </a:r>
          </a:p>
          <a:p>
            <a:pPr marL="0" indent="0" fontAlgn="base">
              <a:buNone/>
            </a:pPr>
            <a:r>
              <a:rPr lang="en-US" dirty="0"/>
              <a:t>       Parent1()     { </a:t>
            </a:r>
          </a:p>
          <a:p>
            <a:pPr marL="0" indent="0" fontAlgn="base">
              <a:buNone/>
            </a:pPr>
            <a:r>
              <a:rPr lang="en-US" dirty="0"/>
              <a:t>        </a:t>
            </a:r>
            <a:r>
              <a:rPr lang="en-US" dirty="0" err="1"/>
              <a:t>cout</a:t>
            </a:r>
            <a:r>
              <a:rPr lang="en-US" dirty="0"/>
              <a:t> &lt;&lt; "Inside first base class"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a:t>  </a:t>
            </a:r>
            <a:r>
              <a:rPr lang="en-US" dirty="0" smtClean="0"/>
              <a:t>class </a:t>
            </a:r>
            <a:r>
              <a:rPr lang="en-US" dirty="0"/>
              <a:t>Parent2 </a:t>
            </a:r>
            <a:r>
              <a:rPr lang="en-US" dirty="0" smtClean="0"/>
              <a:t>{ </a:t>
            </a:r>
            <a:endParaRPr lang="en-US" dirty="0"/>
          </a:p>
          <a:p>
            <a:pPr marL="0" indent="0" fontAlgn="base">
              <a:buNone/>
            </a:pPr>
            <a:r>
              <a:rPr lang="en-US" dirty="0"/>
              <a:t>    public: </a:t>
            </a:r>
            <a:endParaRPr lang="en-US" dirty="0" smtClean="0"/>
          </a:p>
          <a:p>
            <a:pPr marL="0" indent="0" fontAlgn="base">
              <a:buNone/>
            </a:pPr>
            <a:r>
              <a:rPr lang="en-US" dirty="0"/>
              <a:t>   Parent2()     { </a:t>
            </a:r>
          </a:p>
          <a:p>
            <a:pPr marL="0" indent="0" fontAlgn="base">
              <a:buNone/>
            </a:pPr>
            <a:r>
              <a:rPr lang="en-US" dirty="0"/>
              <a:t>        </a:t>
            </a:r>
            <a:r>
              <a:rPr lang="en-US" dirty="0" err="1"/>
              <a:t>cout</a:t>
            </a:r>
            <a:r>
              <a:rPr lang="en-US" dirty="0"/>
              <a:t> &lt;&lt; "Inside second base class" &lt;&lt; </a:t>
            </a:r>
            <a:r>
              <a:rPr lang="en-US" dirty="0" err="1"/>
              <a:t>endl</a:t>
            </a:r>
            <a:r>
              <a:rPr lang="en-US" dirty="0"/>
              <a:t>; </a:t>
            </a:r>
          </a:p>
          <a:p>
            <a:pPr marL="0" indent="0" fontAlgn="base">
              <a:buNone/>
            </a:pPr>
            <a:r>
              <a:rPr lang="en-US" dirty="0"/>
              <a:t>    } </a:t>
            </a:r>
          </a:p>
          <a:p>
            <a:pPr marL="0" indent="0" fontAlgn="base">
              <a:buNone/>
            </a:pPr>
            <a:r>
              <a:rPr lang="en-US" dirty="0"/>
              <a:t>}; </a:t>
            </a:r>
            <a:endParaRPr lang="en-US" dirty="0" smtClean="0"/>
          </a:p>
          <a:p>
            <a:pPr marL="0" indent="0" fontAlgn="base">
              <a:buNone/>
            </a:pPr>
            <a:r>
              <a:rPr lang="en-US" dirty="0" smtClean="0"/>
              <a:t>class </a:t>
            </a:r>
            <a:r>
              <a:rPr lang="en-US" dirty="0"/>
              <a:t>Child : public Parent1, public Parent2 </a:t>
            </a:r>
            <a:r>
              <a:rPr lang="en-US" dirty="0" smtClean="0"/>
              <a:t>{ </a:t>
            </a:r>
            <a:endParaRPr lang="en-US" dirty="0"/>
          </a:p>
          <a:p>
            <a:pPr marL="0" indent="0" fontAlgn="base">
              <a:buNone/>
            </a:pPr>
            <a:r>
              <a:rPr lang="en-US" dirty="0"/>
              <a:t>    public:       </a:t>
            </a:r>
          </a:p>
          <a:p>
            <a:pPr marL="0" indent="0" fontAlgn="base">
              <a:buNone/>
            </a:pPr>
            <a:r>
              <a:rPr lang="en-US" dirty="0"/>
              <a:t>    Child()     { </a:t>
            </a:r>
          </a:p>
          <a:p>
            <a:pPr marL="0" indent="0" fontAlgn="base">
              <a:buNone/>
            </a:pPr>
            <a:r>
              <a:rPr lang="en-US" dirty="0"/>
              <a:t>        </a:t>
            </a:r>
            <a:r>
              <a:rPr lang="en-US" dirty="0" err="1"/>
              <a:t>cout</a:t>
            </a:r>
            <a:r>
              <a:rPr lang="en-US" dirty="0"/>
              <a:t> &lt;&lt; "Inside child class"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a:t>  </a:t>
            </a:r>
            <a:r>
              <a:rPr lang="en-US" dirty="0" err="1" smtClean="0"/>
              <a:t>int</a:t>
            </a:r>
            <a:r>
              <a:rPr lang="en-US" dirty="0" smtClean="0"/>
              <a:t> </a:t>
            </a:r>
            <a:r>
              <a:rPr lang="en-US" dirty="0"/>
              <a:t>main() { </a:t>
            </a:r>
          </a:p>
          <a:p>
            <a:pPr marL="0" indent="0" fontAlgn="base">
              <a:buNone/>
            </a:pPr>
            <a:r>
              <a:rPr lang="en-US" dirty="0"/>
              <a:t>      Child obj1; </a:t>
            </a:r>
          </a:p>
          <a:p>
            <a:pPr marL="0" indent="0" fontAlgn="base">
              <a:buNone/>
            </a:pPr>
            <a:r>
              <a:rPr lang="en-US" dirty="0"/>
              <a:t>    return 0; </a:t>
            </a:r>
          </a:p>
          <a:p>
            <a:pPr marL="0" indent="0" fontAlgn="base">
              <a:buNone/>
            </a:pPr>
            <a:r>
              <a:rPr lang="en-US" dirty="0"/>
              <a:t>}  </a:t>
            </a:r>
          </a:p>
          <a:p>
            <a:pPr marL="0" indent="0">
              <a:buNone/>
            </a:pPr>
            <a:endParaRPr lang="en-US" dirty="0"/>
          </a:p>
        </p:txBody>
      </p:sp>
    </p:spTree>
    <p:extLst>
      <p:ext uri="{BB962C8B-B14F-4D97-AF65-F5344CB8AC3E}">
        <p14:creationId xmlns:p14="http://schemas.microsoft.com/office/powerpoint/2010/main" val="78233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of Constructor call in </a:t>
            </a:r>
            <a:r>
              <a:rPr lang="en-US" dirty="0" smtClean="0"/>
              <a:t>Multilevel </a:t>
            </a:r>
            <a:r>
              <a:rPr lang="en-US" dirty="0"/>
              <a:t>Inheritance</a:t>
            </a:r>
          </a:p>
        </p:txBody>
      </p:sp>
      <p:sp>
        <p:nvSpPr>
          <p:cNvPr id="3" name="Content Placeholder 2"/>
          <p:cNvSpPr>
            <a:spLocks noGrp="1"/>
          </p:cNvSpPr>
          <p:nvPr>
            <p:ph idx="1"/>
          </p:nvPr>
        </p:nvSpPr>
        <p:spPr/>
        <p:txBody>
          <a:bodyPr/>
          <a:lstStyle/>
          <a:p>
            <a:r>
              <a:rPr lang="en-US" dirty="0" smtClean="0"/>
              <a:t>Constructors are called in level of Inheritance</a:t>
            </a:r>
          </a:p>
          <a:p>
            <a:pPr marL="0" indent="0">
              <a:buNone/>
            </a:pPr>
            <a:r>
              <a:rPr lang="en-US" dirty="0" smtClean="0"/>
              <a:t>Class A {A() { …} …};</a:t>
            </a:r>
          </a:p>
          <a:p>
            <a:pPr marL="0" indent="0">
              <a:buNone/>
            </a:pPr>
            <a:r>
              <a:rPr lang="en-US" dirty="0"/>
              <a:t>Class </a:t>
            </a:r>
            <a:r>
              <a:rPr lang="en-US" dirty="0" smtClean="0"/>
              <a:t>B: public A</a:t>
            </a:r>
          </a:p>
          <a:p>
            <a:pPr marL="0" indent="0">
              <a:buNone/>
            </a:pPr>
            <a:r>
              <a:rPr lang="en-US" dirty="0" smtClean="0"/>
              <a:t> {B() </a:t>
            </a:r>
            <a:r>
              <a:rPr lang="en-US" dirty="0"/>
              <a:t>{ …} …};</a:t>
            </a:r>
          </a:p>
          <a:p>
            <a:pPr marL="0" indent="0">
              <a:buNone/>
            </a:pPr>
            <a:r>
              <a:rPr lang="en-US" dirty="0" smtClean="0"/>
              <a:t>Class C:public B</a:t>
            </a:r>
          </a:p>
          <a:p>
            <a:pPr marL="0" indent="0">
              <a:buNone/>
            </a:pPr>
            <a:r>
              <a:rPr lang="en-US" dirty="0" smtClean="0"/>
              <a:t>{ C() {…} …};</a:t>
            </a:r>
          </a:p>
          <a:p>
            <a:pPr marL="0" indent="0">
              <a:buNone/>
            </a:pPr>
            <a:endParaRPr lang="en-US" dirty="0"/>
          </a:p>
        </p:txBody>
      </p:sp>
    </p:spTree>
    <p:extLst>
      <p:ext uri="{BB962C8B-B14F-4D97-AF65-F5344CB8AC3E}">
        <p14:creationId xmlns:p14="http://schemas.microsoft.com/office/powerpoint/2010/main" val="414645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Need of Inheritance</a:t>
            </a:r>
            <a:endParaRPr lang="en-US" dirty="0"/>
          </a:p>
        </p:txBody>
      </p:sp>
      <p:sp>
        <p:nvSpPr>
          <p:cNvPr id="7" name="Rounded Rectangle 6"/>
          <p:cNvSpPr/>
          <p:nvPr/>
        </p:nvSpPr>
        <p:spPr>
          <a:xfrm>
            <a:off x="1219200" y="2286000"/>
            <a:ext cx="2895600" cy="2667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953000" y="2438400"/>
            <a:ext cx="2895600" cy="2667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45744" y="1720334"/>
            <a:ext cx="1442511" cy="369332"/>
          </a:xfrm>
          <a:prstGeom prst="rect">
            <a:avLst/>
          </a:prstGeom>
          <a:noFill/>
        </p:spPr>
        <p:txBody>
          <a:bodyPr wrap="none" rtlCol="0">
            <a:spAutoFit/>
          </a:bodyPr>
          <a:lstStyle/>
          <a:p>
            <a:r>
              <a:rPr lang="en-US" dirty="0" smtClean="0"/>
              <a:t>Class Student</a:t>
            </a:r>
            <a:endParaRPr lang="en-US" dirty="0"/>
          </a:p>
        </p:txBody>
      </p:sp>
      <p:sp>
        <p:nvSpPr>
          <p:cNvPr id="11" name="TextBox 10"/>
          <p:cNvSpPr txBox="1"/>
          <p:nvPr/>
        </p:nvSpPr>
        <p:spPr>
          <a:xfrm>
            <a:off x="5627351" y="1870948"/>
            <a:ext cx="1628138" cy="369332"/>
          </a:xfrm>
          <a:prstGeom prst="rect">
            <a:avLst/>
          </a:prstGeom>
          <a:noFill/>
        </p:spPr>
        <p:txBody>
          <a:bodyPr wrap="none" rtlCol="0">
            <a:spAutoFit/>
          </a:bodyPr>
          <a:lstStyle/>
          <a:p>
            <a:r>
              <a:rPr lang="en-US" dirty="0" smtClean="0"/>
              <a:t>Class Employee</a:t>
            </a:r>
            <a:endParaRPr lang="en-US" dirty="0"/>
          </a:p>
        </p:txBody>
      </p:sp>
      <p:sp>
        <p:nvSpPr>
          <p:cNvPr id="12" name="TextBox 11"/>
          <p:cNvSpPr txBox="1"/>
          <p:nvPr/>
        </p:nvSpPr>
        <p:spPr>
          <a:xfrm>
            <a:off x="1676400" y="2743200"/>
            <a:ext cx="1378904" cy="1754326"/>
          </a:xfrm>
          <a:prstGeom prst="rect">
            <a:avLst/>
          </a:prstGeom>
          <a:noFill/>
        </p:spPr>
        <p:txBody>
          <a:bodyPr wrap="none" rtlCol="0">
            <a:spAutoFit/>
          </a:bodyPr>
          <a:lstStyle/>
          <a:p>
            <a:r>
              <a:rPr lang="en-US" dirty="0" smtClean="0"/>
              <a:t>Name            </a:t>
            </a:r>
            <a:endParaRPr lang="en-US" dirty="0"/>
          </a:p>
          <a:p>
            <a:r>
              <a:rPr lang="en-US" dirty="0" smtClean="0"/>
              <a:t>Age</a:t>
            </a:r>
            <a:endParaRPr lang="en-US" dirty="0"/>
          </a:p>
          <a:p>
            <a:r>
              <a:rPr lang="en-US" dirty="0" smtClean="0"/>
              <a:t>Address</a:t>
            </a:r>
            <a:endParaRPr lang="en-US" dirty="0"/>
          </a:p>
          <a:p>
            <a:r>
              <a:rPr lang="en-US" dirty="0" smtClean="0"/>
              <a:t>DOB</a:t>
            </a:r>
          </a:p>
          <a:p>
            <a:r>
              <a:rPr lang="en-US" dirty="0" err="1" smtClean="0"/>
              <a:t>getData</a:t>
            </a:r>
            <a:r>
              <a:rPr lang="en-US" dirty="0" smtClean="0"/>
              <a:t>()</a:t>
            </a:r>
          </a:p>
          <a:p>
            <a:r>
              <a:rPr lang="en-US" dirty="0" err="1" smtClean="0"/>
              <a:t>putData</a:t>
            </a:r>
            <a:r>
              <a:rPr lang="en-US" dirty="0" smtClean="0"/>
              <a:t>()</a:t>
            </a:r>
            <a:endParaRPr lang="en-US" dirty="0"/>
          </a:p>
        </p:txBody>
      </p:sp>
      <p:sp>
        <p:nvSpPr>
          <p:cNvPr id="13" name="TextBox 12"/>
          <p:cNvSpPr txBox="1"/>
          <p:nvPr/>
        </p:nvSpPr>
        <p:spPr>
          <a:xfrm>
            <a:off x="5711348" y="2769870"/>
            <a:ext cx="1378904" cy="1754326"/>
          </a:xfrm>
          <a:prstGeom prst="rect">
            <a:avLst/>
          </a:prstGeom>
          <a:noFill/>
        </p:spPr>
        <p:txBody>
          <a:bodyPr wrap="none" rtlCol="0">
            <a:spAutoFit/>
          </a:bodyPr>
          <a:lstStyle/>
          <a:p>
            <a:r>
              <a:rPr lang="en-US" dirty="0" smtClean="0"/>
              <a:t>Name            </a:t>
            </a:r>
            <a:endParaRPr lang="en-US" dirty="0"/>
          </a:p>
          <a:p>
            <a:r>
              <a:rPr lang="en-US" dirty="0" smtClean="0"/>
              <a:t>Age</a:t>
            </a:r>
            <a:endParaRPr lang="en-US" dirty="0"/>
          </a:p>
          <a:p>
            <a:r>
              <a:rPr lang="en-US" dirty="0" smtClean="0"/>
              <a:t>Address</a:t>
            </a:r>
            <a:endParaRPr lang="en-US" dirty="0"/>
          </a:p>
          <a:p>
            <a:r>
              <a:rPr lang="en-US" dirty="0" smtClean="0"/>
              <a:t>DOB</a:t>
            </a:r>
          </a:p>
          <a:p>
            <a:r>
              <a:rPr lang="en-US" dirty="0" err="1" smtClean="0"/>
              <a:t>getData</a:t>
            </a:r>
            <a:r>
              <a:rPr lang="en-US" dirty="0" smtClean="0"/>
              <a:t>()</a:t>
            </a:r>
          </a:p>
          <a:p>
            <a:r>
              <a:rPr lang="en-US" dirty="0" err="1" smtClean="0"/>
              <a:t>putData</a:t>
            </a:r>
            <a:r>
              <a:rPr lang="en-US" dirty="0" smtClean="0"/>
              <a:t>()</a:t>
            </a:r>
            <a:endParaRPr lang="en-US" dirty="0"/>
          </a:p>
        </p:txBody>
      </p:sp>
      <p:sp>
        <p:nvSpPr>
          <p:cNvPr id="14" name="TextBox 13"/>
          <p:cNvSpPr txBox="1"/>
          <p:nvPr/>
        </p:nvSpPr>
        <p:spPr>
          <a:xfrm>
            <a:off x="990600" y="5486400"/>
            <a:ext cx="2664960" cy="369332"/>
          </a:xfrm>
          <a:prstGeom prst="rect">
            <a:avLst/>
          </a:prstGeom>
          <a:noFill/>
        </p:spPr>
        <p:txBody>
          <a:bodyPr wrap="none" rtlCol="0">
            <a:spAutoFit/>
          </a:bodyPr>
          <a:lstStyle/>
          <a:p>
            <a:r>
              <a:rPr lang="en-US" dirty="0" smtClean="0"/>
              <a:t>Duplication of Information</a:t>
            </a:r>
            <a:endParaRPr lang="en-US" dirty="0"/>
          </a:p>
        </p:txBody>
      </p:sp>
    </p:spTree>
    <p:extLst>
      <p:ext uri="{BB962C8B-B14F-4D97-AF65-F5344CB8AC3E}">
        <p14:creationId xmlns:p14="http://schemas.microsoft.com/office/powerpoint/2010/main" val="960673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Parameterized Constructors in Derived classes</a:t>
            </a:r>
            <a:endParaRPr lang="en-US" dirty="0"/>
          </a:p>
        </p:txBody>
      </p:sp>
      <p:sp>
        <p:nvSpPr>
          <p:cNvPr id="3" name="Content Placeholder 2"/>
          <p:cNvSpPr>
            <a:spLocks noGrp="1"/>
          </p:cNvSpPr>
          <p:nvPr>
            <p:ph idx="1"/>
          </p:nvPr>
        </p:nvSpPr>
        <p:spPr/>
        <p:txBody>
          <a:bodyPr/>
          <a:lstStyle/>
          <a:p>
            <a:r>
              <a:rPr lang="en-US" dirty="0"/>
              <a:t>To call the </a:t>
            </a:r>
            <a:r>
              <a:rPr lang="en-US" dirty="0" err="1"/>
              <a:t>parameterised</a:t>
            </a:r>
            <a:r>
              <a:rPr lang="en-US" dirty="0"/>
              <a:t> constructor of base class when derived class’s </a:t>
            </a:r>
            <a:r>
              <a:rPr lang="en-US" dirty="0" err="1"/>
              <a:t>parameterised</a:t>
            </a:r>
            <a:r>
              <a:rPr lang="en-US" dirty="0"/>
              <a:t> constructor is called, you have to explicitly specify the base class’s </a:t>
            </a:r>
            <a:r>
              <a:rPr lang="en-US" dirty="0" err="1"/>
              <a:t>parameterised</a:t>
            </a:r>
            <a:r>
              <a:rPr lang="en-US" dirty="0"/>
              <a:t> constructor in derived </a:t>
            </a:r>
            <a:r>
              <a:rPr lang="en-US" dirty="0" smtClean="0"/>
              <a:t>class.</a:t>
            </a:r>
          </a:p>
          <a:p>
            <a:r>
              <a:rPr lang="en-US" dirty="0"/>
              <a:t> </a:t>
            </a:r>
            <a:endParaRPr lang="en-US" dirty="0"/>
          </a:p>
        </p:txBody>
      </p:sp>
    </p:spTree>
    <p:extLst>
      <p:ext uri="{BB962C8B-B14F-4D97-AF65-F5344CB8AC3E}">
        <p14:creationId xmlns:p14="http://schemas.microsoft.com/office/powerpoint/2010/main" val="42322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3276600" cy="2743200"/>
          </a:xfrm>
        </p:spPr>
        <p:txBody>
          <a:bodyPr>
            <a:normAutofit fontScale="70000" lnSpcReduction="20000"/>
          </a:bodyPr>
          <a:lstStyle/>
          <a:p>
            <a:pPr marL="0" indent="0">
              <a:buNone/>
            </a:pPr>
            <a:r>
              <a:rPr lang="en-US" dirty="0" smtClean="0"/>
              <a:t>class A{</a:t>
            </a:r>
          </a:p>
          <a:p>
            <a:pPr marL="0" indent="0">
              <a:buNone/>
            </a:pPr>
            <a:r>
              <a:rPr lang="en-US" dirty="0" err="1" smtClean="0"/>
              <a:t>Int</a:t>
            </a:r>
            <a:r>
              <a:rPr lang="en-US" dirty="0" smtClean="0"/>
              <a:t> a;</a:t>
            </a:r>
          </a:p>
          <a:p>
            <a:pPr marL="0" indent="0">
              <a:buNone/>
            </a:pPr>
            <a:r>
              <a:rPr lang="en-US" dirty="0" smtClean="0"/>
              <a:t>Public:</a:t>
            </a:r>
          </a:p>
          <a:p>
            <a:pPr marL="0" indent="0">
              <a:buNone/>
            </a:pPr>
            <a:r>
              <a:rPr lang="en-US" dirty="0" smtClean="0"/>
              <a:t>A(</a:t>
            </a:r>
            <a:r>
              <a:rPr lang="en-US" dirty="0" err="1" smtClean="0"/>
              <a:t>int</a:t>
            </a:r>
            <a:r>
              <a:rPr lang="en-US" dirty="0" smtClean="0"/>
              <a:t> i)</a:t>
            </a:r>
          </a:p>
          <a:p>
            <a:pPr marL="0" indent="0">
              <a:buNone/>
            </a:pPr>
            <a:r>
              <a:rPr lang="en-US" dirty="0" smtClean="0"/>
              <a:t>{ a = I ;</a:t>
            </a:r>
          </a:p>
          <a:p>
            <a:pPr marL="0" indent="0">
              <a:buNone/>
            </a:pPr>
            <a:r>
              <a:rPr lang="en-US" dirty="0" err="1" smtClean="0"/>
              <a:t>Cout</a:t>
            </a:r>
            <a:r>
              <a:rPr lang="en-US" dirty="0" smtClean="0"/>
              <a:t> &lt;&lt; “ A “ &lt;&lt; a;</a:t>
            </a:r>
          </a:p>
          <a:p>
            <a:pPr marL="0" indent="0">
              <a:buNone/>
            </a:pPr>
            <a:r>
              <a:rPr lang="en-US" dirty="0" smtClean="0"/>
              <a:t>}</a:t>
            </a:r>
          </a:p>
          <a:p>
            <a:pPr marL="0" indent="0">
              <a:buNone/>
            </a:pPr>
            <a:r>
              <a:rPr lang="en-US" dirty="0" smtClean="0"/>
              <a:t>};</a:t>
            </a:r>
          </a:p>
          <a:p>
            <a:pPr marL="0" indent="0">
              <a:buNone/>
            </a:pPr>
            <a:endParaRPr lang="en-US" dirty="0" smtClean="0"/>
          </a:p>
          <a:p>
            <a:pPr marL="0" indent="0">
              <a:buNone/>
            </a:pPr>
            <a:endParaRPr lang="en-US" dirty="0"/>
          </a:p>
        </p:txBody>
      </p:sp>
      <p:sp>
        <p:nvSpPr>
          <p:cNvPr id="4" name="Content Placeholder 2"/>
          <p:cNvSpPr txBox="1">
            <a:spLocks/>
          </p:cNvSpPr>
          <p:nvPr/>
        </p:nvSpPr>
        <p:spPr>
          <a:xfrm>
            <a:off x="4495800" y="1744980"/>
            <a:ext cx="3276600" cy="2262981"/>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class B:public A{</a:t>
            </a:r>
          </a:p>
          <a:p>
            <a:pPr marL="0" indent="0">
              <a:buFont typeface="Arial" pitchFamily="34" charset="0"/>
              <a:buNone/>
            </a:pPr>
            <a:r>
              <a:rPr lang="en-US" dirty="0" err="1" smtClean="0"/>
              <a:t>Int</a:t>
            </a:r>
            <a:r>
              <a:rPr lang="en-US" dirty="0" smtClean="0"/>
              <a:t> b;</a:t>
            </a:r>
          </a:p>
          <a:p>
            <a:pPr marL="0" indent="0">
              <a:buFont typeface="Arial" pitchFamily="34" charset="0"/>
              <a:buNone/>
            </a:pPr>
            <a:r>
              <a:rPr lang="en-US" dirty="0" smtClean="0"/>
              <a:t>Public:</a:t>
            </a:r>
          </a:p>
          <a:p>
            <a:pPr marL="0" indent="0">
              <a:buFont typeface="Arial" pitchFamily="34" charset="0"/>
              <a:buNone/>
            </a:pPr>
            <a:r>
              <a:rPr lang="en-US" dirty="0"/>
              <a:t>B</a:t>
            </a:r>
            <a:r>
              <a:rPr lang="en-US" dirty="0" smtClean="0"/>
              <a:t>(</a:t>
            </a:r>
            <a:r>
              <a:rPr lang="en-US" dirty="0" err="1" smtClean="0"/>
              <a:t>int</a:t>
            </a:r>
            <a:r>
              <a:rPr lang="en-US" dirty="0" smtClean="0"/>
              <a:t> </a:t>
            </a:r>
            <a:r>
              <a:rPr lang="en-US" dirty="0" err="1"/>
              <a:t>i</a:t>
            </a:r>
            <a:r>
              <a:rPr lang="en-US" dirty="0" err="1" smtClean="0"/>
              <a:t>,int</a:t>
            </a:r>
            <a:r>
              <a:rPr lang="en-US" dirty="0" smtClean="0"/>
              <a:t> j): A(i)</a:t>
            </a:r>
          </a:p>
          <a:p>
            <a:pPr marL="0" indent="0">
              <a:buFont typeface="Arial" pitchFamily="34" charset="0"/>
              <a:buNone/>
            </a:pPr>
            <a:r>
              <a:rPr lang="en-US" dirty="0" smtClean="0"/>
              <a:t>{ b = j ;</a:t>
            </a:r>
          </a:p>
          <a:p>
            <a:pPr marL="0" indent="0">
              <a:buFont typeface="Arial" pitchFamily="34" charset="0"/>
              <a:buNone/>
            </a:pPr>
            <a:r>
              <a:rPr lang="en-US" dirty="0" err="1" smtClean="0"/>
              <a:t>Cout</a:t>
            </a:r>
            <a:r>
              <a:rPr lang="en-US" dirty="0" smtClean="0"/>
              <a:t> &lt;&lt; “ A “ &lt;&lt; a;</a:t>
            </a:r>
          </a:p>
          <a:p>
            <a:pPr marL="0" indent="0">
              <a:buFont typeface="Arial" pitchFamily="34" charset="0"/>
              <a:buNone/>
            </a:pPr>
            <a:r>
              <a:rPr lang="en-US" dirty="0" smtClean="0"/>
              <a:t>}</a:t>
            </a:r>
          </a:p>
          <a:p>
            <a:pPr marL="0" indent="0">
              <a:buFont typeface="Arial" pitchFamily="34" charset="0"/>
              <a:buNone/>
            </a:pPr>
            <a:r>
              <a:rPr lang="en-US" dirty="0" smtClean="0"/>
              <a:t>};</a:t>
            </a:r>
          </a:p>
          <a:p>
            <a:pPr marL="0" indent="0">
              <a:buFont typeface="Arial" pitchFamily="34" charset="0"/>
              <a:buNone/>
            </a:pPr>
            <a:endParaRPr lang="en-US" dirty="0" smtClean="0"/>
          </a:p>
          <a:p>
            <a:pPr marL="0" indent="0">
              <a:buFont typeface="Arial" pitchFamily="34" charset="0"/>
              <a:buNone/>
            </a:pPr>
            <a:endParaRPr lang="en-US" dirty="0"/>
          </a:p>
        </p:txBody>
      </p:sp>
      <p:sp>
        <p:nvSpPr>
          <p:cNvPr id="5" name="Content Placeholder 2"/>
          <p:cNvSpPr txBox="1">
            <a:spLocks/>
          </p:cNvSpPr>
          <p:nvPr/>
        </p:nvSpPr>
        <p:spPr>
          <a:xfrm>
            <a:off x="3009900" y="4171791"/>
            <a:ext cx="3276600" cy="226298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Void main()</a:t>
            </a:r>
          </a:p>
          <a:p>
            <a:pPr marL="0" indent="0">
              <a:buFont typeface="Arial" pitchFamily="34" charset="0"/>
              <a:buNone/>
            </a:pPr>
            <a:r>
              <a:rPr lang="en-US" dirty="0" smtClean="0"/>
              <a:t>{</a:t>
            </a:r>
          </a:p>
          <a:p>
            <a:pPr marL="0" indent="0">
              <a:buFont typeface="Arial" pitchFamily="34" charset="0"/>
              <a:buNone/>
            </a:pPr>
            <a:r>
              <a:rPr lang="en-US" dirty="0" smtClean="0"/>
              <a:t>B </a:t>
            </a:r>
            <a:r>
              <a:rPr lang="en-US" dirty="0" err="1" smtClean="0"/>
              <a:t>ob</a:t>
            </a:r>
            <a:r>
              <a:rPr lang="en-US" dirty="0" smtClean="0"/>
              <a:t>(2,3);</a:t>
            </a:r>
          </a:p>
          <a:p>
            <a:pPr marL="0" indent="0">
              <a:buFont typeface="Arial" pitchFamily="34" charset="0"/>
              <a:buNone/>
            </a:pPr>
            <a:r>
              <a:rPr lang="en-US" dirty="0"/>
              <a:t>}</a:t>
            </a:r>
            <a:endParaRPr lang="en-US" dirty="0" smtClean="0"/>
          </a:p>
          <a:p>
            <a:pPr marL="0" indent="0">
              <a:buFont typeface="Arial" pitchFamily="34" charset="0"/>
              <a:buNone/>
            </a:pP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1319790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fontAlgn="base">
              <a:buNone/>
            </a:pPr>
            <a:r>
              <a:rPr lang="en-US" dirty="0"/>
              <a:t>class Parent {         </a:t>
            </a:r>
          </a:p>
          <a:p>
            <a:pPr marL="0" indent="0" fontAlgn="base">
              <a:buNone/>
            </a:pPr>
            <a:r>
              <a:rPr lang="en-US" dirty="0"/>
              <a:t>    public: </a:t>
            </a:r>
          </a:p>
          <a:p>
            <a:pPr marL="0" indent="0" fontAlgn="base">
              <a:buNone/>
            </a:pPr>
            <a:r>
              <a:rPr lang="en-US" dirty="0"/>
              <a:t>      Parent(</a:t>
            </a:r>
            <a:r>
              <a:rPr lang="en-US" dirty="0" err="1"/>
              <a:t>int</a:t>
            </a:r>
            <a:r>
              <a:rPr lang="en-US" dirty="0"/>
              <a:t> i) </a:t>
            </a:r>
          </a:p>
          <a:p>
            <a:pPr marL="0" indent="0" fontAlgn="base">
              <a:buNone/>
            </a:pPr>
            <a:r>
              <a:rPr lang="en-US" dirty="0"/>
              <a:t>    {  </a:t>
            </a:r>
            <a:r>
              <a:rPr lang="en-US" dirty="0" err="1"/>
              <a:t>int</a:t>
            </a:r>
            <a:r>
              <a:rPr lang="en-US" dirty="0"/>
              <a:t> x =i; </a:t>
            </a:r>
          </a:p>
          <a:p>
            <a:pPr marL="0" indent="0" fontAlgn="base">
              <a:buNone/>
            </a:pPr>
            <a:r>
              <a:rPr lang="en-US" dirty="0"/>
              <a:t>        </a:t>
            </a:r>
            <a:r>
              <a:rPr lang="en-US" dirty="0" err="1"/>
              <a:t>cout</a:t>
            </a:r>
            <a:r>
              <a:rPr lang="en-US" dirty="0"/>
              <a:t> &lt;&lt; "Inside base class's </a:t>
            </a:r>
            <a:r>
              <a:rPr lang="en-US" dirty="0" err="1"/>
              <a:t>parameterised</a:t>
            </a:r>
            <a:r>
              <a:rPr lang="en-US" dirty="0"/>
              <a:t> constructor"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a:t>  class Child : public Parent { </a:t>
            </a:r>
          </a:p>
          <a:p>
            <a:pPr marL="0" indent="0" fontAlgn="base">
              <a:buNone/>
            </a:pPr>
            <a:r>
              <a:rPr lang="en-US" dirty="0"/>
              <a:t>    public: </a:t>
            </a:r>
          </a:p>
          <a:p>
            <a:pPr marL="0" indent="0" fontAlgn="base">
              <a:buNone/>
            </a:pPr>
            <a:r>
              <a:rPr lang="en-US" dirty="0"/>
              <a:t>       Child(</a:t>
            </a:r>
            <a:r>
              <a:rPr lang="en-US" dirty="0" err="1"/>
              <a:t>int</a:t>
            </a:r>
            <a:r>
              <a:rPr lang="en-US" dirty="0"/>
              <a:t> j): Parent(j) </a:t>
            </a:r>
          </a:p>
          <a:p>
            <a:pPr marL="0" indent="0" fontAlgn="base">
              <a:buNone/>
            </a:pPr>
            <a:r>
              <a:rPr lang="en-US" dirty="0"/>
              <a:t>    { </a:t>
            </a:r>
          </a:p>
          <a:p>
            <a:pPr marL="0" indent="0" fontAlgn="base">
              <a:buNone/>
            </a:pPr>
            <a:r>
              <a:rPr lang="en-US" dirty="0"/>
              <a:t>        </a:t>
            </a:r>
            <a:r>
              <a:rPr lang="en-US" dirty="0" err="1"/>
              <a:t>cout</a:t>
            </a:r>
            <a:r>
              <a:rPr lang="en-US" dirty="0"/>
              <a:t> &lt;&lt; "Inside sub class's </a:t>
            </a:r>
            <a:r>
              <a:rPr lang="en-US" dirty="0" err="1"/>
              <a:t>parameterised</a:t>
            </a:r>
            <a:r>
              <a:rPr lang="en-US" dirty="0"/>
              <a:t> constructor" &lt;&lt; </a:t>
            </a:r>
            <a:r>
              <a:rPr lang="en-US" dirty="0" err="1"/>
              <a:t>endl</a:t>
            </a:r>
            <a:r>
              <a:rPr lang="en-US" dirty="0"/>
              <a:t>; </a:t>
            </a:r>
          </a:p>
          <a:p>
            <a:pPr marL="0" indent="0" fontAlgn="base">
              <a:buNone/>
            </a:pPr>
            <a:r>
              <a:rPr lang="en-US" dirty="0"/>
              <a:t>    } </a:t>
            </a:r>
          </a:p>
          <a:p>
            <a:pPr marL="0" indent="0" fontAlgn="base">
              <a:buNone/>
            </a:pPr>
            <a:r>
              <a:rPr lang="en-US" dirty="0"/>
              <a:t>}; </a:t>
            </a:r>
          </a:p>
          <a:p>
            <a:pPr marL="0" indent="0" fontAlgn="base">
              <a:buNone/>
            </a:pPr>
            <a:r>
              <a:rPr lang="en-US" dirty="0" err="1"/>
              <a:t>int</a:t>
            </a:r>
            <a:r>
              <a:rPr lang="en-US" dirty="0"/>
              <a:t> main() { </a:t>
            </a:r>
          </a:p>
          <a:p>
            <a:pPr marL="0" indent="0" fontAlgn="base">
              <a:buNone/>
            </a:pPr>
            <a:r>
              <a:rPr lang="en-US" dirty="0"/>
              <a:t>    Child obj1(10); </a:t>
            </a:r>
          </a:p>
          <a:p>
            <a:pPr marL="0" indent="0" fontAlgn="base">
              <a:buNone/>
            </a:pPr>
            <a:r>
              <a:rPr lang="en-US" dirty="0"/>
              <a:t>    return 0; </a:t>
            </a:r>
          </a:p>
          <a:p>
            <a:pPr marL="0" indent="0" fontAlgn="base">
              <a:buNone/>
            </a:pPr>
            <a:r>
              <a:rPr lang="en-US" dirty="0"/>
              <a:t>}</a:t>
            </a:r>
          </a:p>
          <a:p>
            <a:endParaRPr lang="en-US" dirty="0"/>
          </a:p>
        </p:txBody>
      </p:sp>
    </p:spTree>
    <p:extLst>
      <p:ext uri="{BB962C8B-B14F-4D97-AF65-F5344CB8AC3E}">
        <p14:creationId xmlns:p14="http://schemas.microsoft.com/office/powerpoint/2010/main" val="332630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a:t>Whenever the derived class’s default constructor is called, the base class’s default constructor is called automatically.</a:t>
            </a:r>
          </a:p>
          <a:p>
            <a:pPr fontAlgn="base"/>
            <a:r>
              <a:rPr lang="en-US" dirty="0"/>
              <a:t>To call the </a:t>
            </a:r>
            <a:r>
              <a:rPr lang="en-US" dirty="0" err="1"/>
              <a:t>parameterised</a:t>
            </a:r>
            <a:r>
              <a:rPr lang="en-US" dirty="0"/>
              <a:t> constructor of base class inside the </a:t>
            </a:r>
            <a:r>
              <a:rPr lang="en-US" dirty="0" err="1"/>
              <a:t>parameterised</a:t>
            </a:r>
            <a:r>
              <a:rPr lang="en-US" dirty="0"/>
              <a:t> </a:t>
            </a:r>
            <a:r>
              <a:rPr lang="en-US" dirty="0" err="1"/>
              <a:t>consructor</a:t>
            </a:r>
            <a:r>
              <a:rPr lang="en-US" dirty="0"/>
              <a:t> of sub class, we have to mention it explicitly.</a:t>
            </a:r>
          </a:p>
          <a:p>
            <a:pPr fontAlgn="base"/>
            <a:r>
              <a:rPr lang="en-US" dirty="0"/>
              <a:t>The </a:t>
            </a:r>
            <a:r>
              <a:rPr lang="en-US" dirty="0" err="1"/>
              <a:t>parameterised</a:t>
            </a:r>
            <a:r>
              <a:rPr lang="en-US" dirty="0"/>
              <a:t> constructor of base class cannot be called in default constructor of sub class, it should be called in the </a:t>
            </a:r>
            <a:r>
              <a:rPr lang="en-US" dirty="0" err="1"/>
              <a:t>parameterised</a:t>
            </a:r>
            <a:r>
              <a:rPr lang="en-US" dirty="0"/>
              <a:t> constructor of sub class.</a:t>
            </a:r>
          </a:p>
          <a:p>
            <a:endParaRPr lang="en-US" dirty="0"/>
          </a:p>
        </p:txBody>
      </p:sp>
    </p:spTree>
    <p:extLst>
      <p:ext uri="{BB962C8B-B14F-4D97-AF65-F5344CB8AC3E}">
        <p14:creationId xmlns:p14="http://schemas.microsoft.com/office/powerpoint/2010/main" val="355628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ounded Rectangle 3"/>
          <p:cNvSpPr/>
          <p:nvPr/>
        </p:nvSpPr>
        <p:spPr>
          <a:xfrm>
            <a:off x="2971800" y="1905000"/>
            <a:ext cx="2895600" cy="2133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748070" y="1577578"/>
            <a:ext cx="1343060" cy="369332"/>
          </a:xfrm>
          <a:prstGeom prst="rect">
            <a:avLst/>
          </a:prstGeom>
          <a:noFill/>
        </p:spPr>
        <p:txBody>
          <a:bodyPr wrap="none" rtlCol="0">
            <a:spAutoFit/>
          </a:bodyPr>
          <a:lstStyle/>
          <a:p>
            <a:r>
              <a:rPr lang="en-US" dirty="0" smtClean="0"/>
              <a:t>Class Person</a:t>
            </a:r>
            <a:endParaRPr lang="en-US" dirty="0"/>
          </a:p>
        </p:txBody>
      </p:sp>
      <p:sp>
        <p:nvSpPr>
          <p:cNvPr id="6" name="TextBox 5"/>
          <p:cNvSpPr txBox="1"/>
          <p:nvPr/>
        </p:nvSpPr>
        <p:spPr>
          <a:xfrm>
            <a:off x="3730148" y="2133600"/>
            <a:ext cx="1378904" cy="1754326"/>
          </a:xfrm>
          <a:prstGeom prst="rect">
            <a:avLst/>
          </a:prstGeom>
          <a:noFill/>
        </p:spPr>
        <p:txBody>
          <a:bodyPr wrap="none" rtlCol="0">
            <a:spAutoFit/>
          </a:bodyPr>
          <a:lstStyle/>
          <a:p>
            <a:r>
              <a:rPr lang="en-US" dirty="0" smtClean="0"/>
              <a:t>Name            </a:t>
            </a:r>
            <a:endParaRPr lang="en-US" dirty="0"/>
          </a:p>
          <a:p>
            <a:r>
              <a:rPr lang="en-US" dirty="0" smtClean="0"/>
              <a:t>Age</a:t>
            </a:r>
            <a:endParaRPr lang="en-US" dirty="0"/>
          </a:p>
          <a:p>
            <a:r>
              <a:rPr lang="en-US" dirty="0" smtClean="0"/>
              <a:t>Address</a:t>
            </a:r>
            <a:endParaRPr lang="en-US" dirty="0"/>
          </a:p>
          <a:p>
            <a:r>
              <a:rPr lang="en-US" dirty="0" smtClean="0"/>
              <a:t>DOB</a:t>
            </a:r>
          </a:p>
          <a:p>
            <a:r>
              <a:rPr lang="en-US" dirty="0" err="1" smtClean="0"/>
              <a:t>getData</a:t>
            </a:r>
            <a:r>
              <a:rPr lang="en-US" dirty="0" smtClean="0"/>
              <a:t>()</a:t>
            </a:r>
          </a:p>
          <a:p>
            <a:r>
              <a:rPr lang="en-US" dirty="0" err="1" smtClean="0"/>
              <a:t>putData</a:t>
            </a:r>
            <a:r>
              <a:rPr lang="en-US" dirty="0" smtClean="0"/>
              <a:t>()</a:t>
            </a:r>
            <a:endParaRPr lang="en-US" dirty="0"/>
          </a:p>
        </p:txBody>
      </p:sp>
      <p:cxnSp>
        <p:nvCxnSpPr>
          <p:cNvPr id="8" name="Straight Arrow Connector 7"/>
          <p:cNvCxnSpPr/>
          <p:nvPr/>
        </p:nvCxnSpPr>
        <p:spPr>
          <a:xfrm flipH="1">
            <a:off x="1981200" y="4038600"/>
            <a:ext cx="1447800" cy="1066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10200" y="4038600"/>
            <a:ext cx="1524000" cy="914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47700" y="5067300"/>
            <a:ext cx="2781300" cy="2171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51159" y="5244584"/>
            <a:ext cx="1442511" cy="1754326"/>
          </a:xfrm>
          <a:prstGeom prst="rect">
            <a:avLst/>
          </a:prstGeom>
          <a:noFill/>
        </p:spPr>
        <p:txBody>
          <a:bodyPr wrap="none" rtlCol="0">
            <a:spAutoFit/>
          </a:bodyPr>
          <a:lstStyle/>
          <a:p>
            <a:r>
              <a:rPr lang="en-US" dirty="0" smtClean="0"/>
              <a:t>Class Student</a:t>
            </a:r>
          </a:p>
          <a:p>
            <a:endParaRPr lang="en-US" dirty="0"/>
          </a:p>
          <a:p>
            <a:r>
              <a:rPr lang="en-US" dirty="0" smtClean="0"/>
              <a:t>Roll no</a:t>
            </a:r>
          </a:p>
          <a:p>
            <a:r>
              <a:rPr lang="en-US" dirty="0" smtClean="0"/>
              <a:t>Marks</a:t>
            </a:r>
          </a:p>
          <a:p>
            <a:r>
              <a:rPr lang="en-US" dirty="0" smtClean="0"/>
              <a:t>Get()</a:t>
            </a:r>
          </a:p>
          <a:p>
            <a:r>
              <a:rPr lang="en-US" dirty="0" smtClean="0"/>
              <a:t>Put()</a:t>
            </a:r>
            <a:endParaRPr lang="en-US" dirty="0"/>
          </a:p>
        </p:txBody>
      </p:sp>
      <p:sp>
        <p:nvSpPr>
          <p:cNvPr id="14" name="Rounded Rectangle 13"/>
          <p:cNvSpPr/>
          <p:nvPr/>
        </p:nvSpPr>
        <p:spPr>
          <a:xfrm>
            <a:off x="5836920" y="5035034"/>
            <a:ext cx="2926080" cy="24325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40379" y="5212318"/>
            <a:ext cx="1628138" cy="1754326"/>
          </a:xfrm>
          <a:prstGeom prst="rect">
            <a:avLst/>
          </a:prstGeom>
          <a:noFill/>
        </p:spPr>
        <p:txBody>
          <a:bodyPr wrap="none" rtlCol="0">
            <a:spAutoFit/>
          </a:bodyPr>
          <a:lstStyle/>
          <a:p>
            <a:r>
              <a:rPr lang="en-US" dirty="0" smtClean="0"/>
              <a:t>Class Employee</a:t>
            </a:r>
          </a:p>
          <a:p>
            <a:endParaRPr lang="en-US" dirty="0"/>
          </a:p>
          <a:p>
            <a:r>
              <a:rPr lang="en-US" dirty="0" err="1" smtClean="0"/>
              <a:t>Empid</a:t>
            </a:r>
            <a:endParaRPr lang="en-US" dirty="0" smtClean="0"/>
          </a:p>
          <a:p>
            <a:r>
              <a:rPr lang="en-US" dirty="0" smtClean="0"/>
              <a:t>Sal</a:t>
            </a:r>
          </a:p>
          <a:p>
            <a:r>
              <a:rPr lang="en-US" dirty="0" err="1" smtClean="0"/>
              <a:t>Getibfo</a:t>
            </a:r>
            <a:endParaRPr lang="en-US" dirty="0" smtClean="0"/>
          </a:p>
          <a:p>
            <a:r>
              <a:rPr lang="en-US" dirty="0" err="1" smtClean="0"/>
              <a:t>Putinfo</a:t>
            </a:r>
            <a:r>
              <a:rPr lang="en-US" dirty="0" smtClean="0"/>
              <a:t>()</a:t>
            </a:r>
            <a:endParaRPr lang="en-US" dirty="0"/>
          </a:p>
        </p:txBody>
      </p:sp>
      <p:sp>
        <p:nvSpPr>
          <p:cNvPr id="17" name="TextBox 16"/>
          <p:cNvSpPr txBox="1"/>
          <p:nvPr/>
        </p:nvSpPr>
        <p:spPr>
          <a:xfrm>
            <a:off x="6172200" y="2590800"/>
            <a:ext cx="2273379" cy="369332"/>
          </a:xfrm>
          <a:prstGeom prst="rect">
            <a:avLst/>
          </a:prstGeom>
          <a:noFill/>
        </p:spPr>
        <p:txBody>
          <a:bodyPr wrap="none" rtlCol="0">
            <a:spAutoFit/>
          </a:bodyPr>
          <a:lstStyle/>
          <a:p>
            <a:r>
              <a:rPr lang="en-US" dirty="0" smtClean="0"/>
              <a:t>Super class/Base Class</a:t>
            </a:r>
            <a:endParaRPr lang="en-US" dirty="0"/>
          </a:p>
        </p:txBody>
      </p:sp>
      <p:sp>
        <p:nvSpPr>
          <p:cNvPr id="18" name="Left Brace 17"/>
          <p:cNvSpPr/>
          <p:nvPr/>
        </p:nvSpPr>
        <p:spPr>
          <a:xfrm rot="16200000">
            <a:off x="4190613" y="3924687"/>
            <a:ext cx="533400" cy="4496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3501390" y="6437650"/>
            <a:ext cx="2288768" cy="369332"/>
          </a:xfrm>
          <a:prstGeom prst="rect">
            <a:avLst/>
          </a:prstGeom>
          <a:noFill/>
        </p:spPr>
        <p:txBody>
          <a:bodyPr wrap="none" rtlCol="0">
            <a:spAutoFit/>
          </a:bodyPr>
          <a:lstStyle/>
          <a:p>
            <a:r>
              <a:rPr lang="en-US" dirty="0" smtClean="0"/>
              <a:t>Subclass/Derived class</a:t>
            </a:r>
            <a:endParaRPr lang="en-US" dirty="0"/>
          </a:p>
        </p:txBody>
      </p:sp>
    </p:spTree>
    <p:extLst>
      <p:ext uri="{BB962C8B-B14F-4D97-AF65-F5344CB8AC3E}">
        <p14:creationId xmlns:p14="http://schemas.microsoft.com/office/powerpoint/2010/main" val="141843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Inheritance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Creating Subclass:</a:t>
            </a:r>
          </a:p>
          <a:p>
            <a:pPr lvl="1"/>
            <a:r>
              <a:rPr lang="en-US" dirty="0" smtClean="0"/>
              <a:t>class </a:t>
            </a:r>
            <a:r>
              <a:rPr lang="en-US" dirty="0" err="1" smtClean="0"/>
              <a:t>subclass_name</a:t>
            </a:r>
            <a:r>
              <a:rPr lang="en-US" dirty="0" smtClean="0"/>
              <a:t> : visibility mode </a:t>
            </a:r>
            <a:r>
              <a:rPr lang="en-US" dirty="0" err="1" smtClean="0"/>
              <a:t>base_class_name</a:t>
            </a:r>
            <a:r>
              <a:rPr lang="en-US" dirty="0" smtClean="0"/>
              <a:t> </a:t>
            </a:r>
          </a:p>
          <a:p>
            <a:pPr marL="457200" lvl="1" indent="0">
              <a:buNone/>
            </a:pPr>
            <a:r>
              <a:rPr lang="en-US" dirty="0"/>
              <a:t> </a:t>
            </a:r>
            <a:r>
              <a:rPr lang="en-US" dirty="0" smtClean="0"/>
              <a:t>     { //body of subclass };</a:t>
            </a:r>
          </a:p>
          <a:p>
            <a:pPr marL="457200" lvl="1" indent="0">
              <a:buNone/>
            </a:pPr>
            <a:endParaRPr lang="en-US" dirty="0" smtClean="0"/>
          </a:p>
          <a:p>
            <a:pPr lvl="1"/>
            <a:r>
              <a:rPr lang="en-US" dirty="0"/>
              <a:t>Here, </a:t>
            </a:r>
            <a:r>
              <a:rPr lang="en-US" b="1" dirty="0" err="1"/>
              <a:t>subclass_name</a:t>
            </a:r>
            <a:r>
              <a:rPr lang="en-US" b="1" dirty="0"/>
              <a:t> </a:t>
            </a:r>
            <a:r>
              <a:rPr lang="en-US" dirty="0"/>
              <a:t>is the name of the sub class, </a:t>
            </a:r>
            <a:r>
              <a:rPr lang="en-US" dirty="0" err="1" smtClean="0"/>
              <a:t>visibility</a:t>
            </a:r>
            <a:r>
              <a:rPr lang="en-US" b="1" dirty="0" err="1" smtClean="0"/>
              <a:t>_mode</a:t>
            </a:r>
            <a:r>
              <a:rPr lang="en-US" b="1" dirty="0"/>
              <a:t> </a:t>
            </a:r>
            <a:r>
              <a:rPr lang="en-US" dirty="0"/>
              <a:t>is the mode in which you want to inherit this sub class for example: public, private </a:t>
            </a:r>
            <a:r>
              <a:rPr lang="en-US" dirty="0" smtClean="0"/>
              <a:t>,protected etc</a:t>
            </a:r>
            <a:r>
              <a:rPr lang="en-US" dirty="0"/>
              <a:t>. and </a:t>
            </a:r>
            <a:r>
              <a:rPr lang="en-US" b="1" dirty="0" err="1"/>
              <a:t>base_class_name</a:t>
            </a:r>
            <a:r>
              <a:rPr lang="en-US" b="1" dirty="0"/>
              <a:t> </a:t>
            </a:r>
            <a:r>
              <a:rPr lang="en-US" dirty="0"/>
              <a:t>is the name of the base class from which you want to inherit the sub class</a:t>
            </a:r>
            <a:endParaRPr lang="en-US" dirty="0" smtClean="0"/>
          </a:p>
          <a:p>
            <a:pPr lvl="1"/>
            <a:r>
              <a:rPr lang="en-US" dirty="0" smtClean="0"/>
              <a:t>E.g.</a:t>
            </a:r>
          </a:p>
          <a:p>
            <a:pPr marL="400050" indent="0">
              <a:buNone/>
            </a:pPr>
            <a:r>
              <a:rPr lang="en-US" dirty="0" smtClean="0"/>
              <a:t>Class Student: public/private Person</a:t>
            </a:r>
          </a:p>
          <a:p>
            <a:pPr marL="400050" indent="0">
              <a:buNone/>
            </a:pPr>
            <a:r>
              <a:rPr lang="en-US" dirty="0" smtClean="0"/>
              <a:t>{</a:t>
            </a:r>
          </a:p>
          <a:p>
            <a:pPr marL="400050" indent="0">
              <a:buNone/>
            </a:pPr>
            <a:r>
              <a:rPr lang="en-US" dirty="0"/>
              <a:t> </a:t>
            </a:r>
            <a:r>
              <a:rPr lang="en-US" dirty="0" smtClean="0"/>
              <a:t>  ----</a:t>
            </a:r>
          </a:p>
          <a:p>
            <a:pPr marL="400050" indent="0">
              <a:buNone/>
            </a:pPr>
            <a:r>
              <a:rPr lang="en-US" dirty="0" smtClean="0"/>
              <a:t>};</a:t>
            </a:r>
          </a:p>
          <a:p>
            <a:pPr marL="400050" indent="0">
              <a:buNone/>
            </a:pPr>
            <a:r>
              <a:rPr lang="en-US" dirty="0" smtClean="0"/>
              <a:t>Class </a:t>
            </a:r>
            <a:r>
              <a:rPr lang="en-US" dirty="0" err="1" smtClean="0"/>
              <a:t>Employee:public</a:t>
            </a:r>
            <a:r>
              <a:rPr lang="en-US" dirty="0" smtClean="0"/>
              <a:t>/private Person</a:t>
            </a:r>
          </a:p>
          <a:p>
            <a:pPr marL="400050" indent="0">
              <a:buNone/>
            </a:pPr>
            <a:r>
              <a:rPr lang="en-US" dirty="0" smtClean="0"/>
              <a:t>{</a:t>
            </a:r>
          </a:p>
          <a:p>
            <a:pPr marL="400050" indent="0">
              <a:buNone/>
            </a:pPr>
            <a:r>
              <a:rPr lang="en-US" dirty="0" smtClean="0"/>
              <a:t>-----</a:t>
            </a:r>
          </a:p>
          <a:p>
            <a:pPr marL="400050" indent="0">
              <a:buNone/>
            </a:pPr>
            <a:r>
              <a:rPr lang="en-US" dirty="0" smtClean="0"/>
              <a:t>};</a:t>
            </a:r>
          </a:p>
          <a:p>
            <a:pPr marL="400050" indent="0">
              <a:buNone/>
            </a:pPr>
            <a:endParaRPr lang="en-US" dirty="0"/>
          </a:p>
          <a:p>
            <a:pPr marL="400050" indent="0">
              <a:buNone/>
            </a:pPr>
            <a:endParaRPr lang="en-US" dirty="0" smtClean="0"/>
          </a:p>
        </p:txBody>
      </p:sp>
    </p:spTree>
    <p:extLst>
      <p:ext uri="{BB962C8B-B14F-4D97-AF65-F5344CB8AC3E}">
        <p14:creationId xmlns:p14="http://schemas.microsoft.com/office/powerpoint/2010/main" val="162506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096000"/>
          </a:xfrm>
        </p:spPr>
        <p:txBody>
          <a:bodyPr>
            <a:normAutofit fontScale="55000" lnSpcReduction="20000"/>
          </a:bodyPr>
          <a:lstStyle/>
          <a:p>
            <a:r>
              <a:rPr lang="en-US" dirty="0" smtClean="0"/>
              <a:t>Class Person</a:t>
            </a:r>
          </a:p>
          <a:p>
            <a:r>
              <a:rPr lang="en-US" dirty="0" smtClean="0"/>
              <a:t>{</a:t>
            </a:r>
          </a:p>
          <a:p>
            <a:r>
              <a:rPr lang="en-US" dirty="0"/>
              <a:t> </a:t>
            </a:r>
            <a:r>
              <a:rPr lang="en-US" dirty="0" smtClean="0"/>
              <a:t> string name;</a:t>
            </a:r>
          </a:p>
          <a:p>
            <a:r>
              <a:rPr lang="en-US" dirty="0"/>
              <a:t> </a:t>
            </a:r>
            <a:r>
              <a:rPr lang="en-US" dirty="0" smtClean="0"/>
              <a:t> public:</a:t>
            </a:r>
          </a:p>
          <a:p>
            <a:r>
              <a:rPr lang="en-US" dirty="0" smtClean="0"/>
              <a:t> void get();</a:t>
            </a:r>
          </a:p>
          <a:p>
            <a:r>
              <a:rPr lang="en-US" dirty="0" smtClean="0"/>
              <a:t>void put();</a:t>
            </a:r>
          </a:p>
          <a:p>
            <a:r>
              <a:rPr lang="en-US" dirty="0" smtClean="0"/>
              <a:t>};</a:t>
            </a:r>
          </a:p>
          <a:p>
            <a:r>
              <a:rPr lang="en-US" dirty="0" smtClean="0"/>
              <a:t>Class </a:t>
            </a:r>
            <a:r>
              <a:rPr lang="en-US" dirty="0" err="1" smtClean="0"/>
              <a:t>Student:public</a:t>
            </a:r>
            <a:r>
              <a:rPr lang="en-US" dirty="0" smtClean="0"/>
              <a:t> Person</a:t>
            </a:r>
          </a:p>
          <a:p>
            <a:r>
              <a:rPr lang="en-US" dirty="0" smtClean="0"/>
              <a:t> {</a:t>
            </a:r>
          </a:p>
          <a:p>
            <a:r>
              <a:rPr lang="en-US" dirty="0"/>
              <a:t> </a:t>
            </a:r>
            <a:r>
              <a:rPr lang="en-US" dirty="0" smtClean="0"/>
              <a:t>  </a:t>
            </a:r>
            <a:r>
              <a:rPr lang="en-US" dirty="0" err="1" smtClean="0"/>
              <a:t>int</a:t>
            </a:r>
            <a:r>
              <a:rPr lang="en-US" dirty="0" smtClean="0"/>
              <a:t> </a:t>
            </a:r>
            <a:r>
              <a:rPr lang="en-US" dirty="0" err="1" smtClean="0"/>
              <a:t>roll_no</a:t>
            </a:r>
            <a:r>
              <a:rPr lang="en-US" dirty="0" smtClean="0"/>
              <a:t>;</a:t>
            </a:r>
          </a:p>
          <a:p>
            <a:r>
              <a:rPr lang="en-US" dirty="0" smtClean="0"/>
              <a:t>public:</a:t>
            </a:r>
          </a:p>
          <a:p>
            <a:r>
              <a:rPr lang="en-US" dirty="0" smtClean="0"/>
              <a:t>Void </a:t>
            </a:r>
            <a:r>
              <a:rPr lang="en-US" dirty="0" err="1" smtClean="0"/>
              <a:t>getNo</a:t>
            </a:r>
            <a:r>
              <a:rPr lang="en-US" dirty="0" smtClean="0"/>
              <a:t>();</a:t>
            </a:r>
          </a:p>
          <a:p>
            <a:r>
              <a:rPr lang="en-US" dirty="0" smtClean="0"/>
              <a:t>Void </a:t>
            </a:r>
            <a:r>
              <a:rPr lang="en-US" dirty="0" err="1" smtClean="0"/>
              <a:t>putNo</a:t>
            </a:r>
            <a:r>
              <a:rPr lang="en-US" dirty="0" smtClean="0"/>
              <a:t>();</a:t>
            </a:r>
          </a:p>
          <a:p>
            <a:r>
              <a:rPr lang="en-US" dirty="0" smtClean="0"/>
              <a:t>};</a:t>
            </a:r>
          </a:p>
          <a:p>
            <a:r>
              <a:rPr lang="en-US" dirty="0" smtClean="0"/>
              <a:t>Class  Demo</a:t>
            </a:r>
          </a:p>
          <a:p>
            <a:r>
              <a:rPr lang="en-US" dirty="0" smtClean="0"/>
              <a:t>{</a:t>
            </a:r>
          </a:p>
          <a:p>
            <a:r>
              <a:rPr lang="en-US" dirty="0"/>
              <a:t> </a:t>
            </a:r>
            <a:r>
              <a:rPr lang="en-US" dirty="0" smtClean="0"/>
              <a:t>  Student s;</a:t>
            </a:r>
          </a:p>
          <a:p>
            <a:r>
              <a:rPr lang="en-US" dirty="0" err="1" smtClean="0"/>
              <a:t>S.get</a:t>
            </a:r>
            <a:r>
              <a:rPr lang="en-US" dirty="0" smtClean="0"/>
              <a:t>();</a:t>
            </a:r>
          </a:p>
          <a:p>
            <a:r>
              <a:rPr lang="en-US" dirty="0" err="1" smtClean="0"/>
              <a:t>S.getNo</a:t>
            </a:r>
            <a:r>
              <a:rPr lang="en-US" dirty="0" smtClean="0"/>
              <a:t>();</a:t>
            </a:r>
          </a:p>
          <a:p>
            <a:r>
              <a:rPr lang="en-US" dirty="0" err="1" smtClean="0"/>
              <a:t>S.put</a:t>
            </a:r>
            <a:r>
              <a:rPr lang="en-US" dirty="0" smtClean="0"/>
              <a:t>();</a:t>
            </a:r>
          </a:p>
          <a:p>
            <a:r>
              <a:rPr lang="en-US" dirty="0" err="1" smtClean="0"/>
              <a:t>S.putNo</a:t>
            </a:r>
            <a:r>
              <a:rPr lang="en-US" dirty="0" smtClean="0"/>
              <a:t>();</a:t>
            </a:r>
          </a:p>
          <a:p>
            <a:r>
              <a:rPr lang="en-US" dirty="0"/>
              <a:t>}</a:t>
            </a:r>
          </a:p>
        </p:txBody>
      </p:sp>
    </p:spTree>
    <p:extLst>
      <p:ext uri="{BB962C8B-B14F-4D97-AF65-F5344CB8AC3E}">
        <p14:creationId xmlns:p14="http://schemas.microsoft.com/office/powerpoint/2010/main" val="42527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Inheritanc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8257131"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5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heritance in C++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930186"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819400" y="4343400"/>
            <a:ext cx="5101386"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Brace 3"/>
          <p:cNvSpPr/>
          <p:nvPr/>
        </p:nvSpPr>
        <p:spPr>
          <a:xfrm>
            <a:off x="7920786" y="3429000"/>
            <a:ext cx="689814"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086600" y="5029200"/>
            <a:ext cx="2551981" cy="923330"/>
          </a:xfrm>
          <a:prstGeom prst="rect">
            <a:avLst/>
          </a:prstGeom>
          <a:noFill/>
        </p:spPr>
        <p:txBody>
          <a:bodyPr wrap="none" rtlCol="0">
            <a:spAutoFit/>
          </a:bodyPr>
          <a:lstStyle/>
          <a:p>
            <a:r>
              <a:rPr lang="en-US" dirty="0" smtClean="0"/>
              <a:t>Sub </a:t>
            </a:r>
            <a:r>
              <a:rPr lang="en-US" dirty="0" err="1" smtClean="0"/>
              <a:t>calss</a:t>
            </a:r>
            <a:r>
              <a:rPr lang="en-US" dirty="0" smtClean="0"/>
              <a:t> </a:t>
            </a:r>
            <a:r>
              <a:rPr lang="en-US" dirty="0" err="1" smtClean="0"/>
              <a:t>Accessspecifier</a:t>
            </a:r>
            <a:r>
              <a:rPr lang="en-US" dirty="0" smtClean="0"/>
              <a:t> </a:t>
            </a:r>
          </a:p>
          <a:p>
            <a:r>
              <a:rPr lang="en-US" dirty="0" smtClean="0"/>
              <a:t>Base class Member</a:t>
            </a:r>
          </a:p>
          <a:p>
            <a:endParaRPr lang="en-US" dirty="0"/>
          </a:p>
        </p:txBody>
      </p:sp>
    </p:spTree>
    <p:extLst>
      <p:ext uri="{BB962C8B-B14F-4D97-AF65-F5344CB8AC3E}">
        <p14:creationId xmlns:p14="http://schemas.microsoft.com/office/powerpoint/2010/main" val="401224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edia.geeksforgeeks.org/wp-content/uploads/20200304134750/Visibility-Modes-in-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7" y="457200"/>
            <a:ext cx="9042853" cy="5562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971800" y="4114800"/>
            <a:ext cx="609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00400" y="41148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86400" y="4114800"/>
            <a:ext cx="685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562600" y="4114800"/>
            <a:ext cx="26670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734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1035</Words>
  <Application>Microsoft Office PowerPoint</Application>
  <PresentationFormat>On-screen Show (4:3)</PresentationFormat>
  <Paragraphs>335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 3</vt:lpstr>
      <vt:lpstr>Inheritance</vt:lpstr>
      <vt:lpstr>Need of Inheritance</vt:lpstr>
      <vt:lpstr>PowerPoint Presentation</vt:lpstr>
      <vt:lpstr>Implementing Inheritance</vt:lpstr>
      <vt:lpstr>PowerPoint Presentation</vt:lpstr>
      <vt:lpstr>PowerPoint Presentation</vt:lpstr>
      <vt:lpstr>PowerPoint Presentation</vt:lpstr>
      <vt:lpstr>PowerPoint Presentation</vt:lpstr>
      <vt:lpstr>PowerPoint Presentation</vt:lpstr>
      <vt:lpstr>Modes of Inheritance </vt:lpstr>
      <vt:lpstr>Types of Inheritance</vt:lpstr>
      <vt:lpstr>PowerPoint Presentation</vt:lpstr>
      <vt:lpstr>Protected Access Specifier</vt:lpstr>
      <vt:lpstr>PowerPoint Presentation</vt:lpstr>
      <vt:lpstr>Single Inheritance</vt:lpstr>
      <vt:lpstr>Multiple Inheritance</vt:lpstr>
      <vt:lpstr>Multiple Inheritance</vt:lpstr>
      <vt:lpstr>Multilevel Inheritance</vt:lpstr>
      <vt:lpstr>Hierarchical Inheritance</vt:lpstr>
      <vt:lpstr>Hybrid Inheritance</vt:lpstr>
      <vt:lpstr>Special Case of Hybrid Inheritance</vt:lpstr>
      <vt:lpstr>Special Case of Hybrid Inheritance</vt:lpstr>
      <vt:lpstr>Virtual Base Class</vt:lpstr>
      <vt:lpstr>Constructors in Derived classes</vt:lpstr>
      <vt:lpstr>Constructor in Derived class</vt:lpstr>
      <vt:lpstr>Order of Constructor call in Multiple Inheritance</vt:lpstr>
      <vt:lpstr>PowerPoint Presentation</vt:lpstr>
      <vt:lpstr>Order of Constructor call in Multilevel Inheritance</vt:lpstr>
      <vt:lpstr>Parameterized Constructors in Derived classes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Windows User</dc:creator>
  <cp:lastModifiedBy>Windows User</cp:lastModifiedBy>
  <cp:revision>47</cp:revision>
  <dcterms:created xsi:type="dcterms:W3CDTF">2020-09-14T08:56:16Z</dcterms:created>
  <dcterms:modified xsi:type="dcterms:W3CDTF">2020-10-08T09:17:12Z</dcterms:modified>
</cp:coreProperties>
</file>