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9" r:id="rId24"/>
    <p:sldId id="280" r:id="rId25"/>
    <p:sldId id="283" r:id="rId26"/>
    <p:sldId id="281" r:id="rId27"/>
    <p:sldId id="284" r:id="rId28"/>
    <p:sldId id="285" r:id="rId29"/>
    <p:sldId id="286" r:id="rId30"/>
    <p:sldId id="278" r:id="rId31"/>
    <p:sldId id="287" r:id="rId32"/>
    <p:sldId id="290" r:id="rId33"/>
    <p:sldId id="291" r:id="rId34"/>
    <p:sldId id="288" r:id="rId35"/>
    <p:sldId id="289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3" r:id="rId47"/>
    <p:sldId id="302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69" autoAdjust="0"/>
  </p:normalViewPr>
  <p:slideViewPr>
    <p:cSldViewPr>
      <p:cViewPr varScale="1">
        <p:scale>
          <a:sx n="88" d="100"/>
          <a:sy n="88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4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C6C6-5F2B-4E49-8F09-498A64D021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AA682-0CA7-4EF5-B9C7-686137D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virtual-destructor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 and Polymorphism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0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other </a:t>
            </a:r>
            <a:r>
              <a:rPr lang="en-US" dirty="0" err="1" smtClean="0"/>
              <a:t>datatype</a:t>
            </a:r>
            <a:r>
              <a:rPr lang="en-US" dirty="0" smtClean="0"/>
              <a:t> variables objects also has address.</a:t>
            </a:r>
          </a:p>
          <a:p>
            <a:r>
              <a:rPr lang="en-US" dirty="0" smtClean="0"/>
              <a:t>Implicit pointer called as ‘this’ pointer contains address of current object.</a:t>
            </a:r>
          </a:p>
          <a:p>
            <a:r>
              <a:rPr lang="en-US" dirty="0" smtClean="0"/>
              <a:t>In other words every object can access it’s own </a:t>
            </a:r>
            <a:r>
              <a:rPr lang="en-US" dirty="0" err="1" smtClean="0"/>
              <a:t>addres</a:t>
            </a:r>
            <a:r>
              <a:rPr lang="en-US" dirty="0" smtClean="0"/>
              <a:t> using this pointer.</a:t>
            </a:r>
          </a:p>
          <a:p>
            <a:r>
              <a:rPr lang="en-US" dirty="0" smtClean="0"/>
              <a:t>This pointer is implicit parameter to all member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this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Box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h,d,w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Box()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this-&gt;h = 10;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this - &gt;d =20;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this -&gt; w = 30;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volume()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 = </a:t>
            </a:r>
            <a:r>
              <a:rPr lang="en-US" b="1" dirty="0" smtClean="0"/>
              <a:t>(this-&gt;h)*(this-&gt;d)*(this-&gt;w)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“Volume of Box is “ &lt;&lt; v;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764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Box 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Obj.volume</a:t>
            </a:r>
            <a:r>
              <a:rPr lang="en-US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38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derived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 C++, we can declare a pointer points to the base class as well as derive class. </a:t>
            </a:r>
            <a:endParaRPr lang="en-US" dirty="0" smtClean="0"/>
          </a:p>
          <a:p>
            <a:r>
              <a:rPr lang="en-US" dirty="0" smtClean="0"/>
              <a:t>E.g. </a:t>
            </a:r>
          </a:p>
          <a:p>
            <a:r>
              <a:rPr lang="en-US" dirty="0" smtClean="0"/>
              <a:t>Class Base{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Derived : public Base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Base * </a:t>
            </a:r>
            <a:r>
              <a:rPr lang="en-US" b="1" dirty="0" err="1" smtClean="0"/>
              <a:t>bptr</a:t>
            </a:r>
            <a:r>
              <a:rPr lang="en-US" b="1" dirty="0" smtClean="0"/>
              <a:t>, </a:t>
            </a:r>
            <a:r>
              <a:rPr lang="en-US" b="1" dirty="0" err="1" smtClean="0"/>
              <a:t>bObj</a:t>
            </a:r>
            <a:r>
              <a:rPr lang="en-US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Derived </a:t>
            </a:r>
            <a:r>
              <a:rPr lang="en-US" b="1" dirty="0" err="1" smtClean="0"/>
              <a:t>dObj</a:t>
            </a:r>
            <a:r>
              <a:rPr lang="en-US" b="1" dirty="0" smtClean="0"/>
              <a:t> ,*</a:t>
            </a:r>
            <a:r>
              <a:rPr lang="en-US" b="1" dirty="0" err="1" smtClean="0"/>
              <a:t>dptr</a:t>
            </a:r>
            <a:r>
              <a:rPr lang="en-US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bptr</a:t>
            </a:r>
            <a:r>
              <a:rPr lang="en-US" b="1" dirty="0" smtClean="0"/>
              <a:t> = &amp;</a:t>
            </a:r>
            <a:r>
              <a:rPr lang="en-US" b="1" dirty="0" err="1" smtClean="0"/>
              <a:t>bObj</a:t>
            </a:r>
            <a:r>
              <a:rPr lang="en-US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bptr</a:t>
            </a:r>
            <a:r>
              <a:rPr lang="en-US" b="1" dirty="0" smtClean="0"/>
              <a:t> = &amp;</a:t>
            </a:r>
            <a:r>
              <a:rPr lang="en-US" b="1" dirty="0" err="1" smtClean="0"/>
              <a:t>dObj</a:t>
            </a:r>
            <a:r>
              <a:rPr lang="en-US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dptr</a:t>
            </a:r>
            <a:r>
              <a:rPr lang="en-US" b="1" dirty="0" smtClean="0"/>
              <a:t> = &amp;</a:t>
            </a:r>
            <a:r>
              <a:rPr lang="en-US" b="1" dirty="0" err="1" smtClean="0"/>
              <a:t>dObj</a:t>
            </a:r>
            <a:r>
              <a:rPr lang="en-US" b="1" dirty="0" smtClean="0"/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dptr</a:t>
            </a:r>
            <a:r>
              <a:rPr lang="en-US" b="1" dirty="0" smtClean="0">
                <a:solidFill>
                  <a:srgbClr val="FF0000"/>
                </a:solidFill>
              </a:rPr>
              <a:t> = &amp;</a:t>
            </a:r>
            <a:r>
              <a:rPr lang="en-US" b="1" dirty="0" err="1" smtClean="0">
                <a:solidFill>
                  <a:srgbClr val="FF0000"/>
                </a:solidFill>
              </a:rPr>
              <a:t>bObj</a:t>
            </a:r>
            <a:r>
              <a:rPr lang="en-US" b="1" dirty="0" smtClean="0">
                <a:solidFill>
                  <a:srgbClr val="FF0000"/>
                </a:solidFill>
              </a:rPr>
              <a:t>;   // Not possible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3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class base{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  public:</a:t>
            </a:r>
            <a:br>
              <a:rPr lang="en-US" i="1" dirty="0"/>
            </a:br>
            <a:r>
              <a:rPr lang="en-US" i="1" dirty="0"/>
              <a:t>     </a:t>
            </a:r>
            <a:r>
              <a:rPr lang="en-US" i="1" dirty="0" err="1"/>
              <a:t>int</a:t>
            </a:r>
            <a:r>
              <a:rPr lang="en-US" i="1" dirty="0"/>
              <a:t> n1;</a:t>
            </a:r>
            <a:br>
              <a:rPr lang="en-US" i="1" dirty="0"/>
            </a:br>
            <a:r>
              <a:rPr lang="en-US" i="1" dirty="0"/>
              <a:t>     void show()</a:t>
            </a:r>
            <a:br>
              <a:rPr lang="en-US" i="1" dirty="0"/>
            </a:br>
            <a:r>
              <a:rPr lang="en-US" i="1" dirty="0"/>
              <a:t>     {</a:t>
            </a:r>
            <a:br>
              <a:rPr lang="en-US" i="1" dirty="0"/>
            </a:br>
            <a:r>
              <a:rPr lang="en-US" i="1" dirty="0"/>
              <a:t>         </a:t>
            </a:r>
            <a:r>
              <a:rPr lang="en-US" i="1" dirty="0" err="1"/>
              <a:t>cout</a:t>
            </a:r>
            <a:r>
              <a:rPr lang="en-US" i="1" dirty="0"/>
              <a:t>&lt;&lt;”\nn1 = “&lt;&lt;n1;</a:t>
            </a:r>
            <a:br>
              <a:rPr lang="en-US" i="1" dirty="0"/>
            </a:br>
            <a:r>
              <a:rPr lang="en-US" i="1" dirty="0"/>
              <a:t>     }</a:t>
            </a:r>
            <a:br>
              <a:rPr lang="en-US" i="1" dirty="0"/>
            </a:br>
            <a:r>
              <a:rPr lang="en-US" i="1" dirty="0"/>
              <a:t>};</a:t>
            </a:r>
            <a:br>
              <a:rPr lang="en-US" i="1" dirty="0"/>
            </a:br>
            <a:r>
              <a:rPr lang="en-US" i="1" dirty="0"/>
              <a:t>class derive : public </a:t>
            </a:r>
            <a:r>
              <a:rPr lang="en-US" i="1" dirty="0" smtClean="0"/>
              <a:t>base{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  public:</a:t>
            </a:r>
            <a:br>
              <a:rPr lang="en-US" i="1" dirty="0"/>
            </a:br>
            <a:r>
              <a:rPr lang="en-US" i="1" dirty="0"/>
              <a:t>     </a:t>
            </a:r>
            <a:r>
              <a:rPr lang="en-US" i="1" dirty="0" err="1"/>
              <a:t>int</a:t>
            </a:r>
            <a:r>
              <a:rPr lang="en-US" i="1" dirty="0"/>
              <a:t> n2;</a:t>
            </a:r>
            <a:br>
              <a:rPr lang="en-US" i="1" dirty="0"/>
            </a:br>
            <a:r>
              <a:rPr lang="en-US" i="1" dirty="0"/>
              <a:t>     void show()</a:t>
            </a:r>
            <a:br>
              <a:rPr lang="en-US" i="1" dirty="0"/>
            </a:br>
            <a:r>
              <a:rPr lang="en-US" i="1" dirty="0"/>
              <a:t>     {</a:t>
            </a:r>
            <a:br>
              <a:rPr lang="en-US" i="1" dirty="0"/>
            </a:br>
            <a:r>
              <a:rPr lang="en-US" i="1" dirty="0"/>
              <a:t>         </a:t>
            </a:r>
            <a:r>
              <a:rPr lang="en-US" i="1" dirty="0" err="1"/>
              <a:t>cout</a:t>
            </a:r>
            <a:r>
              <a:rPr lang="en-US" i="1" dirty="0"/>
              <a:t>&lt;&lt;”\nn1 = “&lt;&lt;n1;</a:t>
            </a:r>
            <a:br>
              <a:rPr lang="en-US" i="1" dirty="0"/>
            </a:br>
            <a:r>
              <a:rPr lang="en-US" i="1" dirty="0"/>
              <a:t>         </a:t>
            </a:r>
            <a:r>
              <a:rPr lang="en-US" i="1" dirty="0" err="1"/>
              <a:t>cout</a:t>
            </a:r>
            <a:r>
              <a:rPr lang="en-US" i="1" dirty="0"/>
              <a:t>&lt;&lt;”\nn2 = “&lt;&lt;n2;          </a:t>
            </a:r>
            <a:br>
              <a:rPr lang="en-US" i="1" dirty="0"/>
            </a:br>
            <a:r>
              <a:rPr lang="en-US" i="1" dirty="0"/>
              <a:t>     }</a:t>
            </a:r>
            <a:br>
              <a:rPr lang="en-US" i="1" dirty="0"/>
            </a:br>
            <a:r>
              <a:rPr lang="en-US" i="1" dirty="0"/>
              <a:t>};</a:t>
            </a:r>
            <a:br>
              <a:rPr lang="en-US" i="1" dirty="0"/>
            </a:br>
            <a:r>
              <a:rPr lang="en-US" i="1" dirty="0" err="1"/>
              <a:t>int</a:t>
            </a:r>
            <a:r>
              <a:rPr lang="en-US" i="1" dirty="0"/>
              <a:t> main</a:t>
            </a:r>
            <a:r>
              <a:rPr lang="en-US" i="1" dirty="0" smtClean="0"/>
              <a:t>(){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 base b;</a:t>
            </a:r>
            <a:br>
              <a:rPr lang="en-US" i="1" dirty="0"/>
            </a:br>
            <a:r>
              <a:rPr lang="en-US" i="1" dirty="0"/>
              <a:t>    base *</a:t>
            </a:r>
            <a:r>
              <a:rPr lang="en-US" i="1" dirty="0" err="1"/>
              <a:t>bptr</a:t>
            </a:r>
            <a:r>
              <a:rPr lang="en-US" i="1" dirty="0"/>
              <a:t>;      //base pointer</a:t>
            </a:r>
            <a:br>
              <a:rPr lang="en-US" i="1" dirty="0"/>
            </a:br>
            <a:r>
              <a:rPr lang="en-US" i="1" dirty="0"/>
              <a:t>    </a:t>
            </a:r>
            <a:r>
              <a:rPr lang="en-US" i="1" dirty="0" err="1"/>
              <a:t>cout</a:t>
            </a:r>
            <a:r>
              <a:rPr lang="en-US" i="1" dirty="0"/>
              <a:t>&lt;&lt;”Pointer of base class points to it”;</a:t>
            </a:r>
            <a:br>
              <a:rPr lang="en-US" i="1" dirty="0"/>
            </a:br>
            <a:r>
              <a:rPr lang="en-US" i="1" dirty="0"/>
              <a:t>    </a:t>
            </a:r>
            <a:r>
              <a:rPr lang="en-US" i="1" dirty="0" err="1"/>
              <a:t>bptr</a:t>
            </a:r>
            <a:r>
              <a:rPr lang="en-US" i="1" dirty="0"/>
              <a:t>=&amp;b;          //address of base class</a:t>
            </a:r>
            <a:br>
              <a:rPr lang="en-US" i="1" dirty="0"/>
            </a:br>
            <a:r>
              <a:rPr lang="en-US" i="1" dirty="0"/>
              <a:t>    </a:t>
            </a:r>
            <a:r>
              <a:rPr lang="en-US" i="1" dirty="0" err="1"/>
              <a:t>bptr</a:t>
            </a:r>
            <a:r>
              <a:rPr lang="en-US" i="1" dirty="0"/>
              <a:t>-&gt;n1=44;              //access base class via base pointer</a:t>
            </a:r>
            <a:br>
              <a:rPr lang="en-US" i="1" dirty="0"/>
            </a:br>
            <a:r>
              <a:rPr lang="en-US" i="1" dirty="0"/>
              <a:t>    </a:t>
            </a:r>
            <a:r>
              <a:rPr lang="en-US" i="1" dirty="0" err="1"/>
              <a:t>bptr</a:t>
            </a:r>
            <a:r>
              <a:rPr lang="en-US" i="1" dirty="0"/>
              <a:t>-&gt;show();</a:t>
            </a:r>
            <a:br>
              <a:rPr lang="en-US" i="1" dirty="0"/>
            </a:br>
            <a:r>
              <a:rPr lang="en-US" i="1" dirty="0"/>
              <a:t>    derive d;</a:t>
            </a:r>
            <a:br>
              <a:rPr lang="en-US" i="1" dirty="0"/>
            </a:br>
            <a:r>
              <a:rPr lang="en-US" i="1" dirty="0"/>
              <a:t>    </a:t>
            </a:r>
            <a:r>
              <a:rPr lang="en-US" i="1" dirty="0" err="1"/>
              <a:t>cout</a:t>
            </a:r>
            <a:r>
              <a:rPr lang="en-US" i="1" dirty="0"/>
              <a:t>&lt;&lt;”\n”;</a:t>
            </a:r>
            <a:br>
              <a:rPr lang="en-US" i="1" dirty="0"/>
            </a:br>
            <a:r>
              <a:rPr lang="en-US" i="1" dirty="0"/>
              <a:t>    </a:t>
            </a:r>
            <a:r>
              <a:rPr lang="en-US" i="1" dirty="0" err="1"/>
              <a:t>bptr</a:t>
            </a:r>
            <a:r>
              <a:rPr lang="en-US" i="1" dirty="0"/>
              <a:t>=&amp;d;          //address of derive class</a:t>
            </a:r>
            <a:br>
              <a:rPr lang="en-US" i="1" dirty="0"/>
            </a:br>
            <a:r>
              <a:rPr lang="en-US" i="1" dirty="0"/>
              <a:t>    </a:t>
            </a:r>
            <a:r>
              <a:rPr lang="en-US" i="1" dirty="0" err="1"/>
              <a:t>bptr</a:t>
            </a:r>
            <a:r>
              <a:rPr lang="en-US" i="1" dirty="0"/>
              <a:t>-&gt;n1=66;              //access derive class via base pointer</a:t>
            </a:r>
            <a:br>
              <a:rPr lang="en-US" i="1" dirty="0"/>
            </a:br>
            <a:r>
              <a:rPr lang="en-US" i="1" dirty="0"/>
              <a:t>    </a:t>
            </a:r>
            <a:r>
              <a:rPr lang="en-US" i="1" dirty="0" err="1"/>
              <a:t>bptr</a:t>
            </a:r>
            <a:r>
              <a:rPr lang="en-US" i="1" dirty="0"/>
              <a:t>-&gt;show();</a:t>
            </a:r>
            <a:br>
              <a:rPr lang="en-US" i="1" dirty="0"/>
            </a:br>
            <a:r>
              <a:rPr lang="en-US" i="1" dirty="0"/>
              <a:t>    return 0;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0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</a:t>
            </a:r>
            <a:r>
              <a:rPr lang="en-US" dirty="0">
                <a:solidFill>
                  <a:srgbClr val="FF0000"/>
                </a:solidFill>
              </a:rPr>
              <a:t>poly</a:t>
            </a:r>
            <a:r>
              <a:rPr lang="en-US" dirty="0">
                <a:solidFill>
                  <a:srgbClr val="00B050"/>
                </a:solidFill>
              </a:rPr>
              <a:t>morphism</a:t>
            </a:r>
            <a:r>
              <a:rPr lang="en-US" dirty="0"/>
              <a:t> means having many forms</a:t>
            </a:r>
            <a:r>
              <a:rPr lang="en-US" dirty="0" smtClean="0"/>
              <a:t>.</a:t>
            </a:r>
          </a:p>
          <a:p>
            <a:r>
              <a:rPr lang="en-US" dirty="0"/>
              <a:t>it occurs when we have many classes that are related to each other by inheritance</a:t>
            </a:r>
            <a:r>
              <a:rPr lang="en-US" dirty="0" smtClean="0"/>
              <a:t>.</a:t>
            </a:r>
          </a:p>
          <a:p>
            <a:r>
              <a:rPr lang="en-US" dirty="0"/>
              <a:t> Polymorphism is considered as one of the important features of Object 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77345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In C++ polymorphism is mainly divided into two types:</a:t>
            </a:r>
            <a:endParaRPr lang="en-US" dirty="0"/>
          </a:p>
          <a:p>
            <a:pPr lvl="1" fontAlgn="base"/>
            <a:r>
              <a:rPr lang="en-US" dirty="0"/>
              <a:t>Compile time Polymorphism</a:t>
            </a:r>
          </a:p>
          <a:p>
            <a:pPr lvl="1" fontAlgn="base"/>
            <a:r>
              <a:rPr lang="en-US" dirty="0"/>
              <a:t>Runtime Polymorphism</a:t>
            </a:r>
          </a:p>
          <a:p>
            <a:endParaRPr lang="en-US" dirty="0"/>
          </a:p>
        </p:txBody>
      </p:sp>
      <p:pic>
        <p:nvPicPr>
          <p:cNvPr id="1026" name="Picture 2" descr="Polymorphism-in-C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7678131" cy="399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484602"/>
            <a:ext cx="15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(Static Binding)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33285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(Dynamic Binding)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5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– 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Compile time polymorphism</a:t>
            </a:r>
            <a:r>
              <a:rPr lang="en-US" dirty="0"/>
              <a:t>: This type of polymorphism is achieved </a:t>
            </a:r>
            <a:r>
              <a:rPr lang="en-US" dirty="0" smtClean="0"/>
              <a:t>by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function overloading </a:t>
            </a:r>
            <a:endParaRPr lang="en-US" dirty="0" smtClean="0"/>
          </a:p>
          <a:p>
            <a:pPr lvl="1" algn="just"/>
            <a:r>
              <a:rPr lang="en-US" dirty="0" smtClean="0"/>
              <a:t>operator </a:t>
            </a:r>
            <a:r>
              <a:rPr lang="en-US" dirty="0"/>
              <a:t>overloading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Function </a:t>
            </a:r>
            <a:r>
              <a:rPr lang="en-US" b="1" dirty="0" smtClean="0"/>
              <a:t>Overloading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C++, </a:t>
            </a:r>
            <a:r>
              <a:rPr lang="en-US" dirty="0" smtClean="0"/>
              <a:t>two or more  </a:t>
            </a:r>
            <a:r>
              <a:rPr lang="en-US" dirty="0"/>
              <a:t>functions can have the </a:t>
            </a:r>
            <a:r>
              <a:rPr lang="en-US" b="1" dirty="0"/>
              <a:t>same name </a:t>
            </a:r>
            <a:r>
              <a:rPr lang="en-US" dirty="0"/>
              <a:t>if the number and/or type of arguments passed is different.</a:t>
            </a:r>
          </a:p>
          <a:p>
            <a:pPr lvl="2"/>
            <a:r>
              <a:rPr lang="en-US" dirty="0"/>
              <a:t>These functions having the same name but different arguments are known as overloaded functions. </a:t>
            </a:r>
            <a:endParaRPr lang="en-US" dirty="0" smtClean="0"/>
          </a:p>
          <a:p>
            <a:pPr lvl="2"/>
            <a:r>
              <a:rPr lang="en-US" dirty="0" smtClean="0"/>
              <a:t>E.g.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test() { }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 { } </a:t>
            </a:r>
            <a:endParaRPr lang="en-US" dirty="0" smtClean="0"/>
          </a:p>
          <a:p>
            <a:pPr lvl="2"/>
            <a:r>
              <a:rPr lang="en-US" dirty="0" smtClean="0"/>
              <a:t>float </a:t>
            </a:r>
            <a:r>
              <a:rPr lang="en-US" dirty="0"/>
              <a:t>test(double a) { } 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test(</a:t>
            </a:r>
            <a:r>
              <a:rPr lang="en-US" dirty="0" err="1"/>
              <a:t>int</a:t>
            </a:r>
            <a:r>
              <a:rPr lang="en-US" dirty="0"/>
              <a:t> a, double b) { }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6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Addition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Void add(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n1,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n2)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“Addition of Integer ” &lt;&lt; (n1+n2);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Void add(double s1, double s2)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“Addition of Float ” &lt;&lt; (s1+s2);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Addition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Obj.add</a:t>
            </a:r>
            <a:r>
              <a:rPr lang="en-US" dirty="0" smtClean="0"/>
              <a:t>(12,13);</a:t>
            </a:r>
          </a:p>
          <a:p>
            <a:pPr marL="0" indent="0">
              <a:buNone/>
            </a:pPr>
            <a:r>
              <a:rPr lang="en-US" dirty="0" err="1" smtClean="0"/>
              <a:t>Obj.add</a:t>
            </a:r>
            <a:r>
              <a:rPr lang="en-US" dirty="0" smtClean="0"/>
              <a:t>(2.3,4.5);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0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 Time Polymorphism –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C++, we can change the way operators work for user-defined </a:t>
            </a:r>
            <a:r>
              <a:rPr lang="en-US" dirty="0" smtClean="0"/>
              <a:t>types</a:t>
            </a:r>
          </a:p>
          <a:p>
            <a:r>
              <a:rPr lang="en-US" dirty="0"/>
              <a:t>This means C++ has the ability to provide the operators with a special meaning for a data type, this ability is known as operator overloading</a:t>
            </a:r>
            <a:r>
              <a:rPr lang="en-US" dirty="0" smtClean="0"/>
              <a:t>.</a:t>
            </a:r>
          </a:p>
          <a:p>
            <a:r>
              <a:rPr lang="en-US" dirty="0"/>
              <a:t>For example, we can overload an operator ‘+’ in a class like String so that we can concatenate two strings by just using </a:t>
            </a:r>
            <a:r>
              <a:rPr lang="en-US" dirty="0" smtClean="0"/>
              <a:t>+.</a:t>
            </a:r>
          </a:p>
          <a:p>
            <a:r>
              <a:rPr lang="en-US" dirty="0" smtClean="0"/>
              <a:t>Overloaded </a:t>
            </a:r>
            <a:r>
              <a:rPr lang="en-US" dirty="0"/>
              <a:t>operators are functions with special names: the keyword "</a:t>
            </a:r>
            <a:r>
              <a:rPr lang="en-US" b="1" dirty="0"/>
              <a:t>operator</a:t>
            </a:r>
            <a:r>
              <a:rPr lang="en-US" dirty="0"/>
              <a:t>" followed by the symbol for the operator being 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</a:t>
            </a:r>
            <a:r>
              <a:rPr lang="en-US" dirty="0"/>
              <a:t>any other function, an overloaded operator has a return type and a parameter list.</a:t>
            </a:r>
          </a:p>
        </p:txBody>
      </p:sp>
    </p:spTree>
    <p:extLst>
      <p:ext uri="{BB962C8B-B14F-4D97-AF65-F5344CB8AC3E}">
        <p14:creationId xmlns:p14="http://schemas.microsoft.com/office/powerpoint/2010/main" val="384823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Syntax</a:t>
            </a:r>
            <a:endParaRPr lang="en-US" dirty="0"/>
          </a:p>
        </p:txBody>
      </p:sp>
      <p:pic>
        <p:nvPicPr>
          <p:cNvPr id="1026" name="Picture 2" descr="Syntax of operator overlo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0503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599" y="4572000"/>
            <a:ext cx="702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type – return type of function</a:t>
            </a:r>
          </a:p>
          <a:p>
            <a:r>
              <a:rPr lang="en-US" dirty="0" smtClean="0"/>
              <a:t>Operator - is a keyword</a:t>
            </a:r>
          </a:p>
          <a:p>
            <a:pPr lvl="0"/>
            <a:r>
              <a:rPr lang="en-US" dirty="0" err="1"/>
              <a:t>Operatorsymbol</a:t>
            </a:r>
            <a:r>
              <a:rPr lang="en-US" dirty="0"/>
              <a:t> is the operator we want to overload. Like: +, &lt;, -, ++, etc</a:t>
            </a:r>
            <a:r>
              <a:rPr lang="en-US" dirty="0" smtClean="0"/>
              <a:t>.</a:t>
            </a:r>
          </a:p>
          <a:p>
            <a:r>
              <a:rPr lang="en-US" dirty="0"/>
              <a:t>arguments is the arguments passed 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5918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pointer is an address which is a numeric </a:t>
            </a:r>
            <a:r>
              <a:rPr lang="en-US" dirty="0" smtClean="0"/>
              <a:t>value </a:t>
            </a:r>
            <a:r>
              <a:rPr lang="en-US" dirty="0"/>
              <a:t> therefore, you can perform arithmetic operations on a pointer just as you can a numeric value</a:t>
            </a:r>
            <a:r>
              <a:rPr lang="en-US" dirty="0" smtClean="0"/>
              <a:t>.</a:t>
            </a:r>
          </a:p>
          <a:p>
            <a:r>
              <a:rPr lang="en-US" dirty="0"/>
              <a:t>There are four arithmetic operators that can be used on pointers: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*p ,* q , a;   p = &amp;a;</a:t>
            </a:r>
          </a:p>
          <a:p>
            <a:pPr lvl="1"/>
            <a:r>
              <a:rPr lang="en-US" dirty="0" smtClean="0"/>
              <a:t>++ (increment)  p++ </a:t>
            </a:r>
          </a:p>
          <a:p>
            <a:pPr lvl="1"/>
            <a:r>
              <a:rPr lang="en-US" dirty="0" smtClean="0"/>
              <a:t>-- (Decrement)  p--</a:t>
            </a:r>
          </a:p>
          <a:p>
            <a:pPr lvl="1"/>
            <a:r>
              <a:rPr lang="en-US" dirty="0" smtClean="0"/>
              <a:t>+ (Addition)  p + 3 , </a:t>
            </a:r>
          </a:p>
          <a:p>
            <a:pPr lvl="1"/>
            <a:r>
              <a:rPr lang="en-US" dirty="0" smtClean="0"/>
              <a:t>- (Subtraction) p -5 , p – q</a:t>
            </a:r>
          </a:p>
          <a:p>
            <a:pPr lvl="1"/>
            <a:r>
              <a:rPr lang="en-US" dirty="0" smtClean="0"/>
              <a:t>Not allowed - * and /</a:t>
            </a:r>
          </a:p>
        </p:txBody>
      </p:sp>
    </p:spTree>
    <p:extLst>
      <p:ext uri="{BB962C8B-B14F-4D97-AF65-F5344CB8AC3E}">
        <p14:creationId xmlns:p14="http://schemas.microsoft.com/office/powerpoint/2010/main" val="47828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Number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ntro to complex numbers (article) |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" y="2438400"/>
            <a:ext cx="34290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calculate sum and difference of two complex numbers in Java | Java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67855"/>
            <a:ext cx="3143698" cy="22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5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 Complex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real, 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public:</a:t>
            </a:r>
          </a:p>
          <a:p>
            <a:r>
              <a:rPr lang="en-US" dirty="0"/>
              <a:t> </a:t>
            </a:r>
            <a:r>
              <a:rPr lang="en-US" dirty="0" smtClean="0"/>
              <a:t>  Complex (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i)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r>
              <a:rPr lang="en-US" dirty="0"/>
              <a:t> </a:t>
            </a:r>
            <a:r>
              <a:rPr lang="en-US" dirty="0" smtClean="0"/>
              <a:t>    real = r; </a:t>
            </a:r>
            <a:r>
              <a:rPr lang="en-US" dirty="0" err="1" smtClean="0"/>
              <a:t>img</a:t>
            </a:r>
            <a:r>
              <a:rPr lang="en-US" dirty="0" smtClean="0"/>
              <a:t> = I;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 void show()</a:t>
            </a:r>
          </a:p>
          <a:p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real &lt;&lt; “ + “ &lt;&lt; </a:t>
            </a:r>
            <a:r>
              <a:rPr lang="en-US" dirty="0" err="1" smtClean="0"/>
              <a:t>img</a:t>
            </a:r>
            <a:r>
              <a:rPr lang="en-US" dirty="0" smtClean="0"/>
              <a:t> &lt;&lt; “i”;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7310" y="1600200"/>
            <a:ext cx="37680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Complex c1(2,3),c2(3,4);</a:t>
            </a:r>
          </a:p>
          <a:p>
            <a:r>
              <a:rPr lang="en-US" dirty="0"/>
              <a:t> </a:t>
            </a:r>
            <a:r>
              <a:rPr lang="en-US" dirty="0" smtClean="0"/>
              <a:t> c1.show();</a:t>
            </a:r>
          </a:p>
          <a:p>
            <a:r>
              <a:rPr lang="en-US" dirty="0"/>
              <a:t> </a:t>
            </a:r>
            <a:r>
              <a:rPr lang="en-US" dirty="0" smtClean="0"/>
              <a:t> c2.show();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14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can be done by implementing a function which can be :</a:t>
            </a:r>
          </a:p>
          <a:p>
            <a:pPr lvl="1"/>
            <a:r>
              <a:rPr lang="en-US" dirty="0"/>
              <a:t>Member Function</a:t>
            </a:r>
          </a:p>
          <a:p>
            <a:pPr lvl="1"/>
            <a:r>
              <a:rPr lang="en-US" dirty="0" smtClean="0"/>
              <a:t>Friend </a:t>
            </a:r>
            <a:r>
              <a:rPr lang="en-US" dirty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Operator</a:t>
            </a:r>
          </a:p>
          <a:p>
            <a:pPr lvl="1"/>
            <a:r>
              <a:rPr lang="en-US" dirty="0" smtClean="0"/>
              <a:t>Unary operator – requires one operand</a:t>
            </a:r>
          </a:p>
          <a:p>
            <a:pPr lvl="2"/>
            <a:r>
              <a:rPr lang="en-US" dirty="0" smtClean="0"/>
              <a:t>E.g.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 = 25;</a:t>
            </a:r>
          </a:p>
          <a:p>
            <a:pPr lvl="2"/>
            <a:r>
              <a:rPr lang="en-US" dirty="0" smtClean="0"/>
              <a:t>a++ , ++a, a--, --a, +a, -a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Binary operator – requires 2 operand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a = 5, b = 6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+b</a:t>
            </a:r>
            <a:r>
              <a:rPr lang="en-US" dirty="0" smtClean="0"/>
              <a:t>, a-b,  a*b, a/b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of Arguments for Operator Overloading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69211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Type of Operator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Using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Member Function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Friend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Unary Operator (1 operand)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 Argument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One Argument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Binary Operator (2 operand)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One Argument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Two Argument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419100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C1.add(c2)   // c1+c2 // c1.+(c2)</a:t>
            </a:r>
          </a:p>
          <a:p>
            <a:r>
              <a:rPr lang="en-US" dirty="0" smtClean="0"/>
              <a:t>C1.incr()     // c1++   // c1.++()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8213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Class Complex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real, 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public:</a:t>
            </a:r>
          </a:p>
          <a:p>
            <a:r>
              <a:rPr lang="en-US" dirty="0" smtClean="0"/>
              <a:t>Complex()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real=</a:t>
            </a:r>
            <a:r>
              <a:rPr lang="en-US" dirty="0" err="1" smtClean="0"/>
              <a:t>img</a:t>
            </a:r>
            <a:r>
              <a:rPr lang="en-US" dirty="0" smtClean="0"/>
              <a:t>=0;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Complex(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{real = r; </a:t>
            </a:r>
            <a:r>
              <a:rPr lang="en-US" dirty="0" err="1" smtClean="0"/>
              <a:t>img</a:t>
            </a:r>
            <a:r>
              <a:rPr lang="en-US" dirty="0" smtClean="0"/>
              <a:t> = I;}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Complex</a:t>
            </a:r>
            <a:r>
              <a:rPr lang="en-US" dirty="0" smtClean="0"/>
              <a:t> operator + (</a:t>
            </a:r>
            <a:r>
              <a:rPr lang="en-US" dirty="0" smtClean="0">
                <a:solidFill>
                  <a:srgbClr val="0070C0"/>
                </a:solidFill>
              </a:rPr>
              <a:t>Complex c2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Complex c;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c.real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 real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70C0"/>
                </a:solidFill>
              </a:rPr>
              <a:t>c2.rea</a:t>
            </a:r>
            <a:r>
              <a:rPr lang="en-US" dirty="0" smtClean="0"/>
              <a:t>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c.img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92D050"/>
                </a:solidFill>
              </a:rPr>
              <a:t>img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c2.img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void show()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real </a:t>
            </a:r>
            <a:r>
              <a:rPr lang="en-US" dirty="0"/>
              <a:t>&lt;&lt; “ + “ &lt;&lt; </a:t>
            </a:r>
            <a:r>
              <a:rPr lang="en-US" dirty="0" err="1" smtClean="0"/>
              <a:t>img</a:t>
            </a:r>
            <a:r>
              <a:rPr lang="en-US" dirty="0" smtClean="0"/>
              <a:t>  </a:t>
            </a:r>
            <a:r>
              <a:rPr lang="en-US" dirty="0"/>
              <a:t>&lt;&lt;“I”;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Complex c1(2,3),c2(4,5),c3;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c3 =  </a:t>
            </a:r>
            <a:r>
              <a:rPr lang="en-US" dirty="0" smtClean="0">
                <a:solidFill>
                  <a:srgbClr val="92D050"/>
                </a:solidFill>
              </a:rPr>
              <a:t>c1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c2</a:t>
            </a:r>
            <a:r>
              <a:rPr lang="en-US" dirty="0" smtClean="0"/>
              <a:t>;          // c3 = c1.+(c2)</a:t>
            </a:r>
          </a:p>
          <a:p>
            <a:r>
              <a:rPr lang="en-US" dirty="0" smtClean="0"/>
              <a:t>C3.show();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905000"/>
            <a:ext cx="145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a=4,b=6;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 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res;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(Binary) Operator Overloading Example1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7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(Unary) Operator Overloading 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Count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smtClean="0"/>
              <a:t>v1,v2; </a:t>
            </a:r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Count() {</a:t>
            </a:r>
          </a:p>
          <a:p>
            <a:pPr marL="0" indent="0">
              <a:buNone/>
            </a:pPr>
            <a:r>
              <a:rPr lang="en-US" dirty="0" smtClean="0"/>
              <a:t>v1= 5;v2=6} 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operator ++ ()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V1 = ++v1;</a:t>
            </a:r>
          </a:p>
          <a:p>
            <a:pPr marL="0" indent="0">
              <a:buNone/>
            </a:pPr>
            <a:r>
              <a:rPr lang="en-US" dirty="0" smtClean="0"/>
              <a:t>V2 = ++v2;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display() 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smtClean="0"/>
              <a:t>Count values : </a:t>
            </a:r>
            <a:r>
              <a:rPr lang="en-US" dirty="0"/>
              <a:t>" </a:t>
            </a:r>
            <a:r>
              <a:rPr lang="en-US" dirty="0" smtClean="0"/>
              <a:t>&lt;&lt; v1 &lt;&lt; v2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 </a:t>
            </a:r>
            <a:r>
              <a:rPr lang="en-US" dirty="0"/>
              <a:t>count1;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Count1.display();      // 5 6</a:t>
            </a:r>
          </a:p>
          <a:p>
            <a:pPr marL="0" indent="0">
              <a:buNone/>
            </a:pPr>
            <a:r>
              <a:rPr lang="en-US" dirty="0" smtClean="0"/>
              <a:t>++</a:t>
            </a:r>
            <a:r>
              <a:rPr lang="en-US" dirty="0"/>
              <a:t>count1;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count1.display();   // 6 7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0;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2133600"/>
            <a:ext cx="1224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a++;</a:t>
            </a:r>
          </a:p>
          <a:p>
            <a:r>
              <a:rPr lang="en-US" dirty="0" smtClean="0"/>
              <a:t>a--;</a:t>
            </a:r>
          </a:p>
          <a:p>
            <a:r>
              <a:rPr lang="en-US" dirty="0" smtClean="0"/>
              <a:t>Count ob1;</a:t>
            </a:r>
          </a:p>
          <a:p>
            <a:r>
              <a:rPr lang="en-US" dirty="0" smtClean="0"/>
              <a:t>Ob1++;</a:t>
            </a:r>
          </a:p>
          <a:p>
            <a:r>
              <a:rPr lang="en-US" dirty="0" smtClean="0"/>
              <a:t>Ob1--;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(Unary) Operator Overloading </a:t>
            </a:r>
            <a:r>
              <a:rPr lang="en-US" dirty="0" smtClean="0"/>
              <a:t>Example3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Negate the value using unary ‘ – ‘ operator </a:t>
            </a:r>
          </a:p>
          <a:p>
            <a:r>
              <a:rPr lang="en-US" sz="1400" dirty="0" smtClean="0"/>
              <a:t>class Number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a, b;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public: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Number(</a:t>
            </a:r>
            <a:r>
              <a:rPr lang="en-US" sz="1400" dirty="0" err="1" smtClean="0"/>
              <a:t>int</a:t>
            </a:r>
            <a:r>
              <a:rPr lang="en-US" sz="1400" dirty="0" smtClean="0"/>
              <a:t> x, </a:t>
            </a:r>
            <a:r>
              <a:rPr lang="en-US" sz="1400" dirty="0" err="1" smtClean="0"/>
              <a:t>int</a:t>
            </a:r>
            <a:r>
              <a:rPr lang="en-US" sz="1400" dirty="0" smtClean="0"/>
              <a:t> y)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a = x; b =y;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void operator –()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a = -a;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b = - b;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void show(){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 &lt;&lt; “ Value of a” &lt;&lt; a &lt;&lt;“ value of b”&lt;&lt; b;</a:t>
            </a:r>
          </a:p>
          <a:p>
            <a:r>
              <a:rPr lang="en-US" sz="1400" dirty="0" smtClean="0"/>
              <a:t>} };</a:t>
            </a:r>
          </a:p>
          <a:p>
            <a:r>
              <a:rPr lang="en-US" sz="1400" dirty="0" smtClean="0"/>
              <a:t>Void main(){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Number n1;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-n1;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n1.show()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1400" y="2286000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-a;   //-5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overloading using friend 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8213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Class Complex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real, 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public:</a:t>
            </a:r>
          </a:p>
          <a:p>
            <a:r>
              <a:rPr lang="en-US" dirty="0" smtClean="0"/>
              <a:t>Complex()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real=</a:t>
            </a:r>
            <a:r>
              <a:rPr lang="en-US" dirty="0" err="1" smtClean="0"/>
              <a:t>img</a:t>
            </a:r>
            <a:r>
              <a:rPr lang="en-US" dirty="0" smtClean="0"/>
              <a:t>=0;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Complex(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{real = r; </a:t>
            </a:r>
            <a:r>
              <a:rPr lang="en-US" dirty="0" err="1" smtClean="0"/>
              <a:t>img</a:t>
            </a:r>
            <a:r>
              <a:rPr lang="en-US" dirty="0" smtClean="0"/>
              <a:t> = I;}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friend Complex</a:t>
            </a:r>
            <a:r>
              <a:rPr lang="en-US" dirty="0" smtClean="0"/>
              <a:t> operator + (</a:t>
            </a:r>
            <a:r>
              <a:rPr lang="en-US" sz="3300" dirty="0">
                <a:solidFill>
                  <a:srgbClr val="92D050"/>
                </a:solidFill>
              </a:rPr>
              <a:t>Complex c1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Complex c2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Complex c;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c.real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 c1.real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70C0"/>
                </a:solidFill>
              </a:rPr>
              <a:t>c2.rea</a:t>
            </a:r>
            <a:r>
              <a:rPr lang="en-US" dirty="0" smtClean="0"/>
              <a:t>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c.img</a:t>
            </a:r>
            <a:r>
              <a:rPr lang="en-US" dirty="0" smtClean="0"/>
              <a:t> = </a:t>
            </a:r>
            <a:r>
              <a:rPr lang="en-US" sz="3300" dirty="0">
                <a:solidFill>
                  <a:srgbClr val="92D050"/>
                </a:solidFill>
              </a:rPr>
              <a:t>c1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92D050"/>
                </a:solidFill>
              </a:rPr>
              <a:t>img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c2.img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void show()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real </a:t>
            </a:r>
            <a:r>
              <a:rPr lang="en-US" dirty="0"/>
              <a:t>&lt;&lt; “ + “ &lt;&lt; </a:t>
            </a:r>
            <a:r>
              <a:rPr lang="en-US" dirty="0" err="1" smtClean="0"/>
              <a:t>img</a:t>
            </a:r>
            <a:r>
              <a:rPr lang="en-US" dirty="0" smtClean="0"/>
              <a:t>  </a:t>
            </a:r>
            <a:r>
              <a:rPr lang="en-US" dirty="0"/>
              <a:t>&lt;&lt;“I”;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Complex c1(2,3),c2(4,5),c3;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c3 =  </a:t>
            </a:r>
            <a:r>
              <a:rPr lang="en-US" dirty="0" smtClean="0">
                <a:solidFill>
                  <a:srgbClr val="92D050"/>
                </a:solidFill>
              </a:rPr>
              <a:t>c1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c2</a:t>
            </a:r>
            <a:r>
              <a:rPr lang="en-US" dirty="0" smtClean="0"/>
              <a:t>;          // c3 =  +(c1, c2)</a:t>
            </a:r>
          </a:p>
          <a:p>
            <a:r>
              <a:rPr lang="en-US" dirty="0" smtClean="0"/>
              <a:t>C3.show();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20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(Unary) Operator </a:t>
            </a:r>
            <a:r>
              <a:rPr lang="en-US" dirty="0" smtClean="0"/>
              <a:t>Overloading using friend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dirty="0" smtClean="0"/>
              <a:t>Negate the value using unary ‘ – ‘ operator </a:t>
            </a:r>
          </a:p>
          <a:p>
            <a:r>
              <a:rPr lang="en-US" sz="1400" dirty="0" smtClean="0"/>
              <a:t>class Number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a, b;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public: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Number(</a:t>
            </a:r>
            <a:r>
              <a:rPr lang="en-US" sz="1400" dirty="0" err="1" smtClean="0"/>
              <a:t>int</a:t>
            </a:r>
            <a:r>
              <a:rPr lang="en-US" sz="1400" dirty="0" smtClean="0"/>
              <a:t> x, </a:t>
            </a:r>
            <a:r>
              <a:rPr lang="en-US" sz="1400" dirty="0" err="1" smtClean="0"/>
              <a:t>int</a:t>
            </a:r>
            <a:r>
              <a:rPr lang="en-US" sz="1400" dirty="0" smtClean="0"/>
              <a:t> y)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a = x; b =y;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friend void operator –(Number n)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n.a</a:t>
            </a:r>
            <a:r>
              <a:rPr lang="en-US" sz="1400" dirty="0" smtClean="0"/>
              <a:t> = -</a:t>
            </a:r>
            <a:r>
              <a:rPr lang="en-US" sz="1400" dirty="0" err="1" smtClean="0"/>
              <a:t>n.a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n.b</a:t>
            </a:r>
            <a:r>
              <a:rPr lang="en-US" sz="1400" dirty="0" smtClean="0"/>
              <a:t> = - </a:t>
            </a:r>
            <a:r>
              <a:rPr lang="en-US" sz="1400" dirty="0" err="1" smtClean="0"/>
              <a:t>n.b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void show(){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 &lt;&lt; “ Value of a” &lt;&lt; a &lt;&lt;“ value of b”&lt;&lt; b;</a:t>
            </a:r>
          </a:p>
          <a:p>
            <a:r>
              <a:rPr lang="en-US" sz="1400" dirty="0" smtClean="0"/>
              <a:t>} };</a:t>
            </a:r>
          </a:p>
          <a:p>
            <a:r>
              <a:rPr lang="en-US" sz="1400" dirty="0" smtClean="0"/>
              <a:t>Void main(){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Number n1;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-n1; </a:t>
            </a:r>
          </a:p>
          <a:p>
            <a:r>
              <a:rPr lang="en-US" sz="1400" dirty="0" smtClean="0"/>
              <a:t>n1.show()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8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- ++ (Increment)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Incrementing Pointer</a:t>
            </a:r>
          </a:p>
          <a:p>
            <a:pPr lvl="1"/>
            <a:r>
              <a:rPr lang="en-US" dirty="0"/>
              <a:t>If we increment a pointer by 1, the pointer will start pointing to the immediate next location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of the pointer will get increased by the size of the data </a:t>
            </a:r>
            <a:r>
              <a:rPr lang="en-US" dirty="0" smtClean="0"/>
              <a:t>type to which the pointer is pointing.</a:t>
            </a:r>
          </a:p>
          <a:p>
            <a:pPr marL="742950" indent="0">
              <a:buNone/>
            </a:pPr>
            <a:r>
              <a:rPr lang="en-US" b="1" dirty="0" err="1"/>
              <a:t>int</a:t>
            </a:r>
            <a:r>
              <a:rPr lang="en-US" dirty="0"/>
              <a:t> number=50;        </a:t>
            </a:r>
          </a:p>
          <a:p>
            <a:pPr marL="742950" indent="0">
              <a:buNone/>
            </a:pPr>
            <a:r>
              <a:rPr lang="en-US" b="1" dirty="0" err="1"/>
              <a:t>int</a:t>
            </a:r>
            <a:r>
              <a:rPr lang="en-US" dirty="0"/>
              <a:t> *p</a:t>
            </a:r>
            <a:r>
              <a:rPr lang="en-US" dirty="0" smtClean="0"/>
              <a:t>; p</a:t>
            </a:r>
            <a:r>
              <a:rPr lang="en-US" dirty="0"/>
              <a:t>=&amp;number</a:t>
            </a:r>
            <a:r>
              <a:rPr lang="en-US" dirty="0" smtClean="0"/>
              <a:t>; </a:t>
            </a:r>
            <a:r>
              <a:rPr lang="en-US" dirty="0"/>
              <a:t>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"Address</a:t>
            </a:r>
            <a:r>
              <a:rPr lang="en-US" dirty="0"/>
              <a:t> of p variable is </a:t>
            </a:r>
            <a:r>
              <a:rPr lang="en-US" dirty="0" smtClean="0"/>
              <a:t>&lt;&lt; p;</a:t>
            </a:r>
            <a:r>
              <a:rPr lang="en-US" dirty="0"/>
              <a:t>        </a:t>
            </a:r>
          </a:p>
          <a:p>
            <a:pPr marL="742950" indent="0">
              <a:buNone/>
            </a:pPr>
            <a:r>
              <a:rPr lang="en-US" dirty="0" smtClean="0"/>
              <a:t>p++;</a:t>
            </a:r>
            <a:r>
              <a:rPr lang="en-US" dirty="0"/>
              <a:t>       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"After</a:t>
            </a:r>
            <a:r>
              <a:rPr lang="en-US" dirty="0"/>
              <a:t> increment: Address of p variable </a:t>
            </a:r>
            <a:r>
              <a:rPr lang="en-US" dirty="0" smtClean="0"/>
              <a:t>is&lt;&lt; p;</a:t>
            </a:r>
            <a:r>
              <a:rPr lang="en-US" dirty="0"/>
              <a:t> </a:t>
            </a:r>
            <a:endParaRPr lang="en-US" dirty="0" smtClean="0"/>
          </a:p>
          <a:p>
            <a:pPr marL="742950" indent="0">
              <a:buNone/>
            </a:pPr>
            <a:endParaRPr lang="en-US" dirty="0"/>
          </a:p>
          <a:p>
            <a:pPr marL="742950" indent="0">
              <a:buNone/>
            </a:pPr>
            <a:r>
              <a:rPr lang="en-US" dirty="0" smtClean="0"/>
              <a:t>Output</a:t>
            </a:r>
          </a:p>
          <a:p>
            <a:pPr marL="742950" indent="0">
              <a:buNone/>
            </a:pPr>
            <a:r>
              <a:rPr lang="en-US" dirty="0" smtClean="0"/>
              <a:t>Address 1000</a:t>
            </a:r>
          </a:p>
          <a:p>
            <a:pPr marL="742950" indent="0">
              <a:buNone/>
            </a:pPr>
            <a:r>
              <a:rPr lang="en-US" dirty="0" smtClean="0"/>
              <a:t>Address after </a:t>
            </a:r>
            <a:r>
              <a:rPr lang="en-US" dirty="0" err="1" smtClean="0"/>
              <a:t>incerementing</a:t>
            </a:r>
            <a:r>
              <a:rPr lang="en-US" dirty="0" smtClean="0"/>
              <a:t> 1004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72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Only existing operators can be overloaded (*/)</a:t>
            </a:r>
          </a:p>
          <a:p>
            <a:r>
              <a:rPr lang="en-US" dirty="0" smtClean="0"/>
              <a:t>Basic meaning of the operator should remain the same. </a:t>
            </a:r>
          </a:p>
          <a:p>
            <a:r>
              <a:rPr lang="en-US" dirty="0" smtClean="0"/>
              <a:t>Overloaded operators follow the same syntax as of original operator    op1 + op2</a:t>
            </a:r>
          </a:p>
          <a:p>
            <a:r>
              <a:rPr lang="en-US" dirty="0" smtClean="0"/>
              <a:t>Unary operator overloaded by means of member function accept no parameter</a:t>
            </a:r>
          </a:p>
          <a:p>
            <a:r>
              <a:rPr lang="en-US" dirty="0" smtClean="0"/>
              <a:t>Unary operator overloaded by means of friend function accept one parameter</a:t>
            </a:r>
          </a:p>
          <a:p>
            <a:r>
              <a:rPr lang="en-US" dirty="0" smtClean="0"/>
              <a:t>Binary operator </a:t>
            </a:r>
            <a:r>
              <a:rPr lang="en-US" dirty="0"/>
              <a:t>overloaded by means of member function accept </a:t>
            </a:r>
            <a:r>
              <a:rPr lang="en-US" dirty="0" smtClean="0"/>
              <a:t>one </a:t>
            </a:r>
            <a:r>
              <a:rPr lang="en-US" dirty="0"/>
              <a:t>parameter</a:t>
            </a:r>
          </a:p>
          <a:p>
            <a:r>
              <a:rPr lang="en-US" dirty="0" smtClean="0"/>
              <a:t>Binary </a:t>
            </a:r>
            <a:r>
              <a:rPr lang="en-US" dirty="0"/>
              <a:t>operator overloaded by means of friend function accept </a:t>
            </a:r>
            <a:r>
              <a:rPr lang="en-US" dirty="0" smtClean="0"/>
              <a:t>two </a:t>
            </a:r>
            <a:r>
              <a:rPr lang="en-US" dirty="0"/>
              <a:t>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8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of operator cannot be overloaded</a:t>
            </a:r>
          </a:p>
          <a:p>
            <a:pPr lvl="1"/>
            <a:r>
              <a:rPr lang="en-US" dirty="0" err="1" smtClean="0"/>
              <a:t>Sizeof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Member operator(.)</a:t>
            </a:r>
          </a:p>
          <a:p>
            <a:pPr lvl="1"/>
            <a:r>
              <a:rPr lang="en-US" dirty="0" smtClean="0"/>
              <a:t>Pointer to member operator(.*)</a:t>
            </a:r>
          </a:p>
          <a:p>
            <a:pPr lvl="1"/>
            <a:r>
              <a:rPr lang="en-US" dirty="0" smtClean="0"/>
              <a:t>Scope resolution operator(:</a:t>
            </a:r>
            <a:r>
              <a:rPr lang="en-US" dirty="0" smtClean="0">
                <a:sym typeface="Wingdings" pitchFamily="2" charset="2"/>
              </a:rPr>
              <a:t>:)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Conditional Operator(?:)</a:t>
            </a:r>
          </a:p>
          <a:p>
            <a:r>
              <a:rPr lang="en-US" dirty="0" smtClean="0">
                <a:sym typeface="Wingdings" pitchFamily="2" charset="2"/>
              </a:rPr>
              <a:t>Some of the operator cannot be overloaded with </a:t>
            </a:r>
            <a:r>
              <a:rPr lang="en-US" b="1" dirty="0" smtClean="0">
                <a:sym typeface="Wingdings" pitchFamily="2" charset="2"/>
              </a:rPr>
              <a:t>friend function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Assignment operator(=)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Function call operator()  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Subscripting operator([])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Class member access operator(-&gt;)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0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Polymorphism – 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Base{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public</a:t>
            </a:r>
            <a:r>
              <a:rPr lang="en-US" b="1" dirty="0"/>
              <a:t>:  void display()  </a:t>
            </a:r>
            <a:r>
              <a:rPr lang="en-US" b="1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/>
              <a:t>cout</a:t>
            </a:r>
            <a:r>
              <a:rPr lang="en-US" dirty="0"/>
              <a:t> &lt;&lt; "In the base class";  </a:t>
            </a:r>
            <a:endParaRPr lang="en-US" dirty="0" smtClean="0"/>
          </a:p>
          <a:p>
            <a:r>
              <a:rPr lang="en-US" dirty="0" smtClean="0"/>
              <a:t>}};</a:t>
            </a:r>
          </a:p>
          <a:p>
            <a:r>
              <a:rPr lang="en-US" dirty="0" smtClean="0"/>
              <a:t>class </a:t>
            </a:r>
            <a:r>
              <a:rPr lang="en-US" dirty="0"/>
              <a:t>Derived: public Base{  </a:t>
            </a:r>
            <a:endParaRPr lang="en-US" dirty="0" smtClean="0"/>
          </a:p>
          <a:p>
            <a:r>
              <a:rPr lang="en-US" dirty="0" smtClean="0"/>
              <a:t>public</a:t>
            </a:r>
            <a:r>
              <a:rPr lang="en-US" dirty="0"/>
              <a:t>:  </a:t>
            </a:r>
            <a:endParaRPr lang="en-US" dirty="0" smtClean="0"/>
          </a:p>
          <a:p>
            <a:r>
              <a:rPr lang="en-US" b="1" dirty="0" smtClean="0"/>
              <a:t>void </a:t>
            </a:r>
            <a:r>
              <a:rPr lang="en-US" b="1" dirty="0"/>
              <a:t>display()  {      </a:t>
            </a:r>
            <a:endParaRPr lang="en-US" b="1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"In the derived class";  </a:t>
            </a:r>
            <a:endParaRPr lang="en-US" dirty="0" smtClean="0"/>
          </a:p>
          <a:p>
            <a:r>
              <a:rPr lang="en-US" dirty="0" smtClean="0"/>
              <a:t>}};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    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err="1"/>
              <a:t>ob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 smtClean="0"/>
              <a:t>Derived </a:t>
            </a:r>
            <a:r>
              <a:rPr lang="en-US" dirty="0"/>
              <a:t>ob1;    </a:t>
            </a:r>
            <a:endParaRPr lang="en-US" dirty="0" smtClean="0"/>
          </a:p>
          <a:p>
            <a:r>
              <a:rPr lang="en-US" dirty="0" smtClean="0"/>
              <a:t>ob1.display();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346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Polymorphism – Function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 {    </a:t>
            </a:r>
          </a:p>
          <a:p>
            <a:r>
              <a:rPr lang="en-US" dirty="0"/>
              <a:t>Base </a:t>
            </a:r>
            <a:r>
              <a:rPr lang="en-US" dirty="0" smtClean="0"/>
              <a:t>*</a:t>
            </a:r>
            <a:r>
              <a:rPr lang="en-US" dirty="0" err="1" smtClean="0"/>
              <a:t>bptr,ob</a:t>
            </a:r>
            <a:r>
              <a:rPr lang="en-US" dirty="0"/>
              <a:t>;    </a:t>
            </a:r>
          </a:p>
          <a:p>
            <a:r>
              <a:rPr lang="en-US" dirty="0"/>
              <a:t>Derived ob1;    </a:t>
            </a:r>
            <a:endParaRPr lang="en-US" dirty="0" smtClean="0"/>
          </a:p>
          <a:p>
            <a:r>
              <a:rPr lang="en-US" dirty="0" err="1" smtClean="0"/>
              <a:t>bptr</a:t>
            </a:r>
            <a:r>
              <a:rPr lang="en-US" dirty="0" smtClean="0"/>
              <a:t> = &amp;</a:t>
            </a:r>
            <a:r>
              <a:rPr lang="en-US" dirty="0" err="1" smtClean="0"/>
              <a:t>ob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bptr</a:t>
            </a:r>
            <a:r>
              <a:rPr lang="en-US" dirty="0" smtClean="0"/>
              <a:t> -&gt; display();</a:t>
            </a:r>
          </a:p>
          <a:p>
            <a:r>
              <a:rPr lang="en-US" dirty="0" err="1" smtClean="0"/>
              <a:t>bptr</a:t>
            </a:r>
            <a:r>
              <a:rPr lang="en-US" dirty="0" smtClean="0"/>
              <a:t> =&amp;ob1;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ptr</a:t>
            </a:r>
            <a:r>
              <a:rPr lang="en-US" dirty="0" smtClean="0"/>
              <a:t> -&gt; display();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Polymorphism –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make a member function virtual, the keyword </a:t>
            </a:r>
            <a:r>
              <a:rPr lang="en-US" b="1" dirty="0"/>
              <a:t>virtual</a:t>
            </a:r>
            <a:r>
              <a:rPr lang="en-US" dirty="0"/>
              <a:t> is used in the methods while it </a:t>
            </a:r>
            <a:r>
              <a:rPr lang="en-US" b="1" dirty="0"/>
              <a:t>is declared </a:t>
            </a:r>
            <a:r>
              <a:rPr lang="en-US" dirty="0"/>
              <a:t>in the class definition but not in the member function definition.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keyword virtual precedes the return type of the function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compiler gets information from the keyword virtual that it is a virtual function and not a conventional function declaration. </a:t>
            </a:r>
          </a:p>
        </p:txBody>
      </p:sp>
    </p:spTree>
    <p:extLst>
      <p:ext uri="{BB962C8B-B14F-4D97-AF65-F5344CB8AC3E}">
        <p14:creationId xmlns:p14="http://schemas.microsoft.com/office/powerpoint/2010/main" val="690506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return_type</a:t>
            </a:r>
            <a:r>
              <a:rPr lang="en-US" dirty="0"/>
              <a:t> function_name1 (arguments); </a:t>
            </a:r>
          </a:p>
        </p:txBody>
      </p:sp>
    </p:spTree>
    <p:extLst>
      <p:ext uri="{BB962C8B-B14F-4D97-AF65-F5344CB8AC3E}">
        <p14:creationId xmlns:p14="http://schemas.microsoft.com/office/powerpoint/2010/main" val="2750779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class Base{  </a:t>
            </a:r>
            <a:endParaRPr lang="en-US" sz="1600" dirty="0" smtClean="0"/>
          </a:p>
          <a:p>
            <a:r>
              <a:rPr lang="en-US" sz="1600" dirty="0" smtClean="0"/>
              <a:t>public</a:t>
            </a:r>
            <a:r>
              <a:rPr lang="en-US" sz="1600" dirty="0"/>
              <a:t>:  virtual void display();    </a:t>
            </a:r>
            <a:endParaRPr lang="en-US" sz="1600" dirty="0" smtClean="0"/>
          </a:p>
          <a:p>
            <a:r>
              <a:rPr lang="en-US" sz="1600" dirty="0" smtClean="0"/>
              <a:t>};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Base::display</a:t>
            </a:r>
            <a:r>
              <a:rPr lang="en-US" sz="1600" dirty="0" smtClean="0"/>
              <a:t>(){</a:t>
            </a:r>
          </a:p>
          <a:p>
            <a:r>
              <a:rPr lang="en-US" sz="1600" dirty="0" smtClean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"\n From the Base class</a:t>
            </a:r>
            <a:r>
              <a:rPr lang="en-US" sz="1600" dirty="0" smtClean="0"/>
              <a:t>";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</a:t>
            </a:r>
            <a:r>
              <a:rPr lang="en-US" sz="1600" dirty="0"/>
              <a:t>Derived: public Base{  </a:t>
            </a:r>
            <a:endParaRPr lang="en-US" sz="1600" dirty="0" smtClean="0"/>
          </a:p>
          <a:p>
            <a:r>
              <a:rPr lang="en-US" sz="1600" dirty="0" smtClean="0"/>
              <a:t>public</a:t>
            </a:r>
            <a:r>
              <a:rPr lang="en-US" sz="1600" dirty="0"/>
              <a:t>:  void display() 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nIn</a:t>
            </a:r>
            <a:r>
              <a:rPr lang="en-US" sz="1600" dirty="0"/>
              <a:t> the derived class";  </a:t>
            </a:r>
            <a:endParaRPr lang="en-US" sz="1600" dirty="0" smtClean="0"/>
          </a:p>
          <a:p>
            <a:r>
              <a:rPr lang="en-US" sz="1600" dirty="0" smtClean="0"/>
              <a:t>}};</a:t>
            </a:r>
          </a:p>
          <a:p>
            <a:r>
              <a:rPr lang="en-US" sz="1600" dirty="0" smtClean="0"/>
              <a:t>class </a:t>
            </a:r>
            <a:r>
              <a:rPr lang="en-US" sz="1600" dirty="0"/>
              <a:t>Derived1:public Base{  </a:t>
            </a:r>
            <a:endParaRPr lang="en-US" sz="1600" dirty="0" smtClean="0"/>
          </a:p>
          <a:p>
            <a:r>
              <a:rPr lang="en-US" sz="1600" dirty="0" smtClean="0"/>
              <a:t>public</a:t>
            </a:r>
            <a:r>
              <a:rPr lang="en-US" sz="1600" dirty="0"/>
              <a:t>:   void display() 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nIn</a:t>
            </a:r>
            <a:r>
              <a:rPr lang="en-US" sz="1600" dirty="0"/>
              <a:t> the derived1 class";    </a:t>
            </a:r>
            <a:endParaRPr lang="en-US" sz="1600" dirty="0" smtClean="0"/>
          </a:p>
          <a:p>
            <a:r>
              <a:rPr lang="en-US" sz="1600" dirty="0" smtClean="0"/>
              <a:t>}};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814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int</a:t>
            </a:r>
            <a:r>
              <a:rPr lang="en-US" sz="1800" dirty="0" smtClean="0"/>
              <a:t> main() {     </a:t>
            </a:r>
          </a:p>
          <a:p>
            <a:r>
              <a:rPr lang="en-US" sz="1800" dirty="0" smtClean="0"/>
              <a:t>Base *</a:t>
            </a:r>
            <a:r>
              <a:rPr lang="en-US" sz="1800" dirty="0" err="1" smtClean="0"/>
              <a:t>bptr</a:t>
            </a:r>
            <a:r>
              <a:rPr lang="en-US" sz="1800" dirty="0" smtClean="0"/>
              <a:t>, </a:t>
            </a:r>
            <a:r>
              <a:rPr lang="en-US" sz="1800" dirty="0" err="1" smtClean="0"/>
              <a:t>bobj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Derived </a:t>
            </a:r>
            <a:r>
              <a:rPr lang="en-US" sz="1800" dirty="0" err="1" smtClean="0"/>
              <a:t>dobj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Derived1 dobj1;</a:t>
            </a:r>
          </a:p>
          <a:p>
            <a:r>
              <a:rPr lang="en-US" sz="1800" dirty="0" err="1" smtClean="0"/>
              <a:t>cout</a:t>
            </a:r>
            <a:r>
              <a:rPr lang="en-US" sz="1800" dirty="0" smtClean="0"/>
              <a:t> &lt;&lt; "\</a:t>
            </a:r>
            <a:r>
              <a:rPr lang="en-US" sz="1800" dirty="0" err="1" smtClean="0"/>
              <a:t>nAddress</a:t>
            </a:r>
            <a:r>
              <a:rPr lang="en-US" sz="1800" dirty="0" smtClean="0"/>
              <a:t> of base class";</a:t>
            </a:r>
          </a:p>
          <a:p>
            <a:r>
              <a:rPr lang="en-US" sz="1800" dirty="0" err="1" smtClean="0"/>
              <a:t>bptr</a:t>
            </a:r>
            <a:r>
              <a:rPr lang="en-US" sz="1800" dirty="0" smtClean="0"/>
              <a:t> = &amp;</a:t>
            </a:r>
            <a:r>
              <a:rPr lang="en-US" sz="1800" dirty="0" err="1" smtClean="0"/>
              <a:t>bobj</a:t>
            </a:r>
            <a:r>
              <a:rPr lang="en-US" sz="1800" dirty="0" smtClean="0"/>
              <a:t>;</a:t>
            </a:r>
          </a:p>
          <a:p>
            <a:r>
              <a:rPr lang="en-US" sz="1800" dirty="0" err="1" smtClean="0"/>
              <a:t>bptr</a:t>
            </a:r>
            <a:r>
              <a:rPr lang="en-US" sz="1800" dirty="0" smtClean="0"/>
              <a:t> -&gt; display();</a:t>
            </a:r>
          </a:p>
          <a:p>
            <a:r>
              <a:rPr lang="en-US" sz="1800" dirty="0" err="1" smtClean="0"/>
              <a:t>cout</a:t>
            </a:r>
            <a:r>
              <a:rPr lang="en-US" sz="1800" dirty="0" smtClean="0"/>
              <a:t> &lt;&lt; "\</a:t>
            </a:r>
            <a:r>
              <a:rPr lang="en-US" sz="1800" dirty="0" err="1" smtClean="0"/>
              <a:t>nAddress</a:t>
            </a:r>
            <a:r>
              <a:rPr lang="en-US" sz="1800" dirty="0" smtClean="0"/>
              <a:t> of Derived  class";</a:t>
            </a:r>
          </a:p>
          <a:p>
            <a:r>
              <a:rPr lang="en-US" sz="1800" dirty="0" err="1" smtClean="0"/>
              <a:t>bptr</a:t>
            </a:r>
            <a:r>
              <a:rPr lang="en-US" sz="1800" dirty="0" smtClean="0"/>
              <a:t> = &amp;</a:t>
            </a:r>
            <a:r>
              <a:rPr lang="en-US" sz="1800" dirty="0" err="1" smtClean="0"/>
              <a:t>dobj</a:t>
            </a:r>
            <a:r>
              <a:rPr lang="en-US" sz="1800" dirty="0" smtClean="0"/>
              <a:t>;</a:t>
            </a:r>
          </a:p>
          <a:p>
            <a:r>
              <a:rPr lang="en-US" sz="1800" dirty="0" err="1" smtClean="0"/>
              <a:t>bptr</a:t>
            </a:r>
            <a:r>
              <a:rPr lang="en-US" sz="1800" dirty="0" smtClean="0"/>
              <a:t> -&gt; display();</a:t>
            </a:r>
          </a:p>
          <a:p>
            <a:r>
              <a:rPr lang="en-US" sz="1800" dirty="0" err="1" smtClean="0"/>
              <a:t>bptr</a:t>
            </a:r>
            <a:r>
              <a:rPr lang="en-US" sz="1800" dirty="0" smtClean="0"/>
              <a:t> = &amp;dobj1;</a:t>
            </a:r>
          </a:p>
          <a:p>
            <a:r>
              <a:rPr lang="en-US" sz="1800" dirty="0" err="1" smtClean="0"/>
              <a:t>bptr</a:t>
            </a:r>
            <a:r>
              <a:rPr lang="en-US" sz="1800" dirty="0" smtClean="0"/>
              <a:t> -&gt; display(); </a:t>
            </a:r>
          </a:p>
          <a:p>
            <a:r>
              <a:rPr lang="en-US" sz="1800" dirty="0" smtClean="0"/>
              <a:t>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7848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Virtual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5580" y="1676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</a:p>
          <a:p>
            <a:pPr algn="ctr"/>
            <a:r>
              <a:rPr lang="en-US" dirty="0" smtClean="0"/>
              <a:t>Virtual void area(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581400"/>
            <a:ext cx="340995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Triangle</a:t>
            </a:r>
          </a:p>
          <a:p>
            <a:pPr algn="ctr"/>
            <a:r>
              <a:rPr lang="en-US" dirty="0" smtClean="0"/>
              <a:t>Void area(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“Area ” &lt;&lt; (a*b);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4114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Rectangle</a:t>
            </a:r>
          </a:p>
          <a:p>
            <a:pPr algn="ctr"/>
            <a:r>
              <a:rPr lang="en-US" dirty="0"/>
              <a:t>Void </a:t>
            </a:r>
            <a:r>
              <a:rPr lang="en-US" dirty="0" smtClean="0"/>
              <a:t>area(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“Area ” &lt;&lt; (a * b ); 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43200" y="24384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3886200" y="2438400"/>
            <a:ext cx="2514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1093738"/>
            <a:ext cx="2007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 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Traingle</a:t>
            </a:r>
            <a:r>
              <a:rPr lang="en-US" dirty="0" smtClean="0"/>
              <a:t> t;</a:t>
            </a:r>
          </a:p>
          <a:p>
            <a:r>
              <a:rPr lang="en-US" dirty="0" smtClean="0"/>
              <a:t>Rectangle r;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&amp;t;</a:t>
            </a:r>
          </a:p>
          <a:p>
            <a:r>
              <a:rPr lang="en-US" b="1" dirty="0" err="1" smtClean="0"/>
              <a:t>Ptr</a:t>
            </a:r>
            <a:r>
              <a:rPr lang="en-US" b="1" dirty="0" smtClean="0"/>
              <a:t> - &gt; area();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&amp;r;</a:t>
            </a:r>
            <a:endParaRPr lang="en-US" dirty="0"/>
          </a:p>
          <a:p>
            <a:r>
              <a:rPr lang="en-US" b="1" dirty="0" err="1" smtClean="0"/>
              <a:t>Ptr</a:t>
            </a:r>
            <a:r>
              <a:rPr lang="en-US" b="1" dirty="0" smtClean="0"/>
              <a:t> -&gt; area();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Shape{  </a:t>
            </a:r>
            <a:endParaRPr lang="en-US" dirty="0" smtClean="0"/>
          </a:p>
          <a:p>
            <a:r>
              <a:rPr lang="en-US" dirty="0" smtClean="0"/>
              <a:t>protected</a:t>
            </a:r>
            <a:r>
              <a:rPr lang="en-US" dirty="0"/>
              <a:t>:  </a:t>
            </a:r>
            <a:r>
              <a:rPr lang="en-US" dirty="0" err="1"/>
              <a:t>int</a:t>
            </a:r>
            <a:r>
              <a:rPr lang="en-US" dirty="0"/>
              <a:t> d1,d2;  </a:t>
            </a:r>
            <a:endParaRPr lang="en-US" dirty="0" smtClean="0"/>
          </a:p>
          <a:p>
            <a:r>
              <a:rPr lang="en-US" dirty="0" smtClean="0"/>
              <a:t>public</a:t>
            </a:r>
            <a:r>
              <a:rPr lang="en-US" dirty="0"/>
              <a:t>:  void get()  {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dim1 : " ;   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d1;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</a:t>
            </a:r>
            <a:r>
              <a:rPr lang="en-US" dirty="0" err="1"/>
              <a:t>nEnter</a:t>
            </a:r>
            <a:r>
              <a:rPr lang="en-US" dirty="0"/>
              <a:t> dim2 : " ;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d2;  </a:t>
            </a:r>
            <a:endParaRPr lang="en-US" dirty="0" smtClean="0"/>
          </a:p>
          <a:p>
            <a:r>
              <a:rPr lang="en-US" dirty="0" smtClean="0"/>
              <a:t>}  </a:t>
            </a:r>
          </a:p>
          <a:p>
            <a:r>
              <a:rPr lang="en-US" dirty="0" smtClean="0"/>
              <a:t>virtual </a:t>
            </a:r>
            <a:r>
              <a:rPr lang="en-US" dirty="0"/>
              <a:t>void area()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/>
              <a:t>cout</a:t>
            </a:r>
            <a:r>
              <a:rPr lang="en-US" dirty="0"/>
              <a:t> &lt;&lt; "Area in shape";  </a:t>
            </a:r>
            <a:endParaRPr lang="en-US" dirty="0" smtClean="0"/>
          </a:p>
          <a:p>
            <a:r>
              <a:rPr lang="en-US" dirty="0" smtClean="0"/>
              <a:t>}};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0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Triangle : public Shape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/>
              <a:t>public:  void area()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/>
              <a:t>cout</a:t>
            </a:r>
            <a:r>
              <a:rPr lang="en-US" dirty="0"/>
              <a:t> &lt;&lt;  "\</a:t>
            </a:r>
            <a:r>
              <a:rPr lang="en-US" dirty="0" err="1"/>
              <a:t>nArea</a:t>
            </a:r>
            <a:r>
              <a:rPr lang="en-US" dirty="0"/>
              <a:t> of Triangle "&lt;&lt; (0.5*d1*d2);  </a:t>
            </a:r>
            <a:endParaRPr lang="en-US" dirty="0" smtClean="0"/>
          </a:p>
          <a:p>
            <a:r>
              <a:rPr lang="en-US" dirty="0" smtClean="0"/>
              <a:t>}};</a:t>
            </a:r>
          </a:p>
          <a:p>
            <a:r>
              <a:rPr lang="en-US" dirty="0" smtClean="0"/>
              <a:t>class </a:t>
            </a:r>
            <a:r>
              <a:rPr lang="en-US" dirty="0" err="1"/>
              <a:t>Rectagle</a:t>
            </a:r>
            <a:r>
              <a:rPr lang="en-US" dirty="0"/>
              <a:t> :public Shape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public:   void area()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/>
              <a:t>cout</a:t>
            </a:r>
            <a:r>
              <a:rPr lang="en-US" dirty="0"/>
              <a:t> &lt;&lt; "\n Area of Rectangle "&lt;&lt; (d1*d2);  </a:t>
            </a:r>
            <a:endParaRPr lang="en-US" dirty="0" smtClean="0"/>
          </a:p>
          <a:p>
            <a:r>
              <a:rPr lang="en-US" dirty="0" smtClean="0"/>
              <a:t>}};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- -- (Decrement)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Like increment, we can decrement a pointer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we decrement a pointer, it will start pointing to the previous location. </a:t>
            </a:r>
            <a:endParaRPr lang="en-US" dirty="0" smtClean="0"/>
          </a:p>
          <a:p>
            <a:pPr marL="74295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number=50;        </a:t>
            </a:r>
          </a:p>
          <a:p>
            <a:pPr marL="74295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*p; p=&amp;number; 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"Address of p variable is &lt;&lt; p;        </a:t>
            </a:r>
          </a:p>
          <a:p>
            <a:pPr marL="742950" indent="0">
              <a:buNone/>
            </a:pPr>
            <a:r>
              <a:rPr lang="en-US" dirty="0" smtClean="0"/>
              <a:t>P--;       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"After increment: Address of p variable is&lt;&lt; p;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6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</a:t>
            </a:r>
            <a:r>
              <a:rPr lang="en-US" dirty="0"/>
              <a:t>Shape *s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Triangle 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Rectagle</a:t>
            </a:r>
            <a:r>
              <a:rPr lang="en-US" dirty="0" smtClean="0"/>
              <a:t> </a:t>
            </a:r>
            <a:r>
              <a:rPr lang="en-US" dirty="0"/>
              <a:t>r;    </a:t>
            </a:r>
            <a:endParaRPr lang="en-US" dirty="0" smtClean="0"/>
          </a:p>
          <a:p>
            <a:r>
              <a:rPr lang="en-US" dirty="0" smtClean="0"/>
              <a:t>    s </a:t>
            </a:r>
            <a:r>
              <a:rPr lang="en-US" dirty="0"/>
              <a:t>= &amp;t;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s-</a:t>
            </a:r>
            <a:r>
              <a:rPr lang="en-US" dirty="0"/>
              <a:t>&gt;get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/>
              <a:t>s-&gt;area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/>
              <a:t>s = &amp;r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s-&gt;get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/>
              <a:t>s-&gt;area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2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</a:t>
            </a:r>
            <a:r>
              <a:rPr lang="en-US" dirty="0" smtClean="0"/>
              <a:t> 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Shape{  </a:t>
            </a:r>
          </a:p>
          <a:p>
            <a:r>
              <a:rPr lang="en-US" dirty="0"/>
              <a:t>protected:  </a:t>
            </a:r>
            <a:r>
              <a:rPr lang="en-US" dirty="0" err="1"/>
              <a:t>int</a:t>
            </a:r>
            <a:r>
              <a:rPr lang="en-US" dirty="0"/>
              <a:t> d1,d2;  </a:t>
            </a:r>
          </a:p>
          <a:p>
            <a:r>
              <a:rPr lang="en-US" dirty="0"/>
              <a:t>public:  void get()  {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dim1 : " ;      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d1;     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dim2 : " ;      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d2;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virtual void area()  </a:t>
            </a:r>
            <a:r>
              <a:rPr lang="en-US" dirty="0" smtClean="0"/>
              <a:t>{       }     // Make function empty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19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</a:t>
            </a:r>
            <a:r>
              <a:rPr lang="en-US" dirty="0"/>
              <a:t> Version </a:t>
            </a:r>
            <a:r>
              <a:rPr lang="en-US" dirty="0" smtClean="0"/>
              <a:t>2 (Pure Virtual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Shape{  </a:t>
            </a:r>
          </a:p>
          <a:p>
            <a:r>
              <a:rPr lang="en-US" dirty="0"/>
              <a:t>protected:  </a:t>
            </a:r>
            <a:r>
              <a:rPr lang="en-US" dirty="0" err="1"/>
              <a:t>int</a:t>
            </a:r>
            <a:r>
              <a:rPr lang="en-US" dirty="0"/>
              <a:t> d1,d2;  </a:t>
            </a:r>
          </a:p>
          <a:p>
            <a:r>
              <a:rPr lang="en-US" dirty="0"/>
              <a:t>public:  void get()  {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dim1 : " ;      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d1;     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dim2 : " ;      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d2;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virtual void area</a:t>
            </a:r>
            <a:r>
              <a:rPr lang="en-US" dirty="0" smtClean="0"/>
              <a:t>() = 0;   // pure virtual function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virtual function is not used for performing any task. It only serves as a placeholder.</a:t>
            </a:r>
          </a:p>
          <a:p>
            <a:r>
              <a:rPr lang="en-US" dirty="0"/>
              <a:t>When the function has no definition, such function is known as "</a:t>
            </a:r>
            <a:r>
              <a:rPr lang="en-US" b="1" dirty="0"/>
              <a:t>do-nothing</a:t>
            </a:r>
            <a:r>
              <a:rPr lang="en-US" dirty="0"/>
              <a:t>" function.</a:t>
            </a:r>
          </a:p>
          <a:p>
            <a:r>
              <a:rPr lang="en-US" dirty="0"/>
              <a:t>The "</a:t>
            </a:r>
            <a:r>
              <a:rPr lang="en-US" b="1" dirty="0"/>
              <a:t>do-nothing</a:t>
            </a:r>
            <a:r>
              <a:rPr lang="en-US" dirty="0"/>
              <a:t>" function is known as a </a:t>
            </a:r>
            <a:r>
              <a:rPr lang="en-US" b="1" dirty="0"/>
              <a:t>pure virtual function</a:t>
            </a:r>
            <a:r>
              <a:rPr lang="en-US" dirty="0"/>
              <a:t>. A pure virtual function is a function declared in the base class that has no definition relative to the base class.</a:t>
            </a:r>
          </a:p>
          <a:p>
            <a:r>
              <a:rPr lang="en-US" b="1" dirty="0">
                <a:solidFill>
                  <a:srgbClr val="FF0000"/>
                </a:solidFill>
              </a:rPr>
              <a:t>A class containing the pure virtual function cannot be used to declare the objects of its </a:t>
            </a:r>
            <a:r>
              <a:rPr lang="en-US" b="1" dirty="0" smtClean="0">
                <a:solidFill>
                  <a:srgbClr val="FF0000"/>
                </a:solidFill>
              </a:rPr>
              <a:t>own (pointer/reference of abstract class can be created), </a:t>
            </a:r>
            <a:r>
              <a:rPr lang="en-US" b="1" dirty="0">
                <a:solidFill>
                  <a:srgbClr val="FF0000"/>
                </a:solidFill>
              </a:rPr>
              <a:t>such classes are known as abstract base classes.</a:t>
            </a:r>
          </a:p>
          <a:p>
            <a:r>
              <a:rPr lang="en-US" dirty="0"/>
              <a:t>The main objective of the base class is to provide the traits to the derived classes and to create the base pointer used for achieving the runtime polymorphism.</a:t>
            </a:r>
          </a:p>
          <a:p>
            <a:r>
              <a:rPr lang="en-US" dirty="0" smtClean="0"/>
              <a:t>Syntax – </a:t>
            </a:r>
          </a:p>
          <a:p>
            <a:pPr lvl="1"/>
            <a:r>
              <a:rPr lang="en-US" b="1" dirty="0"/>
              <a:t>virtual</a:t>
            </a:r>
            <a:r>
              <a:rPr lang="en-US" dirty="0"/>
              <a:t> </a:t>
            </a:r>
            <a:r>
              <a:rPr lang="en-US" dirty="0" smtClean="0"/>
              <a:t>return type </a:t>
            </a:r>
            <a:r>
              <a:rPr lang="en-US" dirty="0" err="1" smtClean="0"/>
              <a:t>func_name</a:t>
            </a:r>
            <a:r>
              <a:rPr lang="en-US" dirty="0" smtClean="0"/>
              <a:t>(parameter) </a:t>
            </a:r>
            <a:r>
              <a:rPr lang="en-US" dirty="0"/>
              <a:t> = 0;  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79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Virtual functions cannot be static and also cannot be a friend function of another class.</a:t>
            </a:r>
          </a:p>
          <a:p>
            <a:pPr fontAlgn="base"/>
            <a:r>
              <a:rPr lang="en-US" dirty="0"/>
              <a:t>Virtual functions should be accessed using pointer or reference of base class type to achieve run time polymorphism.</a:t>
            </a:r>
          </a:p>
          <a:p>
            <a:pPr fontAlgn="base"/>
            <a:r>
              <a:rPr lang="en-US" dirty="0"/>
              <a:t>The </a:t>
            </a:r>
            <a:r>
              <a:rPr lang="en-US" dirty="0" smtClean="0"/>
              <a:t>prototype(syntax) </a:t>
            </a:r>
            <a:r>
              <a:rPr lang="en-US" dirty="0"/>
              <a:t>of virtual functions should be same in base as well as derived class.</a:t>
            </a:r>
          </a:p>
          <a:p>
            <a:pPr fontAlgn="base"/>
            <a:r>
              <a:rPr lang="en-US" dirty="0"/>
              <a:t>They are always defined in base class and overridden in derived class. It is not mandatory for derived class to override (or re-define the virtual function), in that case base class version of function is used.</a:t>
            </a:r>
          </a:p>
          <a:p>
            <a:pPr fontAlgn="base"/>
            <a:r>
              <a:rPr lang="en-US" dirty="0"/>
              <a:t>A class may have </a:t>
            </a:r>
            <a:r>
              <a:rPr lang="en-US" dirty="0">
                <a:hlinkClick r:id="rId2"/>
              </a:rPr>
              <a:t>virtual destructor</a:t>
            </a:r>
            <a:r>
              <a:rPr lang="en-US" dirty="0"/>
              <a:t> but it cannot have a virtual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37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function overloading and function overriding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664188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Overloading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Overriding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 have same name but different number or different type of parameters.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 have same name ,same number and same type of parameters.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Overloading of the functions take place at compile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Overriding of the functions take place at run time.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also known as compile time polymorphism.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also known as run time polymorphism.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functions that are overloaded are present in same class.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functions that are overridden are present in different class.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occur without inheritance.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cannot occur without inheritance.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9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61698"/>
              </p:ext>
            </p:extLst>
          </p:nvPr>
        </p:nvGraphicFramePr>
        <p:xfrm>
          <a:off x="457200" y="533400"/>
          <a:ext cx="8229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Overloading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Overriding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Example: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Void sum(double a, double 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cout</a:t>
                      </a:r>
                      <a:r>
                        <a:rPr lang="en-US" sz="1800" kern="1200" dirty="0" smtClean="0">
                          <a:effectLst/>
                        </a:rPr>
                        <a:t> &lt;&lt; “Addition ” &lt;&lt; (</a:t>
                      </a:r>
                      <a:r>
                        <a:rPr lang="en-US" sz="1800" kern="1200" dirty="0" err="1" smtClean="0">
                          <a:effectLst/>
                        </a:rPr>
                        <a:t>a+b</a:t>
                      </a:r>
                      <a:r>
                        <a:rPr lang="en-US" sz="1800" kern="12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Void sum(</a:t>
                      </a:r>
                      <a:r>
                        <a:rPr lang="en-US" sz="1800" kern="1200" dirty="0" err="1" smtClean="0">
                          <a:effectLst/>
                        </a:rPr>
                        <a:t>int</a:t>
                      </a:r>
                      <a:r>
                        <a:rPr lang="en-US" sz="1800" kern="1200" dirty="0" smtClean="0">
                          <a:effectLst/>
                        </a:rPr>
                        <a:t> a, </a:t>
                      </a:r>
                      <a:r>
                        <a:rPr lang="en-US" sz="1800" kern="1200" dirty="0" err="1" smtClean="0">
                          <a:effectLst/>
                        </a:rPr>
                        <a:t>int</a:t>
                      </a:r>
                      <a:r>
                        <a:rPr lang="en-US" sz="1800" kern="1200" dirty="0" smtClean="0">
                          <a:effectLst/>
                        </a:rPr>
                        <a:t> 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  </a:t>
                      </a:r>
                      <a:r>
                        <a:rPr lang="en-US" sz="1800" kern="1200" dirty="0" err="1" smtClean="0">
                          <a:effectLst/>
                        </a:rPr>
                        <a:t>cout</a:t>
                      </a:r>
                      <a:r>
                        <a:rPr lang="en-US" sz="1800" kern="1200" dirty="0" smtClean="0">
                          <a:effectLst/>
                        </a:rPr>
                        <a:t> &lt;&lt; “Addition “ &lt;&lt; (</a:t>
                      </a:r>
                      <a:r>
                        <a:rPr lang="en-US" sz="1800" kern="1200" dirty="0" err="1" smtClean="0">
                          <a:effectLst/>
                        </a:rPr>
                        <a:t>a+b</a:t>
                      </a:r>
                      <a:r>
                        <a:rPr lang="en-US" sz="1800" kern="12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Void main()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Sum(2.2,3.4);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Sum(2,3);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}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Example: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Class Base{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Virtual void show(){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Cout</a:t>
                      </a:r>
                      <a:r>
                        <a:rPr lang="en-US" sz="1800" kern="1200" dirty="0" smtClean="0">
                          <a:effectLst/>
                        </a:rPr>
                        <a:t> &lt;&lt; “ In Base class”;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}};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Class</a:t>
                      </a:r>
                      <a:r>
                        <a:rPr lang="en-US" sz="1800" kern="1200" baseline="0" dirty="0" smtClean="0">
                          <a:effectLst/>
                        </a:rPr>
                        <a:t> Derived: public Base{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</a:rPr>
                        <a:t> public: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</a:rPr>
                        <a:t>Void show(){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effectLst/>
                        </a:rPr>
                        <a:t>Cout</a:t>
                      </a:r>
                      <a:r>
                        <a:rPr lang="en-US" sz="1800" kern="1200" baseline="0" dirty="0" smtClean="0">
                          <a:effectLst/>
                        </a:rPr>
                        <a:t> &lt;&lt; “In the derived class”;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</a:rPr>
                        <a:t>}};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</a:rPr>
                        <a:t>Void main(){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Base *</a:t>
                      </a:r>
                      <a:r>
                        <a:rPr lang="en-US" sz="1800" kern="1200" dirty="0" err="1" smtClean="0">
                          <a:effectLst/>
                        </a:rPr>
                        <a:t>bptr</a:t>
                      </a:r>
                      <a:r>
                        <a:rPr lang="en-US" sz="1800" kern="1200" dirty="0" smtClean="0">
                          <a:effectLst/>
                        </a:rPr>
                        <a:t>,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obj</a:t>
                      </a:r>
                      <a:r>
                        <a:rPr lang="en-US" sz="1800" kern="1200" baseline="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</a:rPr>
                        <a:t>Derived obj1;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effectLst/>
                        </a:rPr>
                        <a:t>Bptr</a:t>
                      </a:r>
                      <a:r>
                        <a:rPr lang="en-US" sz="1800" kern="1200" baseline="0" dirty="0" smtClean="0">
                          <a:effectLst/>
                        </a:rPr>
                        <a:t> = &amp;</a:t>
                      </a:r>
                      <a:r>
                        <a:rPr lang="en-US" sz="1800" kern="1200" baseline="0" dirty="0" err="1" smtClean="0">
                          <a:effectLst/>
                        </a:rPr>
                        <a:t>obj</a:t>
                      </a:r>
                      <a:r>
                        <a:rPr lang="en-US" sz="1800" kern="1200" baseline="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effectLst/>
                        </a:rPr>
                        <a:t>Bptr</a:t>
                      </a:r>
                      <a:r>
                        <a:rPr lang="en-US" sz="1800" kern="1200" baseline="0" dirty="0" smtClean="0">
                          <a:effectLst/>
                        </a:rPr>
                        <a:t> - &gt; show();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effectLst/>
                        </a:rPr>
                        <a:t>Bptr</a:t>
                      </a:r>
                      <a:r>
                        <a:rPr lang="en-US" sz="1800" kern="1200" baseline="0" dirty="0" smtClean="0">
                          <a:effectLst/>
                        </a:rPr>
                        <a:t> = &amp;obj1;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effectLst/>
                        </a:rPr>
                        <a:t>Bptr</a:t>
                      </a:r>
                      <a:r>
                        <a:rPr lang="en-US" sz="1800" kern="1200" baseline="0" dirty="0" smtClean="0">
                          <a:effectLst/>
                        </a:rPr>
                        <a:t> -&gt;show();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1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Difference between Compile time polymorphism and runtime </a:t>
            </a:r>
            <a:r>
              <a:rPr lang="en-US" sz="3600" dirty="0" smtClean="0"/>
              <a:t>polymorphism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3959"/>
              </p:ext>
            </p:extLst>
          </p:nvPr>
        </p:nvGraphicFramePr>
        <p:xfrm>
          <a:off x="457200" y="1600200"/>
          <a:ext cx="8229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581400"/>
                <a:gridCol w="3810000"/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all" dirty="0" smtClean="0">
                          <a:solidFill>
                            <a:srgbClr val="000000"/>
                          </a:solidFill>
                          <a:effectLst/>
                        </a:rPr>
                        <a:t>SR.NO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all" dirty="0" smtClean="0">
                          <a:solidFill>
                            <a:srgbClr val="000000"/>
                          </a:solidFill>
                          <a:effectLst/>
                        </a:rPr>
                        <a:t>COMPILE TIME 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all" dirty="0" smtClean="0">
                          <a:solidFill>
                            <a:srgbClr val="000000"/>
                          </a:solidFill>
                          <a:effectLst/>
                        </a:rPr>
                        <a:t>RUN TIME POLYMORPHISM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Compile time Polymorphism, the call is resolved by the compiler.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Run time Polymorphism, the call is not resolved by the compiler.</a:t>
                      </a: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is also known as Static binding, Early binding and overloading as well.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is also known as Dynamic binding, Late binding and overriding as well.</a:t>
                      </a: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Method overloading is the compile-time polymorphism where more than one methods share the same name with different parameters or signature and different return type.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Method overriding is the runtime polymorphism having same method with same parameters or signature, but associated in different classes.</a:t>
                      </a: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is achieved by function overloading and operator overloading.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is achieved by virtual functions and pointers.</a:t>
                      </a:r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32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201803"/>
              </p:ext>
            </p:extLst>
          </p:nvPr>
        </p:nvGraphicFramePr>
        <p:xfrm>
          <a:off x="457200" y="1600200"/>
          <a:ext cx="8229600" cy="283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5052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all" dirty="0" smtClean="0">
                          <a:solidFill>
                            <a:srgbClr val="000000"/>
                          </a:solidFill>
                          <a:effectLst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all" dirty="0" smtClean="0">
                          <a:solidFill>
                            <a:srgbClr val="000000"/>
                          </a:solidFill>
                          <a:effectLst/>
                        </a:rPr>
                        <a:t>COMPILE TIME 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all" dirty="0" smtClean="0">
                          <a:solidFill>
                            <a:srgbClr val="000000"/>
                          </a:solidFill>
                          <a:effectLst/>
                        </a:rPr>
                        <a:t>RUN TIME POLYMORPHISM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5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provides fast execution because the method that needs to be executed is known early at the compile time.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provides slow execution as compare to early binding because the method that needs to be executed is known at the runtime.</a:t>
                      </a: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6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Compile time polymorphism is less flexible as all things execute at compile time.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Run time polymorphism is more flexible as all things execute at run time.</a:t>
                      </a:r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2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- + (Addition)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add a value to the pointer variable. </a:t>
            </a:r>
            <a:endParaRPr lang="en-US" dirty="0" smtClean="0"/>
          </a:p>
          <a:p>
            <a:pPr marL="74295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number=50;        </a:t>
            </a:r>
          </a:p>
          <a:p>
            <a:pPr marL="74295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*p; p=&amp;number; 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"Address of p variable is &lt;&lt; p;        </a:t>
            </a:r>
          </a:p>
          <a:p>
            <a:pPr marL="742950" indent="0">
              <a:buNone/>
            </a:pPr>
            <a:r>
              <a:rPr lang="en-US" dirty="0" smtClean="0"/>
              <a:t>p = p + 3;       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"After increment: Address of p variable is&lt;&lt; p;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1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- - (Subtraction)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Like pointer addition, we can subtract a value from the pointer variable. </a:t>
            </a:r>
            <a:endParaRPr lang="en-US" dirty="0" smtClean="0"/>
          </a:p>
          <a:p>
            <a:r>
              <a:rPr lang="en-US" dirty="0" smtClean="0"/>
              <a:t>Subtracting </a:t>
            </a:r>
            <a:r>
              <a:rPr lang="en-US" dirty="0"/>
              <a:t>any number from a pointer will give an address</a:t>
            </a:r>
            <a:r>
              <a:rPr lang="en-US" dirty="0" smtClean="0"/>
              <a:t>.</a:t>
            </a:r>
          </a:p>
          <a:p>
            <a:pPr marL="74295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number=50;        </a:t>
            </a:r>
          </a:p>
          <a:p>
            <a:pPr marL="74295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*p; p=&amp;number; 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"Address of p variable is &lt;&lt; p;        </a:t>
            </a:r>
          </a:p>
          <a:p>
            <a:pPr marL="742950" indent="0">
              <a:buNone/>
            </a:pPr>
            <a:r>
              <a:rPr lang="en-US" dirty="0" smtClean="0"/>
              <a:t>p = p - 3;        </a:t>
            </a:r>
          </a:p>
          <a:p>
            <a:pPr marL="74295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"After increment: Address of p variable is&lt;&lt; p;</a:t>
            </a:r>
          </a:p>
          <a:p>
            <a:pPr marL="457200" indent="-457200"/>
            <a:r>
              <a:rPr lang="en-US" dirty="0"/>
              <a:t> we can also subtract an address from another address (pointer</a:t>
            </a:r>
            <a:r>
              <a:rPr lang="en-US" dirty="0" smtClean="0"/>
              <a:t>).</a:t>
            </a:r>
          </a:p>
          <a:p>
            <a:pPr marL="457200" indent="-457200"/>
            <a:r>
              <a:rPr lang="en-US" dirty="0"/>
              <a:t>This will result in a number. 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5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to Objects is same as pointer to structure.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Class_name</a:t>
            </a:r>
            <a:r>
              <a:rPr lang="en-US" dirty="0" smtClean="0"/>
              <a:t> *pointer Variable;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Student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Student s;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 = &amp;s;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smtClean="0"/>
              <a:t>Objects -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public members using object use dot (.) operator.</a:t>
            </a:r>
          </a:p>
          <a:p>
            <a:r>
              <a:rPr lang="en-US" dirty="0" smtClean="0"/>
              <a:t>To access public members using pointer to object use member access operator (-&gt;).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Box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h,d,w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Box()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h=d=w=10;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volume()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“Volume of Box is “ &lt;&lt; (h*d*w);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764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Box *</a:t>
            </a:r>
            <a:r>
              <a:rPr lang="en-US" dirty="0" err="1" smtClean="0"/>
              <a:t>ptr</a:t>
            </a:r>
            <a:r>
              <a:rPr lang="en-US" dirty="0" smtClean="0"/>
              <a:t>,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/>
              <a:t>Ptr</a:t>
            </a:r>
            <a:r>
              <a:rPr lang="en-US" b="1" dirty="0" smtClean="0"/>
              <a:t> = &amp; </a:t>
            </a:r>
            <a:r>
              <a:rPr lang="en-US" b="1" dirty="0" err="1" smtClean="0"/>
              <a:t>obj</a:t>
            </a:r>
            <a:r>
              <a:rPr lang="en-US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/>
              <a:t>Obj.volume</a:t>
            </a:r>
            <a:r>
              <a:rPr lang="en-US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/>
              <a:t>Ptr</a:t>
            </a:r>
            <a:r>
              <a:rPr lang="en-US" b="1" dirty="0" smtClean="0"/>
              <a:t> - &gt; volume()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65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2915</Words>
  <Application>Microsoft Office PowerPoint</Application>
  <PresentationFormat>On-screen Show (4:3)</PresentationFormat>
  <Paragraphs>596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Unit  4</vt:lpstr>
      <vt:lpstr>Pointer Arithmetic</vt:lpstr>
      <vt:lpstr>Pointer Arithmetic - ++ (Increment)</vt:lpstr>
      <vt:lpstr>Pointer Arithmetic - -- (Decrement)</vt:lpstr>
      <vt:lpstr>Pointer Arithmetic - + (Addition) </vt:lpstr>
      <vt:lpstr>Pointer Arithmetic - - (Subtraction) </vt:lpstr>
      <vt:lpstr>Pointer to Objects</vt:lpstr>
      <vt:lpstr>Pointer to Objects - operator</vt:lpstr>
      <vt:lpstr>Example</vt:lpstr>
      <vt:lpstr>This pointer</vt:lpstr>
      <vt:lpstr>Example this pointer</vt:lpstr>
      <vt:lpstr>Pointer to derived class</vt:lpstr>
      <vt:lpstr>PowerPoint Presentation</vt:lpstr>
      <vt:lpstr>Polymorphism</vt:lpstr>
      <vt:lpstr>Polymorphism</vt:lpstr>
      <vt:lpstr>Polymorphism – Compile Time Polymorphism</vt:lpstr>
      <vt:lpstr>Function Overloading Example</vt:lpstr>
      <vt:lpstr>Compile Time Polymorphism – Operator Overloading</vt:lpstr>
      <vt:lpstr>Operator Overloading Syntax</vt:lpstr>
      <vt:lpstr>Operator Overloading - Example</vt:lpstr>
      <vt:lpstr>Operator Overloading - Example</vt:lpstr>
      <vt:lpstr>Implementing Operator Overloading</vt:lpstr>
      <vt:lpstr>Operator Overloading</vt:lpstr>
      <vt:lpstr>No of Arguments for Operator Overloading</vt:lpstr>
      <vt:lpstr>(Binary) Operator Overloading Example1</vt:lpstr>
      <vt:lpstr>(Unary) Operator Overloading Example2</vt:lpstr>
      <vt:lpstr>(Unary) Operator Overloading Example3</vt:lpstr>
      <vt:lpstr>Operator overloading using friend function</vt:lpstr>
      <vt:lpstr>(Unary) Operator Overloading using friend function</vt:lpstr>
      <vt:lpstr>Rules of Operator Overloading</vt:lpstr>
      <vt:lpstr>Rules of Operator Overloading</vt:lpstr>
      <vt:lpstr>Runtime Polymorphism – Function Overriding</vt:lpstr>
      <vt:lpstr>Runtime Polymorphism – Function Overriding</vt:lpstr>
      <vt:lpstr>Runtime Polymorphism – virtual function</vt:lpstr>
      <vt:lpstr>Syntax</vt:lpstr>
      <vt:lpstr>Virtual Function Example</vt:lpstr>
      <vt:lpstr>Example Virtual Function</vt:lpstr>
      <vt:lpstr>Program</vt:lpstr>
      <vt:lpstr>PowerPoint Presentation</vt:lpstr>
      <vt:lpstr>PowerPoint Presentation</vt:lpstr>
      <vt:lpstr>Prog Version 1</vt:lpstr>
      <vt:lpstr>Prog Version 2 (Pure Virtual function)</vt:lpstr>
      <vt:lpstr>Pure Virtual function</vt:lpstr>
      <vt:lpstr>Rules for virtual function</vt:lpstr>
      <vt:lpstr>Difference between function overloading and function overriding </vt:lpstr>
      <vt:lpstr>PowerPoint Presentation</vt:lpstr>
      <vt:lpstr>Difference between Compile time polymorphism and runtime polymorphism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4</dc:title>
  <dc:creator>Windows User</dc:creator>
  <cp:lastModifiedBy>Windows User</cp:lastModifiedBy>
  <cp:revision>84</cp:revision>
  <dcterms:created xsi:type="dcterms:W3CDTF">2020-10-16T05:37:42Z</dcterms:created>
  <dcterms:modified xsi:type="dcterms:W3CDTF">2020-11-06T09:09:00Z</dcterms:modified>
</cp:coreProperties>
</file>