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3" r:id="rId7"/>
    <p:sldId id="262" r:id="rId8"/>
    <p:sldId id="264" r:id="rId9"/>
    <p:sldId id="259" r:id="rId10"/>
    <p:sldId id="265" r:id="rId11"/>
    <p:sldId id="275" r:id="rId12"/>
    <p:sldId id="266" r:id="rId13"/>
    <p:sldId id="267" r:id="rId14"/>
    <p:sldId id="268" r:id="rId15"/>
    <p:sldId id="276" r:id="rId16"/>
    <p:sldId id="269"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69" autoAdjust="0"/>
  </p:normalViewPr>
  <p:slideViewPr>
    <p:cSldViewPr>
      <p:cViewPr varScale="1">
        <p:scale>
          <a:sx n="83" d="100"/>
          <a:sy n="83" d="100"/>
        </p:scale>
        <p:origin x="-109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D0A2E-CEFD-4002-A167-DA2123C7F0A3}"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2542421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0A2E-CEFD-4002-A167-DA2123C7F0A3}"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63094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0A2E-CEFD-4002-A167-DA2123C7F0A3}"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94187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D0A2E-CEFD-4002-A167-DA2123C7F0A3}"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192633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D0A2E-CEFD-4002-A167-DA2123C7F0A3}"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121932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D0A2E-CEFD-4002-A167-DA2123C7F0A3}"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186160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D0A2E-CEFD-4002-A167-DA2123C7F0A3}"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10119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D0A2E-CEFD-4002-A167-DA2123C7F0A3}" type="datetimeFigureOut">
              <a:rPr lang="en-US"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159398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D0A2E-CEFD-4002-A167-DA2123C7F0A3}"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116888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0A2E-CEFD-4002-A167-DA2123C7F0A3}"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272787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0A2E-CEFD-4002-A167-DA2123C7F0A3}"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FF2497-6A09-4A8F-BBAE-F60791726E07}" type="slidenum">
              <a:rPr lang="en-US" smtClean="0"/>
              <a:t>‹#›</a:t>
            </a:fld>
            <a:endParaRPr lang="en-US"/>
          </a:p>
        </p:txBody>
      </p:sp>
    </p:spTree>
    <p:extLst>
      <p:ext uri="{BB962C8B-B14F-4D97-AF65-F5344CB8AC3E}">
        <p14:creationId xmlns:p14="http://schemas.microsoft.com/office/powerpoint/2010/main" val="402758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0A2E-CEFD-4002-A167-DA2123C7F0A3}" type="datetimeFigureOut">
              <a:rPr lang="en-US" smtClean="0"/>
              <a:t>11/11/2020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F2497-6A09-4A8F-BBAE-F60791726E07}" type="slidenum">
              <a:rPr lang="en-US" smtClean="0"/>
              <a:t>‹#›</a:t>
            </a:fld>
            <a:endParaRPr lang="en-US"/>
          </a:p>
        </p:txBody>
      </p:sp>
    </p:spTree>
    <p:extLst>
      <p:ext uri="{BB962C8B-B14F-4D97-AF65-F5344CB8AC3E}">
        <p14:creationId xmlns:p14="http://schemas.microsoft.com/office/powerpoint/2010/main" val="231461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geeksforgeeks.org/c-plus-pl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US" dirty="0"/>
          </a:p>
        </p:txBody>
      </p:sp>
      <p:sp>
        <p:nvSpPr>
          <p:cNvPr id="3" name="Subtitle 2"/>
          <p:cNvSpPr>
            <a:spLocks noGrp="1"/>
          </p:cNvSpPr>
          <p:nvPr>
            <p:ph type="subTitle" idx="1"/>
          </p:nvPr>
        </p:nvSpPr>
        <p:spPr/>
        <p:txBody>
          <a:bodyPr/>
          <a:lstStyle/>
          <a:p>
            <a:r>
              <a:rPr lang="en-US" dirty="0" smtClean="0"/>
              <a:t>File Operation</a:t>
            </a:r>
            <a:endParaRPr lang="en-US" dirty="0"/>
          </a:p>
        </p:txBody>
      </p:sp>
    </p:spTree>
    <p:extLst>
      <p:ext uri="{BB962C8B-B14F-4D97-AF65-F5344CB8AC3E}">
        <p14:creationId xmlns:p14="http://schemas.microsoft.com/office/powerpoint/2010/main" val="199365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Opening a File</a:t>
            </a:r>
          </a:p>
          <a:p>
            <a:r>
              <a:rPr lang="en-US" dirty="0"/>
              <a:t>A file must be opened before you can read from it or write to it. Either </a:t>
            </a:r>
            <a:r>
              <a:rPr lang="en-US" b="1" dirty="0" err="1"/>
              <a:t>ofstream</a:t>
            </a:r>
            <a:r>
              <a:rPr lang="en-US" dirty="0"/>
              <a:t> or </a:t>
            </a:r>
            <a:r>
              <a:rPr lang="en-US" b="1" dirty="0" err="1"/>
              <a:t>fstream</a:t>
            </a:r>
            <a:r>
              <a:rPr lang="en-US" dirty="0"/>
              <a:t> object may be used to open a file for writing. And </a:t>
            </a:r>
            <a:r>
              <a:rPr lang="en-US" dirty="0" err="1"/>
              <a:t>ifstream</a:t>
            </a:r>
            <a:r>
              <a:rPr lang="en-US" dirty="0"/>
              <a:t> object is used to open a file for reading purpose only.</a:t>
            </a:r>
          </a:p>
          <a:p>
            <a:r>
              <a:rPr lang="en-US" dirty="0"/>
              <a:t>Following is the standard syntax for open() function, which is a member of </a:t>
            </a:r>
            <a:r>
              <a:rPr lang="en-US" dirty="0" err="1"/>
              <a:t>fstream</a:t>
            </a:r>
            <a:r>
              <a:rPr lang="en-US" dirty="0"/>
              <a:t>, </a:t>
            </a:r>
            <a:r>
              <a:rPr lang="en-US" dirty="0" err="1"/>
              <a:t>ifstream</a:t>
            </a:r>
            <a:r>
              <a:rPr lang="en-US" dirty="0"/>
              <a:t>, and </a:t>
            </a:r>
            <a:r>
              <a:rPr lang="en-US" dirty="0" err="1"/>
              <a:t>ofstream</a:t>
            </a:r>
            <a:r>
              <a:rPr lang="en-US" dirty="0"/>
              <a:t> objects.</a:t>
            </a:r>
          </a:p>
          <a:p>
            <a:r>
              <a:rPr lang="en-US" dirty="0" smtClean="0"/>
              <a:t>void open(</a:t>
            </a:r>
            <a:r>
              <a:rPr lang="en-US" dirty="0" err="1" smtClean="0"/>
              <a:t>const</a:t>
            </a:r>
            <a:r>
              <a:rPr lang="en-US" dirty="0" smtClean="0"/>
              <a:t> char *filename, </a:t>
            </a:r>
            <a:r>
              <a:rPr lang="en-US" dirty="0" err="1" smtClean="0"/>
              <a:t>ios</a:t>
            </a:r>
            <a:r>
              <a:rPr lang="en-US" dirty="0" smtClean="0"/>
              <a:t>::</a:t>
            </a:r>
            <a:r>
              <a:rPr lang="en-US" dirty="0" err="1" smtClean="0"/>
              <a:t>openmode</a:t>
            </a:r>
            <a:r>
              <a:rPr lang="en-US" dirty="0" smtClean="0"/>
              <a:t> mode);</a:t>
            </a:r>
            <a:endParaRPr lang="en-US" dirty="0"/>
          </a:p>
        </p:txBody>
      </p:sp>
    </p:spTree>
    <p:extLst>
      <p:ext uri="{BB962C8B-B14F-4D97-AF65-F5344CB8AC3E}">
        <p14:creationId xmlns:p14="http://schemas.microsoft.com/office/powerpoint/2010/main" val="3516369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ifstream</a:t>
            </a:r>
            <a:r>
              <a:rPr lang="en-US" dirty="0" smtClean="0"/>
              <a:t> fin(“input.doc</a:t>
            </a:r>
            <a:r>
              <a:rPr lang="en-US" dirty="0" smtClean="0"/>
              <a:t>”);  // input</a:t>
            </a:r>
            <a:endParaRPr lang="en-US" dirty="0" smtClean="0"/>
          </a:p>
          <a:p>
            <a:r>
              <a:rPr lang="en-US" dirty="0" err="1" smtClean="0"/>
              <a:t>oftsream</a:t>
            </a:r>
            <a:r>
              <a:rPr lang="en-US" dirty="0" smtClean="0"/>
              <a:t> </a:t>
            </a:r>
            <a:r>
              <a:rPr lang="en-US" dirty="0" err="1" smtClean="0"/>
              <a:t>fout</a:t>
            </a:r>
            <a:r>
              <a:rPr lang="en-US" dirty="0" smtClean="0"/>
              <a:t>(“output.doc</a:t>
            </a:r>
            <a:r>
              <a:rPr lang="en-US" dirty="0" smtClean="0"/>
              <a:t>”);    //output</a:t>
            </a:r>
            <a:endParaRPr lang="en-US" dirty="0" smtClean="0"/>
          </a:p>
          <a:p>
            <a:endParaRPr lang="en-US" dirty="0" smtClean="0"/>
          </a:p>
          <a:p>
            <a:r>
              <a:rPr lang="en-US" dirty="0" err="1" smtClean="0"/>
              <a:t>fstream</a:t>
            </a:r>
            <a:r>
              <a:rPr lang="en-US" dirty="0" smtClean="0"/>
              <a:t> fin(“input.txt”,</a:t>
            </a:r>
            <a:r>
              <a:rPr lang="en-US" dirty="0" err="1" smtClean="0"/>
              <a:t>ios</a:t>
            </a:r>
            <a:r>
              <a:rPr lang="en-US" dirty="0" smtClean="0"/>
              <a:t>::in);</a:t>
            </a:r>
          </a:p>
          <a:p>
            <a:r>
              <a:rPr lang="en-US" dirty="0" err="1" smtClean="0"/>
              <a:t>fstream</a:t>
            </a:r>
            <a:r>
              <a:rPr lang="en-US" dirty="0" smtClean="0"/>
              <a:t> </a:t>
            </a:r>
            <a:r>
              <a:rPr lang="en-US" dirty="0" err="1" smtClean="0"/>
              <a:t>fout</a:t>
            </a:r>
            <a:r>
              <a:rPr lang="en-US" dirty="0" smtClean="0"/>
              <a:t>(“output.txt</a:t>
            </a:r>
            <a:r>
              <a:rPr lang="en-US" dirty="0"/>
              <a:t>”,</a:t>
            </a:r>
            <a:r>
              <a:rPr lang="en-US" dirty="0" err="1"/>
              <a:t>ios</a:t>
            </a:r>
            <a:r>
              <a:rPr lang="en-US" dirty="0" smtClean="0"/>
              <a:t>::out);</a:t>
            </a:r>
            <a:endParaRPr lang="en-US" dirty="0"/>
          </a:p>
          <a:p>
            <a:endParaRPr lang="en-US" dirty="0" smtClean="0"/>
          </a:p>
          <a:p>
            <a:r>
              <a:rPr lang="en-US" dirty="0" smtClean="0"/>
              <a:t>Student s(“abc”,20);</a:t>
            </a:r>
            <a:endParaRPr lang="en-US" dirty="0"/>
          </a:p>
        </p:txBody>
      </p:sp>
    </p:spTree>
    <p:extLst>
      <p:ext uri="{BB962C8B-B14F-4D97-AF65-F5344CB8AC3E}">
        <p14:creationId xmlns:p14="http://schemas.microsoft.com/office/powerpoint/2010/main" val="294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5863347"/>
              </p:ext>
            </p:extLst>
          </p:nvPr>
        </p:nvGraphicFramePr>
        <p:xfrm>
          <a:off x="533400" y="838200"/>
          <a:ext cx="8229600" cy="4480560"/>
        </p:xfrm>
        <a:graphic>
          <a:graphicData uri="http://schemas.openxmlformats.org/drawingml/2006/table">
            <a:tbl>
              <a:tblPr firstRow="1" bandRow="1">
                <a:tableStyleId>{5C22544A-7EE6-4342-B048-85BDC9FD1C3A}</a:tableStyleId>
              </a:tblPr>
              <a:tblGrid>
                <a:gridCol w="1371600"/>
                <a:gridCol w="6858000"/>
              </a:tblGrid>
              <a:tr h="370840">
                <a:tc>
                  <a:txBody>
                    <a:bodyPr/>
                    <a:lstStyle/>
                    <a:p>
                      <a:pPr fontAlgn="t"/>
                      <a:r>
                        <a:rPr lang="en-US" dirty="0" err="1">
                          <a:effectLst/>
                        </a:rPr>
                        <a:t>Sr.No</a:t>
                      </a:r>
                      <a:endParaRPr lang="en-US" dirty="0">
                        <a:effectLst/>
                      </a:endParaRPr>
                    </a:p>
                  </a:txBody>
                  <a:tcPr marL="76200" marR="76200" marT="76200" marB="76200"/>
                </a:tc>
                <a:tc>
                  <a:txBody>
                    <a:bodyPr/>
                    <a:lstStyle/>
                    <a:p>
                      <a:pPr algn="ctr" fontAlgn="t"/>
                      <a:r>
                        <a:rPr lang="en-US" dirty="0">
                          <a:effectLst/>
                        </a:rPr>
                        <a:t>Mode Flag &amp; Description</a:t>
                      </a:r>
                    </a:p>
                  </a:txBody>
                  <a:tcPr marL="76200" marR="76200" marT="76200" marB="76200"/>
                </a:tc>
              </a:tr>
              <a:tr h="370840">
                <a:tc>
                  <a:txBody>
                    <a:bodyPr/>
                    <a:lstStyle/>
                    <a:p>
                      <a:pPr fontAlgn="t"/>
                      <a:r>
                        <a:rPr lang="en-US">
                          <a:effectLst/>
                        </a:rPr>
                        <a:t>1</a:t>
                      </a:r>
                    </a:p>
                  </a:txBody>
                  <a:tcPr marL="76200" marR="76200" marT="76200" marB="76200"/>
                </a:tc>
                <a:tc>
                  <a:txBody>
                    <a:bodyPr/>
                    <a:lstStyle/>
                    <a:p>
                      <a:pPr algn="just" fontAlgn="t"/>
                      <a:r>
                        <a:rPr lang="en-US" b="1" dirty="0" err="1">
                          <a:solidFill>
                            <a:srgbClr val="000000"/>
                          </a:solidFill>
                          <a:effectLst/>
                        </a:rPr>
                        <a:t>ios</a:t>
                      </a:r>
                      <a:r>
                        <a:rPr lang="en-US" b="1" dirty="0">
                          <a:solidFill>
                            <a:srgbClr val="000000"/>
                          </a:solidFill>
                          <a:effectLst/>
                        </a:rPr>
                        <a:t>::</a:t>
                      </a:r>
                      <a:r>
                        <a:rPr lang="en-US" b="1" dirty="0" smtClean="0">
                          <a:solidFill>
                            <a:srgbClr val="000000"/>
                          </a:solidFill>
                          <a:effectLst/>
                        </a:rPr>
                        <a:t>app   (append)</a:t>
                      </a:r>
                      <a:endParaRPr lang="en-US" dirty="0">
                        <a:solidFill>
                          <a:srgbClr val="000000"/>
                        </a:solidFill>
                        <a:effectLst/>
                      </a:endParaRPr>
                    </a:p>
                    <a:p>
                      <a:pPr algn="just" fontAlgn="t"/>
                      <a:r>
                        <a:rPr lang="en-US" dirty="0">
                          <a:solidFill>
                            <a:srgbClr val="000000"/>
                          </a:solidFill>
                          <a:effectLst/>
                        </a:rPr>
                        <a:t>Append mode. All output to that file to be appended to the end.</a:t>
                      </a:r>
                    </a:p>
                  </a:txBody>
                  <a:tcPr marL="76200" marR="76200" marT="76200" marB="76200"/>
                </a:tc>
              </a:tr>
              <a:tr h="370840">
                <a:tc>
                  <a:txBody>
                    <a:bodyPr/>
                    <a:lstStyle/>
                    <a:p>
                      <a:pPr fontAlgn="t"/>
                      <a:r>
                        <a:rPr lang="en-US">
                          <a:effectLst/>
                        </a:rPr>
                        <a:t>2</a:t>
                      </a:r>
                    </a:p>
                  </a:txBody>
                  <a:tcPr marL="76200" marR="76200" marT="76200" marB="76200"/>
                </a:tc>
                <a:tc>
                  <a:txBody>
                    <a:bodyPr/>
                    <a:lstStyle/>
                    <a:p>
                      <a:pPr algn="just" fontAlgn="t"/>
                      <a:r>
                        <a:rPr lang="en-US" b="1" dirty="0" err="1">
                          <a:solidFill>
                            <a:srgbClr val="000000"/>
                          </a:solidFill>
                          <a:effectLst/>
                        </a:rPr>
                        <a:t>ios</a:t>
                      </a:r>
                      <a:r>
                        <a:rPr lang="en-US" b="1" dirty="0">
                          <a:solidFill>
                            <a:srgbClr val="000000"/>
                          </a:solidFill>
                          <a:effectLst/>
                        </a:rPr>
                        <a:t>::</a:t>
                      </a:r>
                      <a:r>
                        <a:rPr lang="en-US" b="1" dirty="0" smtClean="0">
                          <a:solidFill>
                            <a:srgbClr val="000000"/>
                          </a:solidFill>
                          <a:effectLst/>
                        </a:rPr>
                        <a:t>ate (at the</a:t>
                      </a:r>
                      <a:r>
                        <a:rPr lang="en-US" b="1" baseline="0" dirty="0" smtClean="0">
                          <a:solidFill>
                            <a:srgbClr val="000000"/>
                          </a:solidFill>
                          <a:effectLst/>
                        </a:rPr>
                        <a:t> end)</a:t>
                      </a:r>
                      <a:endParaRPr lang="en-US" dirty="0">
                        <a:solidFill>
                          <a:srgbClr val="000000"/>
                        </a:solidFill>
                        <a:effectLst/>
                      </a:endParaRPr>
                    </a:p>
                    <a:p>
                      <a:pPr algn="just" fontAlgn="t"/>
                      <a:r>
                        <a:rPr lang="en-US" dirty="0">
                          <a:solidFill>
                            <a:srgbClr val="000000"/>
                          </a:solidFill>
                          <a:effectLst/>
                        </a:rPr>
                        <a:t>Open a file for output and move the read/write control to the end of the file.</a:t>
                      </a:r>
                    </a:p>
                  </a:txBody>
                  <a:tcPr marL="76200" marR="76200" marT="76200" marB="76200"/>
                </a:tc>
              </a:tr>
              <a:tr h="370840">
                <a:tc>
                  <a:txBody>
                    <a:bodyPr/>
                    <a:lstStyle/>
                    <a:p>
                      <a:pPr fontAlgn="t"/>
                      <a:r>
                        <a:rPr lang="en-US">
                          <a:effectLst/>
                        </a:rPr>
                        <a:t>3</a:t>
                      </a:r>
                    </a:p>
                  </a:txBody>
                  <a:tcPr marL="76200" marR="76200" marT="76200" marB="76200"/>
                </a:tc>
                <a:tc>
                  <a:txBody>
                    <a:bodyPr/>
                    <a:lstStyle/>
                    <a:p>
                      <a:pPr algn="just" fontAlgn="t"/>
                      <a:r>
                        <a:rPr lang="en-US" b="1" dirty="0" err="1">
                          <a:solidFill>
                            <a:srgbClr val="000000"/>
                          </a:solidFill>
                          <a:effectLst/>
                        </a:rPr>
                        <a:t>ios</a:t>
                      </a:r>
                      <a:r>
                        <a:rPr lang="en-US" b="1" dirty="0">
                          <a:solidFill>
                            <a:srgbClr val="000000"/>
                          </a:solidFill>
                          <a:effectLst/>
                        </a:rPr>
                        <a:t>::</a:t>
                      </a:r>
                      <a:r>
                        <a:rPr lang="en-US" b="1" dirty="0" smtClean="0">
                          <a:solidFill>
                            <a:srgbClr val="000000"/>
                          </a:solidFill>
                          <a:effectLst/>
                        </a:rPr>
                        <a:t>in     (input)</a:t>
                      </a:r>
                      <a:endParaRPr lang="en-US" dirty="0">
                        <a:solidFill>
                          <a:srgbClr val="000000"/>
                        </a:solidFill>
                        <a:effectLst/>
                      </a:endParaRPr>
                    </a:p>
                    <a:p>
                      <a:pPr algn="just" fontAlgn="t"/>
                      <a:r>
                        <a:rPr lang="en-US" dirty="0">
                          <a:solidFill>
                            <a:srgbClr val="000000"/>
                          </a:solidFill>
                          <a:effectLst/>
                        </a:rPr>
                        <a:t>Open a file for reading.</a:t>
                      </a:r>
                    </a:p>
                  </a:txBody>
                  <a:tcPr marL="76200" marR="76200" marT="76200" marB="76200"/>
                </a:tc>
              </a:tr>
              <a:tr h="370840">
                <a:tc>
                  <a:txBody>
                    <a:bodyPr/>
                    <a:lstStyle/>
                    <a:p>
                      <a:pPr fontAlgn="t"/>
                      <a:r>
                        <a:rPr lang="en-US">
                          <a:effectLst/>
                        </a:rPr>
                        <a:t>4</a:t>
                      </a:r>
                    </a:p>
                  </a:txBody>
                  <a:tcPr marL="76200" marR="76200" marT="76200" marB="76200"/>
                </a:tc>
                <a:tc>
                  <a:txBody>
                    <a:bodyPr/>
                    <a:lstStyle/>
                    <a:p>
                      <a:pPr algn="just" fontAlgn="t"/>
                      <a:r>
                        <a:rPr lang="en-US" b="1" dirty="0" err="1">
                          <a:solidFill>
                            <a:srgbClr val="000000"/>
                          </a:solidFill>
                          <a:effectLst/>
                        </a:rPr>
                        <a:t>ios</a:t>
                      </a:r>
                      <a:r>
                        <a:rPr lang="en-US" b="1" dirty="0">
                          <a:solidFill>
                            <a:srgbClr val="000000"/>
                          </a:solidFill>
                          <a:effectLst/>
                        </a:rPr>
                        <a:t>::</a:t>
                      </a:r>
                      <a:r>
                        <a:rPr lang="en-US" b="1" dirty="0" smtClean="0">
                          <a:solidFill>
                            <a:srgbClr val="000000"/>
                          </a:solidFill>
                          <a:effectLst/>
                        </a:rPr>
                        <a:t>out (output)</a:t>
                      </a:r>
                      <a:endParaRPr lang="en-US" dirty="0">
                        <a:solidFill>
                          <a:srgbClr val="000000"/>
                        </a:solidFill>
                        <a:effectLst/>
                      </a:endParaRPr>
                    </a:p>
                    <a:p>
                      <a:pPr algn="just" fontAlgn="t"/>
                      <a:r>
                        <a:rPr lang="en-US" dirty="0">
                          <a:solidFill>
                            <a:srgbClr val="000000"/>
                          </a:solidFill>
                          <a:effectLst/>
                        </a:rPr>
                        <a:t>Open a file for writing.</a:t>
                      </a:r>
                    </a:p>
                  </a:txBody>
                  <a:tcPr marL="76200" marR="76200" marT="76200" marB="76200"/>
                </a:tc>
              </a:tr>
              <a:tr h="370840">
                <a:tc>
                  <a:txBody>
                    <a:bodyPr/>
                    <a:lstStyle/>
                    <a:p>
                      <a:pPr fontAlgn="t"/>
                      <a:r>
                        <a:rPr lang="en-US" dirty="0">
                          <a:effectLst/>
                        </a:rPr>
                        <a:t>5</a:t>
                      </a:r>
                    </a:p>
                  </a:txBody>
                  <a:tcPr marL="76200" marR="76200" marT="76200" marB="76200"/>
                </a:tc>
                <a:tc>
                  <a:txBody>
                    <a:bodyPr/>
                    <a:lstStyle/>
                    <a:p>
                      <a:pPr algn="just" fontAlgn="t"/>
                      <a:r>
                        <a:rPr lang="en-US" b="1" dirty="0" err="1">
                          <a:solidFill>
                            <a:srgbClr val="000000"/>
                          </a:solidFill>
                          <a:effectLst/>
                        </a:rPr>
                        <a:t>ios</a:t>
                      </a:r>
                      <a:r>
                        <a:rPr lang="en-US" b="1" dirty="0">
                          <a:solidFill>
                            <a:srgbClr val="000000"/>
                          </a:solidFill>
                          <a:effectLst/>
                        </a:rPr>
                        <a:t>::</a:t>
                      </a:r>
                      <a:r>
                        <a:rPr lang="en-US" b="1" dirty="0" err="1" smtClean="0">
                          <a:solidFill>
                            <a:srgbClr val="000000"/>
                          </a:solidFill>
                          <a:effectLst/>
                        </a:rPr>
                        <a:t>trunc</a:t>
                      </a:r>
                      <a:r>
                        <a:rPr lang="en-US" b="1" dirty="0" smtClean="0">
                          <a:solidFill>
                            <a:srgbClr val="000000"/>
                          </a:solidFill>
                          <a:effectLst/>
                        </a:rPr>
                        <a:t>  (truncate)</a:t>
                      </a:r>
                      <a:endParaRPr lang="en-US" dirty="0">
                        <a:solidFill>
                          <a:srgbClr val="000000"/>
                        </a:solidFill>
                        <a:effectLst/>
                      </a:endParaRPr>
                    </a:p>
                    <a:p>
                      <a:pPr algn="just" fontAlgn="t"/>
                      <a:r>
                        <a:rPr lang="en-US" dirty="0">
                          <a:solidFill>
                            <a:srgbClr val="000000"/>
                          </a:solidFill>
                          <a:effectLst/>
                        </a:rPr>
                        <a:t>If the file already exists, its contents will be truncated before opening the file.</a:t>
                      </a: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6325733"/>
              </p:ext>
            </p:extLst>
          </p:nvPr>
        </p:nvGraphicFramePr>
        <p:xfrm>
          <a:off x="2209800" y="5424428"/>
          <a:ext cx="6467476" cy="1223010"/>
        </p:xfrm>
        <a:graphic>
          <a:graphicData uri="http://schemas.openxmlformats.org/drawingml/2006/table">
            <a:tbl>
              <a:tblPr>
                <a:tableStyleId>{3C2FFA5D-87B4-456A-9821-1D502468CF0F}</a:tableStyleId>
              </a:tblPr>
              <a:tblGrid>
                <a:gridCol w="3233738"/>
                <a:gridCol w="3233738"/>
              </a:tblGrid>
              <a:tr h="0">
                <a:tc>
                  <a:txBody>
                    <a:bodyPr/>
                    <a:lstStyle/>
                    <a:p>
                      <a:pPr algn="l" fontAlgn="base"/>
                      <a:r>
                        <a:rPr lang="en-US" dirty="0" err="1">
                          <a:effectLst/>
                        </a:rPr>
                        <a:t>ifstream</a:t>
                      </a:r>
                      <a:endParaRPr lang="en-US" b="0" dirty="0">
                        <a:effectLst/>
                      </a:endParaRPr>
                    </a:p>
                  </a:txBody>
                  <a:tcPr marL="133350" marR="133350" marT="66675" marB="66675" anchor="ctr"/>
                </a:tc>
                <a:tc>
                  <a:txBody>
                    <a:bodyPr/>
                    <a:lstStyle/>
                    <a:p>
                      <a:pPr algn="l" fontAlgn="base"/>
                      <a:r>
                        <a:rPr lang="en-US" dirty="0" err="1">
                          <a:effectLst/>
                        </a:rPr>
                        <a:t>ios</a:t>
                      </a:r>
                      <a:r>
                        <a:rPr lang="en-US" dirty="0">
                          <a:effectLst/>
                        </a:rPr>
                        <a:t>::in</a:t>
                      </a:r>
                      <a:endParaRPr lang="en-US" b="0" dirty="0">
                        <a:effectLst/>
                      </a:endParaRPr>
                    </a:p>
                  </a:txBody>
                  <a:tcPr marL="133350" marR="133350" marT="66675" marB="66675" anchor="ctr"/>
                </a:tc>
              </a:tr>
              <a:tr h="0">
                <a:tc>
                  <a:txBody>
                    <a:bodyPr/>
                    <a:lstStyle/>
                    <a:p>
                      <a:pPr algn="l" fontAlgn="base"/>
                      <a:r>
                        <a:rPr lang="en-US" dirty="0" err="1">
                          <a:effectLst/>
                        </a:rPr>
                        <a:t>ofstream</a:t>
                      </a:r>
                      <a:endParaRPr lang="en-US" b="0" dirty="0">
                        <a:effectLst/>
                      </a:endParaRPr>
                    </a:p>
                  </a:txBody>
                  <a:tcPr marL="133350" marR="133350" marT="66675" marB="66675" anchor="ctr"/>
                </a:tc>
                <a:tc>
                  <a:txBody>
                    <a:bodyPr/>
                    <a:lstStyle/>
                    <a:p>
                      <a:pPr algn="l" fontAlgn="base"/>
                      <a:r>
                        <a:rPr lang="en-US" dirty="0" err="1">
                          <a:effectLst/>
                        </a:rPr>
                        <a:t>ios</a:t>
                      </a:r>
                      <a:r>
                        <a:rPr lang="en-US" dirty="0">
                          <a:effectLst/>
                        </a:rPr>
                        <a:t>::out</a:t>
                      </a:r>
                      <a:endParaRPr lang="en-US" b="0" dirty="0">
                        <a:effectLst/>
                      </a:endParaRPr>
                    </a:p>
                  </a:txBody>
                  <a:tcPr marL="133350" marR="133350" marT="66675" marB="66675" anchor="ctr"/>
                </a:tc>
              </a:tr>
              <a:tr h="0">
                <a:tc>
                  <a:txBody>
                    <a:bodyPr/>
                    <a:lstStyle/>
                    <a:p>
                      <a:pPr algn="l" fontAlgn="base"/>
                      <a:r>
                        <a:rPr lang="en-US" dirty="0" err="1">
                          <a:effectLst/>
                        </a:rPr>
                        <a:t>fstream</a:t>
                      </a:r>
                      <a:endParaRPr lang="en-US" b="0" dirty="0">
                        <a:effectLst/>
                      </a:endParaRPr>
                    </a:p>
                  </a:txBody>
                  <a:tcPr marL="133350" marR="133350" marT="66675" marB="66675" anchor="ctr"/>
                </a:tc>
                <a:tc>
                  <a:txBody>
                    <a:bodyPr/>
                    <a:lstStyle/>
                    <a:p>
                      <a:pPr algn="l" fontAlgn="base"/>
                      <a:r>
                        <a:rPr lang="en-US" dirty="0" err="1">
                          <a:effectLst/>
                        </a:rPr>
                        <a:t>ios</a:t>
                      </a:r>
                      <a:r>
                        <a:rPr lang="en-US" dirty="0">
                          <a:effectLst/>
                        </a:rPr>
                        <a:t>::in | </a:t>
                      </a:r>
                      <a:r>
                        <a:rPr lang="en-US" dirty="0" err="1">
                          <a:effectLst/>
                        </a:rPr>
                        <a:t>ios</a:t>
                      </a:r>
                      <a:r>
                        <a:rPr lang="en-US" dirty="0">
                          <a:effectLst/>
                        </a:rPr>
                        <a:t>::out</a:t>
                      </a:r>
                      <a:endParaRPr lang="en-US" b="0" dirty="0">
                        <a:effectLst/>
                      </a:endParaRPr>
                    </a:p>
                  </a:txBody>
                  <a:tcPr marL="133350" marR="133350" marT="66675" marB="66675" anchor="ctr"/>
                </a:tc>
              </a:tr>
            </a:tbl>
          </a:graphicData>
        </a:graphic>
      </p:graphicFrame>
      <p:sp>
        <p:nvSpPr>
          <p:cNvPr id="6" name="Rectangle 1"/>
          <p:cNvSpPr>
            <a:spLocks noChangeArrowheads="1"/>
          </p:cNvSpPr>
          <p:nvPr/>
        </p:nvSpPr>
        <p:spPr bwMode="auto">
          <a:xfrm>
            <a:off x="685800" y="5851267"/>
            <a:ext cx="5486400" cy="184666"/>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var(--font-din)"/>
                <a:cs typeface="Arial" pitchFamily="34" charset="0"/>
              </a:rPr>
              <a:t>Default Open Modes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5015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combine two or more of these values by </a:t>
            </a:r>
            <a:r>
              <a:rPr lang="en-US" b="1" dirty="0" err="1"/>
              <a:t>OR</a:t>
            </a:r>
            <a:r>
              <a:rPr lang="en-US" dirty="0" err="1"/>
              <a:t>ing</a:t>
            </a:r>
            <a:r>
              <a:rPr lang="en-US" dirty="0"/>
              <a:t> them together</a:t>
            </a:r>
            <a:r>
              <a:rPr lang="en-US" dirty="0" smtClean="0"/>
              <a:t>.</a:t>
            </a:r>
          </a:p>
          <a:p>
            <a:r>
              <a:rPr lang="en-US" dirty="0" smtClean="0"/>
              <a:t>Example</a:t>
            </a:r>
          </a:p>
          <a:p>
            <a:pPr lvl="1"/>
            <a:r>
              <a:rPr lang="en-US" dirty="0" err="1" smtClean="0"/>
              <a:t>ofstream</a:t>
            </a:r>
            <a:r>
              <a:rPr lang="en-US" dirty="0" smtClean="0"/>
              <a:t> </a:t>
            </a:r>
            <a:r>
              <a:rPr lang="en-US" dirty="0" err="1" smtClean="0"/>
              <a:t>outfile</a:t>
            </a:r>
            <a:r>
              <a:rPr lang="en-US" dirty="0" smtClean="0"/>
              <a:t>; </a:t>
            </a:r>
            <a:endParaRPr lang="en-US" dirty="0" smtClean="0"/>
          </a:p>
          <a:p>
            <a:pPr lvl="1"/>
            <a:r>
              <a:rPr lang="en-US" dirty="0" err="1" smtClean="0"/>
              <a:t>outfile.open</a:t>
            </a:r>
            <a:r>
              <a:rPr lang="en-US" dirty="0" smtClean="0"/>
              <a:t>("file.dat", </a:t>
            </a:r>
            <a:r>
              <a:rPr lang="en-US" dirty="0" err="1" smtClean="0"/>
              <a:t>ios</a:t>
            </a:r>
            <a:r>
              <a:rPr lang="en-US" dirty="0" smtClean="0"/>
              <a:t>::out | </a:t>
            </a:r>
            <a:r>
              <a:rPr lang="en-US" dirty="0" err="1" smtClean="0"/>
              <a:t>ios</a:t>
            </a:r>
            <a:r>
              <a:rPr lang="en-US" dirty="0" smtClean="0"/>
              <a:t>::</a:t>
            </a:r>
            <a:r>
              <a:rPr lang="en-US" dirty="0" err="1" smtClean="0"/>
              <a:t>trunc</a:t>
            </a:r>
            <a:r>
              <a:rPr lang="en-US" dirty="0" smtClean="0"/>
              <a:t> </a:t>
            </a:r>
            <a:r>
              <a:rPr lang="en-US" dirty="0" smtClean="0"/>
              <a:t>);</a:t>
            </a:r>
          </a:p>
          <a:p>
            <a:pPr lvl="1"/>
            <a:r>
              <a:rPr lang="en-US" dirty="0" smtClean="0"/>
              <a:t>OR</a:t>
            </a:r>
          </a:p>
          <a:p>
            <a:pPr lvl="1"/>
            <a:r>
              <a:rPr lang="en-US" dirty="0" err="1"/>
              <a:t>ofstream</a:t>
            </a:r>
            <a:r>
              <a:rPr lang="en-US" dirty="0"/>
              <a:t> </a:t>
            </a:r>
            <a:r>
              <a:rPr lang="en-US" dirty="0" err="1" smtClean="0"/>
              <a:t>outfile</a:t>
            </a:r>
            <a:r>
              <a:rPr lang="en-US" dirty="0" smtClean="0"/>
              <a:t>("</a:t>
            </a:r>
            <a:r>
              <a:rPr lang="en-US" dirty="0"/>
              <a:t>file.dat", </a:t>
            </a:r>
            <a:r>
              <a:rPr lang="en-US" dirty="0" err="1"/>
              <a:t>ios</a:t>
            </a:r>
            <a:r>
              <a:rPr lang="en-US" dirty="0"/>
              <a:t>::out | </a:t>
            </a:r>
            <a:r>
              <a:rPr lang="en-US" dirty="0" err="1"/>
              <a:t>ios</a:t>
            </a:r>
            <a:r>
              <a:rPr lang="en-US" dirty="0"/>
              <a:t>::</a:t>
            </a:r>
            <a:r>
              <a:rPr lang="en-US" dirty="0" err="1"/>
              <a:t>trunc</a:t>
            </a:r>
            <a:r>
              <a:rPr lang="en-US" dirty="0"/>
              <a:t> );</a:t>
            </a:r>
          </a:p>
          <a:p>
            <a:pPr lvl="1"/>
            <a:endParaRPr lang="en-US" dirty="0"/>
          </a:p>
        </p:txBody>
      </p:sp>
    </p:spTree>
    <p:extLst>
      <p:ext uri="{BB962C8B-B14F-4D97-AF65-F5344CB8AC3E}">
        <p14:creationId xmlns:p14="http://schemas.microsoft.com/office/powerpoint/2010/main" val="80053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a C++ program terminates it automatically flushes all the streams, release all the allocated memory and close all the opened files. </a:t>
            </a:r>
            <a:endParaRPr lang="en-US" dirty="0" smtClean="0"/>
          </a:p>
          <a:p>
            <a:r>
              <a:rPr lang="en-US" dirty="0"/>
              <a:t>Following is the standard syntax for close() function, which is a member of </a:t>
            </a:r>
            <a:r>
              <a:rPr lang="en-US" dirty="0" err="1"/>
              <a:t>fstream</a:t>
            </a:r>
            <a:r>
              <a:rPr lang="en-US" dirty="0"/>
              <a:t>, </a:t>
            </a:r>
            <a:r>
              <a:rPr lang="en-US" dirty="0" err="1"/>
              <a:t>ifstream</a:t>
            </a:r>
            <a:r>
              <a:rPr lang="en-US" dirty="0"/>
              <a:t>, and </a:t>
            </a:r>
            <a:r>
              <a:rPr lang="en-US" dirty="0" err="1"/>
              <a:t>ofstream</a:t>
            </a:r>
            <a:r>
              <a:rPr lang="en-US" dirty="0"/>
              <a:t> objects.</a:t>
            </a:r>
          </a:p>
          <a:p>
            <a:r>
              <a:rPr lang="en-US" dirty="0" smtClean="0"/>
              <a:t>void close();</a:t>
            </a:r>
            <a:endParaRPr lang="en-US" dirty="0"/>
          </a:p>
        </p:txBody>
      </p:sp>
    </p:spTree>
    <p:extLst>
      <p:ext uri="{BB962C8B-B14F-4D97-AF65-F5344CB8AC3E}">
        <p14:creationId xmlns:p14="http://schemas.microsoft.com/office/powerpoint/2010/main" val="203409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err="1" smtClean="0"/>
              <a:t>int</a:t>
            </a:r>
            <a:r>
              <a:rPr lang="en-US" dirty="0" smtClean="0"/>
              <a:t> </a:t>
            </a:r>
            <a:r>
              <a:rPr lang="en-US" dirty="0" err="1" smtClean="0"/>
              <a:t>rn</a:t>
            </a:r>
            <a:r>
              <a:rPr lang="en-US" dirty="0" smtClean="0"/>
              <a:t>;</a:t>
            </a:r>
          </a:p>
          <a:p>
            <a:r>
              <a:rPr lang="en-US" dirty="0" err="1"/>
              <a:t>c</a:t>
            </a:r>
            <a:r>
              <a:rPr lang="en-US" dirty="0" err="1" smtClean="0"/>
              <a:t>in</a:t>
            </a:r>
            <a:r>
              <a:rPr lang="en-US" dirty="0" smtClean="0"/>
              <a:t> &gt;&gt; </a:t>
            </a:r>
            <a:r>
              <a:rPr lang="en-US" dirty="0" err="1" smtClean="0"/>
              <a:t>rn</a:t>
            </a:r>
            <a:r>
              <a:rPr lang="en-US" dirty="0" smtClean="0"/>
              <a:t>   // </a:t>
            </a:r>
            <a:r>
              <a:rPr lang="en-US" dirty="0" err="1" smtClean="0"/>
              <a:t>cin</a:t>
            </a:r>
            <a:r>
              <a:rPr lang="en-US" dirty="0" smtClean="0"/>
              <a:t> </a:t>
            </a:r>
            <a:r>
              <a:rPr lang="en-US" dirty="0" err="1" smtClean="0"/>
              <a:t>istream</a:t>
            </a:r>
            <a:r>
              <a:rPr lang="en-US" dirty="0" smtClean="0"/>
              <a:t> – keyboard</a:t>
            </a:r>
          </a:p>
          <a:p>
            <a:r>
              <a:rPr lang="en-US" dirty="0" smtClean="0"/>
              <a:t>String </a:t>
            </a:r>
            <a:r>
              <a:rPr lang="en-US" dirty="0" err="1" smtClean="0"/>
              <a:t>msg</a:t>
            </a:r>
            <a:r>
              <a:rPr lang="en-US" dirty="0" smtClean="0"/>
              <a:t> =“Hello”</a:t>
            </a:r>
          </a:p>
          <a:p>
            <a:r>
              <a:rPr lang="en-US" dirty="0" err="1"/>
              <a:t>c</a:t>
            </a:r>
            <a:r>
              <a:rPr lang="en-US" dirty="0" err="1" smtClean="0"/>
              <a:t>out</a:t>
            </a:r>
            <a:r>
              <a:rPr lang="en-US" dirty="0" smtClean="0"/>
              <a:t> &lt;&lt; </a:t>
            </a:r>
            <a:r>
              <a:rPr lang="en-US" dirty="0" err="1" smtClean="0"/>
              <a:t>msg</a:t>
            </a:r>
            <a:r>
              <a:rPr lang="en-US" dirty="0" smtClean="0"/>
              <a:t>;  // </a:t>
            </a:r>
            <a:r>
              <a:rPr lang="en-US" dirty="0" err="1" smtClean="0"/>
              <a:t>cout</a:t>
            </a:r>
            <a:r>
              <a:rPr lang="en-US" dirty="0" smtClean="0"/>
              <a:t> </a:t>
            </a:r>
            <a:r>
              <a:rPr lang="en-US" dirty="0" err="1" smtClean="0"/>
              <a:t>ostream</a:t>
            </a:r>
            <a:r>
              <a:rPr lang="en-US" dirty="0" smtClean="0"/>
              <a:t> - screen</a:t>
            </a:r>
          </a:p>
          <a:p>
            <a:r>
              <a:rPr lang="en-US" dirty="0" err="1" smtClean="0"/>
              <a:t>Cout</a:t>
            </a:r>
            <a:r>
              <a:rPr lang="en-US" dirty="0" smtClean="0"/>
              <a:t> &lt;&lt; </a:t>
            </a:r>
            <a:r>
              <a:rPr lang="en-US" dirty="0" err="1" smtClean="0"/>
              <a:t>rn</a:t>
            </a:r>
            <a:r>
              <a:rPr lang="en-US" dirty="0" smtClean="0"/>
              <a:t>;</a:t>
            </a:r>
          </a:p>
          <a:p>
            <a:r>
              <a:rPr lang="en-US" dirty="0" err="1" smtClean="0"/>
              <a:t>ifstream</a:t>
            </a:r>
            <a:r>
              <a:rPr lang="en-US" dirty="0" smtClean="0"/>
              <a:t> </a:t>
            </a:r>
            <a:r>
              <a:rPr lang="en-US" dirty="0" err="1" smtClean="0"/>
              <a:t>fobj</a:t>
            </a:r>
            <a:r>
              <a:rPr lang="en-US" dirty="0" smtClean="0"/>
              <a:t>(“input.txt”);</a:t>
            </a:r>
          </a:p>
          <a:p>
            <a:r>
              <a:rPr lang="en-US" dirty="0"/>
              <a:t>c</a:t>
            </a:r>
            <a:r>
              <a:rPr lang="en-US" dirty="0" smtClean="0"/>
              <a:t>har </a:t>
            </a:r>
            <a:r>
              <a:rPr lang="en-US" dirty="0" err="1" smtClean="0"/>
              <a:t>ch</a:t>
            </a:r>
            <a:r>
              <a:rPr lang="en-US" dirty="0" smtClean="0"/>
              <a:t>;</a:t>
            </a:r>
          </a:p>
          <a:p>
            <a:r>
              <a:rPr lang="en-US" dirty="0" err="1"/>
              <a:t>f</a:t>
            </a:r>
            <a:r>
              <a:rPr lang="en-US" dirty="0" err="1" smtClean="0"/>
              <a:t>obj</a:t>
            </a:r>
            <a:r>
              <a:rPr lang="en-US" dirty="0" smtClean="0"/>
              <a:t> &gt;&gt; </a:t>
            </a:r>
            <a:r>
              <a:rPr lang="en-US" dirty="0" err="1" smtClean="0"/>
              <a:t>ch</a:t>
            </a:r>
            <a:r>
              <a:rPr lang="en-US" dirty="0" smtClean="0"/>
              <a:t>;</a:t>
            </a:r>
          </a:p>
          <a:p>
            <a:r>
              <a:rPr lang="en-US" dirty="0" smtClean="0"/>
              <a:t>String </a:t>
            </a:r>
            <a:r>
              <a:rPr lang="en-US" dirty="0" err="1" smtClean="0"/>
              <a:t>msg</a:t>
            </a:r>
            <a:r>
              <a:rPr lang="en-US" dirty="0" smtClean="0"/>
              <a:t> =“Hello”;</a:t>
            </a:r>
          </a:p>
          <a:p>
            <a:r>
              <a:rPr lang="en-US" dirty="0" err="1" smtClean="0"/>
              <a:t>ofstream</a:t>
            </a:r>
            <a:r>
              <a:rPr lang="en-US" dirty="0" smtClean="0"/>
              <a:t> fobj1(“output.txt”);</a:t>
            </a:r>
            <a:endParaRPr lang="en-US" dirty="0"/>
          </a:p>
          <a:p>
            <a:r>
              <a:rPr lang="en-US" dirty="0"/>
              <a:t>f</a:t>
            </a:r>
            <a:r>
              <a:rPr lang="en-US" dirty="0" smtClean="0"/>
              <a:t>obj1 &lt;&lt; </a:t>
            </a:r>
            <a:r>
              <a:rPr lang="en-US" dirty="0" err="1" smtClean="0"/>
              <a:t>msg</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45443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Writing to a File</a:t>
            </a:r>
          </a:p>
          <a:p>
            <a:r>
              <a:rPr lang="en-US" dirty="0"/>
              <a:t>While doing C++ programming, you write information to a file from your program using the stream insertion operator (&lt;&lt;) just as you use that operator to output information to the screen. </a:t>
            </a:r>
            <a:endParaRPr lang="en-US" dirty="0" smtClean="0"/>
          </a:p>
          <a:p>
            <a:r>
              <a:rPr lang="en-US" dirty="0" smtClean="0"/>
              <a:t>The </a:t>
            </a:r>
            <a:r>
              <a:rPr lang="en-US" dirty="0"/>
              <a:t>only difference is that you use an </a:t>
            </a:r>
            <a:r>
              <a:rPr lang="en-US" b="1" dirty="0" err="1"/>
              <a:t>ofstream</a:t>
            </a:r>
            <a:r>
              <a:rPr lang="en-US" dirty="0"/>
              <a:t> or </a:t>
            </a:r>
            <a:r>
              <a:rPr lang="en-US" b="1" dirty="0" err="1"/>
              <a:t>fstream</a:t>
            </a:r>
            <a:r>
              <a:rPr lang="en-US" dirty="0"/>
              <a:t> object instead of the </a:t>
            </a:r>
            <a:r>
              <a:rPr lang="en-US" b="1" dirty="0" err="1"/>
              <a:t>cout</a:t>
            </a:r>
            <a:r>
              <a:rPr lang="en-US" dirty="0"/>
              <a:t> object.</a:t>
            </a:r>
          </a:p>
          <a:p>
            <a:r>
              <a:rPr lang="en-US" b="1" dirty="0"/>
              <a:t>Reading from a File</a:t>
            </a:r>
          </a:p>
          <a:p>
            <a:r>
              <a:rPr lang="en-US" dirty="0"/>
              <a:t>You read information from a file into your program using the stream extraction operator (&gt;&gt;) just as you use that operator to input information from the keyboard. The only difference is that you use an </a:t>
            </a:r>
            <a:r>
              <a:rPr lang="en-US" b="1" dirty="0" err="1"/>
              <a:t>ifstream</a:t>
            </a:r>
            <a:r>
              <a:rPr lang="en-US" dirty="0"/>
              <a:t> or </a:t>
            </a:r>
            <a:r>
              <a:rPr lang="en-US" b="1" dirty="0" err="1"/>
              <a:t>fstream</a:t>
            </a:r>
            <a:r>
              <a:rPr lang="en-US" dirty="0"/>
              <a:t> object instead of the </a:t>
            </a:r>
            <a:r>
              <a:rPr lang="en-US" b="1" dirty="0" err="1"/>
              <a:t>cin</a:t>
            </a:r>
            <a:r>
              <a:rPr lang="en-US" dirty="0"/>
              <a:t> object.</a:t>
            </a:r>
          </a:p>
          <a:p>
            <a:endParaRPr lang="en-US" dirty="0"/>
          </a:p>
        </p:txBody>
      </p:sp>
    </p:spTree>
    <p:extLst>
      <p:ext uri="{BB962C8B-B14F-4D97-AF65-F5344CB8AC3E}">
        <p14:creationId xmlns:p14="http://schemas.microsoft.com/office/powerpoint/2010/main" val="293368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Opening/creating a file </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#include&lt;</a:t>
            </a:r>
            <a:r>
              <a:rPr lang="en-US" dirty="0" err="1"/>
              <a:t>iostream</a:t>
            </a:r>
            <a:r>
              <a:rPr lang="en-US" dirty="0"/>
              <a:t>&gt;</a:t>
            </a:r>
          </a:p>
          <a:p>
            <a:pPr fontAlgn="base"/>
            <a:r>
              <a:rPr lang="en-US" dirty="0"/>
              <a:t>#include &lt;</a:t>
            </a:r>
            <a:r>
              <a:rPr lang="en-US" dirty="0" err="1"/>
              <a:t>fstream</a:t>
            </a:r>
            <a:r>
              <a:rPr lang="en-US" dirty="0"/>
              <a:t>&gt;</a:t>
            </a:r>
          </a:p>
          <a:p>
            <a:pPr fontAlgn="base"/>
            <a:r>
              <a:rPr lang="en-US" dirty="0"/>
              <a:t>using namespace </a:t>
            </a:r>
            <a:r>
              <a:rPr lang="en-US" dirty="0" err="1"/>
              <a:t>std</a:t>
            </a:r>
            <a:r>
              <a:rPr lang="en-US" dirty="0"/>
              <a:t>;</a:t>
            </a:r>
          </a:p>
          <a:p>
            <a:pPr fontAlgn="base"/>
            <a:r>
              <a:rPr lang="en-US" dirty="0" err="1"/>
              <a:t>int</a:t>
            </a:r>
            <a:r>
              <a:rPr lang="en-US" dirty="0"/>
              <a:t> main()</a:t>
            </a:r>
          </a:p>
          <a:p>
            <a:pPr fontAlgn="base"/>
            <a:r>
              <a:rPr lang="en-US" dirty="0"/>
              <a:t>{</a:t>
            </a:r>
          </a:p>
          <a:p>
            <a:pPr fontAlgn="base"/>
            <a:r>
              <a:rPr lang="en-US" dirty="0" err="1"/>
              <a:t>fstream</a:t>
            </a:r>
            <a:r>
              <a:rPr lang="en-US" dirty="0"/>
              <a:t> </a:t>
            </a:r>
            <a:r>
              <a:rPr lang="en-US" dirty="0" err="1"/>
              <a:t>new_file</a:t>
            </a:r>
            <a:r>
              <a:rPr lang="en-US" dirty="0"/>
              <a:t>; </a:t>
            </a:r>
          </a:p>
          <a:p>
            <a:pPr fontAlgn="base"/>
            <a:r>
              <a:rPr lang="en-US" dirty="0" err="1"/>
              <a:t>new_file.open</a:t>
            </a:r>
            <a:r>
              <a:rPr lang="en-US" dirty="0"/>
              <a:t>("</a:t>
            </a:r>
            <a:r>
              <a:rPr lang="en-US" dirty="0" smtClean="0"/>
              <a:t>new_file.txt",</a:t>
            </a:r>
            <a:r>
              <a:rPr lang="en-US" dirty="0" err="1"/>
              <a:t>ios</a:t>
            </a:r>
            <a:r>
              <a:rPr lang="en-US" dirty="0"/>
              <a:t>::out);  </a:t>
            </a:r>
            <a:r>
              <a:rPr lang="en-US" dirty="0" smtClean="0"/>
              <a:t>  </a:t>
            </a:r>
          </a:p>
          <a:p>
            <a:pPr fontAlgn="base"/>
            <a:r>
              <a:rPr lang="en-US" dirty="0" err="1" smtClean="0"/>
              <a:t>cout</a:t>
            </a:r>
            <a:r>
              <a:rPr lang="en-US" dirty="0" smtClean="0"/>
              <a:t>&lt;&lt;"New file created";</a:t>
            </a:r>
          </a:p>
          <a:p>
            <a:pPr fontAlgn="base"/>
            <a:r>
              <a:rPr lang="en-US" dirty="0" err="1" smtClean="0"/>
              <a:t>new_file.close</a:t>
            </a:r>
            <a:r>
              <a:rPr lang="en-US" dirty="0"/>
              <a:t>(); </a:t>
            </a:r>
            <a:endParaRPr lang="en-US" dirty="0"/>
          </a:p>
          <a:p>
            <a:pPr fontAlgn="base"/>
            <a:r>
              <a:rPr lang="en-US" dirty="0" smtClean="0"/>
              <a:t>}</a:t>
            </a:r>
            <a:endParaRPr lang="en-US" dirty="0"/>
          </a:p>
          <a:p>
            <a:pPr fontAlgn="base"/>
            <a:r>
              <a:rPr lang="en-US" dirty="0"/>
              <a:t>return 0;</a:t>
            </a:r>
          </a:p>
          <a:p>
            <a:pPr fontAlgn="base"/>
            <a:r>
              <a:rPr lang="en-US" dirty="0"/>
              <a:t>}</a:t>
            </a:r>
          </a:p>
          <a:p>
            <a:endParaRPr lang="en-US" dirty="0"/>
          </a:p>
        </p:txBody>
      </p:sp>
    </p:spTree>
    <p:extLst>
      <p:ext uri="{BB962C8B-B14F-4D97-AF65-F5344CB8AC3E}">
        <p14:creationId xmlns:p14="http://schemas.microsoft.com/office/powerpoint/2010/main" val="2166510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File</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#include &lt;</a:t>
            </a:r>
            <a:r>
              <a:rPr lang="en-US" dirty="0" err="1"/>
              <a:t>iostream</a:t>
            </a:r>
            <a:r>
              <a:rPr lang="en-US" dirty="0"/>
              <a:t>&gt;</a:t>
            </a:r>
          </a:p>
          <a:p>
            <a:pPr fontAlgn="base"/>
            <a:r>
              <a:rPr lang="en-US" dirty="0"/>
              <a:t>#include &lt;</a:t>
            </a:r>
            <a:r>
              <a:rPr lang="en-US" dirty="0" err="1"/>
              <a:t>fstream</a:t>
            </a:r>
            <a:r>
              <a:rPr lang="en-US" dirty="0"/>
              <a:t>&gt;</a:t>
            </a:r>
          </a:p>
          <a:p>
            <a:pPr fontAlgn="base"/>
            <a:r>
              <a:rPr lang="en-US" dirty="0"/>
              <a:t>using namespace </a:t>
            </a:r>
            <a:r>
              <a:rPr lang="en-US" dirty="0" err="1"/>
              <a:t>std</a:t>
            </a:r>
            <a:r>
              <a:rPr lang="en-US" dirty="0"/>
              <a:t>;</a:t>
            </a:r>
          </a:p>
          <a:p>
            <a:pPr fontAlgn="base"/>
            <a:r>
              <a:rPr lang="en-US" dirty="0" err="1"/>
              <a:t>int</a:t>
            </a:r>
            <a:r>
              <a:rPr lang="en-US" dirty="0"/>
              <a:t> main</a:t>
            </a:r>
            <a:r>
              <a:rPr lang="en-US" dirty="0" smtClean="0"/>
              <a:t>(){</a:t>
            </a:r>
            <a:endParaRPr lang="en-US" dirty="0"/>
          </a:p>
          <a:p>
            <a:pPr fontAlgn="base"/>
            <a:r>
              <a:rPr lang="en-US" dirty="0" err="1"/>
              <a:t>fstream</a:t>
            </a:r>
            <a:r>
              <a:rPr lang="en-US" dirty="0"/>
              <a:t> </a:t>
            </a:r>
            <a:r>
              <a:rPr lang="en-US" dirty="0" err="1"/>
              <a:t>new_file</a:t>
            </a:r>
            <a:r>
              <a:rPr lang="en-US" dirty="0"/>
              <a:t>; </a:t>
            </a:r>
          </a:p>
          <a:p>
            <a:pPr fontAlgn="base"/>
            <a:r>
              <a:rPr lang="en-US" dirty="0" err="1"/>
              <a:t>new_file.open</a:t>
            </a:r>
            <a:r>
              <a:rPr lang="en-US" dirty="0"/>
              <a:t>("new_file_write.txt",</a:t>
            </a:r>
            <a:r>
              <a:rPr lang="en-US" dirty="0" err="1"/>
              <a:t>ios</a:t>
            </a:r>
            <a:r>
              <a:rPr lang="en-US" dirty="0"/>
              <a:t>::out);  </a:t>
            </a:r>
          </a:p>
          <a:p>
            <a:pPr fontAlgn="base"/>
            <a:r>
              <a:rPr lang="en-US" dirty="0" err="1" smtClean="0"/>
              <a:t>cout</a:t>
            </a:r>
            <a:r>
              <a:rPr lang="en-US" dirty="0"/>
              <a:t>&lt;&lt;"New file created";</a:t>
            </a:r>
          </a:p>
          <a:p>
            <a:pPr fontAlgn="base"/>
            <a:r>
              <a:rPr lang="en-US" dirty="0" err="1"/>
              <a:t>new_file</a:t>
            </a:r>
            <a:r>
              <a:rPr lang="en-US" dirty="0"/>
              <a:t>&lt;&lt;"Learning File handling";    //Writing to file</a:t>
            </a:r>
          </a:p>
          <a:p>
            <a:pPr fontAlgn="base"/>
            <a:r>
              <a:rPr lang="en-US" dirty="0" err="1"/>
              <a:t>new_file.close</a:t>
            </a:r>
            <a:r>
              <a:rPr lang="en-US" dirty="0"/>
              <a:t>(); </a:t>
            </a:r>
          </a:p>
          <a:p>
            <a:pPr fontAlgn="base"/>
            <a:r>
              <a:rPr lang="en-US" dirty="0"/>
              <a:t>}   </a:t>
            </a:r>
          </a:p>
          <a:p>
            <a:pPr fontAlgn="base"/>
            <a:r>
              <a:rPr lang="en-US" dirty="0"/>
              <a:t>return 0;</a:t>
            </a:r>
          </a:p>
          <a:p>
            <a:pPr fontAlgn="base"/>
            <a:r>
              <a:rPr lang="en-US" dirty="0"/>
              <a:t>}</a:t>
            </a:r>
          </a:p>
        </p:txBody>
      </p:sp>
    </p:spTree>
    <p:extLst>
      <p:ext uri="{BB962C8B-B14F-4D97-AF65-F5344CB8AC3E}">
        <p14:creationId xmlns:p14="http://schemas.microsoft.com/office/powerpoint/2010/main" val="91396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file</a:t>
            </a:r>
            <a:endParaRPr lang="en-US" dirty="0"/>
          </a:p>
        </p:txBody>
      </p:sp>
      <p:sp>
        <p:nvSpPr>
          <p:cNvPr id="3" name="Content Placeholder 2"/>
          <p:cNvSpPr>
            <a:spLocks noGrp="1"/>
          </p:cNvSpPr>
          <p:nvPr>
            <p:ph idx="1"/>
          </p:nvPr>
        </p:nvSpPr>
        <p:spPr/>
        <p:txBody>
          <a:bodyPr>
            <a:normAutofit fontScale="40000" lnSpcReduction="20000"/>
          </a:bodyPr>
          <a:lstStyle/>
          <a:p>
            <a:pPr fontAlgn="base"/>
            <a:r>
              <a:rPr lang="en-US" dirty="0"/>
              <a:t>#include &lt;</a:t>
            </a:r>
            <a:r>
              <a:rPr lang="en-US" dirty="0" err="1"/>
              <a:t>iostream</a:t>
            </a:r>
            <a:r>
              <a:rPr lang="en-US" dirty="0"/>
              <a:t>&gt;</a:t>
            </a:r>
          </a:p>
          <a:p>
            <a:pPr fontAlgn="base"/>
            <a:r>
              <a:rPr lang="en-US" dirty="0"/>
              <a:t>#include &lt;</a:t>
            </a:r>
            <a:r>
              <a:rPr lang="en-US" dirty="0" err="1"/>
              <a:t>fstream</a:t>
            </a:r>
            <a:r>
              <a:rPr lang="en-US" dirty="0"/>
              <a:t>&gt;</a:t>
            </a:r>
          </a:p>
          <a:p>
            <a:pPr fontAlgn="base"/>
            <a:r>
              <a:rPr lang="en-US" dirty="0"/>
              <a:t>using namespace </a:t>
            </a:r>
            <a:r>
              <a:rPr lang="en-US" dirty="0" err="1"/>
              <a:t>std</a:t>
            </a:r>
            <a:r>
              <a:rPr lang="en-US" dirty="0"/>
              <a:t>;</a:t>
            </a:r>
          </a:p>
          <a:p>
            <a:pPr fontAlgn="base"/>
            <a:r>
              <a:rPr lang="en-US" dirty="0" err="1"/>
              <a:t>int</a:t>
            </a:r>
            <a:r>
              <a:rPr lang="en-US" dirty="0"/>
              <a:t> main()</a:t>
            </a:r>
          </a:p>
          <a:p>
            <a:pPr fontAlgn="base"/>
            <a:r>
              <a:rPr lang="en-US" dirty="0"/>
              <a:t>{</a:t>
            </a:r>
          </a:p>
          <a:p>
            <a:pPr fontAlgn="base"/>
            <a:r>
              <a:rPr lang="en-US" dirty="0" err="1"/>
              <a:t>fstream</a:t>
            </a:r>
            <a:r>
              <a:rPr lang="en-US" dirty="0"/>
              <a:t> </a:t>
            </a:r>
            <a:r>
              <a:rPr lang="en-US" dirty="0" err="1"/>
              <a:t>new_file</a:t>
            </a:r>
            <a:r>
              <a:rPr lang="en-US" dirty="0"/>
              <a:t>; </a:t>
            </a:r>
          </a:p>
          <a:p>
            <a:pPr fontAlgn="base"/>
            <a:r>
              <a:rPr lang="en-US" dirty="0" err="1"/>
              <a:t>new_file.open</a:t>
            </a:r>
            <a:r>
              <a:rPr lang="en-US" dirty="0"/>
              <a:t>("new_file_write.txt",</a:t>
            </a:r>
            <a:r>
              <a:rPr lang="en-US" dirty="0" err="1"/>
              <a:t>ios</a:t>
            </a:r>
            <a:r>
              <a:rPr lang="en-US" dirty="0"/>
              <a:t>::in);   </a:t>
            </a:r>
          </a:p>
          <a:p>
            <a:pPr fontAlgn="base"/>
            <a:r>
              <a:rPr lang="en-US" dirty="0"/>
              <a:t>if(!</a:t>
            </a:r>
            <a:r>
              <a:rPr lang="en-US" dirty="0" err="1"/>
              <a:t>new_file</a:t>
            </a:r>
            <a:r>
              <a:rPr lang="en-US" dirty="0"/>
              <a:t>) </a:t>
            </a:r>
            <a:r>
              <a:rPr lang="en-US" dirty="0" smtClean="0"/>
              <a:t>{</a:t>
            </a:r>
            <a:endParaRPr lang="en-US" dirty="0"/>
          </a:p>
          <a:p>
            <a:pPr fontAlgn="base"/>
            <a:r>
              <a:rPr lang="en-US" dirty="0" err="1"/>
              <a:t>cout</a:t>
            </a:r>
            <a:r>
              <a:rPr lang="en-US" dirty="0"/>
              <a:t>&lt;&lt;"No such file"; </a:t>
            </a:r>
            <a:endParaRPr lang="en-US" dirty="0" smtClean="0"/>
          </a:p>
          <a:p>
            <a:pPr fontAlgn="base"/>
            <a:r>
              <a:rPr lang="en-US" dirty="0" smtClean="0"/>
              <a:t>} </a:t>
            </a:r>
          </a:p>
          <a:p>
            <a:pPr fontAlgn="base"/>
            <a:r>
              <a:rPr lang="en-US" dirty="0" smtClean="0"/>
              <a:t>else </a:t>
            </a:r>
            <a:r>
              <a:rPr lang="en-US" dirty="0"/>
              <a:t>{ </a:t>
            </a:r>
            <a:endParaRPr lang="en-US" dirty="0" smtClean="0"/>
          </a:p>
          <a:p>
            <a:pPr fontAlgn="base"/>
            <a:r>
              <a:rPr lang="en-US" dirty="0" smtClean="0"/>
              <a:t>char </a:t>
            </a:r>
            <a:r>
              <a:rPr lang="en-US" dirty="0" err="1"/>
              <a:t>ch</a:t>
            </a:r>
            <a:r>
              <a:rPr lang="en-US" dirty="0"/>
              <a:t>; </a:t>
            </a:r>
            <a:endParaRPr lang="en-US" dirty="0" smtClean="0"/>
          </a:p>
          <a:p>
            <a:pPr fontAlgn="base"/>
            <a:r>
              <a:rPr lang="en-US" dirty="0" smtClean="0"/>
              <a:t>while </a:t>
            </a:r>
            <a:r>
              <a:rPr lang="en-US" dirty="0"/>
              <a:t>(!</a:t>
            </a:r>
            <a:r>
              <a:rPr lang="en-US" dirty="0" err="1"/>
              <a:t>new_file.eof</a:t>
            </a:r>
            <a:r>
              <a:rPr lang="en-US" dirty="0"/>
              <a:t>()) </a:t>
            </a:r>
            <a:r>
              <a:rPr lang="en-US" dirty="0" smtClean="0"/>
              <a:t>     // </a:t>
            </a:r>
            <a:r>
              <a:rPr lang="en-US" dirty="0" err="1" smtClean="0"/>
              <a:t>eof</a:t>
            </a:r>
            <a:r>
              <a:rPr lang="en-US" dirty="0" smtClean="0"/>
              <a:t>() function returns true or false value depending on the position of file pointer</a:t>
            </a:r>
          </a:p>
          <a:p>
            <a:pPr fontAlgn="base"/>
            <a:r>
              <a:rPr lang="en-US" dirty="0" smtClean="0"/>
              <a:t>{ </a:t>
            </a:r>
          </a:p>
          <a:p>
            <a:pPr fontAlgn="base"/>
            <a:r>
              <a:rPr lang="en-US" dirty="0" err="1" smtClean="0"/>
              <a:t>new_file</a:t>
            </a:r>
            <a:r>
              <a:rPr lang="en-US" dirty="0" smtClean="0"/>
              <a:t> &gt;&gt; </a:t>
            </a:r>
            <a:r>
              <a:rPr lang="en-US" dirty="0" err="1" smtClean="0"/>
              <a:t>ch</a:t>
            </a:r>
            <a:r>
              <a:rPr lang="en-US" dirty="0"/>
              <a:t>; </a:t>
            </a:r>
          </a:p>
          <a:p>
            <a:pPr fontAlgn="base"/>
            <a:r>
              <a:rPr lang="en-US" dirty="0" err="1"/>
              <a:t>cout</a:t>
            </a:r>
            <a:r>
              <a:rPr lang="en-US" dirty="0"/>
              <a:t> &lt;&lt; </a:t>
            </a:r>
            <a:r>
              <a:rPr lang="en-US" dirty="0" err="1"/>
              <a:t>ch</a:t>
            </a:r>
            <a:r>
              <a:rPr lang="en-US" dirty="0"/>
              <a:t>;   </a:t>
            </a:r>
          </a:p>
          <a:p>
            <a:pPr fontAlgn="base"/>
            <a:r>
              <a:rPr lang="en-US" dirty="0"/>
              <a:t>}</a:t>
            </a:r>
          </a:p>
          <a:p>
            <a:pPr fontAlgn="base"/>
            <a:r>
              <a:rPr lang="en-US" dirty="0" err="1"/>
              <a:t>new_file.close</a:t>
            </a:r>
            <a:r>
              <a:rPr lang="en-US" dirty="0"/>
              <a:t>();    </a:t>
            </a:r>
          </a:p>
          <a:p>
            <a:pPr fontAlgn="base"/>
            <a:r>
              <a:rPr lang="en-US" dirty="0"/>
              <a:t>return 0;</a:t>
            </a:r>
          </a:p>
          <a:p>
            <a:pPr fontAlgn="base"/>
            <a:r>
              <a:rPr lang="en-US" dirty="0"/>
              <a:t>}</a:t>
            </a:r>
          </a:p>
          <a:p>
            <a:endParaRPr lang="en-US" dirty="0"/>
          </a:p>
        </p:txBody>
      </p:sp>
    </p:spTree>
    <p:extLst>
      <p:ext uri="{BB962C8B-B14F-4D97-AF65-F5344CB8AC3E}">
        <p14:creationId xmlns:p14="http://schemas.microsoft.com/office/powerpoint/2010/main" val="113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Stream</a:t>
            </a:r>
            <a:endParaRPr lang="en-US" dirty="0"/>
          </a:p>
        </p:txBody>
      </p:sp>
      <p:pic>
        <p:nvPicPr>
          <p:cNvPr id="1026" name="Picture 2" descr="IOstrea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05777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232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operations in a </a:t>
            </a:r>
            <a:r>
              <a:rPr lang="en-US" dirty="0" smtClean="0"/>
              <a:t>File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a:t>
            </a:r>
            <a:r>
              <a:rPr lang="en-US" dirty="0"/>
              <a:t>are few important functions to be used with file streams like:</a:t>
            </a:r>
          </a:p>
          <a:p>
            <a:r>
              <a:rPr lang="en-US" dirty="0" err="1"/>
              <a:t>tellp</a:t>
            </a:r>
            <a:r>
              <a:rPr lang="en-US" dirty="0"/>
              <a:t>() - It tells the current position of the put pointer</a:t>
            </a:r>
            <a:r>
              <a:rPr lang="en-US" dirty="0" smtClean="0"/>
              <a:t>. </a:t>
            </a:r>
            <a:r>
              <a:rPr lang="en-US" b="1" dirty="0" smtClean="0"/>
              <a:t>Syntax</a:t>
            </a:r>
            <a:r>
              <a:rPr lang="en-US" b="1" dirty="0"/>
              <a:t>:</a:t>
            </a:r>
            <a:r>
              <a:rPr lang="en-US" dirty="0"/>
              <a:t> </a:t>
            </a:r>
            <a:r>
              <a:rPr lang="en-US" dirty="0" err="1"/>
              <a:t>filepointer.tellp</a:t>
            </a:r>
            <a:r>
              <a:rPr lang="en-US" dirty="0"/>
              <a:t>()</a:t>
            </a:r>
          </a:p>
          <a:p>
            <a:r>
              <a:rPr lang="en-US" dirty="0" err="1"/>
              <a:t>tellg</a:t>
            </a:r>
            <a:r>
              <a:rPr lang="en-US" dirty="0"/>
              <a:t>() - It tells the current position of the get pointer</a:t>
            </a:r>
            <a:r>
              <a:rPr lang="en-US" dirty="0" smtClean="0"/>
              <a:t>. </a:t>
            </a:r>
            <a:r>
              <a:rPr lang="en-US" b="1" dirty="0" smtClean="0"/>
              <a:t>Syntax</a:t>
            </a:r>
            <a:r>
              <a:rPr lang="en-US" b="1" dirty="0"/>
              <a:t>:</a:t>
            </a:r>
            <a:r>
              <a:rPr lang="en-US" dirty="0"/>
              <a:t> </a:t>
            </a:r>
            <a:r>
              <a:rPr lang="en-US" dirty="0" err="1"/>
              <a:t>filepointer.tellg</a:t>
            </a:r>
            <a:r>
              <a:rPr lang="en-US" dirty="0"/>
              <a:t>()</a:t>
            </a:r>
          </a:p>
          <a:p>
            <a:r>
              <a:rPr lang="en-US" dirty="0" err="1"/>
              <a:t>seekp</a:t>
            </a:r>
            <a:r>
              <a:rPr lang="en-US" dirty="0"/>
              <a:t>() - It moves the put pointer to mentioned location</a:t>
            </a:r>
            <a:r>
              <a:rPr lang="en-US" dirty="0" smtClean="0"/>
              <a:t>. </a:t>
            </a:r>
            <a:r>
              <a:rPr lang="en-US" b="1" dirty="0" smtClean="0"/>
              <a:t>Syntax</a:t>
            </a:r>
            <a:r>
              <a:rPr lang="en-US" b="1" dirty="0"/>
              <a:t>:</a:t>
            </a:r>
            <a:r>
              <a:rPr lang="en-US" dirty="0"/>
              <a:t> </a:t>
            </a:r>
            <a:r>
              <a:rPr lang="en-US" dirty="0" err="1"/>
              <a:t>filepointer.seekp</a:t>
            </a:r>
            <a:r>
              <a:rPr lang="en-US" dirty="0"/>
              <a:t>(no of </a:t>
            </a:r>
            <a:r>
              <a:rPr lang="en-US" dirty="0" err="1"/>
              <a:t>bytes,reference</a:t>
            </a:r>
            <a:r>
              <a:rPr lang="en-US" dirty="0"/>
              <a:t> mode)</a:t>
            </a:r>
          </a:p>
          <a:p>
            <a:r>
              <a:rPr lang="en-US" dirty="0" err="1"/>
              <a:t>seekg</a:t>
            </a:r>
            <a:r>
              <a:rPr lang="en-US" dirty="0"/>
              <a:t>() - It moves get pointer(input) to a specified location</a:t>
            </a:r>
            <a:r>
              <a:rPr lang="en-US" dirty="0" smtClean="0"/>
              <a:t>. </a:t>
            </a:r>
            <a:r>
              <a:rPr lang="en-US" b="1" dirty="0" smtClean="0"/>
              <a:t>Syntax</a:t>
            </a:r>
            <a:r>
              <a:rPr lang="en-US" b="1" dirty="0"/>
              <a:t>:</a:t>
            </a:r>
            <a:r>
              <a:rPr lang="en-US" dirty="0"/>
              <a:t> </a:t>
            </a:r>
            <a:r>
              <a:rPr lang="en-US" dirty="0" err="1"/>
              <a:t>filepointer.seekg</a:t>
            </a:r>
            <a:r>
              <a:rPr lang="en-US" dirty="0"/>
              <a:t>((no of </a:t>
            </a:r>
            <a:r>
              <a:rPr lang="en-US" dirty="0" err="1"/>
              <a:t>bytes,reference</a:t>
            </a:r>
            <a:r>
              <a:rPr lang="en-US" dirty="0"/>
              <a:t> point)</a:t>
            </a:r>
          </a:p>
          <a:p>
            <a:r>
              <a:rPr lang="en-US" dirty="0"/>
              <a:t>put() - It writes a single character to file.</a:t>
            </a:r>
          </a:p>
          <a:p>
            <a:r>
              <a:rPr lang="en-US" dirty="0"/>
              <a:t>get() - It reads a single character from file.</a:t>
            </a:r>
          </a:p>
          <a:p>
            <a:r>
              <a:rPr lang="en-US" i="1" dirty="0"/>
              <a:t>For </a:t>
            </a:r>
            <a:r>
              <a:rPr lang="en-US" i="1" dirty="0" err="1"/>
              <a:t>seekp</a:t>
            </a:r>
            <a:r>
              <a:rPr lang="en-US" i="1" dirty="0"/>
              <a:t> and </a:t>
            </a:r>
            <a:r>
              <a:rPr lang="en-US" i="1" dirty="0" err="1"/>
              <a:t>seekg</a:t>
            </a:r>
            <a:r>
              <a:rPr lang="en-US" i="1" dirty="0"/>
              <a:t> three reference points are passed:</a:t>
            </a:r>
            <a:br>
              <a:rPr lang="en-US" i="1" dirty="0"/>
            </a:br>
            <a:r>
              <a:rPr lang="en-US" b="1" i="1" dirty="0" err="1"/>
              <a:t>ios</a:t>
            </a:r>
            <a:r>
              <a:rPr lang="en-US" b="1" i="1" dirty="0"/>
              <a:t>::beg</a:t>
            </a:r>
            <a:r>
              <a:rPr lang="en-US" i="1" dirty="0"/>
              <a:t> - beginning of the file</a:t>
            </a:r>
            <a:br>
              <a:rPr lang="en-US" i="1" dirty="0"/>
            </a:br>
            <a:r>
              <a:rPr lang="en-US" b="1" i="1" dirty="0" err="1"/>
              <a:t>ios</a:t>
            </a:r>
            <a:r>
              <a:rPr lang="en-US" b="1" i="1" dirty="0"/>
              <a:t>::cur</a:t>
            </a:r>
            <a:r>
              <a:rPr lang="en-US" i="1" dirty="0"/>
              <a:t> - current position in the file</a:t>
            </a:r>
            <a:br>
              <a:rPr lang="en-US" i="1" dirty="0"/>
            </a:br>
            <a:r>
              <a:rPr lang="en-US" b="1" i="1" dirty="0" err="1"/>
              <a:t>ios</a:t>
            </a:r>
            <a:r>
              <a:rPr lang="en-US" b="1" i="1" dirty="0"/>
              <a:t>::end</a:t>
            </a:r>
            <a:r>
              <a:rPr lang="en-US" i="1" dirty="0"/>
              <a:t> - end of the file</a:t>
            </a:r>
            <a:endParaRPr lang="en-US" dirty="0"/>
          </a:p>
        </p:txBody>
      </p:sp>
    </p:spTree>
    <p:extLst>
      <p:ext uri="{BB962C8B-B14F-4D97-AF65-F5344CB8AC3E}">
        <p14:creationId xmlns:p14="http://schemas.microsoft.com/office/powerpoint/2010/main" val="2547514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 for </a:t>
            </a:r>
            <a:r>
              <a:rPr lang="en-US" dirty="0" err="1" smtClean="0"/>
              <a:t>filecopy</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Int</a:t>
            </a:r>
            <a:r>
              <a:rPr lang="en-US" dirty="0" smtClean="0"/>
              <a:t> main(){</a:t>
            </a:r>
          </a:p>
          <a:p>
            <a:r>
              <a:rPr lang="en-US" dirty="0" smtClean="0"/>
              <a:t>Char </a:t>
            </a:r>
            <a:r>
              <a:rPr lang="en-US" dirty="0" err="1" smtClean="0"/>
              <a:t>msg</a:t>
            </a:r>
            <a:r>
              <a:rPr lang="en-US" dirty="0" smtClean="0"/>
              <a:t>;</a:t>
            </a:r>
          </a:p>
          <a:p>
            <a:r>
              <a:rPr lang="en-US" dirty="0" err="1" smtClean="0"/>
              <a:t>Ofstream</a:t>
            </a:r>
            <a:r>
              <a:rPr lang="en-US" dirty="0" smtClean="0"/>
              <a:t> out;</a:t>
            </a:r>
          </a:p>
          <a:p>
            <a:r>
              <a:rPr lang="en-US" dirty="0" err="1" smtClean="0"/>
              <a:t>Out.open</a:t>
            </a:r>
            <a:r>
              <a:rPr lang="en-US" dirty="0" smtClean="0"/>
              <a:t>(“file1.txt”);</a:t>
            </a:r>
          </a:p>
          <a:p>
            <a:r>
              <a:rPr lang="en-US" dirty="0" err="1" smtClean="0"/>
              <a:t>Ifstream</a:t>
            </a:r>
            <a:r>
              <a:rPr lang="en-US" dirty="0" smtClean="0"/>
              <a:t> in;</a:t>
            </a:r>
          </a:p>
          <a:p>
            <a:r>
              <a:rPr lang="en-US" dirty="0" err="1" smtClean="0"/>
              <a:t>In.open</a:t>
            </a:r>
            <a:r>
              <a:rPr lang="en-US" dirty="0" smtClean="0"/>
              <a:t>(“file2.txt”);</a:t>
            </a:r>
          </a:p>
          <a:p>
            <a:r>
              <a:rPr lang="en-US" dirty="0" smtClean="0"/>
              <a:t>While(! </a:t>
            </a:r>
            <a:r>
              <a:rPr lang="en-US" dirty="0" err="1" smtClean="0"/>
              <a:t>In.eof</a:t>
            </a:r>
            <a:r>
              <a:rPr lang="en-US" dirty="0" smtClean="0"/>
              <a:t>())</a:t>
            </a:r>
          </a:p>
          <a:p>
            <a:r>
              <a:rPr lang="en-US" dirty="0" smtClean="0"/>
              <a:t>{</a:t>
            </a:r>
          </a:p>
          <a:p>
            <a:r>
              <a:rPr lang="en-US" dirty="0"/>
              <a:t> </a:t>
            </a:r>
            <a:r>
              <a:rPr lang="en-US" dirty="0" smtClean="0"/>
              <a:t>  in &gt;&gt; </a:t>
            </a:r>
            <a:r>
              <a:rPr lang="en-US" dirty="0" err="1" smtClean="0"/>
              <a:t>msg</a:t>
            </a:r>
            <a:r>
              <a:rPr lang="en-US" dirty="0" smtClean="0"/>
              <a:t>;</a:t>
            </a:r>
          </a:p>
          <a:p>
            <a:r>
              <a:rPr lang="en-US" dirty="0"/>
              <a:t> </a:t>
            </a:r>
            <a:r>
              <a:rPr lang="en-US" dirty="0" smtClean="0"/>
              <a:t>  out &lt;&lt; </a:t>
            </a:r>
            <a:r>
              <a:rPr lang="en-US" dirty="0" err="1" smtClean="0"/>
              <a:t>msg</a:t>
            </a:r>
            <a:r>
              <a:rPr lang="en-US" dirty="0" smtClean="0"/>
              <a:t>;</a:t>
            </a:r>
          </a:p>
          <a:p>
            <a:r>
              <a:rPr lang="en-US" dirty="0" smtClean="0"/>
              <a:t>}</a:t>
            </a:r>
          </a:p>
          <a:p>
            <a:r>
              <a:rPr lang="en-US" dirty="0" err="1" smtClean="0"/>
              <a:t>Cout</a:t>
            </a:r>
            <a:r>
              <a:rPr lang="en-US" dirty="0" smtClean="0"/>
              <a:t> &lt;&lt; “</a:t>
            </a:r>
            <a:r>
              <a:rPr lang="en-US" smtClean="0"/>
              <a:t>File copied”;</a:t>
            </a:r>
            <a:endParaRPr lang="en-US" dirty="0" smtClean="0"/>
          </a:p>
          <a:p>
            <a:r>
              <a:rPr lang="en-US" dirty="0" err="1" smtClean="0"/>
              <a:t>Out.close</a:t>
            </a:r>
            <a:r>
              <a:rPr lang="en-US" dirty="0" smtClean="0"/>
              <a:t>().</a:t>
            </a:r>
          </a:p>
          <a:p>
            <a:r>
              <a:rPr lang="en-US" dirty="0" err="1" smtClean="0"/>
              <a:t>In.close</a:t>
            </a:r>
            <a:r>
              <a:rPr lang="en-US" dirty="0" smtClean="0"/>
              <a:t>();</a:t>
            </a:r>
            <a:endParaRPr lang="en-US" dirty="0"/>
          </a:p>
        </p:txBody>
      </p:sp>
    </p:spTree>
    <p:extLst>
      <p:ext uri="{BB962C8B-B14F-4D97-AF65-F5344CB8AC3E}">
        <p14:creationId xmlns:p14="http://schemas.microsoft.com/office/powerpoint/2010/main" val="31825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Stream</a:t>
            </a:r>
            <a:endParaRPr lang="en-US" dirty="0"/>
          </a:p>
        </p:txBody>
      </p:sp>
      <p:sp>
        <p:nvSpPr>
          <p:cNvPr id="3" name="Content Placeholder 2"/>
          <p:cNvSpPr>
            <a:spLocks noGrp="1"/>
          </p:cNvSpPr>
          <p:nvPr>
            <p:ph idx="1"/>
          </p:nvPr>
        </p:nvSpPr>
        <p:spPr/>
        <p:txBody>
          <a:bodyPr>
            <a:normAutofit fontScale="77500" lnSpcReduction="20000"/>
          </a:bodyPr>
          <a:lstStyle/>
          <a:p>
            <a:r>
              <a:rPr lang="en-US" dirty="0"/>
              <a:t>C/C++ IO are based on </a:t>
            </a:r>
            <a:r>
              <a:rPr lang="en-US" i="1" dirty="0"/>
              <a:t>streams</a:t>
            </a:r>
            <a:r>
              <a:rPr lang="en-US" dirty="0"/>
              <a:t>, which are sequence of bytes flowing in and out of the programs (just like water and oil flowing through a pipe</a:t>
            </a:r>
            <a:r>
              <a:rPr lang="en-US" dirty="0" smtClean="0"/>
              <a:t>).</a:t>
            </a:r>
          </a:p>
          <a:p>
            <a:r>
              <a:rPr lang="en-US" dirty="0" smtClean="0"/>
              <a:t>In </a:t>
            </a:r>
            <a:r>
              <a:rPr lang="en-US" dirty="0"/>
              <a:t>input operations, data bytes flow from an </a:t>
            </a:r>
            <a:r>
              <a:rPr lang="en-US" i="1" dirty="0"/>
              <a:t>input source</a:t>
            </a:r>
            <a:r>
              <a:rPr lang="en-US" dirty="0"/>
              <a:t> (such as keyboard, file, network or another program) into the program</a:t>
            </a:r>
            <a:r>
              <a:rPr lang="en-US" dirty="0" smtClean="0"/>
              <a:t>.</a:t>
            </a:r>
          </a:p>
          <a:p>
            <a:r>
              <a:rPr lang="en-US" dirty="0" smtClean="0"/>
              <a:t>In </a:t>
            </a:r>
            <a:r>
              <a:rPr lang="en-US" dirty="0"/>
              <a:t>output operations, data bytes flow from the program to an </a:t>
            </a:r>
            <a:r>
              <a:rPr lang="en-US" i="1" dirty="0"/>
              <a:t>output sink</a:t>
            </a:r>
            <a:r>
              <a:rPr lang="en-US" dirty="0"/>
              <a:t> (such as console, file, network or another program). </a:t>
            </a:r>
            <a:endParaRPr lang="en-US" dirty="0" smtClean="0"/>
          </a:p>
          <a:p>
            <a:r>
              <a:rPr lang="en-US" dirty="0" smtClean="0"/>
              <a:t>Streams </a:t>
            </a:r>
            <a:r>
              <a:rPr lang="en-US" dirty="0"/>
              <a:t>acts as an intermediaries between the programs and the actual IO devices, in such the way that frees the programmers from handling the actual devices, so as to archive device independent IO operations.</a:t>
            </a:r>
          </a:p>
        </p:txBody>
      </p:sp>
    </p:spTree>
    <p:extLst>
      <p:ext uri="{BB962C8B-B14F-4D97-AF65-F5344CB8AC3E}">
        <p14:creationId xmlns:p14="http://schemas.microsoft.com/office/powerpoint/2010/main" val="322311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Hierachy</a:t>
            </a:r>
            <a:r>
              <a:rPr lang="en-US" dirty="0" smtClean="0"/>
              <a:t> of Stream classes in C++ (</a:t>
            </a:r>
            <a:r>
              <a:rPr lang="en-US" dirty="0" err="1" smtClean="0"/>
              <a:t>iostream.h</a:t>
            </a:r>
            <a:r>
              <a:rPr lang="en-US" dirty="0" smtClean="0"/>
              <a:t>)</a:t>
            </a:r>
            <a:endParaRPr lang="en-US" dirty="0"/>
          </a:p>
        </p:txBody>
      </p:sp>
      <p:pic>
        <p:nvPicPr>
          <p:cNvPr id="2050" name="Picture 2" descr="https://media.geeksforgeeks.org/wp-content/uploads/20190509103056/Heirarchy-of-Stream-Classess-in-iostream.h-1024x6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042118" cy="499491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p:nvPr/>
        </p:nvCxnSpPr>
        <p:spPr>
          <a:xfrm>
            <a:off x="3048000" y="3869055"/>
            <a:ext cx="0" cy="47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590800" y="4343400"/>
            <a:ext cx="1066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90800" y="4362688"/>
            <a:ext cx="956737" cy="369332"/>
          </a:xfrm>
          <a:prstGeom prst="rect">
            <a:avLst/>
          </a:prstGeom>
          <a:noFill/>
        </p:spPr>
        <p:txBody>
          <a:bodyPr wrap="none" rtlCol="0">
            <a:spAutoFit/>
          </a:bodyPr>
          <a:lstStyle/>
          <a:p>
            <a:r>
              <a:rPr lang="en-US" dirty="0" err="1" smtClean="0"/>
              <a:t>ifstream</a:t>
            </a:r>
            <a:endParaRPr lang="en-US" dirty="0"/>
          </a:p>
        </p:txBody>
      </p:sp>
      <p:cxnSp>
        <p:nvCxnSpPr>
          <p:cNvPr id="11" name="Straight Arrow Connector 10"/>
          <p:cNvCxnSpPr/>
          <p:nvPr/>
        </p:nvCxnSpPr>
        <p:spPr>
          <a:xfrm>
            <a:off x="6324600" y="3861435"/>
            <a:ext cx="0" cy="47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867400" y="4335780"/>
            <a:ext cx="1066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867400" y="4355068"/>
            <a:ext cx="1025665" cy="369332"/>
          </a:xfrm>
          <a:prstGeom prst="rect">
            <a:avLst/>
          </a:prstGeom>
          <a:noFill/>
        </p:spPr>
        <p:txBody>
          <a:bodyPr wrap="none" rtlCol="0">
            <a:spAutoFit/>
          </a:bodyPr>
          <a:lstStyle/>
          <a:p>
            <a:r>
              <a:rPr lang="en-US" dirty="0" err="1"/>
              <a:t>o</a:t>
            </a:r>
            <a:r>
              <a:rPr lang="en-US" dirty="0" err="1" smtClean="0"/>
              <a:t>fstream</a:t>
            </a:r>
            <a:endParaRPr lang="en-US" dirty="0"/>
          </a:p>
        </p:txBody>
      </p:sp>
      <p:cxnSp>
        <p:nvCxnSpPr>
          <p:cNvPr id="14" name="Straight Arrow Connector 13"/>
          <p:cNvCxnSpPr/>
          <p:nvPr/>
        </p:nvCxnSpPr>
        <p:spPr>
          <a:xfrm>
            <a:off x="4419600" y="4840367"/>
            <a:ext cx="0" cy="474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62400" y="5314712"/>
            <a:ext cx="1066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62400" y="5334000"/>
            <a:ext cx="903837" cy="369332"/>
          </a:xfrm>
          <a:prstGeom prst="rect">
            <a:avLst/>
          </a:prstGeom>
          <a:noFill/>
        </p:spPr>
        <p:txBody>
          <a:bodyPr wrap="none" rtlCol="0">
            <a:spAutoFit/>
          </a:bodyPr>
          <a:lstStyle/>
          <a:p>
            <a:r>
              <a:rPr lang="en-US" dirty="0" err="1" smtClean="0"/>
              <a:t>fstream</a:t>
            </a:r>
            <a:endParaRPr lang="en-US" dirty="0"/>
          </a:p>
        </p:txBody>
      </p:sp>
    </p:spTree>
    <p:extLst>
      <p:ext uri="{BB962C8B-B14F-4D97-AF65-F5344CB8AC3E}">
        <p14:creationId xmlns:p14="http://schemas.microsoft.com/office/powerpoint/2010/main" val="376231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In </a:t>
            </a:r>
            <a:r>
              <a:rPr lang="en-US" dirty="0">
                <a:hlinkClick r:id="rId2"/>
              </a:rPr>
              <a:t>C++</a:t>
            </a:r>
            <a:r>
              <a:rPr lang="en-US" dirty="0"/>
              <a:t> there are number of stream classes for defining various streams related with files and for doing input-output operations. All these classes are defined in the file </a:t>
            </a:r>
            <a:r>
              <a:rPr lang="en-US" b="1" dirty="0" err="1"/>
              <a:t>iostream.h</a:t>
            </a:r>
            <a:r>
              <a:rPr lang="en-US" dirty="0" smtClean="0"/>
              <a:t>.</a:t>
            </a:r>
          </a:p>
          <a:p>
            <a:pPr fontAlgn="base"/>
            <a:r>
              <a:rPr lang="en-US" b="1" dirty="0" err="1"/>
              <a:t>ios</a:t>
            </a:r>
            <a:r>
              <a:rPr lang="en-US" b="1" dirty="0"/>
              <a:t> class</a:t>
            </a:r>
            <a:r>
              <a:rPr lang="en-US" dirty="0"/>
              <a:t> is topmost class in the stream classes hierarchy. It is the base class for </a:t>
            </a:r>
            <a:r>
              <a:rPr lang="en-US" b="1" dirty="0" err="1"/>
              <a:t>istream</a:t>
            </a:r>
            <a:r>
              <a:rPr lang="en-US" b="1" dirty="0"/>
              <a:t>, </a:t>
            </a:r>
            <a:r>
              <a:rPr lang="en-US" b="1" dirty="0" err="1"/>
              <a:t>ostream</a:t>
            </a:r>
            <a:r>
              <a:rPr lang="en-US" b="1" dirty="0"/>
              <a:t>, </a:t>
            </a:r>
            <a:r>
              <a:rPr lang="en-US" dirty="0"/>
              <a:t>and </a:t>
            </a:r>
            <a:r>
              <a:rPr lang="en-US" b="1" dirty="0" err="1"/>
              <a:t>streambuf</a:t>
            </a:r>
            <a:r>
              <a:rPr lang="en-US" dirty="0"/>
              <a:t> class.</a:t>
            </a:r>
          </a:p>
          <a:p>
            <a:pPr fontAlgn="base"/>
            <a:r>
              <a:rPr lang="en-US" b="1" dirty="0" err="1"/>
              <a:t>istream</a:t>
            </a:r>
            <a:r>
              <a:rPr lang="en-US" dirty="0"/>
              <a:t> and </a:t>
            </a:r>
            <a:r>
              <a:rPr lang="en-US" b="1" dirty="0" err="1"/>
              <a:t>ostream</a:t>
            </a:r>
            <a:r>
              <a:rPr lang="en-US" dirty="0"/>
              <a:t> serves the base classes for </a:t>
            </a:r>
            <a:r>
              <a:rPr lang="en-US" b="1" dirty="0" err="1"/>
              <a:t>iostream</a:t>
            </a:r>
            <a:r>
              <a:rPr lang="en-US" dirty="0"/>
              <a:t> class. The class </a:t>
            </a:r>
            <a:r>
              <a:rPr lang="en-US" b="1" dirty="0" err="1"/>
              <a:t>istream</a:t>
            </a:r>
            <a:r>
              <a:rPr lang="en-US" dirty="0"/>
              <a:t> is used for input and </a:t>
            </a:r>
            <a:r>
              <a:rPr lang="en-US" b="1" dirty="0" err="1"/>
              <a:t>ostream</a:t>
            </a:r>
            <a:r>
              <a:rPr lang="en-US" dirty="0"/>
              <a:t> for the output.</a:t>
            </a:r>
          </a:p>
          <a:p>
            <a:pPr fontAlgn="base"/>
            <a:r>
              <a:rPr lang="en-US" dirty="0"/>
              <a:t>Class </a:t>
            </a:r>
            <a:r>
              <a:rPr lang="en-US" b="1" dirty="0" err="1"/>
              <a:t>ios</a:t>
            </a:r>
            <a:r>
              <a:rPr lang="en-US" dirty="0"/>
              <a:t> is indirectly inherited to </a:t>
            </a:r>
            <a:r>
              <a:rPr lang="en-US" b="1" dirty="0" err="1"/>
              <a:t>iostream</a:t>
            </a:r>
            <a:r>
              <a:rPr lang="en-US" dirty="0"/>
              <a:t> class using </a:t>
            </a:r>
            <a:r>
              <a:rPr lang="en-US" b="1" dirty="0" err="1"/>
              <a:t>istream</a:t>
            </a:r>
            <a:r>
              <a:rPr lang="en-US" dirty="0"/>
              <a:t> and </a:t>
            </a:r>
            <a:r>
              <a:rPr lang="en-US" b="1" dirty="0" err="1"/>
              <a:t>ostream</a:t>
            </a:r>
            <a:r>
              <a:rPr lang="en-US" dirty="0"/>
              <a:t>. To avoid the duplicity of data and member functions of </a:t>
            </a:r>
            <a:r>
              <a:rPr lang="en-US" b="1" dirty="0" err="1"/>
              <a:t>ios</a:t>
            </a:r>
            <a:r>
              <a:rPr lang="en-US" dirty="0"/>
              <a:t> class, it is declared as virtual base class when inheriting in </a:t>
            </a:r>
            <a:r>
              <a:rPr lang="en-US" b="1" dirty="0" err="1"/>
              <a:t>istream</a:t>
            </a:r>
            <a:r>
              <a:rPr lang="en-US" dirty="0"/>
              <a:t> and </a:t>
            </a:r>
            <a:r>
              <a:rPr lang="en-US" b="1" dirty="0" err="1"/>
              <a:t>ostream</a:t>
            </a:r>
            <a:r>
              <a:rPr lang="en-US" dirty="0"/>
              <a:t> </a:t>
            </a:r>
            <a:r>
              <a:rPr lang="en-US" dirty="0" smtClean="0"/>
              <a:t>as</a:t>
            </a:r>
          </a:p>
          <a:p>
            <a:pPr fontAlgn="base"/>
            <a:r>
              <a:rPr lang="en-US" dirty="0" smtClean="0"/>
              <a:t>class </a:t>
            </a:r>
            <a:r>
              <a:rPr lang="en-US" dirty="0" err="1"/>
              <a:t>istream</a:t>
            </a:r>
            <a:r>
              <a:rPr lang="en-US" dirty="0"/>
              <a:t>: virtual public </a:t>
            </a:r>
            <a:r>
              <a:rPr lang="en-US" dirty="0" err="1"/>
              <a:t>ios</a:t>
            </a:r>
            <a:r>
              <a:rPr lang="en-US" dirty="0"/>
              <a:t> </a:t>
            </a:r>
            <a:endParaRPr lang="en-US" dirty="0" smtClean="0"/>
          </a:p>
          <a:p>
            <a:pPr fontAlgn="base"/>
            <a:r>
              <a:rPr lang="en-US" dirty="0" smtClean="0"/>
              <a:t>{ </a:t>
            </a:r>
            <a:r>
              <a:rPr lang="en-US" dirty="0"/>
              <a:t>}; </a:t>
            </a:r>
            <a:endParaRPr lang="en-US" dirty="0" smtClean="0"/>
          </a:p>
          <a:p>
            <a:pPr fontAlgn="base"/>
            <a:r>
              <a:rPr lang="en-US" dirty="0" smtClean="0"/>
              <a:t>class </a:t>
            </a:r>
            <a:r>
              <a:rPr lang="en-US" dirty="0" err="1"/>
              <a:t>ostream</a:t>
            </a:r>
            <a:r>
              <a:rPr lang="en-US" dirty="0"/>
              <a:t>: virtual public </a:t>
            </a:r>
            <a:r>
              <a:rPr lang="en-US" dirty="0" err="1"/>
              <a:t>ios</a:t>
            </a:r>
            <a:r>
              <a:rPr lang="en-US" dirty="0"/>
              <a:t> </a:t>
            </a:r>
            <a:endParaRPr lang="en-US" dirty="0" smtClean="0"/>
          </a:p>
          <a:p>
            <a:pPr fontAlgn="base"/>
            <a:r>
              <a:rPr lang="en-US" dirty="0" smtClean="0"/>
              <a:t>{ </a:t>
            </a:r>
            <a:r>
              <a:rPr lang="en-US" dirty="0"/>
              <a:t>};</a:t>
            </a:r>
          </a:p>
          <a:p>
            <a:endParaRPr lang="en-US" dirty="0"/>
          </a:p>
        </p:txBody>
      </p:sp>
    </p:spTree>
    <p:extLst>
      <p:ext uri="{BB962C8B-B14F-4D97-AF65-F5344CB8AC3E}">
        <p14:creationId xmlns:p14="http://schemas.microsoft.com/office/powerpoint/2010/main" val="65686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Operations using stream</a:t>
            </a:r>
            <a:endParaRPr lang="en-US" dirty="0"/>
          </a:p>
        </p:txBody>
      </p:sp>
      <p:pic>
        <p:nvPicPr>
          <p:cNvPr id="3076" name="Picture 4" descr="File Handling in C++ - C++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5238750"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21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for File Operations</a:t>
            </a:r>
            <a:endParaRPr lang="en-US" dirty="0"/>
          </a:p>
        </p:txBody>
      </p:sp>
      <p:pic>
        <p:nvPicPr>
          <p:cNvPr id="4098" name="Picture 2" descr="file handling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340" y="1524000"/>
            <a:ext cx="6076950" cy="45624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32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9578536"/>
              </p:ext>
            </p:extLst>
          </p:nvPr>
        </p:nvGraphicFramePr>
        <p:xfrm>
          <a:off x="457200" y="1600200"/>
          <a:ext cx="7848600" cy="3901440"/>
        </p:xfrm>
        <a:graphic>
          <a:graphicData uri="http://schemas.openxmlformats.org/drawingml/2006/table">
            <a:tbl>
              <a:tblPr firstRow="1" bandRow="1">
                <a:tableStyleId>{5C22544A-7EE6-4342-B048-85BDC9FD1C3A}</a:tableStyleId>
              </a:tblPr>
              <a:tblGrid>
                <a:gridCol w="1635125"/>
                <a:gridCol w="6213475"/>
              </a:tblGrid>
              <a:tr h="370840">
                <a:tc>
                  <a:txBody>
                    <a:bodyPr/>
                    <a:lstStyle/>
                    <a:p>
                      <a:pPr fontAlgn="t"/>
                      <a:r>
                        <a:rPr lang="en-US" dirty="0" err="1">
                          <a:effectLst/>
                        </a:rPr>
                        <a:t>Sr.No</a:t>
                      </a:r>
                      <a:endParaRPr lang="en-US" dirty="0">
                        <a:effectLst/>
                      </a:endParaRPr>
                    </a:p>
                  </a:txBody>
                  <a:tcPr marL="76200" marR="76200" marT="76200" marB="76200"/>
                </a:tc>
                <a:tc>
                  <a:txBody>
                    <a:bodyPr/>
                    <a:lstStyle/>
                    <a:p>
                      <a:pPr algn="ctr" fontAlgn="t"/>
                      <a:r>
                        <a:rPr lang="en-US">
                          <a:effectLst/>
                        </a:rPr>
                        <a:t>Data Type &amp; Description</a:t>
                      </a:r>
                    </a:p>
                  </a:txBody>
                  <a:tcPr marL="76200" marR="76200" marT="76200" marB="76200"/>
                </a:tc>
              </a:tr>
              <a:tr h="370840">
                <a:tc>
                  <a:txBody>
                    <a:bodyPr/>
                    <a:lstStyle/>
                    <a:p>
                      <a:pPr fontAlgn="t"/>
                      <a:r>
                        <a:rPr lang="en-US">
                          <a:effectLst/>
                        </a:rPr>
                        <a:t>1</a:t>
                      </a:r>
                    </a:p>
                  </a:txBody>
                  <a:tcPr marL="76200" marR="76200" marT="76200" marB="76200"/>
                </a:tc>
                <a:tc>
                  <a:txBody>
                    <a:bodyPr/>
                    <a:lstStyle/>
                    <a:p>
                      <a:pPr algn="just" fontAlgn="t"/>
                      <a:r>
                        <a:rPr lang="en-US" b="1" dirty="0" err="1">
                          <a:solidFill>
                            <a:srgbClr val="000000"/>
                          </a:solidFill>
                          <a:effectLst/>
                        </a:rPr>
                        <a:t>ofstream</a:t>
                      </a:r>
                      <a:endParaRPr lang="en-US" dirty="0">
                        <a:solidFill>
                          <a:srgbClr val="000000"/>
                        </a:solidFill>
                        <a:effectLst/>
                      </a:endParaRPr>
                    </a:p>
                    <a:p>
                      <a:pPr algn="just" fontAlgn="t"/>
                      <a:r>
                        <a:rPr lang="en-US" dirty="0">
                          <a:solidFill>
                            <a:srgbClr val="000000"/>
                          </a:solidFill>
                          <a:effectLst/>
                        </a:rPr>
                        <a:t>This data type represents the output file stream and is used to create files and to write information to files.</a:t>
                      </a:r>
                    </a:p>
                  </a:txBody>
                  <a:tcPr marL="76200" marR="76200" marT="76200" marB="76200"/>
                </a:tc>
              </a:tr>
              <a:tr h="370840">
                <a:tc>
                  <a:txBody>
                    <a:bodyPr/>
                    <a:lstStyle/>
                    <a:p>
                      <a:pPr fontAlgn="t"/>
                      <a:r>
                        <a:rPr lang="en-US">
                          <a:effectLst/>
                        </a:rPr>
                        <a:t>2</a:t>
                      </a:r>
                    </a:p>
                  </a:txBody>
                  <a:tcPr marL="76200" marR="76200" marT="76200" marB="76200"/>
                </a:tc>
                <a:tc>
                  <a:txBody>
                    <a:bodyPr/>
                    <a:lstStyle/>
                    <a:p>
                      <a:pPr algn="just" fontAlgn="t"/>
                      <a:r>
                        <a:rPr lang="en-US" b="1" dirty="0" err="1">
                          <a:solidFill>
                            <a:srgbClr val="000000"/>
                          </a:solidFill>
                          <a:effectLst/>
                        </a:rPr>
                        <a:t>ifstream</a:t>
                      </a:r>
                      <a:endParaRPr lang="en-US" dirty="0">
                        <a:solidFill>
                          <a:srgbClr val="000000"/>
                        </a:solidFill>
                        <a:effectLst/>
                      </a:endParaRPr>
                    </a:p>
                    <a:p>
                      <a:pPr algn="just" fontAlgn="t"/>
                      <a:r>
                        <a:rPr lang="en-US" dirty="0">
                          <a:solidFill>
                            <a:srgbClr val="000000"/>
                          </a:solidFill>
                          <a:effectLst/>
                        </a:rPr>
                        <a:t>This data type represents the input file stream and is used to read information from files.</a:t>
                      </a:r>
                    </a:p>
                  </a:txBody>
                  <a:tcPr marL="76200" marR="76200" marT="76200" marB="76200"/>
                </a:tc>
              </a:tr>
              <a:tr h="370840">
                <a:tc>
                  <a:txBody>
                    <a:bodyPr/>
                    <a:lstStyle/>
                    <a:p>
                      <a:pPr fontAlgn="t"/>
                      <a:r>
                        <a:rPr lang="en-US">
                          <a:effectLst/>
                        </a:rPr>
                        <a:t>3</a:t>
                      </a:r>
                    </a:p>
                  </a:txBody>
                  <a:tcPr marL="76200" marR="76200" marT="76200" marB="76200"/>
                </a:tc>
                <a:tc>
                  <a:txBody>
                    <a:bodyPr/>
                    <a:lstStyle/>
                    <a:p>
                      <a:pPr algn="just" fontAlgn="t"/>
                      <a:r>
                        <a:rPr lang="en-US" b="1" dirty="0" err="1">
                          <a:solidFill>
                            <a:srgbClr val="000000"/>
                          </a:solidFill>
                          <a:effectLst/>
                        </a:rPr>
                        <a:t>fstream</a:t>
                      </a:r>
                      <a:endParaRPr lang="en-US" dirty="0">
                        <a:solidFill>
                          <a:srgbClr val="000000"/>
                        </a:solidFill>
                        <a:effectLst/>
                      </a:endParaRPr>
                    </a:p>
                    <a:p>
                      <a:pPr algn="just" fontAlgn="t"/>
                      <a:r>
                        <a:rPr lang="en-US" dirty="0">
                          <a:solidFill>
                            <a:srgbClr val="000000"/>
                          </a:solidFill>
                          <a:effectLst/>
                        </a:rPr>
                        <a:t>This data type represents the file stream generally, and has the capabilities of both </a:t>
                      </a:r>
                      <a:r>
                        <a:rPr lang="en-US" dirty="0" err="1">
                          <a:solidFill>
                            <a:srgbClr val="000000"/>
                          </a:solidFill>
                          <a:effectLst/>
                        </a:rPr>
                        <a:t>ofstream</a:t>
                      </a:r>
                      <a:r>
                        <a:rPr lang="en-US" dirty="0">
                          <a:solidFill>
                            <a:srgbClr val="000000"/>
                          </a:solidFill>
                          <a:effectLst/>
                        </a:rPr>
                        <a:t> and </a:t>
                      </a:r>
                      <a:r>
                        <a:rPr lang="en-US" dirty="0" err="1">
                          <a:solidFill>
                            <a:srgbClr val="000000"/>
                          </a:solidFill>
                          <a:effectLst/>
                        </a:rPr>
                        <a:t>ifstream</a:t>
                      </a:r>
                      <a:r>
                        <a:rPr lang="en-US" dirty="0">
                          <a:solidFill>
                            <a:srgbClr val="000000"/>
                          </a:solidFill>
                          <a:effectLst/>
                        </a:rPr>
                        <a:t> which means it can create files, write information to files, and read information from files.</a:t>
                      </a:r>
                    </a:p>
                  </a:txBody>
                  <a:tcPr marL="76200" marR="76200" marT="76200" marB="76200"/>
                </a:tc>
              </a:tr>
            </a:tbl>
          </a:graphicData>
        </a:graphic>
      </p:graphicFrame>
    </p:spTree>
    <p:extLst>
      <p:ext uri="{BB962C8B-B14F-4D97-AF65-F5344CB8AC3E}">
        <p14:creationId xmlns:p14="http://schemas.microsoft.com/office/powerpoint/2010/main" val="323131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To perform input and output, a C++ program:</a:t>
            </a:r>
          </a:p>
          <a:p>
            <a:r>
              <a:rPr lang="en-US" dirty="0"/>
              <a:t>Construct a stream object</a:t>
            </a:r>
            <a:r>
              <a:rPr lang="en-US" dirty="0" smtClean="0"/>
              <a:t>.   // </a:t>
            </a:r>
            <a:r>
              <a:rPr lang="en-US" dirty="0" err="1" smtClean="0"/>
              <a:t>iftstream</a:t>
            </a:r>
            <a:r>
              <a:rPr lang="en-US" dirty="0" smtClean="0"/>
              <a:t> fin(“input.txt”);</a:t>
            </a:r>
            <a:endParaRPr lang="en-US" dirty="0"/>
          </a:p>
          <a:p>
            <a:r>
              <a:rPr lang="en-US" dirty="0"/>
              <a:t>Connect (Associate) the stream object to an actual IO device (e.g., keyboard, console, file, network, another program).</a:t>
            </a:r>
          </a:p>
          <a:p>
            <a:r>
              <a:rPr lang="en-US" dirty="0"/>
              <a:t>Perform input/output operations on the stream, via the functions defined in the stream's pubic interface in a device independent manner. Some functions convert the data between the external format and internal format (formatted IO); while other does not (unformatted or binary IO</a:t>
            </a:r>
            <a:r>
              <a:rPr lang="en-US" dirty="0" smtClean="0"/>
              <a:t>). </a:t>
            </a:r>
            <a:endParaRPr lang="en-US" dirty="0"/>
          </a:p>
          <a:p>
            <a:r>
              <a:rPr lang="en-US" dirty="0"/>
              <a:t>Disconnect (Dissociate) the stream to the actual IO device (e.g., close the file</a:t>
            </a:r>
            <a:r>
              <a:rPr lang="en-US" dirty="0" smtClean="0"/>
              <a:t>). // </a:t>
            </a:r>
            <a:r>
              <a:rPr lang="en-US" dirty="0" err="1" smtClean="0"/>
              <a:t>f</a:t>
            </a:r>
            <a:r>
              <a:rPr lang="en-US" dirty="0" err="1" smtClean="0"/>
              <a:t>in.close</a:t>
            </a:r>
            <a:r>
              <a:rPr lang="en-US" dirty="0" smtClean="0"/>
              <a:t>();</a:t>
            </a:r>
            <a:endParaRPr lang="en-US" dirty="0"/>
          </a:p>
          <a:p>
            <a:r>
              <a:rPr lang="en-US" dirty="0"/>
              <a:t>Free the stream object.</a:t>
            </a:r>
          </a:p>
          <a:p>
            <a:endParaRPr lang="en-US" dirty="0"/>
          </a:p>
        </p:txBody>
      </p:sp>
    </p:spTree>
    <p:extLst>
      <p:ext uri="{BB962C8B-B14F-4D97-AF65-F5344CB8AC3E}">
        <p14:creationId xmlns:p14="http://schemas.microsoft.com/office/powerpoint/2010/main" val="1662896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724</Words>
  <Application>Microsoft Office PowerPoint</Application>
  <PresentationFormat>On-screen Show (4:3)</PresentationFormat>
  <Paragraphs>170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Unit 5</vt:lpstr>
      <vt:lpstr>C++ Stream</vt:lpstr>
      <vt:lpstr>C++ Stream</vt:lpstr>
      <vt:lpstr>Hierachy of Stream classes in C++ (iostream.h)</vt:lpstr>
      <vt:lpstr>PowerPoint Presentation</vt:lpstr>
      <vt:lpstr>File Operations using stream</vt:lpstr>
      <vt:lpstr>Classes for File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Opening/creating a file </vt:lpstr>
      <vt:lpstr>Writing to File</vt:lpstr>
      <vt:lpstr>Reading from file</vt:lpstr>
      <vt:lpstr>Special operations in a File</vt:lpstr>
      <vt:lpstr>Program for filecopy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Windows User</dc:creator>
  <cp:lastModifiedBy>Windows User</cp:lastModifiedBy>
  <cp:revision>19</cp:revision>
  <dcterms:created xsi:type="dcterms:W3CDTF">2020-11-07T06:07:34Z</dcterms:created>
  <dcterms:modified xsi:type="dcterms:W3CDTF">2020-11-11T05:39:43Z</dcterms:modified>
</cp:coreProperties>
</file>