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3" r:id="rId47"/>
    <p:sldId id="302" r:id="rId48"/>
    <p:sldId id="304" r:id="rId49"/>
    <p:sldId id="306" r:id="rId50"/>
    <p:sldId id="307" r:id="rId51"/>
    <p:sldId id="308" r:id="rId52"/>
    <p:sldId id="309" r:id="rId53"/>
    <p:sldId id="310" r:id="rId54"/>
    <p:sldId id="311" r:id="rId55"/>
    <p:sldId id="312" r:id="rId56"/>
    <p:sldId id="313" r:id="rId57"/>
    <p:sldId id="314" r:id="rId58"/>
    <p:sldId id="316" r:id="rId59"/>
    <p:sldId id="315"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4" d="100"/>
          <a:sy n="94" d="100"/>
        </p:scale>
        <p:origin x="-88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98046B65-DC15-416A-A1AE-D3210954D101}" type="datetimeFigureOut">
              <a:rPr lang="en-US" smtClean="0"/>
              <a:t>9/2/2021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C525655E-1464-4849-9CA2-BE04E1AFB7A4}"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8046B65-DC15-416A-A1AE-D3210954D101}" type="datetimeFigureOut">
              <a:rPr lang="en-US" smtClean="0"/>
              <a:t>9/2/2021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525655E-1464-4849-9CA2-BE04E1AFB7A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8046B65-DC15-416A-A1AE-D3210954D101}" type="datetimeFigureOut">
              <a:rPr lang="en-US" smtClean="0"/>
              <a:t>9/2/2021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525655E-1464-4849-9CA2-BE04E1AFB7A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8046B65-DC15-416A-A1AE-D3210954D101}" type="datetimeFigureOut">
              <a:rPr lang="en-US" smtClean="0"/>
              <a:t>9/2/2021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525655E-1464-4849-9CA2-BE04E1AFB7A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8046B65-DC15-416A-A1AE-D3210954D101}" type="datetimeFigureOut">
              <a:rPr lang="en-US" smtClean="0"/>
              <a:t>9/2/2021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525655E-1464-4849-9CA2-BE04E1AFB7A4}"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8046B65-DC15-416A-A1AE-D3210954D101}" type="datetimeFigureOut">
              <a:rPr lang="en-US" smtClean="0"/>
              <a:t>9/2/2021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525655E-1464-4849-9CA2-BE04E1AFB7A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8046B65-DC15-416A-A1AE-D3210954D101}" type="datetimeFigureOut">
              <a:rPr lang="en-US" smtClean="0"/>
              <a:t>9/2/2021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525655E-1464-4849-9CA2-BE04E1AFB7A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8046B65-DC15-416A-A1AE-D3210954D101}" type="datetimeFigureOut">
              <a:rPr lang="en-US" smtClean="0"/>
              <a:t>9/2/2021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525655E-1464-4849-9CA2-BE04E1AFB7A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98046B65-DC15-416A-A1AE-D3210954D101}" type="datetimeFigureOut">
              <a:rPr lang="en-US" smtClean="0"/>
              <a:t>9/2/2021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525655E-1464-4849-9CA2-BE04E1AFB7A4}"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8046B65-DC15-416A-A1AE-D3210954D101}" type="datetimeFigureOut">
              <a:rPr lang="en-US" smtClean="0"/>
              <a:t>9/2/2021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525655E-1464-4849-9CA2-BE04E1AFB7A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98046B65-DC15-416A-A1AE-D3210954D101}" type="datetimeFigureOut">
              <a:rPr lang="en-US" smtClean="0"/>
              <a:t>9/2/2021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525655E-1464-4849-9CA2-BE04E1AFB7A4}"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8046B65-DC15-416A-A1AE-D3210954D101}" type="datetimeFigureOut">
              <a:rPr lang="en-US" smtClean="0"/>
              <a:t>9/2/2021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525655E-1464-4849-9CA2-BE04E1AFB7A4}"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doodle.com/online-compiler-c++/" TargetMode="External"/><Relationship Id="rId2" Type="http://schemas.openxmlformats.org/officeDocument/2006/relationships/hyperlink" Target="https://www.codechef.com/ide" TargetMode="External"/><Relationship Id="rId1" Type="http://schemas.openxmlformats.org/officeDocument/2006/relationships/slideLayout" Target="../slideLayouts/slideLayout2.xml"/><Relationship Id="rId5" Type="http://schemas.openxmlformats.org/officeDocument/2006/relationships/hyperlink" Target="https://www.tutorialspoint.com/compile_cpp_online.php" TargetMode="External"/><Relationship Id="rId4" Type="http://schemas.openxmlformats.org/officeDocument/2006/relationships/hyperlink" Target="https://www.w3schools.com/cpp/cpp_compiler.asp"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Information Technology Dept.</a:t>
            </a:r>
            <a:r>
              <a:rPr lang="en-US" dirty="0"/>
              <a:t/>
            </a:r>
            <a:br>
              <a:rPr lang="en-US" dirty="0"/>
            </a:br>
            <a:endParaRPr lang="en-US" dirty="0"/>
          </a:p>
        </p:txBody>
      </p:sp>
      <p:sp>
        <p:nvSpPr>
          <p:cNvPr id="3" name="Subtitle 2"/>
          <p:cNvSpPr>
            <a:spLocks noGrp="1"/>
          </p:cNvSpPr>
          <p:nvPr>
            <p:ph idx="1"/>
          </p:nvPr>
        </p:nvSpPr>
        <p:spPr/>
        <p:txBody>
          <a:bodyPr>
            <a:normAutofit/>
          </a:bodyPr>
          <a:lstStyle/>
          <a:p>
            <a:endParaRPr lang="en-US" dirty="0" smtClean="0"/>
          </a:p>
          <a:p>
            <a:pPr algn="ctr"/>
            <a:r>
              <a:rPr lang="en-US" dirty="0"/>
              <a:t>Welcome to </a:t>
            </a:r>
            <a:br>
              <a:rPr lang="en-US" dirty="0"/>
            </a:br>
            <a:r>
              <a:rPr lang="en-US" dirty="0"/>
              <a:t>IF3I </a:t>
            </a:r>
            <a:br>
              <a:rPr lang="en-US" dirty="0"/>
            </a:br>
            <a:r>
              <a:rPr lang="en-US" b="1" dirty="0"/>
              <a:t>Course</a:t>
            </a:r>
            <a:r>
              <a:rPr lang="en-US" dirty="0"/>
              <a:t> - Object Oriented Programming using C++ </a:t>
            </a:r>
            <a:br>
              <a:rPr lang="en-US" dirty="0"/>
            </a:br>
            <a:r>
              <a:rPr lang="en-US" b="1" dirty="0" smtClean="0"/>
              <a:t>Course Code </a:t>
            </a:r>
            <a:r>
              <a:rPr lang="en-US" dirty="0" smtClean="0"/>
              <a:t>– 22316</a:t>
            </a:r>
          </a:p>
          <a:p>
            <a:pPr marL="82296" indent="0" algn="ctr">
              <a:buNone/>
            </a:pPr>
            <a:r>
              <a:rPr lang="en-US" dirty="0" smtClean="0"/>
              <a:t>Theory Paper  – 70 Marks</a:t>
            </a:r>
          </a:p>
          <a:p>
            <a:pPr marL="82296" indent="0" algn="ctr">
              <a:buNone/>
            </a:pPr>
            <a:r>
              <a:rPr lang="en-US" dirty="0" smtClean="0"/>
              <a:t>External Practical – 30 Marks</a:t>
            </a:r>
          </a:p>
          <a:p>
            <a:pPr marL="82296" indent="0" algn="ctr">
              <a:buNone/>
            </a:pPr>
            <a:r>
              <a:rPr lang="en-US" dirty="0" smtClean="0"/>
              <a:t>Term Work – 25 Marks</a:t>
            </a:r>
            <a:endParaRPr lang="en-US" dirty="0"/>
          </a:p>
        </p:txBody>
      </p:sp>
    </p:spTree>
    <p:extLst>
      <p:ext uri="{BB962C8B-B14F-4D97-AF65-F5344CB8AC3E}">
        <p14:creationId xmlns:p14="http://schemas.microsoft.com/office/powerpoint/2010/main" val="3424600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Concept </a:t>
            </a:r>
            <a:r>
              <a:rPr lang="en-US" dirty="0" smtClean="0"/>
              <a:t>– Inheritance </a:t>
            </a:r>
            <a:r>
              <a:rPr lang="en-US" dirty="0" err="1" smtClean="0"/>
              <a:t>Cont</a:t>
            </a:r>
            <a:r>
              <a:rPr lang="en-US" dirty="0" smtClean="0"/>
              <a:t>…</a:t>
            </a:r>
            <a:endParaRPr lang="en-US" dirty="0"/>
          </a:p>
        </p:txBody>
      </p:sp>
      <p:pic>
        <p:nvPicPr>
          <p:cNvPr id="6146" name="Picture 2" descr="What are all the advantages of inheritance in Java? - Quo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799" y="1905000"/>
            <a:ext cx="7778363"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5714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 – </a:t>
            </a:r>
            <a:r>
              <a:rPr lang="en-US" dirty="0" smtClean="0"/>
              <a:t>Polymorphism</a:t>
            </a:r>
            <a:endParaRPr lang="en-US" dirty="0"/>
          </a:p>
        </p:txBody>
      </p:sp>
      <p:sp>
        <p:nvSpPr>
          <p:cNvPr id="3" name="Content Placeholder 2"/>
          <p:cNvSpPr>
            <a:spLocks noGrp="1"/>
          </p:cNvSpPr>
          <p:nvPr>
            <p:ph idx="1"/>
          </p:nvPr>
        </p:nvSpPr>
        <p:spPr/>
        <p:txBody>
          <a:bodyPr/>
          <a:lstStyle/>
          <a:p>
            <a:r>
              <a:rPr lang="en-US" dirty="0"/>
              <a:t>It is a feature, which lets us create </a:t>
            </a:r>
            <a:r>
              <a:rPr lang="en-US" b="1" dirty="0"/>
              <a:t>functions with same name </a:t>
            </a:r>
            <a:r>
              <a:rPr lang="en-US" dirty="0"/>
              <a:t>but </a:t>
            </a:r>
            <a:r>
              <a:rPr lang="en-US" b="1" dirty="0"/>
              <a:t>different arguments</a:t>
            </a:r>
            <a:r>
              <a:rPr lang="en-US" dirty="0"/>
              <a:t>, which will perform different actions. </a:t>
            </a:r>
            <a:endParaRPr lang="en-US" dirty="0" smtClean="0"/>
          </a:p>
          <a:p>
            <a:r>
              <a:rPr lang="en-US" dirty="0" smtClean="0"/>
              <a:t>That </a:t>
            </a:r>
            <a:r>
              <a:rPr lang="en-US" dirty="0"/>
              <a:t>means, functions with </a:t>
            </a:r>
            <a:r>
              <a:rPr lang="en-US" b="1" dirty="0"/>
              <a:t>same name</a:t>
            </a:r>
            <a:r>
              <a:rPr lang="en-US" dirty="0"/>
              <a:t>, </a:t>
            </a:r>
            <a:r>
              <a:rPr lang="en-US" b="1" dirty="0"/>
              <a:t>but functioning in different ways</a:t>
            </a:r>
            <a:r>
              <a:rPr lang="en-US" dirty="0"/>
              <a:t>.</a:t>
            </a:r>
          </a:p>
        </p:txBody>
      </p:sp>
      <p:pic>
        <p:nvPicPr>
          <p:cNvPr id="7170" name="Picture 2" descr="Polymorphism explained simply! - Shanika Ediriweera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4572000"/>
            <a:ext cx="4198005" cy="23622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Understanding and Applying Polymorphism in PH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492590"/>
            <a:ext cx="2575650" cy="1912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128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OOP Concept</a:t>
            </a:r>
            <a:endParaRPr lang="en-US" dirty="0"/>
          </a:p>
        </p:txBody>
      </p:sp>
      <p:sp>
        <p:nvSpPr>
          <p:cNvPr id="3" name="Content Placeholder 2"/>
          <p:cNvSpPr>
            <a:spLocks noGrp="1"/>
          </p:cNvSpPr>
          <p:nvPr>
            <p:ph idx="1"/>
          </p:nvPr>
        </p:nvSpPr>
        <p:spPr/>
        <p:txBody>
          <a:bodyPr/>
          <a:lstStyle/>
          <a:p>
            <a:r>
              <a:rPr lang="en-US" dirty="0" smtClean="0"/>
              <a:t>Object – Instance of class</a:t>
            </a:r>
          </a:p>
          <a:p>
            <a:r>
              <a:rPr lang="en-US" dirty="0" smtClean="0"/>
              <a:t>Class – Blue print of Object</a:t>
            </a:r>
          </a:p>
          <a:p>
            <a:r>
              <a:rPr lang="en-US" dirty="0" smtClean="0"/>
              <a:t>Abstraction – Data hiding</a:t>
            </a:r>
          </a:p>
          <a:p>
            <a:r>
              <a:rPr lang="en-US" dirty="0" smtClean="0"/>
              <a:t>Encapsulation – Wrapping up of data and methods in single unit</a:t>
            </a:r>
          </a:p>
          <a:p>
            <a:r>
              <a:rPr lang="en-US" dirty="0" smtClean="0"/>
              <a:t>Inheritance – Reusability</a:t>
            </a:r>
          </a:p>
          <a:p>
            <a:r>
              <a:rPr lang="en-US" dirty="0" smtClean="0"/>
              <a:t>Polymorphism – One name, many forms</a:t>
            </a:r>
          </a:p>
          <a:p>
            <a:endParaRPr lang="en-US" dirty="0"/>
          </a:p>
        </p:txBody>
      </p:sp>
    </p:spTree>
    <p:extLst>
      <p:ext uri="{BB962C8B-B14F-4D97-AF65-F5344CB8AC3E}">
        <p14:creationId xmlns:p14="http://schemas.microsoft.com/office/powerpoint/2010/main" val="34430426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 Languages</a:t>
            </a:r>
            <a:endParaRPr lang="en-US" dirty="0"/>
          </a:p>
        </p:txBody>
      </p:sp>
      <p:sp>
        <p:nvSpPr>
          <p:cNvPr id="3" name="Content Placeholder 2"/>
          <p:cNvSpPr>
            <a:spLocks noGrp="1"/>
          </p:cNvSpPr>
          <p:nvPr>
            <p:ph idx="1"/>
          </p:nvPr>
        </p:nvSpPr>
        <p:spPr/>
        <p:txBody>
          <a:bodyPr/>
          <a:lstStyle/>
          <a:p>
            <a:r>
              <a:rPr lang="en-US" dirty="0" err="1" smtClean="0"/>
              <a:t>Simula</a:t>
            </a:r>
            <a:endParaRPr lang="en-US" dirty="0" smtClean="0"/>
          </a:p>
          <a:p>
            <a:r>
              <a:rPr lang="en-US" dirty="0" smtClean="0"/>
              <a:t>C++</a:t>
            </a:r>
          </a:p>
          <a:p>
            <a:r>
              <a:rPr lang="en-US" dirty="0" smtClean="0"/>
              <a:t>Java</a:t>
            </a:r>
          </a:p>
          <a:p>
            <a:r>
              <a:rPr lang="en-US" dirty="0" smtClean="0"/>
              <a:t>Python</a:t>
            </a:r>
          </a:p>
          <a:p>
            <a:r>
              <a:rPr lang="en-US" dirty="0" smtClean="0"/>
              <a:t>etc..</a:t>
            </a:r>
            <a:endParaRPr lang="en-US" dirty="0"/>
          </a:p>
        </p:txBody>
      </p:sp>
    </p:spTree>
    <p:extLst>
      <p:ext uri="{BB962C8B-B14F-4D97-AF65-F5344CB8AC3E}">
        <p14:creationId xmlns:p14="http://schemas.microsoft.com/office/powerpoint/2010/main" val="22106335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OOP</a:t>
            </a:r>
            <a:endParaRPr lang="en-US" dirty="0"/>
          </a:p>
        </p:txBody>
      </p:sp>
      <p:sp>
        <p:nvSpPr>
          <p:cNvPr id="3" name="Content Placeholder 2"/>
          <p:cNvSpPr>
            <a:spLocks noGrp="1"/>
          </p:cNvSpPr>
          <p:nvPr>
            <p:ph idx="1"/>
          </p:nvPr>
        </p:nvSpPr>
        <p:spPr/>
        <p:txBody>
          <a:bodyPr>
            <a:normAutofit lnSpcReduction="10000"/>
          </a:bodyPr>
          <a:lstStyle/>
          <a:p>
            <a:r>
              <a:rPr lang="en-US" b="1" dirty="0"/>
              <a:t>Here Are Some Applications Of Object-Oriented Programming</a:t>
            </a:r>
          </a:p>
          <a:p>
            <a:pPr lvl="1"/>
            <a:r>
              <a:rPr lang="en-US" b="1" dirty="0" smtClean="0"/>
              <a:t>Client-Server </a:t>
            </a:r>
            <a:r>
              <a:rPr lang="en-US" b="1" dirty="0"/>
              <a:t>Systems</a:t>
            </a:r>
          </a:p>
          <a:p>
            <a:pPr lvl="1"/>
            <a:r>
              <a:rPr lang="en-US" b="1" dirty="0" smtClean="0"/>
              <a:t>Object-Oriented </a:t>
            </a:r>
            <a:r>
              <a:rPr lang="en-US" b="1" dirty="0"/>
              <a:t>Databases</a:t>
            </a:r>
          </a:p>
          <a:p>
            <a:pPr lvl="1"/>
            <a:r>
              <a:rPr lang="en-US" b="1" dirty="0" smtClean="0"/>
              <a:t>Real-Time </a:t>
            </a:r>
            <a:r>
              <a:rPr lang="en-US" b="1" dirty="0"/>
              <a:t>System Design</a:t>
            </a:r>
          </a:p>
          <a:p>
            <a:pPr lvl="1"/>
            <a:r>
              <a:rPr lang="en-US" b="1" dirty="0" smtClean="0"/>
              <a:t>Simulation </a:t>
            </a:r>
            <a:r>
              <a:rPr lang="en-US" b="1" dirty="0"/>
              <a:t>And </a:t>
            </a:r>
            <a:r>
              <a:rPr lang="en-US" b="1" dirty="0" err="1"/>
              <a:t>Modelling</a:t>
            </a:r>
            <a:r>
              <a:rPr lang="en-US" b="1" dirty="0"/>
              <a:t> </a:t>
            </a:r>
            <a:r>
              <a:rPr lang="en-US" b="1" dirty="0" smtClean="0"/>
              <a:t>System</a:t>
            </a:r>
          </a:p>
          <a:p>
            <a:pPr lvl="1"/>
            <a:r>
              <a:rPr lang="en-US" b="1" dirty="0" smtClean="0"/>
              <a:t>Hypertext </a:t>
            </a:r>
            <a:r>
              <a:rPr lang="en-US" b="1" dirty="0"/>
              <a:t>And </a:t>
            </a:r>
            <a:r>
              <a:rPr lang="en-US" b="1" dirty="0" smtClean="0"/>
              <a:t>Hypermedia</a:t>
            </a:r>
          </a:p>
          <a:p>
            <a:pPr lvl="1"/>
            <a:r>
              <a:rPr lang="en-US" b="1" dirty="0"/>
              <a:t>Neural Networking And Parallel </a:t>
            </a:r>
            <a:r>
              <a:rPr lang="en-US" b="1" dirty="0" smtClean="0"/>
              <a:t>Programming</a:t>
            </a:r>
          </a:p>
          <a:p>
            <a:pPr lvl="1"/>
            <a:r>
              <a:rPr lang="en-US" b="1" dirty="0" smtClean="0"/>
              <a:t>Office </a:t>
            </a:r>
            <a:r>
              <a:rPr lang="en-US" b="1" dirty="0"/>
              <a:t>Automation Systems</a:t>
            </a:r>
          </a:p>
          <a:p>
            <a:endParaRPr lang="en-US" b="1" dirty="0"/>
          </a:p>
          <a:p>
            <a:endParaRPr lang="en-US" b="1" dirty="0"/>
          </a:p>
          <a:p>
            <a:endParaRPr lang="en-US" b="1" dirty="0"/>
          </a:p>
          <a:p>
            <a:endParaRPr lang="en-US" dirty="0"/>
          </a:p>
          <a:p>
            <a:endParaRPr lang="en-US" dirty="0"/>
          </a:p>
        </p:txBody>
      </p:sp>
    </p:spTree>
    <p:extLst>
      <p:ext uri="{BB962C8B-B14F-4D97-AF65-F5344CB8AC3E}">
        <p14:creationId xmlns:p14="http://schemas.microsoft.com/office/powerpoint/2010/main" val="18832666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C and C++</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15021273"/>
              </p:ext>
            </p:extLst>
          </p:nvPr>
        </p:nvGraphicFramePr>
        <p:xfrm>
          <a:off x="1447800" y="1295400"/>
          <a:ext cx="7238999" cy="5023953"/>
        </p:xfrm>
        <a:graphic>
          <a:graphicData uri="http://schemas.openxmlformats.org/drawingml/2006/table">
            <a:tbl>
              <a:tblPr/>
              <a:tblGrid>
                <a:gridCol w="457200"/>
                <a:gridCol w="1140823"/>
                <a:gridCol w="2820488"/>
                <a:gridCol w="2820488"/>
              </a:tblGrid>
              <a:tr h="373505">
                <a:tc>
                  <a:txBody>
                    <a:bodyPr/>
                    <a:lstStyle/>
                    <a:p>
                      <a:pPr fontAlgn="t"/>
                      <a:r>
                        <a:rPr lang="en-US" sz="1200" dirty="0">
                          <a:effectLst/>
                        </a:rPr>
                        <a:t>Sr. No.</a:t>
                      </a:r>
                    </a:p>
                  </a:txBody>
                  <a:tcPr marL="39349" marR="39349" marT="39349" marB="393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dirty="0">
                          <a:effectLst/>
                        </a:rPr>
                        <a:t>Key</a:t>
                      </a:r>
                    </a:p>
                  </a:txBody>
                  <a:tcPr marL="39349" marR="39349" marT="39349" marB="393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dirty="0">
                          <a:effectLst/>
                        </a:rPr>
                        <a:t>C</a:t>
                      </a:r>
                    </a:p>
                  </a:txBody>
                  <a:tcPr marL="39349" marR="39349" marT="39349" marB="393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a:effectLst/>
                        </a:rPr>
                        <a:t>C++</a:t>
                      </a:r>
                    </a:p>
                  </a:txBody>
                  <a:tcPr marL="39349" marR="39349" marT="39349" marB="393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19658">
                <a:tc>
                  <a:txBody>
                    <a:bodyPr/>
                    <a:lstStyle/>
                    <a:p>
                      <a:pPr algn="ctr" fontAlgn="ctr"/>
                      <a:r>
                        <a:rPr lang="en-US" sz="1200">
                          <a:effectLst/>
                        </a:rPr>
                        <a:t>1</a:t>
                      </a:r>
                    </a:p>
                  </a:txBody>
                  <a:tcPr marL="39349" marR="39349" marT="39349" marB="393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effectLst/>
                        </a:rPr>
                        <a:t>Introduction</a:t>
                      </a:r>
                    </a:p>
                  </a:txBody>
                  <a:tcPr marL="39349" marR="39349" marT="39349" marB="393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effectLst/>
                        </a:rPr>
                        <a:t>C was developed by </a:t>
                      </a:r>
                      <a:r>
                        <a:rPr lang="en-US" sz="1200" b="1" dirty="0">
                          <a:effectLst/>
                        </a:rPr>
                        <a:t>Dennis Ritchie </a:t>
                      </a:r>
                      <a:r>
                        <a:rPr lang="en-US" sz="1200" dirty="0">
                          <a:effectLst/>
                        </a:rPr>
                        <a:t>in around 1969 at AT&amp;T Bell Labs.</a:t>
                      </a:r>
                    </a:p>
                  </a:txBody>
                  <a:tcPr marL="39349" marR="39349" marT="39349" marB="393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effectLst/>
                        </a:rPr>
                        <a:t>C++ was developed by </a:t>
                      </a:r>
                      <a:r>
                        <a:rPr lang="en-US" sz="1200" b="1" dirty="0" err="1">
                          <a:effectLst/>
                        </a:rPr>
                        <a:t>Bjarne</a:t>
                      </a:r>
                      <a:r>
                        <a:rPr lang="en-US" sz="1200" b="1" dirty="0">
                          <a:effectLst/>
                        </a:rPr>
                        <a:t> </a:t>
                      </a:r>
                      <a:r>
                        <a:rPr lang="en-US" sz="1200" b="1" dirty="0" err="1">
                          <a:effectLst/>
                        </a:rPr>
                        <a:t>Stroustrup</a:t>
                      </a:r>
                      <a:r>
                        <a:rPr lang="en-US" sz="1200" dirty="0">
                          <a:effectLst/>
                        </a:rPr>
                        <a:t> in 1979.</a:t>
                      </a:r>
                    </a:p>
                  </a:txBody>
                  <a:tcPr marL="39349" marR="39349" marT="39349" marB="393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65813">
                <a:tc>
                  <a:txBody>
                    <a:bodyPr/>
                    <a:lstStyle/>
                    <a:p>
                      <a:pPr algn="ctr" fontAlgn="ctr"/>
                      <a:r>
                        <a:rPr lang="en-US" sz="1200">
                          <a:effectLst/>
                        </a:rPr>
                        <a:t>2</a:t>
                      </a:r>
                    </a:p>
                  </a:txBody>
                  <a:tcPr marL="39349" marR="39349" marT="39349" marB="393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Language Type</a:t>
                      </a:r>
                    </a:p>
                  </a:txBody>
                  <a:tcPr marL="39349" marR="39349" marT="39349" marB="393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effectLst/>
                        </a:rPr>
                        <a:t>As mentioned before C is </a:t>
                      </a:r>
                      <a:r>
                        <a:rPr lang="en-US" sz="1200" b="1" dirty="0">
                          <a:effectLst/>
                        </a:rPr>
                        <a:t>procedural programming.</a:t>
                      </a:r>
                    </a:p>
                  </a:txBody>
                  <a:tcPr marL="39349" marR="39349" marT="39349" marB="393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effectLst/>
                        </a:rPr>
                        <a:t>On the other hand, C++ supports both </a:t>
                      </a:r>
                      <a:r>
                        <a:rPr lang="en-US" sz="1200" b="1" dirty="0">
                          <a:effectLst/>
                        </a:rPr>
                        <a:t>procedural and object-oriented programming paradigms</a:t>
                      </a:r>
                      <a:r>
                        <a:rPr lang="en-US" sz="1200" dirty="0">
                          <a:effectLst/>
                        </a:rPr>
                        <a:t>.</a:t>
                      </a:r>
                    </a:p>
                  </a:txBody>
                  <a:tcPr marL="39349" marR="39349" marT="39349" marB="393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58122">
                <a:tc>
                  <a:txBody>
                    <a:bodyPr/>
                    <a:lstStyle/>
                    <a:p>
                      <a:pPr algn="ctr" fontAlgn="ctr"/>
                      <a:r>
                        <a:rPr lang="en-US" sz="1200">
                          <a:effectLst/>
                        </a:rPr>
                        <a:t>3</a:t>
                      </a:r>
                    </a:p>
                  </a:txBody>
                  <a:tcPr marL="39349" marR="39349" marT="39349" marB="393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OOPs feature Support</a:t>
                      </a:r>
                    </a:p>
                  </a:txBody>
                  <a:tcPr marL="39349" marR="39349" marT="39349" marB="393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effectLst/>
                        </a:rPr>
                        <a:t>As C does not support the OOPs concept so it has </a:t>
                      </a:r>
                      <a:r>
                        <a:rPr lang="en-US" sz="1200" b="1" dirty="0">
                          <a:effectLst/>
                        </a:rPr>
                        <a:t>no</a:t>
                      </a:r>
                      <a:r>
                        <a:rPr lang="en-US" sz="1200" dirty="0">
                          <a:effectLst/>
                        </a:rPr>
                        <a:t> support for </a:t>
                      </a:r>
                      <a:r>
                        <a:rPr lang="en-US" sz="1200" b="1" dirty="0">
                          <a:effectLst/>
                        </a:rPr>
                        <a:t>polymorphism, encapsulation, and inheritance</a:t>
                      </a:r>
                      <a:r>
                        <a:rPr lang="en-US" sz="1200" dirty="0">
                          <a:effectLst/>
                        </a:rPr>
                        <a:t>.</a:t>
                      </a:r>
                    </a:p>
                  </a:txBody>
                  <a:tcPr marL="39349" marR="39349" marT="39349" marB="393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effectLst/>
                        </a:rPr>
                        <a:t>C++ has </a:t>
                      </a:r>
                      <a:r>
                        <a:rPr lang="en-US" sz="1200" b="1" dirty="0">
                          <a:effectLst/>
                        </a:rPr>
                        <a:t>support</a:t>
                      </a:r>
                      <a:r>
                        <a:rPr lang="en-US" sz="1200" dirty="0">
                          <a:effectLst/>
                        </a:rPr>
                        <a:t> for </a:t>
                      </a:r>
                      <a:r>
                        <a:rPr lang="en-US" sz="1200" b="1" dirty="0">
                          <a:effectLst/>
                        </a:rPr>
                        <a:t>polymorphism, encapsulation, and inheritance </a:t>
                      </a:r>
                      <a:r>
                        <a:rPr lang="en-US" sz="1200" dirty="0">
                          <a:effectLst/>
                        </a:rPr>
                        <a:t>as it is being an object-oriented programming language</a:t>
                      </a:r>
                    </a:p>
                  </a:txBody>
                  <a:tcPr marL="39349" marR="39349" marT="39349" marB="393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58122">
                <a:tc>
                  <a:txBody>
                    <a:bodyPr/>
                    <a:lstStyle/>
                    <a:p>
                      <a:pPr algn="ctr" fontAlgn="ctr"/>
                      <a:r>
                        <a:rPr lang="en-US" sz="1200">
                          <a:effectLst/>
                        </a:rPr>
                        <a:t>4</a:t>
                      </a:r>
                    </a:p>
                  </a:txBody>
                  <a:tcPr marL="39349" marR="39349" marT="39349" marB="393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Data Security</a:t>
                      </a:r>
                    </a:p>
                  </a:txBody>
                  <a:tcPr marL="39349" marR="39349" marT="39349" marB="393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effectLst/>
                        </a:rPr>
                        <a:t>As C does not support encapsulation so </a:t>
                      </a:r>
                      <a:r>
                        <a:rPr lang="en-US" sz="1200" b="1" dirty="0">
                          <a:effectLst/>
                        </a:rPr>
                        <a:t>data behave as a free entity </a:t>
                      </a:r>
                      <a:r>
                        <a:rPr lang="en-US" sz="1200" dirty="0">
                          <a:effectLst/>
                        </a:rPr>
                        <a:t>and can be manipulated by outside code.</a:t>
                      </a:r>
                    </a:p>
                  </a:txBody>
                  <a:tcPr marL="39349" marR="39349" marT="39349" marB="393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effectLst/>
                        </a:rPr>
                        <a:t>On another hand in the case of C++ encapsulation </a:t>
                      </a:r>
                      <a:r>
                        <a:rPr lang="en-US" sz="1200" b="1" dirty="0">
                          <a:effectLst/>
                        </a:rPr>
                        <a:t>hides the data </a:t>
                      </a:r>
                      <a:r>
                        <a:rPr lang="en-US" sz="1200" dirty="0">
                          <a:effectLst/>
                        </a:rPr>
                        <a:t>to ensure that data structures and operators are used as intended.</a:t>
                      </a:r>
                    </a:p>
                  </a:txBody>
                  <a:tcPr marL="39349" marR="39349" marT="39349" marB="393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19658">
                <a:tc>
                  <a:txBody>
                    <a:bodyPr/>
                    <a:lstStyle/>
                    <a:p>
                      <a:pPr algn="ctr" fontAlgn="ctr"/>
                      <a:r>
                        <a:rPr lang="en-US" sz="1200">
                          <a:effectLst/>
                        </a:rPr>
                        <a:t>5</a:t>
                      </a:r>
                    </a:p>
                  </a:txBody>
                  <a:tcPr marL="39349" marR="39349" marT="39349" marB="393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Driven type</a:t>
                      </a:r>
                    </a:p>
                  </a:txBody>
                  <a:tcPr marL="39349" marR="39349" marT="39349" marB="393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effectLst/>
                        </a:rPr>
                        <a:t>C in general known as </a:t>
                      </a:r>
                      <a:r>
                        <a:rPr lang="en-US" sz="1200" b="1" dirty="0">
                          <a:effectLst/>
                        </a:rPr>
                        <a:t>function-driven language.</a:t>
                      </a:r>
                    </a:p>
                  </a:txBody>
                  <a:tcPr marL="39349" marR="39349" marT="39349" marB="393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effectLst/>
                        </a:rPr>
                        <a:t>On the other hand, C++ is known as </a:t>
                      </a:r>
                      <a:r>
                        <a:rPr lang="en-US" sz="1200" b="1" dirty="0">
                          <a:effectLst/>
                        </a:rPr>
                        <a:t>object driven language.</a:t>
                      </a:r>
                    </a:p>
                  </a:txBody>
                  <a:tcPr marL="39349" marR="39349" marT="39349" marB="393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58122">
                <a:tc>
                  <a:txBody>
                    <a:bodyPr/>
                    <a:lstStyle/>
                    <a:p>
                      <a:pPr algn="ctr" fontAlgn="ctr"/>
                      <a:r>
                        <a:rPr lang="en-US" sz="1200">
                          <a:effectLst/>
                        </a:rPr>
                        <a:t>6</a:t>
                      </a:r>
                    </a:p>
                  </a:txBody>
                  <a:tcPr marL="39349" marR="39349" marT="39349" marB="393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Feature supported</a:t>
                      </a:r>
                    </a:p>
                  </a:txBody>
                  <a:tcPr marL="39349" marR="39349" marT="39349" marB="393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effectLst/>
                        </a:rPr>
                        <a:t>C does </a:t>
                      </a:r>
                      <a:r>
                        <a:rPr lang="en-US" sz="1200" b="1" dirty="0">
                          <a:effectLst/>
                        </a:rPr>
                        <a:t>not</a:t>
                      </a:r>
                      <a:r>
                        <a:rPr lang="en-US" sz="1200" dirty="0">
                          <a:effectLst/>
                        </a:rPr>
                        <a:t> support</a:t>
                      </a:r>
                      <a:r>
                        <a:rPr lang="en-US" sz="1200" b="1" dirty="0">
                          <a:effectLst/>
                        </a:rPr>
                        <a:t> function and operator overloading</a:t>
                      </a:r>
                      <a:r>
                        <a:rPr lang="en-US" sz="1200" dirty="0">
                          <a:effectLst/>
                        </a:rPr>
                        <a:t> also do not have namespace feature and reference variable functionality.</a:t>
                      </a:r>
                    </a:p>
                  </a:txBody>
                  <a:tcPr marL="39349" marR="39349" marT="39349" marB="393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effectLst/>
                        </a:rPr>
                        <a:t>On the other hand, C</a:t>
                      </a:r>
                      <a:r>
                        <a:rPr lang="en-US" sz="1200" b="1" dirty="0">
                          <a:effectLst/>
                        </a:rPr>
                        <a:t>++ supports both function and operator overloading</a:t>
                      </a:r>
                      <a:r>
                        <a:rPr lang="en-US" sz="1200" dirty="0">
                          <a:effectLst/>
                        </a:rPr>
                        <a:t> also have namespace feature and reference variable functionality.</a:t>
                      </a:r>
                    </a:p>
                  </a:txBody>
                  <a:tcPr marL="39349" marR="39349" marT="39349" marB="393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65417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C++ Program</a:t>
            </a:r>
            <a:endParaRPr lang="en-US" dirty="0"/>
          </a:p>
        </p:txBody>
      </p:sp>
      <p:pic>
        <p:nvPicPr>
          <p:cNvPr id="2050" name="Picture 2" descr="Explain the structure of simple C++ program. - Brainly.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3177876" cy="2590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715000" y="1981200"/>
            <a:ext cx="2297617" cy="3970318"/>
          </a:xfrm>
          <a:prstGeom prst="rect">
            <a:avLst/>
          </a:prstGeom>
          <a:noFill/>
        </p:spPr>
        <p:txBody>
          <a:bodyPr wrap="none" rtlCol="0">
            <a:spAutoFit/>
          </a:bodyPr>
          <a:lstStyle/>
          <a:p>
            <a:r>
              <a:rPr lang="en-US" dirty="0" smtClean="0"/>
              <a:t>#include &lt;</a:t>
            </a:r>
            <a:r>
              <a:rPr lang="en-US" dirty="0" err="1" smtClean="0"/>
              <a:t>iostream.h</a:t>
            </a:r>
            <a:r>
              <a:rPr lang="en-US" dirty="0" smtClean="0"/>
              <a:t>&gt;</a:t>
            </a:r>
          </a:p>
          <a:p>
            <a:r>
              <a:rPr lang="en-US" dirty="0" smtClean="0"/>
              <a:t>#include&lt;</a:t>
            </a:r>
            <a:r>
              <a:rPr lang="en-US" dirty="0" err="1" smtClean="0"/>
              <a:t>conio.h</a:t>
            </a:r>
            <a:r>
              <a:rPr lang="en-US" dirty="0" smtClean="0"/>
              <a:t>&gt;</a:t>
            </a:r>
          </a:p>
          <a:p>
            <a:r>
              <a:rPr lang="en-US" dirty="0" smtClean="0"/>
              <a:t>class Student</a:t>
            </a:r>
          </a:p>
          <a:p>
            <a:r>
              <a:rPr lang="en-US" dirty="0" smtClean="0"/>
              <a:t>{</a:t>
            </a:r>
          </a:p>
          <a:p>
            <a:r>
              <a:rPr lang="en-US" dirty="0"/>
              <a:t> </a:t>
            </a:r>
            <a:r>
              <a:rPr lang="en-US" dirty="0" smtClean="0"/>
              <a:t> </a:t>
            </a:r>
            <a:r>
              <a:rPr lang="en-US" dirty="0" err="1" smtClean="0"/>
              <a:t>int</a:t>
            </a:r>
            <a:r>
              <a:rPr lang="en-US" dirty="0" smtClean="0"/>
              <a:t> </a:t>
            </a:r>
            <a:r>
              <a:rPr lang="en-US" dirty="0" err="1" smtClean="0"/>
              <a:t>rollno</a:t>
            </a:r>
            <a:r>
              <a:rPr lang="en-US" dirty="0" smtClean="0"/>
              <a:t>;</a:t>
            </a:r>
          </a:p>
          <a:p>
            <a:r>
              <a:rPr lang="en-US" dirty="0"/>
              <a:t> </a:t>
            </a:r>
            <a:r>
              <a:rPr lang="en-US" dirty="0" smtClean="0"/>
              <a:t> char name[10];</a:t>
            </a:r>
          </a:p>
          <a:p>
            <a:r>
              <a:rPr lang="en-US" dirty="0"/>
              <a:t> </a:t>
            </a:r>
            <a:r>
              <a:rPr lang="en-US" dirty="0" smtClean="0"/>
              <a:t>  void get();</a:t>
            </a:r>
          </a:p>
          <a:p>
            <a:r>
              <a:rPr lang="en-US" dirty="0"/>
              <a:t> </a:t>
            </a:r>
            <a:r>
              <a:rPr lang="en-US" dirty="0" smtClean="0"/>
              <a:t>  void put();</a:t>
            </a:r>
          </a:p>
          <a:p>
            <a:r>
              <a:rPr lang="en-US" dirty="0" smtClean="0"/>
              <a:t>};</a:t>
            </a:r>
          </a:p>
          <a:p>
            <a:r>
              <a:rPr lang="en-US" dirty="0"/>
              <a:t>v</a:t>
            </a:r>
            <a:r>
              <a:rPr lang="en-US" dirty="0" smtClean="0"/>
              <a:t>oid main()</a:t>
            </a:r>
          </a:p>
          <a:p>
            <a:r>
              <a:rPr lang="en-US" dirty="0" smtClean="0"/>
              <a:t>{</a:t>
            </a:r>
          </a:p>
          <a:p>
            <a:r>
              <a:rPr lang="en-US" dirty="0"/>
              <a:t> </a:t>
            </a:r>
            <a:r>
              <a:rPr lang="en-US" dirty="0" smtClean="0"/>
              <a:t>…</a:t>
            </a:r>
          </a:p>
          <a:p>
            <a:r>
              <a:rPr lang="en-US" dirty="0" smtClean="0"/>
              <a:t> …</a:t>
            </a:r>
          </a:p>
          <a:p>
            <a:r>
              <a:rPr lang="en-US" dirty="0"/>
              <a:t>}</a:t>
            </a:r>
          </a:p>
        </p:txBody>
      </p:sp>
      <p:cxnSp>
        <p:nvCxnSpPr>
          <p:cNvPr id="6" name="Straight Arrow Connector 5"/>
          <p:cNvCxnSpPr/>
          <p:nvPr/>
        </p:nvCxnSpPr>
        <p:spPr>
          <a:xfrm>
            <a:off x="4191000" y="2133600"/>
            <a:ext cx="1371600" cy="15240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7" name="Left Brace 6"/>
          <p:cNvSpPr/>
          <p:nvPr/>
        </p:nvSpPr>
        <p:spPr>
          <a:xfrm>
            <a:off x="5638800" y="2133600"/>
            <a:ext cx="152400" cy="381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p:cNvSpPr/>
          <p:nvPr/>
        </p:nvSpPr>
        <p:spPr>
          <a:xfrm>
            <a:off x="5638800" y="2667000"/>
            <a:ext cx="76200" cy="1752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Arrow Connector 9"/>
          <p:cNvCxnSpPr/>
          <p:nvPr/>
        </p:nvCxnSpPr>
        <p:spPr>
          <a:xfrm>
            <a:off x="4114800" y="2607013"/>
            <a:ext cx="1600200" cy="76200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114800" y="3124200"/>
            <a:ext cx="1752600" cy="68580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3" name="Left Brace 12"/>
          <p:cNvSpPr/>
          <p:nvPr/>
        </p:nvSpPr>
        <p:spPr>
          <a:xfrm>
            <a:off x="5867400" y="3810000"/>
            <a:ext cx="76200" cy="381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 name="Straight Arrow Connector 15"/>
          <p:cNvCxnSpPr/>
          <p:nvPr/>
        </p:nvCxnSpPr>
        <p:spPr>
          <a:xfrm>
            <a:off x="4320876" y="4000500"/>
            <a:ext cx="1241724" cy="110490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7" name="Left Brace 16"/>
          <p:cNvSpPr/>
          <p:nvPr/>
        </p:nvSpPr>
        <p:spPr>
          <a:xfrm>
            <a:off x="5562600" y="4648200"/>
            <a:ext cx="45719" cy="130331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38715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C++ Program</a:t>
            </a:r>
            <a:endParaRPr lang="en-US" dirty="0"/>
          </a:p>
        </p:txBody>
      </p:sp>
      <p:sp>
        <p:nvSpPr>
          <p:cNvPr id="3" name="Content Placeholder 2"/>
          <p:cNvSpPr>
            <a:spLocks noGrp="1"/>
          </p:cNvSpPr>
          <p:nvPr>
            <p:ph idx="1"/>
          </p:nvPr>
        </p:nvSpPr>
        <p:spPr/>
        <p:txBody>
          <a:bodyPr>
            <a:normAutofit fontScale="92500" lnSpcReduction="20000"/>
          </a:bodyPr>
          <a:lstStyle/>
          <a:p>
            <a:pPr marL="82296" indent="0">
              <a:buNone/>
            </a:pPr>
            <a:r>
              <a:rPr lang="en-US" dirty="0" smtClean="0"/>
              <a:t>#include&lt;</a:t>
            </a:r>
            <a:r>
              <a:rPr lang="en-US" dirty="0" err="1" smtClean="0"/>
              <a:t>iostream.h</a:t>
            </a:r>
            <a:r>
              <a:rPr lang="en-US" dirty="0" smtClean="0"/>
              <a:t>&gt;</a:t>
            </a:r>
          </a:p>
          <a:p>
            <a:pPr marL="82296" indent="0">
              <a:buNone/>
            </a:pPr>
            <a:r>
              <a:rPr lang="en-US" dirty="0" smtClean="0"/>
              <a:t>#include&lt;</a:t>
            </a:r>
            <a:r>
              <a:rPr lang="en-US" dirty="0" err="1" smtClean="0"/>
              <a:t>conio.h</a:t>
            </a:r>
            <a:r>
              <a:rPr lang="en-US" dirty="0" smtClean="0"/>
              <a:t>&gt;</a:t>
            </a:r>
          </a:p>
          <a:p>
            <a:pPr marL="82296" indent="0">
              <a:buNone/>
            </a:pPr>
            <a:r>
              <a:rPr lang="en-US" dirty="0" err="1" smtClean="0"/>
              <a:t>int</a:t>
            </a:r>
            <a:r>
              <a:rPr lang="en-US" dirty="0" smtClean="0"/>
              <a:t> main()</a:t>
            </a:r>
          </a:p>
          <a:p>
            <a:pPr marL="82296" indent="0">
              <a:buNone/>
            </a:pPr>
            <a:r>
              <a:rPr lang="en-US" dirty="0" smtClean="0"/>
              <a:t>{</a:t>
            </a:r>
          </a:p>
          <a:p>
            <a:pPr marL="82296" indent="0">
              <a:buNone/>
            </a:pPr>
            <a:r>
              <a:rPr lang="en-US" dirty="0" err="1" smtClean="0"/>
              <a:t>cout</a:t>
            </a:r>
            <a:r>
              <a:rPr lang="en-US" dirty="0" smtClean="0"/>
              <a:t> &lt;&lt; “Hello World”;</a:t>
            </a:r>
          </a:p>
          <a:p>
            <a:pPr marL="82296" indent="0">
              <a:buNone/>
            </a:pPr>
            <a:r>
              <a:rPr lang="en-US" dirty="0"/>
              <a:t>r</a:t>
            </a:r>
            <a:r>
              <a:rPr lang="en-US" dirty="0" smtClean="0"/>
              <a:t>eturn 0;</a:t>
            </a:r>
          </a:p>
          <a:p>
            <a:pPr marL="82296" indent="0">
              <a:buNone/>
            </a:pPr>
            <a:r>
              <a:rPr lang="en-US" dirty="0" smtClean="0"/>
              <a:t>}</a:t>
            </a:r>
          </a:p>
          <a:p>
            <a:pPr marL="82296" indent="0">
              <a:buNone/>
            </a:pPr>
            <a:endParaRPr lang="en-US" dirty="0" smtClean="0"/>
          </a:p>
          <a:p>
            <a:pPr marL="82296" indent="0">
              <a:buNone/>
            </a:pPr>
            <a:r>
              <a:rPr lang="en-US" dirty="0" smtClean="0"/>
              <a:t>Let’s try program on</a:t>
            </a:r>
          </a:p>
          <a:p>
            <a:pPr marL="82296" indent="0">
              <a:buNone/>
            </a:pPr>
            <a:r>
              <a:rPr lang="en-US" dirty="0"/>
              <a:t>https://www.codechef.com/ide</a:t>
            </a:r>
          </a:p>
          <a:p>
            <a:pPr marL="82296" indent="0">
              <a:buNone/>
            </a:pPr>
            <a:endParaRPr lang="en-US" dirty="0"/>
          </a:p>
        </p:txBody>
      </p:sp>
      <p:sp>
        <p:nvSpPr>
          <p:cNvPr id="4" name="Right Brace 3"/>
          <p:cNvSpPr/>
          <p:nvPr/>
        </p:nvSpPr>
        <p:spPr>
          <a:xfrm>
            <a:off x="5334000" y="1524000"/>
            <a:ext cx="457200"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Arrow Connector 5"/>
          <p:cNvCxnSpPr>
            <a:endCxn id="4" idx="1"/>
          </p:cNvCxnSpPr>
          <p:nvPr/>
        </p:nvCxnSpPr>
        <p:spPr>
          <a:xfrm flipH="1">
            <a:off x="5791200" y="1676400"/>
            <a:ext cx="1447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91400" y="1676400"/>
            <a:ext cx="944489" cy="369332"/>
          </a:xfrm>
          <a:prstGeom prst="rect">
            <a:avLst/>
          </a:prstGeom>
          <a:noFill/>
        </p:spPr>
        <p:txBody>
          <a:bodyPr wrap="none" rtlCol="0">
            <a:spAutoFit/>
          </a:bodyPr>
          <a:lstStyle/>
          <a:p>
            <a:r>
              <a:rPr lang="en-US" dirty="0" smtClean="0"/>
              <a:t>Header </a:t>
            </a:r>
            <a:endParaRPr lang="en-US" dirty="0"/>
          </a:p>
        </p:txBody>
      </p:sp>
      <p:sp>
        <p:nvSpPr>
          <p:cNvPr id="8" name="Right Brace 7"/>
          <p:cNvSpPr/>
          <p:nvPr/>
        </p:nvSpPr>
        <p:spPr>
          <a:xfrm>
            <a:off x="5562600" y="2971800"/>
            <a:ext cx="533400" cy="1600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6515100" y="3505200"/>
            <a:ext cx="1503938" cy="369332"/>
          </a:xfrm>
          <a:prstGeom prst="rect">
            <a:avLst/>
          </a:prstGeom>
          <a:noFill/>
        </p:spPr>
        <p:txBody>
          <a:bodyPr wrap="none" rtlCol="0">
            <a:spAutoFit/>
          </a:bodyPr>
          <a:lstStyle/>
          <a:p>
            <a:r>
              <a:rPr lang="en-US" dirty="0" smtClean="0"/>
              <a:t>Main Function</a:t>
            </a:r>
            <a:endParaRPr lang="en-US" dirty="0"/>
          </a:p>
        </p:txBody>
      </p:sp>
    </p:spTree>
    <p:extLst>
      <p:ext uri="{BB962C8B-B14F-4D97-AF65-F5344CB8AC3E}">
        <p14:creationId xmlns:p14="http://schemas.microsoft.com/office/powerpoint/2010/main" val="40167896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Tokens </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t>A token is the smallest element of a program that is meaningful to the compiler. Tokens can be classified as follows:</a:t>
            </a:r>
          </a:p>
          <a:p>
            <a:pPr lvl="1" fontAlgn="base"/>
            <a:r>
              <a:rPr lang="en-US" dirty="0"/>
              <a:t>Keywords</a:t>
            </a:r>
          </a:p>
          <a:p>
            <a:pPr lvl="1" fontAlgn="base"/>
            <a:r>
              <a:rPr lang="en-US" dirty="0"/>
              <a:t>Identifiers</a:t>
            </a:r>
          </a:p>
          <a:p>
            <a:pPr lvl="1" fontAlgn="base"/>
            <a:r>
              <a:rPr lang="en-US" dirty="0"/>
              <a:t>Constants</a:t>
            </a:r>
          </a:p>
          <a:p>
            <a:pPr lvl="1" fontAlgn="base"/>
            <a:r>
              <a:rPr lang="en-US" dirty="0"/>
              <a:t>Strings</a:t>
            </a:r>
          </a:p>
          <a:p>
            <a:pPr lvl="1" fontAlgn="base"/>
            <a:r>
              <a:rPr lang="en-US" dirty="0"/>
              <a:t>Special Symbols</a:t>
            </a:r>
          </a:p>
          <a:p>
            <a:pPr lvl="1" fontAlgn="base"/>
            <a:r>
              <a:rPr lang="en-US" dirty="0"/>
              <a:t>Operators</a:t>
            </a:r>
          </a:p>
          <a:p>
            <a:endParaRPr lang="en-US" dirty="0"/>
          </a:p>
        </p:txBody>
      </p:sp>
    </p:spTree>
    <p:extLst>
      <p:ext uri="{BB962C8B-B14F-4D97-AF65-F5344CB8AC3E}">
        <p14:creationId xmlns:p14="http://schemas.microsoft.com/office/powerpoint/2010/main" val="1682426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 - Keyword</a:t>
            </a:r>
            <a:endParaRPr lang="en-US" dirty="0"/>
          </a:p>
        </p:txBody>
      </p:sp>
      <p:sp>
        <p:nvSpPr>
          <p:cNvPr id="3" name="Content Placeholder 2"/>
          <p:cNvSpPr>
            <a:spLocks noGrp="1"/>
          </p:cNvSpPr>
          <p:nvPr>
            <p:ph idx="1"/>
          </p:nvPr>
        </p:nvSpPr>
        <p:spPr/>
        <p:txBody>
          <a:bodyPr>
            <a:normAutofit lnSpcReduction="10000"/>
          </a:bodyPr>
          <a:lstStyle/>
          <a:p>
            <a:r>
              <a:rPr lang="en-US" dirty="0"/>
              <a:t>Keywords are pre-defined or reserved words in a programming language. Each keyword is meant to perform a specific function in a program. Since keywords are referred names for a compiler, they can’t be used as variable names </a:t>
            </a:r>
            <a:endParaRPr lang="en-US" dirty="0" smtClean="0"/>
          </a:p>
          <a:p>
            <a:r>
              <a:rPr lang="en-US" dirty="0"/>
              <a:t>You cannot redefine keywords</a:t>
            </a:r>
            <a:r>
              <a:rPr lang="en-US" dirty="0" smtClean="0"/>
              <a:t>.</a:t>
            </a:r>
          </a:p>
          <a:p>
            <a:r>
              <a:rPr lang="en-US" b="1" dirty="0"/>
              <a:t>C</a:t>
            </a:r>
            <a:r>
              <a:rPr lang="en-US" dirty="0"/>
              <a:t> language supports </a:t>
            </a:r>
            <a:r>
              <a:rPr lang="en-US" b="1" dirty="0"/>
              <a:t>32</a:t>
            </a:r>
            <a:r>
              <a:rPr lang="en-US" dirty="0"/>
              <a:t> </a:t>
            </a:r>
            <a:r>
              <a:rPr lang="en-US" dirty="0" smtClean="0"/>
              <a:t>keywords</a:t>
            </a:r>
          </a:p>
          <a:p>
            <a:r>
              <a:rPr lang="en-US" b="1" dirty="0"/>
              <a:t>C++</a:t>
            </a:r>
            <a:r>
              <a:rPr lang="en-US" dirty="0"/>
              <a:t> there are</a:t>
            </a:r>
            <a:r>
              <a:rPr lang="en-US" b="1" dirty="0"/>
              <a:t> 31 </a:t>
            </a:r>
            <a:r>
              <a:rPr lang="en-US" dirty="0"/>
              <a:t>additional keywords other than </a:t>
            </a:r>
            <a:r>
              <a:rPr lang="en-US" b="1" dirty="0"/>
              <a:t>C</a:t>
            </a:r>
            <a:r>
              <a:rPr lang="en-US" dirty="0"/>
              <a:t> Keywords</a:t>
            </a:r>
          </a:p>
        </p:txBody>
      </p:sp>
    </p:spTree>
    <p:extLst>
      <p:ext uri="{BB962C8B-B14F-4D97-AF65-F5344CB8AC3E}">
        <p14:creationId xmlns:p14="http://schemas.microsoft.com/office/powerpoint/2010/main" val="1301359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Curriculum and Course Outcomes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27386974"/>
              </p:ext>
            </p:extLst>
          </p:nvPr>
        </p:nvGraphicFramePr>
        <p:xfrm>
          <a:off x="1600200" y="1447800"/>
          <a:ext cx="6858000" cy="4668520"/>
        </p:xfrm>
        <a:graphic>
          <a:graphicData uri="http://schemas.openxmlformats.org/drawingml/2006/table">
            <a:tbl>
              <a:tblPr firstRow="1" bandRow="1">
                <a:tableStyleId>{5C22544A-7EE6-4342-B048-85BDC9FD1C3A}</a:tableStyleId>
              </a:tblPr>
              <a:tblGrid>
                <a:gridCol w="942975"/>
                <a:gridCol w="3629025"/>
                <a:gridCol w="2286000"/>
              </a:tblGrid>
              <a:tr h="370840">
                <a:tc>
                  <a:txBody>
                    <a:bodyPr/>
                    <a:lstStyle/>
                    <a:p>
                      <a:endParaRPr lang="en-US" dirty="0"/>
                    </a:p>
                  </a:txBody>
                  <a:tcPr>
                    <a:solidFill>
                      <a:schemeClr val="bg2">
                        <a:lumMod val="90000"/>
                      </a:schemeClr>
                    </a:solidFill>
                  </a:tcPr>
                </a:tc>
                <a:tc>
                  <a:txBody>
                    <a:bodyPr/>
                    <a:lstStyle/>
                    <a:p>
                      <a:r>
                        <a:rPr lang="en-US" dirty="0" smtClean="0"/>
                        <a:t>Curriculum</a:t>
                      </a:r>
                      <a:endParaRPr lang="en-US" dirty="0"/>
                    </a:p>
                  </a:txBody>
                  <a:tcPr>
                    <a:solidFill>
                      <a:schemeClr val="bg2">
                        <a:lumMod val="90000"/>
                      </a:schemeClr>
                    </a:solidFill>
                  </a:tcPr>
                </a:tc>
                <a:tc>
                  <a:txBody>
                    <a:bodyPr/>
                    <a:lstStyle/>
                    <a:p>
                      <a:r>
                        <a:rPr lang="en-US" dirty="0" smtClean="0"/>
                        <a:t>Course Outcomes</a:t>
                      </a:r>
                      <a:endParaRPr lang="en-US" dirty="0"/>
                    </a:p>
                  </a:txBody>
                  <a:tcPr>
                    <a:solidFill>
                      <a:schemeClr val="bg2">
                        <a:lumMod val="90000"/>
                      </a:schemeClr>
                    </a:solidFill>
                  </a:tcPr>
                </a:tc>
              </a:tr>
              <a:tr h="370840">
                <a:tc>
                  <a:txBody>
                    <a:bodyPr/>
                    <a:lstStyle/>
                    <a:p>
                      <a:r>
                        <a:rPr lang="en-US" dirty="0" err="1" smtClean="0"/>
                        <a:t>Ch</a:t>
                      </a:r>
                      <a:r>
                        <a:rPr lang="en-US" dirty="0" smtClean="0"/>
                        <a:t> 1</a:t>
                      </a:r>
                      <a:endParaRPr lang="en-US" dirty="0"/>
                    </a:p>
                  </a:txBody>
                  <a:tcPr>
                    <a:solidFill>
                      <a:schemeClr val="bg2">
                        <a:lumMod val="90000"/>
                      </a:schemeClr>
                    </a:solidFill>
                  </a:tcPr>
                </a:tc>
                <a:tc>
                  <a:txBody>
                    <a:bodyPr/>
                    <a:lstStyle/>
                    <a:p>
                      <a:r>
                        <a:rPr lang="en-US" dirty="0" smtClean="0"/>
                        <a:t>Principles of Object Oriented Programming(14)</a:t>
                      </a:r>
                      <a:endParaRPr lang="en-US" dirty="0"/>
                    </a:p>
                  </a:txBody>
                  <a:tcPr>
                    <a:solidFill>
                      <a:schemeClr val="bg2">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Develop C++ program using Procedure Oriented Approach</a:t>
                      </a:r>
                    </a:p>
                  </a:txBody>
                  <a:tcPr>
                    <a:solidFill>
                      <a:schemeClr val="bg2">
                        <a:lumMod val="90000"/>
                      </a:schemeClr>
                    </a:solidFill>
                  </a:tcPr>
                </a:tc>
              </a:tr>
              <a:tr h="370840">
                <a:tc>
                  <a:txBody>
                    <a:bodyPr/>
                    <a:lstStyle/>
                    <a:p>
                      <a:r>
                        <a:rPr lang="en-US" dirty="0" err="1" smtClean="0"/>
                        <a:t>Ch</a:t>
                      </a:r>
                      <a:r>
                        <a:rPr lang="en-US" dirty="0" smtClean="0"/>
                        <a:t> 2</a:t>
                      </a:r>
                      <a:endParaRPr lang="en-US" dirty="0"/>
                    </a:p>
                  </a:txBody>
                  <a:tcPr>
                    <a:solidFill>
                      <a:schemeClr val="bg2">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Classes and Objects(18)</a:t>
                      </a:r>
                    </a:p>
                    <a:p>
                      <a:endParaRPr lang="en-US" dirty="0"/>
                    </a:p>
                  </a:txBody>
                  <a:tcPr>
                    <a:solidFill>
                      <a:schemeClr val="bg2">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Develop C++ programs using classes and objects</a:t>
                      </a:r>
                    </a:p>
                  </a:txBody>
                  <a:tcPr>
                    <a:solidFill>
                      <a:schemeClr val="bg2">
                        <a:lumMod val="90000"/>
                      </a:schemeClr>
                    </a:solidFill>
                  </a:tcPr>
                </a:tc>
              </a:tr>
              <a:tr h="370840">
                <a:tc>
                  <a:txBody>
                    <a:bodyPr/>
                    <a:lstStyle/>
                    <a:p>
                      <a:r>
                        <a:rPr lang="en-US" dirty="0" err="1" smtClean="0"/>
                        <a:t>Ch</a:t>
                      </a:r>
                      <a:r>
                        <a:rPr lang="en-US" dirty="0" smtClean="0"/>
                        <a:t> 3</a:t>
                      </a:r>
                      <a:endParaRPr lang="en-US" dirty="0"/>
                    </a:p>
                  </a:txBody>
                  <a:tcPr>
                    <a:solidFill>
                      <a:schemeClr val="bg2">
                        <a:lumMod val="90000"/>
                      </a:schemeClr>
                    </a:solidFill>
                  </a:tcPr>
                </a:tc>
                <a:tc>
                  <a:txBody>
                    <a:bodyPr/>
                    <a:lstStyle/>
                    <a:p>
                      <a:r>
                        <a:rPr lang="en-US" dirty="0" smtClean="0"/>
                        <a:t>Extending classes using Inheritance (16)</a:t>
                      </a:r>
                      <a:endParaRPr lang="en-US" dirty="0"/>
                    </a:p>
                  </a:txBody>
                  <a:tcPr>
                    <a:solidFill>
                      <a:schemeClr val="bg2">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Implement Inheritance in C++ Programs</a:t>
                      </a:r>
                    </a:p>
                  </a:txBody>
                  <a:tcPr>
                    <a:solidFill>
                      <a:schemeClr val="bg2">
                        <a:lumMod val="90000"/>
                      </a:schemeClr>
                    </a:solidFill>
                  </a:tcPr>
                </a:tc>
              </a:tr>
              <a:tr h="370840">
                <a:tc>
                  <a:txBody>
                    <a:bodyPr/>
                    <a:lstStyle/>
                    <a:p>
                      <a:r>
                        <a:rPr lang="en-US" dirty="0" err="1" smtClean="0"/>
                        <a:t>Ch</a:t>
                      </a:r>
                      <a:r>
                        <a:rPr lang="en-US" dirty="0" smtClean="0"/>
                        <a:t> 4</a:t>
                      </a:r>
                      <a:endParaRPr lang="en-US" dirty="0"/>
                    </a:p>
                  </a:txBody>
                  <a:tcPr>
                    <a:solidFill>
                      <a:schemeClr val="bg2">
                        <a:lumMod val="90000"/>
                      </a:schemeClr>
                    </a:solidFill>
                  </a:tcPr>
                </a:tc>
                <a:tc>
                  <a:txBody>
                    <a:bodyPr/>
                    <a:lstStyle/>
                    <a:p>
                      <a:r>
                        <a:rPr lang="en-US" dirty="0" smtClean="0"/>
                        <a:t>Pointers and Polymorphism in C++(14)</a:t>
                      </a:r>
                      <a:endParaRPr lang="en-US" dirty="0"/>
                    </a:p>
                  </a:txBody>
                  <a:tcPr>
                    <a:solidFill>
                      <a:schemeClr val="bg2">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Polymorphism in C++ program</a:t>
                      </a:r>
                    </a:p>
                  </a:txBody>
                  <a:tcPr>
                    <a:solidFill>
                      <a:schemeClr val="bg2">
                        <a:lumMod val="90000"/>
                      </a:schemeClr>
                    </a:solidFill>
                  </a:tcPr>
                </a:tc>
              </a:tr>
              <a:tr h="370840">
                <a:tc>
                  <a:txBody>
                    <a:bodyPr/>
                    <a:lstStyle/>
                    <a:p>
                      <a:r>
                        <a:rPr lang="en-US" dirty="0" err="1" smtClean="0"/>
                        <a:t>Ch</a:t>
                      </a:r>
                      <a:r>
                        <a:rPr lang="en-US" dirty="0" smtClean="0"/>
                        <a:t> 5</a:t>
                      </a:r>
                      <a:endParaRPr lang="en-US" dirty="0"/>
                    </a:p>
                  </a:txBody>
                  <a:tcPr>
                    <a:solidFill>
                      <a:schemeClr val="bg2">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File Operations(8)</a:t>
                      </a:r>
                    </a:p>
                    <a:p>
                      <a:endParaRPr lang="en-US" dirty="0"/>
                    </a:p>
                  </a:txBody>
                  <a:tcPr>
                    <a:solidFill>
                      <a:schemeClr val="bg2">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Develop C++ programs to perform file operation</a:t>
                      </a:r>
                    </a:p>
                  </a:txBody>
                  <a:tcPr>
                    <a:solidFill>
                      <a:schemeClr val="bg2">
                        <a:lumMod val="90000"/>
                      </a:schemeClr>
                    </a:solidFill>
                  </a:tcPr>
                </a:tc>
              </a:tr>
            </a:tbl>
          </a:graphicData>
        </a:graphic>
      </p:graphicFrame>
    </p:spTree>
    <p:extLst>
      <p:ext uri="{BB962C8B-B14F-4D97-AF65-F5344CB8AC3E}">
        <p14:creationId xmlns:p14="http://schemas.microsoft.com/office/powerpoint/2010/main" val="2811819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Keywords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83574789"/>
              </p:ext>
            </p:extLst>
          </p:nvPr>
        </p:nvGraphicFramePr>
        <p:xfrm>
          <a:off x="1828800" y="1676400"/>
          <a:ext cx="6019800" cy="3291840"/>
        </p:xfrm>
        <a:graphic>
          <a:graphicData uri="http://schemas.openxmlformats.org/drawingml/2006/table">
            <a:tbl>
              <a:tblPr firstRow="1" bandRow="1">
                <a:tableStyleId>{5C22544A-7EE6-4342-B048-85BDC9FD1C3A}</a:tableStyleId>
              </a:tblPr>
              <a:tblGrid>
                <a:gridCol w="1504950"/>
                <a:gridCol w="1504950"/>
                <a:gridCol w="1504950"/>
                <a:gridCol w="1504950"/>
              </a:tblGrid>
              <a:tr h="363583">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363583">
                <a:tc>
                  <a:txBody>
                    <a:bodyPr/>
                    <a:lstStyle/>
                    <a:p>
                      <a:r>
                        <a:rPr lang="en-US" b="1" dirty="0" smtClean="0"/>
                        <a:t>auto </a:t>
                      </a:r>
                      <a:endParaRPr lang="en-US" dirty="0"/>
                    </a:p>
                  </a:txBody>
                  <a:tcPr/>
                </a:tc>
                <a:tc>
                  <a:txBody>
                    <a:bodyPr/>
                    <a:lstStyle/>
                    <a:p>
                      <a:r>
                        <a:rPr lang="en-US" b="1" dirty="0" smtClean="0"/>
                        <a:t>double </a:t>
                      </a:r>
                      <a:endParaRPr lang="en-US" dirty="0"/>
                    </a:p>
                  </a:txBody>
                  <a:tcPr/>
                </a:tc>
                <a:tc>
                  <a:txBody>
                    <a:bodyPr/>
                    <a:lstStyle/>
                    <a:p>
                      <a:r>
                        <a:rPr lang="en-US" b="1" dirty="0" err="1" smtClean="0"/>
                        <a:t>int</a:t>
                      </a:r>
                      <a:r>
                        <a:rPr lang="en-US" b="1" dirty="0" smtClean="0"/>
                        <a:t> </a:t>
                      </a:r>
                      <a:endParaRPr lang="en-US" dirty="0"/>
                    </a:p>
                  </a:txBody>
                  <a:tcPr/>
                </a:tc>
                <a:tc>
                  <a:txBody>
                    <a:bodyPr/>
                    <a:lstStyle/>
                    <a:p>
                      <a:r>
                        <a:rPr lang="en-US" b="1" dirty="0" err="1" smtClean="0"/>
                        <a:t>struct</a:t>
                      </a:r>
                      <a:r>
                        <a:rPr lang="en-US" b="1" dirty="0" smtClean="0"/>
                        <a:t> </a:t>
                      </a:r>
                      <a:endParaRPr lang="en-US" dirty="0"/>
                    </a:p>
                  </a:txBody>
                  <a:tcPr/>
                </a:tc>
              </a:tr>
              <a:tr h="363583">
                <a:tc>
                  <a:txBody>
                    <a:bodyPr/>
                    <a:lstStyle/>
                    <a:p>
                      <a:r>
                        <a:rPr lang="en-US" b="1" dirty="0" smtClean="0"/>
                        <a:t>break </a:t>
                      </a:r>
                      <a:endParaRPr lang="en-US" dirty="0"/>
                    </a:p>
                  </a:txBody>
                  <a:tcPr/>
                </a:tc>
                <a:tc>
                  <a:txBody>
                    <a:bodyPr/>
                    <a:lstStyle/>
                    <a:p>
                      <a:r>
                        <a:rPr lang="en-US" b="1" dirty="0" smtClean="0"/>
                        <a:t>else </a:t>
                      </a:r>
                      <a:endParaRPr lang="en-US" dirty="0"/>
                    </a:p>
                  </a:txBody>
                  <a:tcPr/>
                </a:tc>
                <a:tc>
                  <a:txBody>
                    <a:bodyPr/>
                    <a:lstStyle/>
                    <a:p>
                      <a:r>
                        <a:rPr lang="en-US" b="1" dirty="0" smtClean="0"/>
                        <a:t>long </a:t>
                      </a:r>
                      <a:endParaRPr lang="en-US" dirty="0"/>
                    </a:p>
                  </a:txBody>
                  <a:tcPr/>
                </a:tc>
                <a:tc>
                  <a:txBody>
                    <a:bodyPr/>
                    <a:lstStyle/>
                    <a:p>
                      <a:r>
                        <a:rPr lang="en-US" b="1" dirty="0" smtClean="0"/>
                        <a:t>switch </a:t>
                      </a:r>
                      <a:endParaRPr lang="en-US" dirty="0"/>
                    </a:p>
                  </a:txBody>
                  <a:tcPr/>
                </a:tc>
              </a:tr>
              <a:tr h="363583">
                <a:tc>
                  <a:txBody>
                    <a:bodyPr/>
                    <a:lstStyle/>
                    <a:p>
                      <a:r>
                        <a:rPr lang="en-US" b="1" dirty="0" smtClean="0"/>
                        <a:t>case </a:t>
                      </a:r>
                      <a:endParaRPr lang="en-US" dirty="0"/>
                    </a:p>
                  </a:txBody>
                  <a:tcPr/>
                </a:tc>
                <a:tc>
                  <a:txBody>
                    <a:bodyPr/>
                    <a:lstStyle/>
                    <a:p>
                      <a:r>
                        <a:rPr lang="en-US" b="1" dirty="0" err="1" smtClean="0"/>
                        <a:t>enum</a:t>
                      </a:r>
                      <a:r>
                        <a:rPr lang="en-US" b="1" dirty="0" smtClean="0"/>
                        <a:t> </a:t>
                      </a:r>
                      <a:endParaRPr lang="en-US" dirty="0"/>
                    </a:p>
                  </a:txBody>
                  <a:tcPr/>
                </a:tc>
                <a:tc>
                  <a:txBody>
                    <a:bodyPr/>
                    <a:lstStyle/>
                    <a:p>
                      <a:r>
                        <a:rPr lang="en-US" b="1" dirty="0" smtClean="0"/>
                        <a:t>register </a:t>
                      </a:r>
                      <a:endParaRPr lang="en-US" dirty="0"/>
                    </a:p>
                  </a:txBody>
                  <a:tcPr/>
                </a:tc>
                <a:tc>
                  <a:txBody>
                    <a:bodyPr/>
                    <a:lstStyle/>
                    <a:p>
                      <a:r>
                        <a:rPr lang="en-US" b="1" dirty="0" err="1" smtClean="0"/>
                        <a:t>typedef</a:t>
                      </a:r>
                      <a:r>
                        <a:rPr lang="en-US" b="1" dirty="0" smtClean="0"/>
                        <a:t> </a:t>
                      </a:r>
                      <a:endParaRPr lang="en-US" dirty="0"/>
                    </a:p>
                  </a:txBody>
                  <a:tcPr/>
                </a:tc>
              </a:tr>
              <a:tr h="363583">
                <a:tc>
                  <a:txBody>
                    <a:bodyPr/>
                    <a:lstStyle/>
                    <a:p>
                      <a:r>
                        <a:rPr lang="en-US" b="1" dirty="0" smtClean="0"/>
                        <a:t>char </a:t>
                      </a:r>
                      <a:endParaRPr lang="en-US" dirty="0"/>
                    </a:p>
                  </a:txBody>
                  <a:tcPr/>
                </a:tc>
                <a:tc>
                  <a:txBody>
                    <a:bodyPr/>
                    <a:lstStyle/>
                    <a:p>
                      <a:r>
                        <a:rPr lang="en-US" b="1" dirty="0" smtClean="0"/>
                        <a:t>extern </a:t>
                      </a:r>
                      <a:endParaRPr lang="en-US" dirty="0"/>
                    </a:p>
                  </a:txBody>
                  <a:tcPr/>
                </a:tc>
                <a:tc>
                  <a:txBody>
                    <a:bodyPr/>
                    <a:lstStyle/>
                    <a:p>
                      <a:r>
                        <a:rPr lang="en-US" b="1" dirty="0" smtClean="0"/>
                        <a:t>return </a:t>
                      </a:r>
                      <a:endParaRPr lang="en-US" dirty="0"/>
                    </a:p>
                  </a:txBody>
                  <a:tcPr/>
                </a:tc>
                <a:tc>
                  <a:txBody>
                    <a:bodyPr/>
                    <a:lstStyle/>
                    <a:p>
                      <a:r>
                        <a:rPr lang="en-US" b="1" dirty="0" smtClean="0"/>
                        <a:t>union </a:t>
                      </a:r>
                      <a:endParaRPr lang="en-US" dirty="0"/>
                    </a:p>
                  </a:txBody>
                  <a:tcPr/>
                </a:tc>
              </a:tr>
              <a:tr h="363583">
                <a:tc>
                  <a:txBody>
                    <a:bodyPr/>
                    <a:lstStyle/>
                    <a:p>
                      <a:r>
                        <a:rPr lang="en-US" b="1" dirty="0" err="1" smtClean="0"/>
                        <a:t>const</a:t>
                      </a:r>
                      <a:r>
                        <a:rPr lang="en-US" b="1" dirty="0" smtClean="0"/>
                        <a:t> </a:t>
                      </a:r>
                      <a:endParaRPr lang="en-US" dirty="0"/>
                    </a:p>
                  </a:txBody>
                  <a:tcPr/>
                </a:tc>
                <a:tc>
                  <a:txBody>
                    <a:bodyPr/>
                    <a:lstStyle/>
                    <a:p>
                      <a:r>
                        <a:rPr lang="en-US" b="1" dirty="0" smtClean="0"/>
                        <a:t>float </a:t>
                      </a:r>
                      <a:endParaRPr lang="en-US" dirty="0"/>
                    </a:p>
                  </a:txBody>
                  <a:tcPr/>
                </a:tc>
                <a:tc>
                  <a:txBody>
                    <a:bodyPr/>
                    <a:lstStyle/>
                    <a:p>
                      <a:r>
                        <a:rPr lang="en-US" b="1" dirty="0" smtClean="0"/>
                        <a:t>short </a:t>
                      </a:r>
                      <a:endParaRPr lang="en-US" dirty="0"/>
                    </a:p>
                  </a:txBody>
                  <a:tcPr/>
                </a:tc>
                <a:tc>
                  <a:txBody>
                    <a:bodyPr/>
                    <a:lstStyle/>
                    <a:p>
                      <a:r>
                        <a:rPr lang="en-US" b="1" dirty="0" smtClean="0"/>
                        <a:t>unsigned </a:t>
                      </a:r>
                      <a:endParaRPr lang="en-US" dirty="0"/>
                    </a:p>
                  </a:txBody>
                  <a:tcPr/>
                </a:tc>
              </a:tr>
              <a:tr h="363583">
                <a:tc>
                  <a:txBody>
                    <a:bodyPr/>
                    <a:lstStyle/>
                    <a:p>
                      <a:r>
                        <a:rPr lang="en-US" b="1" dirty="0" smtClean="0"/>
                        <a:t>continue </a:t>
                      </a:r>
                      <a:endParaRPr lang="en-US" dirty="0"/>
                    </a:p>
                  </a:txBody>
                  <a:tcPr/>
                </a:tc>
                <a:tc>
                  <a:txBody>
                    <a:bodyPr/>
                    <a:lstStyle/>
                    <a:p>
                      <a:r>
                        <a:rPr lang="en-US" b="1" dirty="0" smtClean="0"/>
                        <a:t>for </a:t>
                      </a:r>
                      <a:endParaRPr lang="en-US" dirty="0"/>
                    </a:p>
                  </a:txBody>
                  <a:tcPr/>
                </a:tc>
                <a:tc>
                  <a:txBody>
                    <a:bodyPr/>
                    <a:lstStyle/>
                    <a:p>
                      <a:r>
                        <a:rPr lang="en-US" b="1" dirty="0" smtClean="0"/>
                        <a:t>signed </a:t>
                      </a:r>
                      <a:endParaRPr lang="en-US" dirty="0"/>
                    </a:p>
                  </a:txBody>
                  <a:tcPr/>
                </a:tc>
                <a:tc>
                  <a:txBody>
                    <a:bodyPr/>
                    <a:lstStyle/>
                    <a:p>
                      <a:r>
                        <a:rPr lang="en-US" b="1" dirty="0" smtClean="0"/>
                        <a:t>void </a:t>
                      </a:r>
                      <a:endParaRPr lang="en-US" dirty="0"/>
                    </a:p>
                  </a:txBody>
                  <a:tcPr/>
                </a:tc>
              </a:tr>
              <a:tr h="363583">
                <a:tc>
                  <a:txBody>
                    <a:bodyPr/>
                    <a:lstStyle/>
                    <a:p>
                      <a:r>
                        <a:rPr lang="en-US" b="1" dirty="0" smtClean="0"/>
                        <a:t>default </a:t>
                      </a:r>
                      <a:endParaRPr lang="en-US" dirty="0"/>
                    </a:p>
                  </a:txBody>
                  <a:tcPr/>
                </a:tc>
                <a:tc>
                  <a:txBody>
                    <a:bodyPr/>
                    <a:lstStyle/>
                    <a:p>
                      <a:r>
                        <a:rPr lang="en-US" b="1" dirty="0" err="1" smtClean="0"/>
                        <a:t>goto</a:t>
                      </a:r>
                      <a:r>
                        <a:rPr lang="en-US" b="1" dirty="0" smtClean="0"/>
                        <a:t> </a:t>
                      </a:r>
                      <a:endParaRPr lang="en-US" dirty="0"/>
                    </a:p>
                  </a:txBody>
                  <a:tcPr/>
                </a:tc>
                <a:tc>
                  <a:txBody>
                    <a:bodyPr/>
                    <a:lstStyle/>
                    <a:p>
                      <a:r>
                        <a:rPr lang="en-US" b="1" dirty="0" err="1" smtClean="0"/>
                        <a:t>sizeof</a:t>
                      </a:r>
                      <a:r>
                        <a:rPr lang="en-US" b="1" dirty="0" smtClean="0"/>
                        <a:t> </a:t>
                      </a:r>
                      <a:endParaRPr lang="en-US" dirty="0"/>
                    </a:p>
                  </a:txBody>
                  <a:tcPr/>
                </a:tc>
                <a:tc>
                  <a:txBody>
                    <a:bodyPr/>
                    <a:lstStyle/>
                    <a:p>
                      <a:r>
                        <a:rPr lang="en-US" b="1" dirty="0" smtClean="0"/>
                        <a:t>volatile </a:t>
                      </a:r>
                      <a:endParaRPr lang="en-US" dirty="0"/>
                    </a:p>
                  </a:txBody>
                  <a:tcPr/>
                </a:tc>
              </a:tr>
              <a:tr h="363583">
                <a:tc>
                  <a:txBody>
                    <a:bodyPr/>
                    <a:lstStyle/>
                    <a:p>
                      <a:r>
                        <a:rPr lang="en-US" b="1" dirty="0" smtClean="0"/>
                        <a:t>do </a:t>
                      </a:r>
                      <a:endParaRPr lang="en-US" dirty="0"/>
                    </a:p>
                  </a:txBody>
                  <a:tcPr/>
                </a:tc>
                <a:tc>
                  <a:txBody>
                    <a:bodyPr/>
                    <a:lstStyle/>
                    <a:p>
                      <a:r>
                        <a:rPr lang="en-US" b="1" dirty="0" smtClean="0"/>
                        <a:t>if </a:t>
                      </a:r>
                      <a:endParaRPr lang="en-US" dirty="0"/>
                    </a:p>
                  </a:txBody>
                  <a:tcPr/>
                </a:tc>
                <a:tc>
                  <a:txBody>
                    <a:bodyPr/>
                    <a:lstStyle/>
                    <a:p>
                      <a:r>
                        <a:rPr lang="en-US" b="1" dirty="0" smtClean="0"/>
                        <a:t>static </a:t>
                      </a:r>
                      <a:endParaRPr lang="en-US" dirty="0"/>
                    </a:p>
                  </a:txBody>
                  <a:tcPr/>
                </a:tc>
                <a:tc>
                  <a:txBody>
                    <a:bodyPr/>
                    <a:lstStyle/>
                    <a:p>
                      <a:r>
                        <a:rPr lang="en-US" b="1" dirty="0" smtClean="0"/>
                        <a:t>while</a:t>
                      </a:r>
                      <a:endParaRPr lang="en-US" dirty="0"/>
                    </a:p>
                  </a:txBody>
                  <a:tcPr/>
                </a:tc>
              </a:tr>
            </a:tbl>
          </a:graphicData>
        </a:graphic>
      </p:graphicFrame>
    </p:spTree>
    <p:extLst>
      <p:ext uri="{BB962C8B-B14F-4D97-AF65-F5344CB8AC3E}">
        <p14:creationId xmlns:p14="http://schemas.microsoft.com/office/powerpoint/2010/main" val="2812735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a:t>Keywords</a:t>
            </a:r>
          </a:p>
        </p:txBody>
      </p:sp>
      <p:graphicFrame>
        <p:nvGraphicFramePr>
          <p:cNvPr id="4" name="Table 3"/>
          <p:cNvGraphicFramePr>
            <a:graphicFrameLocks noGrp="1"/>
          </p:cNvGraphicFramePr>
          <p:nvPr>
            <p:extLst>
              <p:ext uri="{D42A27DB-BD31-4B8C-83A1-F6EECF244321}">
                <p14:modId xmlns:p14="http://schemas.microsoft.com/office/powerpoint/2010/main" val="4260870501"/>
              </p:ext>
            </p:extLst>
          </p:nvPr>
        </p:nvGraphicFramePr>
        <p:xfrm>
          <a:off x="1371600" y="1600200"/>
          <a:ext cx="6019800" cy="3840480"/>
        </p:xfrm>
        <a:graphic>
          <a:graphicData uri="http://schemas.openxmlformats.org/drawingml/2006/table">
            <a:tbl>
              <a:tblPr firstRow="1" bandRow="1">
                <a:tableStyleId>{5C22544A-7EE6-4342-B048-85BDC9FD1C3A}</a:tableStyleId>
              </a:tblPr>
              <a:tblGrid>
                <a:gridCol w="1504950"/>
                <a:gridCol w="1504950"/>
                <a:gridCol w="1504950"/>
                <a:gridCol w="1504950"/>
              </a:tblGrid>
              <a:tr h="363583">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363583">
                <a:tc>
                  <a:txBody>
                    <a:bodyPr/>
                    <a:lstStyle/>
                    <a:p>
                      <a:r>
                        <a:rPr lang="en-US" b="1" dirty="0" err="1" smtClean="0">
                          <a:effectLst/>
                        </a:rPr>
                        <a:t>asm</a:t>
                      </a:r>
                      <a:r>
                        <a:rPr lang="en-US" b="1" dirty="0" smtClean="0">
                          <a:effectLst/>
                        </a:rPr>
                        <a:t> </a:t>
                      </a:r>
                      <a:endParaRPr lang="en-US" dirty="0"/>
                    </a:p>
                  </a:txBody>
                  <a:tcPr/>
                </a:tc>
                <a:tc>
                  <a:txBody>
                    <a:bodyPr/>
                    <a:lstStyle/>
                    <a:p>
                      <a:r>
                        <a:rPr lang="en-US" b="1" dirty="0" err="1" smtClean="0">
                          <a:effectLst/>
                        </a:rPr>
                        <a:t>bool</a:t>
                      </a:r>
                      <a:r>
                        <a:rPr lang="en-US" b="1" dirty="0" smtClean="0">
                          <a:effectLst/>
                        </a:rPr>
                        <a:t> </a:t>
                      </a:r>
                      <a:endParaRPr lang="en-US" dirty="0"/>
                    </a:p>
                  </a:txBody>
                  <a:tcPr/>
                </a:tc>
                <a:tc>
                  <a:txBody>
                    <a:bodyPr/>
                    <a:lstStyle/>
                    <a:p>
                      <a:r>
                        <a:rPr lang="en-US" b="1" dirty="0" smtClean="0">
                          <a:effectLst/>
                        </a:rPr>
                        <a:t>catch </a:t>
                      </a:r>
                      <a:endParaRPr lang="en-US" dirty="0"/>
                    </a:p>
                  </a:txBody>
                  <a:tcPr/>
                </a:tc>
                <a:tc>
                  <a:txBody>
                    <a:bodyPr/>
                    <a:lstStyle/>
                    <a:p>
                      <a:r>
                        <a:rPr lang="en-US" b="1" dirty="0" smtClean="0">
                          <a:effectLst/>
                        </a:rPr>
                        <a:t>Class</a:t>
                      </a:r>
                      <a:endParaRPr lang="en-US" dirty="0"/>
                    </a:p>
                  </a:txBody>
                  <a:tcPr/>
                </a:tc>
              </a:tr>
              <a:tr h="363583">
                <a:tc>
                  <a:txBody>
                    <a:bodyPr/>
                    <a:lstStyle/>
                    <a:p>
                      <a:r>
                        <a:rPr lang="en-US" b="1" dirty="0" err="1" smtClean="0">
                          <a:effectLst/>
                        </a:rPr>
                        <a:t>const_cast</a:t>
                      </a:r>
                      <a:r>
                        <a:rPr lang="en-US" b="1" dirty="0" smtClean="0">
                          <a:effectLst/>
                        </a:rPr>
                        <a:t> </a:t>
                      </a:r>
                      <a:endParaRPr lang="en-US" dirty="0"/>
                    </a:p>
                  </a:txBody>
                  <a:tcPr/>
                </a:tc>
                <a:tc>
                  <a:txBody>
                    <a:bodyPr/>
                    <a:lstStyle/>
                    <a:p>
                      <a:r>
                        <a:rPr lang="en-US" b="1" dirty="0" smtClean="0">
                          <a:effectLst/>
                        </a:rPr>
                        <a:t>delete </a:t>
                      </a:r>
                      <a:endParaRPr lang="en-US" dirty="0"/>
                    </a:p>
                  </a:txBody>
                  <a:tcPr/>
                </a:tc>
                <a:tc>
                  <a:txBody>
                    <a:bodyPr/>
                    <a:lstStyle/>
                    <a:p>
                      <a:r>
                        <a:rPr lang="en-US" b="1" dirty="0" err="1" smtClean="0">
                          <a:effectLst/>
                        </a:rPr>
                        <a:t>dynamic_cast</a:t>
                      </a:r>
                      <a:r>
                        <a:rPr lang="en-US" b="1" dirty="0" smtClean="0">
                          <a:effectLst/>
                        </a:rPr>
                        <a:t> </a:t>
                      </a:r>
                      <a:endParaRPr lang="en-US" dirty="0"/>
                    </a:p>
                  </a:txBody>
                  <a:tcPr/>
                </a:tc>
                <a:tc>
                  <a:txBody>
                    <a:bodyPr/>
                    <a:lstStyle/>
                    <a:p>
                      <a:r>
                        <a:rPr lang="en-US" b="1" dirty="0" smtClean="0">
                          <a:effectLst/>
                        </a:rPr>
                        <a:t>explicit </a:t>
                      </a:r>
                      <a:endParaRPr lang="en-US" dirty="0"/>
                    </a:p>
                  </a:txBody>
                  <a:tcPr/>
                </a:tc>
              </a:tr>
              <a:tr h="363583">
                <a:tc>
                  <a:txBody>
                    <a:bodyPr/>
                    <a:lstStyle/>
                    <a:p>
                      <a:r>
                        <a:rPr lang="en-US" b="1" dirty="0" smtClean="0">
                          <a:effectLst/>
                        </a:rPr>
                        <a:t>export </a:t>
                      </a:r>
                      <a:endParaRPr lang="en-US" dirty="0"/>
                    </a:p>
                  </a:txBody>
                  <a:tcPr/>
                </a:tc>
                <a:tc>
                  <a:txBody>
                    <a:bodyPr/>
                    <a:lstStyle/>
                    <a:p>
                      <a:r>
                        <a:rPr lang="en-US" b="1" dirty="0" smtClean="0">
                          <a:effectLst/>
                        </a:rPr>
                        <a:t>false </a:t>
                      </a:r>
                      <a:endParaRPr lang="en-US" dirty="0"/>
                    </a:p>
                  </a:txBody>
                  <a:tcPr/>
                </a:tc>
                <a:tc>
                  <a:txBody>
                    <a:bodyPr/>
                    <a:lstStyle/>
                    <a:p>
                      <a:r>
                        <a:rPr lang="en-US" b="1" dirty="0" smtClean="0">
                          <a:effectLst/>
                        </a:rPr>
                        <a:t>friend </a:t>
                      </a:r>
                      <a:endParaRPr lang="en-US" dirty="0"/>
                    </a:p>
                  </a:txBody>
                  <a:tcPr/>
                </a:tc>
                <a:tc>
                  <a:txBody>
                    <a:bodyPr/>
                    <a:lstStyle/>
                    <a:p>
                      <a:r>
                        <a:rPr lang="en-US" b="1" dirty="0" smtClean="0">
                          <a:effectLst/>
                        </a:rPr>
                        <a:t>inline </a:t>
                      </a:r>
                      <a:endParaRPr lang="en-US" dirty="0"/>
                    </a:p>
                  </a:txBody>
                  <a:tcPr/>
                </a:tc>
              </a:tr>
              <a:tr h="363583">
                <a:tc>
                  <a:txBody>
                    <a:bodyPr/>
                    <a:lstStyle/>
                    <a:p>
                      <a:r>
                        <a:rPr lang="en-US" b="1" dirty="0" smtClean="0">
                          <a:effectLst/>
                        </a:rPr>
                        <a:t>mutable </a:t>
                      </a:r>
                      <a:endParaRPr lang="en-US" dirty="0"/>
                    </a:p>
                  </a:txBody>
                  <a:tcPr/>
                </a:tc>
                <a:tc>
                  <a:txBody>
                    <a:bodyPr/>
                    <a:lstStyle/>
                    <a:p>
                      <a:r>
                        <a:rPr lang="en-US" b="1" dirty="0" smtClean="0">
                          <a:effectLst/>
                        </a:rPr>
                        <a:t>namespace </a:t>
                      </a:r>
                      <a:endParaRPr lang="en-US" dirty="0"/>
                    </a:p>
                  </a:txBody>
                  <a:tcPr/>
                </a:tc>
                <a:tc>
                  <a:txBody>
                    <a:bodyPr/>
                    <a:lstStyle/>
                    <a:p>
                      <a:r>
                        <a:rPr lang="en-US" b="1" dirty="0" smtClean="0">
                          <a:effectLst/>
                        </a:rPr>
                        <a:t>new </a:t>
                      </a:r>
                      <a:endParaRPr lang="en-US" dirty="0"/>
                    </a:p>
                  </a:txBody>
                  <a:tcPr/>
                </a:tc>
                <a:tc>
                  <a:txBody>
                    <a:bodyPr/>
                    <a:lstStyle/>
                    <a:p>
                      <a:r>
                        <a:rPr lang="en-US" b="1" dirty="0" smtClean="0">
                          <a:effectLst/>
                        </a:rPr>
                        <a:t>operator </a:t>
                      </a:r>
                      <a:endParaRPr lang="en-US" dirty="0"/>
                    </a:p>
                  </a:txBody>
                  <a:tcPr/>
                </a:tc>
              </a:tr>
              <a:tr h="363583">
                <a:tc>
                  <a:txBody>
                    <a:bodyPr/>
                    <a:lstStyle/>
                    <a:p>
                      <a:r>
                        <a:rPr lang="en-US" b="1" dirty="0" smtClean="0">
                          <a:effectLst/>
                        </a:rPr>
                        <a:t>private </a:t>
                      </a:r>
                      <a:endParaRPr lang="en-US" dirty="0"/>
                    </a:p>
                  </a:txBody>
                  <a:tcPr/>
                </a:tc>
                <a:tc>
                  <a:txBody>
                    <a:bodyPr/>
                    <a:lstStyle/>
                    <a:p>
                      <a:r>
                        <a:rPr lang="en-US" b="1" dirty="0" smtClean="0">
                          <a:effectLst/>
                        </a:rPr>
                        <a:t>protected </a:t>
                      </a:r>
                      <a:endParaRPr lang="en-US" dirty="0"/>
                    </a:p>
                  </a:txBody>
                  <a:tcPr/>
                </a:tc>
                <a:tc>
                  <a:txBody>
                    <a:bodyPr/>
                    <a:lstStyle/>
                    <a:p>
                      <a:r>
                        <a:rPr lang="en-US" b="1" dirty="0" smtClean="0">
                          <a:effectLst/>
                        </a:rPr>
                        <a:t>public </a:t>
                      </a:r>
                      <a:endParaRPr lang="en-US" dirty="0"/>
                    </a:p>
                  </a:txBody>
                  <a:tcPr/>
                </a:tc>
                <a:tc>
                  <a:txBody>
                    <a:bodyPr/>
                    <a:lstStyle/>
                    <a:p>
                      <a:r>
                        <a:rPr lang="en-US" b="1" dirty="0" err="1" smtClean="0">
                          <a:effectLst/>
                        </a:rPr>
                        <a:t>reinterpret_cast</a:t>
                      </a:r>
                      <a:endParaRPr lang="en-US" dirty="0"/>
                    </a:p>
                  </a:txBody>
                  <a:tcPr/>
                </a:tc>
              </a:tr>
              <a:tr h="363583">
                <a:tc>
                  <a:txBody>
                    <a:bodyPr/>
                    <a:lstStyle/>
                    <a:p>
                      <a:r>
                        <a:rPr lang="en-US" b="1" dirty="0" err="1" smtClean="0">
                          <a:effectLst/>
                        </a:rPr>
                        <a:t>static_cast</a:t>
                      </a:r>
                      <a:r>
                        <a:rPr lang="en-US" b="1" dirty="0" smtClean="0">
                          <a:effectLst/>
                        </a:rPr>
                        <a:t> </a:t>
                      </a:r>
                      <a:endParaRPr lang="en-US" dirty="0"/>
                    </a:p>
                  </a:txBody>
                  <a:tcPr/>
                </a:tc>
                <a:tc>
                  <a:txBody>
                    <a:bodyPr/>
                    <a:lstStyle/>
                    <a:p>
                      <a:r>
                        <a:rPr lang="en-US" b="1" dirty="0" smtClean="0">
                          <a:effectLst/>
                        </a:rPr>
                        <a:t>template </a:t>
                      </a:r>
                      <a:endParaRPr lang="en-US" dirty="0"/>
                    </a:p>
                  </a:txBody>
                  <a:tcPr/>
                </a:tc>
                <a:tc>
                  <a:txBody>
                    <a:bodyPr/>
                    <a:lstStyle/>
                    <a:p>
                      <a:r>
                        <a:rPr lang="en-US" b="1" dirty="0" smtClean="0">
                          <a:effectLst/>
                        </a:rPr>
                        <a:t>this </a:t>
                      </a:r>
                      <a:endParaRPr lang="en-US" dirty="0"/>
                    </a:p>
                  </a:txBody>
                  <a:tcPr/>
                </a:tc>
                <a:tc>
                  <a:txBody>
                    <a:bodyPr/>
                    <a:lstStyle/>
                    <a:p>
                      <a:r>
                        <a:rPr lang="en-US" b="1" dirty="0" smtClean="0">
                          <a:effectLst/>
                        </a:rPr>
                        <a:t>throw</a:t>
                      </a:r>
                      <a:endParaRPr lang="en-US" dirty="0"/>
                    </a:p>
                  </a:txBody>
                  <a:tcPr/>
                </a:tc>
              </a:tr>
              <a:tr h="363583">
                <a:tc>
                  <a:txBody>
                    <a:bodyPr/>
                    <a:lstStyle/>
                    <a:p>
                      <a:r>
                        <a:rPr lang="en-US" b="1" dirty="0" smtClean="0">
                          <a:effectLst/>
                        </a:rPr>
                        <a:t>true </a:t>
                      </a:r>
                      <a:endParaRPr lang="en-US" dirty="0"/>
                    </a:p>
                  </a:txBody>
                  <a:tcPr/>
                </a:tc>
                <a:tc>
                  <a:txBody>
                    <a:bodyPr/>
                    <a:lstStyle/>
                    <a:p>
                      <a:r>
                        <a:rPr lang="en-US" b="1" dirty="0" smtClean="0">
                          <a:effectLst/>
                        </a:rPr>
                        <a:t>try  </a:t>
                      </a:r>
                      <a:endParaRPr lang="en-US" dirty="0"/>
                    </a:p>
                  </a:txBody>
                  <a:tcPr/>
                </a:tc>
                <a:tc>
                  <a:txBody>
                    <a:bodyPr/>
                    <a:lstStyle/>
                    <a:p>
                      <a:r>
                        <a:rPr lang="en-US" b="1" dirty="0" err="1" smtClean="0">
                          <a:effectLst/>
                        </a:rPr>
                        <a:t>typeid</a:t>
                      </a:r>
                      <a:r>
                        <a:rPr lang="en-US" b="1" dirty="0" smtClean="0">
                          <a:effectLst/>
                        </a:rPr>
                        <a:t> </a:t>
                      </a:r>
                      <a:endParaRPr lang="en-US" dirty="0"/>
                    </a:p>
                  </a:txBody>
                  <a:tcPr/>
                </a:tc>
                <a:tc>
                  <a:txBody>
                    <a:bodyPr/>
                    <a:lstStyle/>
                    <a:p>
                      <a:r>
                        <a:rPr lang="en-US" b="1" dirty="0" err="1" smtClean="0">
                          <a:effectLst/>
                        </a:rPr>
                        <a:t>typename</a:t>
                      </a:r>
                      <a:r>
                        <a:rPr lang="en-US" b="1" dirty="0" smtClean="0">
                          <a:effectLst/>
                        </a:rPr>
                        <a:t> </a:t>
                      </a:r>
                      <a:endParaRPr lang="en-US" dirty="0"/>
                    </a:p>
                  </a:txBody>
                  <a:tcPr/>
                </a:tc>
              </a:tr>
              <a:tr h="363583">
                <a:tc>
                  <a:txBody>
                    <a:bodyPr/>
                    <a:lstStyle/>
                    <a:p>
                      <a:r>
                        <a:rPr lang="en-US" b="1" dirty="0" smtClean="0">
                          <a:effectLst/>
                        </a:rPr>
                        <a:t>using </a:t>
                      </a:r>
                      <a:endParaRPr lang="en-US" dirty="0"/>
                    </a:p>
                  </a:txBody>
                  <a:tcPr/>
                </a:tc>
                <a:tc>
                  <a:txBody>
                    <a:bodyPr/>
                    <a:lstStyle/>
                    <a:p>
                      <a:r>
                        <a:rPr lang="en-US" b="1" dirty="0" smtClean="0">
                          <a:effectLst/>
                        </a:rPr>
                        <a:t>virtual </a:t>
                      </a:r>
                      <a:endParaRPr lang="en-US" dirty="0"/>
                    </a:p>
                  </a:txBody>
                  <a:tcPr/>
                </a:tc>
                <a:tc>
                  <a:txBody>
                    <a:bodyPr/>
                    <a:lstStyle/>
                    <a:p>
                      <a:r>
                        <a:rPr lang="en-US" b="1" dirty="0" err="1" smtClean="0">
                          <a:effectLst/>
                        </a:rPr>
                        <a:t>wchar_t</a:t>
                      </a:r>
                      <a:r>
                        <a:rPr lang="en-US" b="1" dirty="0" smtClean="0">
                          <a:effectLst/>
                        </a:rPr>
                        <a:t> </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8969878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Identifiers</a:t>
            </a:r>
            <a:endParaRPr lang="en-US" dirty="0"/>
          </a:p>
        </p:txBody>
      </p:sp>
      <p:sp>
        <p:nvSpPr>
          <p:cNvPr id="3" name="Content Placeholder 2"/>
          <p:cNvSpPr>
            <a:spLocks noGrp="1"/>
          </p:cNvSpPr>
          <p:nvPr>
            <p:ph idx="1"/>
          </p:nvPr>
        </p:nvSpPr>
        <p:spPr/>
        <p:txBody>
          <a:bodyPr/>
          <a:lstStyle/>
          <a:p>
            <a:r>
              <a:rPr lang="en-US" b="1" dirty="0"/>
              <a:t> </a:t>
            </a:r>
            <a:r>
              <a:rPr lang="en-US" dirty="0"/>
              <a:t>Identifiers are used as the general terminology for naming of variables, functions and arrays. </a:t>
            </a:r>
            <a:endParaRPr lang="en-US" dirty="0" smtClean="0"/>
          </a:p>
          <a:p>
            <a:r>
              <a:rPr lang="en-US" dirty="0"/>
              <a:t>These are user defined names consisting of arbitrarily long sequence of letters and digits with either a letter or the underscore(_) as a first character</a:t>
            </a:r>
            <a:r>
              <a:rPr lang="en-US" dirty="0" smtClean="0"/>
              <a:t>.</a:t>
            </a:r>
          </a:p>
          <a:p>
            <a:r>
              <a:rPr lang="en-US" dirty="0"/>
              <a:t> You cannot use keywords as identifiers; they are reserved for special use. </a:t>
            </a:r>
          </a:p>
        </p:txBody>
      </p:sp>
    </p:spTree>
    <p:extLst>
      <p:ext uri="{BB962C8B-B14F-4D97-AF65-F5344CB8AC3E}">
        <p14:creationId xmlns:p14="http://schemas.microsoft.com/office/powerpoint/2010/main" val="16190195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Identifiers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92500"/>
          </a:bodyPr>
          <a:lstStyle/>
          <a:p>
            <a:pPr fontAlgn="base"/>
            <a:r>
              <a:rPr lang="en-US" b="1" dirty="0"/>
              <a:t>There are certain rules that should be followed while naming c identifiers</a:t>
            </a:r>
            <a:r>
              <a:rPr lang="en-US" b="1" dirty="0" smtClean="0"/>
              <a:t>:</a:t>
            </a:r>
          </a:p>
          <a:p>
            <a:pPr lvl="1" fontAlgn="base"/>
            <a:r>
              <a:rPr lang="en-US" dirty="0" smtClean="0"/>
              <a:t>They </a:t>
            </a:r>
            <a:r>
              <a:rPr lang="en-US" dirty="0"/>
              <a:t>must begin with a letter or underscore(_).</a:t>
            </a:r>
          </a:p>
          <a:p>
            <a:pPr lvl="1" fontAlgn="base"/>
            <a:r>
              <a:rPr lang="en-US" dirty="0"/>
              <a:t>They must consist of only letters, digits, or underscore. No other special character is allowed.</a:t>
            </a:r>
          </a:p>
          <a:p>
            <a:pPr lvl="1" fontAlgn="base"/>
            <a:r>
              <a:rPr lang="en-US" dirty="0"/>
              <a:t>It should not be a keyword.</a:t>
            </a:r>
          </a:p>
          <a:p>
            <a:pPr lvl="1" fontAlgn="base"/>
            <a:r>
              <a:rPr lang="en-US" dirty="0"/>
              <a:t>It must not contain white space.</a:t>
            </a:r>
          </a:p>
          <a:p>
            <a:pPr lvl="1" fontAlgn="base"/>
            <a:r>
              <a:rPr lang="en-US" dirty="0"/>
              <a:t>It should be up to 31 characters long as only first 31 characters are significant.</a:t>
            </a:r>
          </a:p>
          <a:p>
            <a:endParaRPr lang="en-US" dirty="0"/>
          </a:p>
        </p:txBody>
      </p:sp>
    </p:spTree>
    <p:extLst>
      <p:ext uri="{BB962C8B-B14F-4D97-AF65-F5344CB8AC3E}">
        <p14:creationId xmlns:p14="http://schemas.microsoft.com/office/powerpoint/2010/main" val="260247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Identifier Examples</a:t>
            </a:r>
            <a:endParaRPr lang="en-US" dirty="0"/>
          </a:p>
        </p:txBody>
      </p:sp>
      <p:sp>
        <p:nvSpPr>
          <p:cNvPr id="3" name="Content Placeholder 2"/>
          <p:cNvSpPr>
            <a:spLocks noGrp="1"/>
          </p:cNvSpPr>
          <p:nvPr>
            <p:ph idx="1"/>
          </p:nvPr>
        </p:nvSpPr>
        <p:spPr/>
        <p:txBody>
          <a:bodyPr/>
          <a:lstStyle/>
          <a:p>
            <a:r>
              <a:rPr lang="en-US" dirty="0" smtClean="0"/>
              <a:t>Valid Identifiers </a:t>
            </a:r>
          </a:p>
          <a:p>
            <a:pPr lvl="1"/>
            <a:r>
              <a:rPr lang="en-US" dirty="0" smtClean="0"/>
              <a:t>_A9</a:t>
            </a:r>
          </a:p>
          <a:p>
            <a:pPr lvl="1"/>
            <a:r>
              <a:rPr lang="en-US" dirty="0" smtClean="0"/>
              <a:t>add</a:t>
            </a:r>
          </a:p>
          <a:p>
            <a:r>
              <a:rPr lang="en-US" dirty="0" smtClean="0"/>
              <a:t>Invalid Identifiers</a:t>
            </a:r>
          </a:p>
          <a:p>
            <a:pPr lvl="1"/>
            <a:r>
              <a:rPr lang="en-US" dirty="0" err="1" smtClean="0"/>
              <a:t>Temp.var</a:t>
            </a:r>
            <a:endParaRPr lang="en-US" dirty="0" smtClean="0"/>
          </a:p>
          <a:p>
            <a:pPr lvl="1"/>
            <a:r>
              <a:rPr lang="en-US" dirty="0" smtClean="0"/>
              <a:t>void</a:t>
            </a:r>
          </a:p>
          <a:p>
            <a:pPr marL="402336" lvl="1" indent="0">
              <a:buNone/>
            </a:pPr>
            <a:endParaRPr lang="en-US" dirty="0"/>
          </a:p>
        </p:txBody>
      </p:sp>
    </p:spTree>
    <p:extLst>
      <p:ext uri="{BB962C8B-B14F-4D97-AF65-F5344CB8AC3E}">
        <p14:creationId xmlns:p14="http://schemas.microsoft.com/office/powerpoint/2010/main" val="931016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 - Constant</a:t>
            </a:r>
            <a:endParaRPr lang="en-US" dirty="0"/>
          </a:p>
        </p:txBody>
      </p:sp>
      <p:sp>
        <p:nvSpPr>
          <p:cNvPr id="3" name="Content Placeholder 2"/>
          <p:cNvSpPr>
            <a:spLocks noGrp="1"/>
          </p:cNvSpPr>
          <p:nvPr>
            <p:ph idx="1"/>
          </p:nvPr>
        </p:nvSpPr>
        <p:spPr/>
        <p:txBody>
          <a:bodyPr/>
          <a:lstStyle/>
          <a:p>
            <a:r>
              <a:rPr lang="en-US" b="1" dirty="0"/>
              <a:t> </a:t>
            </a:r>
            <a:r>
              <a:rPr lang="en-US" dirty="0"/>
              <a:t>Constants are also like normal variables. But, only difference is, their values can not be modified by the program once they are defined. </a:t>
            </a:r>
            <a:endParaRPr lang="en-US" dirty="0" smtClean="0"/>
          </a:p>
          <a:p>
            <a:r>
              <a:rPr lang="en-US" dirty="0" smtClean="0"/>
              <a:t>Constants </a:t>
            </a:r>
            <a:r>
              <a:rPr lang="en-US" dirty="0"/>
              <a:t>refer to fixed values. </a:t>
            </a:r>
            <a:endParaRPr lang="en-US" dirty="0" smtClean="0"/>
          </a:p>
          <a:p>
            <a:r>
              <a:rPr lang="en-US" dirty="0" smtClean="0"/>
              <a:t>They </a:t>
            </a:r>
            <a:r>
              <a:rPr lang="en-US" dirty="0"/>
              <a:t>are also called as literals</a:t>
            </a:r>
            <a:r>
              <a:rPr lang="en-US" dirty="0" smtClean="0"/>
              <a:t>.</a:t>
            </a:r>
          </a:p>
          <a:p>
            <a:r>
              <a:rPr lang="en-US" dirty="0"/>
              <a:t>Constants may belong to any of the data </a:t>
            </a:r>
            <a:r>
              <a:rPr lang="en-US" dirty="0" smtClean="0"/>
              <a:t>type</a:t>
            </a:r>
          </a:p>
        </p:txBody>
      </p:sp>
    </p:spTree>
    <p:extLst>
      <p:ext uri="{BB962C8B-B14F-4D97-AF65-F5344CB8AC3E}">
        <p14:creationId xmlns:p14="http://schemas.microsoft.com/office/powerpoint/2010/main" val="39143924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 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#include&lt;</a:t>
            </a:r>
            <a:r>
              <a:rPr lang="en-US" dirty="0" err="1" smtClean="0"/>
              <a:t>iostream.h</a:t>
            </a:r>
            <a:r>
              <a:rPr lang="en-US" dirty="0" smtClean="0"/>
              <a:t>&gt;</a:t>
            </a:r>
          </a:p>
          <a:p>
            <a:r>
              <a:rPr lang="en-US" dirty="0"/>
              <a:t>v</a:t>
            </a:r>
            <a:r>
              <a:rPr lang="en-US" dirty="0" smtClean="0"/>
              <a:t>oid main()</a:t>
            </a:r>
          </a:p>
          <a:p>
            <a:r>
              <a:rPr lang="en-US" dirty="0" smtClean="0"/>
              <a:t>{</a:t>
            </a:r>
          </a:p>
          <a:p>
            <a:r>
              <a:rPr lang="en-US" dirty="0"/>
              <a:t> </a:t>
            </a:r>
            <a:r>
              <a:rPr lang="en-US" dirty="0" smtClean="0"/>
              <a:t> </a:t>
            </a:r>
            <a:r>
              <a:rPr lang="en-US" dirty="0" err="1" smtClean="0"/>
              <a:t>int</a:t>
            </a:r>
            <a:r>
              <a:rPr lang="en-US" dirty="0" smtClean="0"/>
              <a:t> a = 5;</a:t>
            </a:r>
          </a:p>
          <a:p>
            <a:r>
              <a:rPr lang="en-US" dirty="0"/>
              <a:t> </a:t>
            </a:r>
            <a:r>
              <a:rPr lang="en-US" dirty="0" smtClean="0"/>
              <a:t> </a:t>
            </a:r>
            <a:r>
              <a:rPr lang="en-US" dirty="0" err="1" smtClean="0"/>
              <a:t>const</a:t>
            </a:r>
            <a:r>
              <a:rPr lang="en-US" dirty="0" smtClean="0"/>
              <a:t> </a:t>
            </a:r>
            <a:r>
              <a:rPr lang="en-US" dirty="0" err="1" smtClean="0"/>
              <a:t>int</a:t>
            </a:r>
            <a:r>
              <a:rPr lang="en-US" dirty="0" smtClean="0"/>
              <a:t> </a:t>
            </a:r>
            <a:r>
              <a:rPr lang="en-US" dirty="0" err="1" smtClean="0"/>
              <a:t>var_const</a:t>
            </a:r>
            <a:r>
              <a:rPr lang="en-US" dirty="0" smtClean="0"/>
              <a:t> = 50;</a:t>
            </a:r>
          </a:p>
          <a:p>
            <a:r>
              <a:rPr lang="en-US" dirty="0" smtClean="0"/>
              <a:t>  </a:t>
            </a:r>
            <a:r>
              <a:rPr lang="en-US" dirty="0" err="1" smtClean="0"/>
              <a:t>cout</a:t>
            </a:r>
            <a:r>
              <a:rPr lang="en-US" dirty="0" smtClean="0"/>
              <a:t> &lt;&lt; “ Variable a = “ &lt;&lt; a;</a:t>
            </a:r>
          </a:p>
          <a:p>
            <a:r>
              <a:rPr lang="en-US" dirty="0"/>
              <a:t> </a:t>
            </a:r>
            <a:r>
              <a:rPr lang="en-US" dirty="0" smtClean="0"/>
              <a:t> </a:t>
            </a:r>
            <a:r>
              <a:rPr lang="en-US" dirty="0" err="1" smtClean="0"/>
              <a:t>cout</a:t>
            </a:r>
            <a:r>
              <a:rPr lang="en-US" dirty="0" smtClean="0"/>
              <a:t> &lt;&lt; “Constant = “ &lt;&lt; </a:t>
            </a:r>
            <a:r>
              <a:rPr lang="en-US" dirty="0" err="1" smtClean="0"/>
              <a:t>var_const</a:t>
            </a:r>
            <a:r>
              <a:rPr lang="en-US" dirty="0" smtClean="0"/>
              <a:t>;</a:t>
            </a:r>
          </a:p>
          <a:p>
            <a:r>
              <a:rPr lang="en-US" dirty="0" smtClean="0"/>
              <a:t>}</a:t>
            </a:r>
          </a:p>
          <a:p>
            <a:pPr marL="82296" indent="0">
              <a:buNone/>
            </a:pPr>
            <a:r>
              <a:rPr lang="en-US" dirty="0"/>
              <a:t>Let’s try program on</a:t>
            </a:r>
          </a:p>
          <a:p>
            <a:pPr marL="82296" indent="0">
              <a:buNone/>
            </a:pPr>
            <a:r>
              <a:rPr lang="en-US" dirty="0"/>
              <a:t>https://www.codechef.com/ide</a:t>
            </a:r>
          </a:p>
          <a:p>
            <a:endParaRPr lang="en-US" dirty="0"/>
          </a:p>
        </p:txBody>
      </p:sp>
    </p:spTree>
    <p:extLst>
      <p:ext uri="{BB962C8B-B14F-4D97-AF65-F5344CB8AC3E}">
        <p14:creationId xmlns:p14="http://schemas.microsoft.com/office/powerpoint/2010/main" val="4266946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Token </a:t>
            </a:r>
            <a:r>
              <a:rPr lang="en-US" dirty="0" smtClean="0"/>
              <a:t>Example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#include&lt;</a:t>
            </a:r>
            <a:r>
              <a:rPr lang="en-US" dirty="0" err="1"/>
              <a:t>iostream.h</a:t>
            </a:r>
            <a:r>
              <a:rPr lang="en-US" dirty="0"/>
              <a:t>&gt;</a:t>
            </a:r>
          </a:p>
          <a:p>
            <a:r>
              <a:rPr lang="en-US" dirty="0"/>
              <a:t>void main()</a:t>
            </a:r>
          </a:p>
          <a:p>
            <a:r>
              <a:rPr lang="en-US" dirty="0"/>
              <a:t>{</a:t>
            </a:r>
          </a:p>
          <a:p>
            <a:r>
              <a:rPr lang="en-US" dirty="0"/>
              <a:t>  </a:t>
            </a:r>
            <a:r>
              <a:rPr lang="en-US" dirty="0" err="1"/>
              <a:t>int</a:t>
            </a:r>
            <a:r>
              <a:rPr lang="en-US" dirty="0"/>
              <a:t> a = 5;</a:t>
            </a:r>
          </a:p>
          <a:p>
            <a:r>
              <a:rPr lang="en-US" dirty="0"/>
              <a:t>  </a:t>
            </a:r>
            <a:r>
              <a:rPr lang="en-US" dirty="0" err="1"/>
              <a:t>const</a:t>
            </a:r>
            <a:r>
              <a:rPr lang="en-US" dirty="0"/>
              <a:t> </a:t>
            </a:r>
            <a:r>
              <a:rPr lang="en-US" dirty="0" err="1"/>
              <a:t>int</a:t>
            </a:r>
            <a:r>
              <a:rPr lang="en-US" dirty="0"/>
              <a:t> </a:t>
            </a:r>
            <a:r>
              <a:rPr lang="en-US" dirty="0" err="1"/>
              <a:t>var_const</a:t>
            </a:r>
            <a:r>
              <a:rPr lang="en-US" dirty="0"/>
              <a:t> = 50;</a:t>
            </a:r>
          </a:p>
          <a:p>
            <a:r>
              <a:rPr lang="en-US" dirty="0"/>
              <a:t>  </a:t>
            </a:r>
            <a:r>
              <a:rPr lang="en-US" dirty="0" err="1"/>
              <a:t>cout</a:t>
            </a:r>
            <a:r>
              <a:rPr lang="en-US" dirty="0"/>
              <a:t> &lt;&lt; “ Variable a = “ &lt;&lt; a;</a:t>
            </a:r>
          </a:p>
          <a:p>
            <a:r>
              <a:rPr lang="en-US" dirty="0"/>
              <a:t>  </a:t>
            </a:r>
            <a:r>
              <a:rPr lang="en-US" dirty="0" err="1"/>
              <a:t>cout</a:t>
            </a:r>
            <a:r>
              <a:rPr lang="en-US" dirty="0"/>
              <a:t> &lt;&lt; “Constant = “ &lt;&lt; </a:t>
            </a:r>
            <a:r>
              <a:rPr lang="en-US" dirty="0" err="1"/>
              <a:t>var_const</a:t>
            </a:r>
            <a:r>
              <a:rPr lang="en-US" dirty="0" smtClean="0"/>
              <a:t>;</a:t>
            </a:r>
          </a:p>
          <a:p>
            <a:r>
              <a:rPr lang="en-US" dirty="0"/>
              <a:t> </a:t>
            </a:r>
            <a:r>
              <a:rPr lang="en-US" dirty="0" smtClean="0"/>
              <a:t> </a:t>
            </a:r>
            <a:r>
              <a:rPr lang="en-US" dirty="0" err="1" smtClean="0"/>
              <a:t>var_const</a:t>
            </a:r>
            <a:r>
              <a:rPr lang="en-US" dirty="0" smtClean="0"/>
              <a:t> = 55;   // error</a:t>
            </a:r>
            <a:endParaRPr lang="en-US" dirty="0"/>
          </a:p>
          <a:p>
            <a:r>
              <a:rPr lang="en-US" dirty="0"/>
              <a:t>}</a:t>
            </a:r>
          </a:p>
          <a:p>
            <a:endParaRPr lang="en-US" dirty="0"/>
          </a:p>
        </p:txBody>
      </p:sp>
    </p:spTree>
    <p:extLst>
      <p:ext uri="{BB962C8B-B14F-4D97-AF65-F5344CB8AC3E}">
        <p14:creationId xmlns:p14="http://schemas.microsoft.com/office/powerpoint/2010/main" val="38516442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smtClean="0"/>
              <a:t>Datatypes</a:t>
            </a:r>
            <a:r>
              <a:rPr lang="en-US" dirty="0" smtClean="0"/>
              <a:t> </a:t>
            </a:r>
            <a:endParaRPr lang="en-US" dirty="0"/>
          </a:p>
        </p:txBody>
      </p:sp>
      <p:pic>
        <p:nvPicPr>
          <p:cNvPr id="1026" name="Picture 2" descr="C++ Variables and Datatypes - Simple Snippets"/>
          <p:cNvPicPr>
            <a:picLocks noChangeAspect="1" noChangeArrowheads="1"/>
          </p:cNvPicPr>
          <p:nvPr/>
        </p:nvPicPr>
        <p:blipFill>
          <a:blip r:embed="rId2"/>
          <a:srcRect/>
          <a:stretch>
            <a:fillRect/>
          </a:stretch>
        </p:blipFill>
        <p:spPr bwMode="auto">
          <a:xfrm>
            <a:off x="609600" y="2133600"/>
            <a:ext cx="7439025" cy="3152775"/>
          </a:xfrm>
          <a:prstGeom prst="rect">
            <a:avLst/>
          </a:prstGeom>
          <a:noFill/>
        </p:spPr>
      </p:pic>
      <p:sp>
        <p:nvSpPr>
          <p:cNvPr id="5" name="Oval 4"/>
          <p:cNvSpPr/>
          <p:nvPr/>
        </p:nvSpPr>
        <p:spPr>
          <a:xfrm>
            <a:off x="533400" y="2819400"/>
            <a:ext cx="4648200" cy="3657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4287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smtClean="0"/>
              <a:t>Datatypes</a:t>
            </a:r>
            <a:r>
              <a:rPr lang="en-US" dirty="0" smtClean="0"/>
              <a:t> Cont…</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676983729"/>
              </p:ext>
            </p:extLst>
          </p:nvPr>
        </p:nvGraphicFramePr>
        <p:xfrm>
          <a:off x="1219200" y="1600200"/>
          <a:ext cx="7467600" cy="4638040"/>
        </p:xfrm>
        <a:graphic>
          <a:graphicData uri="http://schemas.openxmlformats.org/drawingml/2006/table">
            <a:tbl>
              <a:tblPr firstRow="1" bandRow="1">
                <a:tableStyleId>{5C22544A-7EE6-4342-B048-85BDC9FD1C3A}</a:tableStyleId>
              </a:tblPr>
              <a:tblGrid>
                <a:gridCol w="1752600"/>
                <a:gridCol w="1295400"/>
                <a:gridCol w="4419600"/>
              </a:tblGrid>
              <a:tr h="370840">
                <a:tc>
                  <a:txBody>
                    <a:bodyPr/>
                    <a:lstStyle/>
                    <a:p>
                      <a:r>
                        <a:rPr lang="en-US" dirty="0" smtClean="0"/>
                        <a:t>Type</a:t>
                      </a:r>
                      <a:endParaRPr lang="en-US" dirty="0"/>
                    </a:p>
                  </a:txBody>
                  <a:tcPr/>
                </a:tc>
                <a:tc>
                  <a:txBody>
                    <a:bodyPr/>
                    <a:lstStyle/>
                    <a:p>
                      <a:r>
                        <a:rPr lang="en-US" dirty="0" smtClean="0"/>
                        <a:t>Width</a:t>
                      </a:r>
                      <a:endParaRPr lang="en-US" dirty="0"/>
                    </a:p>
                  </a:txBody>
                  <a:tcPr/>
                </a:tc>
                <a:tc>
                  <a:txBody>
                    <a:bodyPr/>
                    <a:lstStyle/>
                    <a:p>
                      <a:r>
                        <a:rPr lang="en-US" dirty="0" smtClean="0"/>
                        <a:t>Range</a:t>
                      </a:r>
                      <a:endParaRPr lang="en-US" dirty="0"/>
                    </a:p>
                  </a:txBody>
                  <a:tcPr/>
                </a:tc>
              </a:tr>
              <a:tr h="370840">
                <a:tc>
                  <a:txBody>
                    <a:bodyPr/>
                    <a:lstStyle/>
                    <a:p>
                      <a:r>
                        <a:rPr kumimoji="0" lang="en-US" b="0" i="0" kern="1200" dirty="0" smtClean="0">
                          <a:solidFill>
                            <a:schemeClr val="dk1"/>
                          </a:solidFill>
                          <a:latin typeface="+mn-lt"/>
                          <a:ea typeface="+mn-ea"/>
                          <a:cs typeface="+mn-cs"/>
                        </a:rPr>
                        <a:t>char</a:t>
                      </a:r>
                      <a:endParaRPr lang="en-US" dirty="0"/>
                    </a:p>
                  </a:txBody>
                  <a:tcPr/>
                </a:tc>
                <a:tc>
                  <a:txBody>
                    <a:bodyPr/>
                    <a:lstStyle/>
                    <a:p>
                      <a:r>
                        <a:rPr kumimoji="0" lang="en-US" b="0" i="0" kern="1200" dirty="0" smtClean="0">
                          <a:solidFill>
                            <a:schemeClr val="dk1"/>
                          </a:solidFill>
                          <a:latin typeface="+mn-lt"/>
                          <a:ea typeface="+mn-ea"/>
                          <a:cs typeface="+mn-cs"/>
                        </a:rPr>
                        <a:t>1byte</a:t>
                      </a:r>
                      <a:endParaRPr lang="en-US" dirty="0"/>
                    </a:p>
                  </a:txBody>
                  <a:tcPr/>
                </a:tc>
                <a:tc>
                  <a:txBody>
                    <a:bodyPr/>
                    <a:lstStyle/>
                    <a:p>
                      <a:r>
                        <a:rPr kumimoji="0" lang="en-US" b="0" i="0" kern="1200" dirty="0" smtClean="0">
                          <a:solidFill>
                            <a:schemeClr val="dk1"/>
                          </a:solidFill>
                          <a:latin typeface="+mn-lt"/>
                          <a:ea typeface="+mn-ea"/>
                          <a:cs typeface="+mn-cs"/>
                        </a:rPr>
                        <a:t>Signed char-127 to 127 </a:t>
                      </a:r>
                    </a:p>
                    <a:p>
                      <a:r>
                        <a:rPr kumimoji="0" lang="en-US" b="0" i="0" kern="1200" dirty="0" smtClean="0">
                          <a:solidFill>
                            <a:schemeClr val="dk1"/>
                          </a:solidFill>
                          <a:latin typeface="+mn-lt"/>
                          <a:ea typeface="+mn-ea"/>
                          <a:cs typeface="+mn-cs"/>
                        </a:rPr>
                        <a:t>Unsigned</a:t>
                      </a:r>
                      <a:r>
                        <a:rPr kumimoji="0" lang="en-US" b="0" i="0" kern="1200" baseline="0" dirty="0" smtClean="0">
                          <a:solidFill>
                            <a:schemeClr val="dk1"/>
                          </a:solidFill>
                          <a:latin typeface="+mn-lt"/>
                          <a:ea typeface="+mn-ea"/>
                          <a:cs typeface="+mn-cs"/>
                        </a:rPr>
                        <a:t> Char- </a:t>
                      </a:r>
                      <a:r>
                        <a:rPr kumimoji="0" lang="en-US" b="0" i="0" kern="1200" dirty="0" smtClean="0">
                          <a:solidFill>
                            <a:schemeClr val="dk1"/>
                          </a:solidFill>
                          <a:latin typeface="+mn-lt"/>
                          <a:ea typeface="+mn-ea"/>
                          <a:cs typeface="+mn-cs"/>
                        </a:rPr>
                        <a:t> 0 to 255</a:t>
                      </a:r>
                      <a:endParaRPr lang="en-US" dirty="0"/>
                    </a:p>
                  </a:txBody>
                  <a:tcPr/>
                </a:tc>
              </a:tr>
              <a:tr h="370840">
                <a:tc>
                  <a:txBody>
                    <a:bodyPr/>
                    <a:lstStyle/>
                    <a:p>
                      <a:pPr fontAlgn="t"/>
                      <a:r>
                        <a:rPr kumimoji="0" lang="en-US" b="0" i="0" kern="1200" dirty="0" smtClean="0">
                          <a:solidFill>
                            <a:schemeClr val="dk1"/>
                          </a:solidFill>
                          <a:latin typeface="+mn-lt"/>
                          <a:ea typeface="+mn-ea"/>
                          <a:cs typeface="+mn-cs"/>
                        </a:rPr>
                        <a:t>short </a:t>
                      </a:r>
                      <a:r>
                        <a:rPr kumimoji="0" lang="en-US" b="0" i="0" kern="1200" dirty="0" err="1" smtClean="0">
                          <a:solidFill>
                            <a:schemeClr val="dk1"/>
                          </a:solidFill>
                          <a:latin typeface="+mn-lt"/>
                          <a:ea typeface="+mn-ea"/>
                          <a:cs typeface="+mn-cs"/>
                        </a:rPr>
                        <a:t>int</a:t>
                      </a:r>
                      <a:endParaRPr lang="en-US" dirty="0"/>
                    </a:p>
                  </a:txBody>
                  <a:tcPr marL="76200" marR="76200" marT="76200" marB="76200"/>
                </a:tc>
                <a:tc>
                  <a:txBody>
                    <a:bodyPr/>
                    <a:lstStyle/>
                    <a:p>
                      <a:r>
                        <a:rPr kumimoji="0" lang="en-US" b="0" i="0" kern="1200" dirty="0" smtClean="0">
                          <a:solidFill>
                            <a:schemeClr val="dk1"/>
                          </a:solidFill>
                          <a:latin typeface="+mn-lt"/>
                          <a:ea typeface="+mn-ea"/>
                          <a:cs typeface="+mn-cs"/>
                        </a:rPr>
                        <a:t>2</a:t>
                      </a:r>
                      <a:r>
                        <a:rPr kumimoji="0" lang="en-US" b="0" i="0" kern="1200" baseline="0" dirty="0" smtClean="0">
                          <a:solidFill>
                            <a:schemeClr val="dk1"/>
                          </a:solidFill>
                          <a:latin typeface="+mn-lt"/>
                          <a:ea typeface="+mn-ea"/>
                          <a:cs typeface="+mn-cs"/>
                        </a:rPr>
                        <a:t> </a:t>
                      </a:r>
                      <a:r>
                        <a:rPr kumimoji="0" lang="en-US" b="0" i="0" kern="1200" dirty="0" smtClean="0">
                          <a:solidFill>
                            <a:schemeClr val="dk1"/>
                          </a:solidFill>
                          <a:latin typeface="+mn-lt"/>
                          <a:ea typeface="+mn-ea"/>
                          <a:cs typeface="+mn-cs"/>
                        </a:rPr>
                        <a:t>bytes</a:t>
                      </a:r>
                      <a:endParaRPr lang="en-US" dirty="0"/>
                    </a:p>
                  </a:txBody>
                  <a:tcPr/>
                </a:tc>
                <a:tc>
                  <a:txBody>
                    <a:bodyPr/>
                    <a:lstStyle/>
                    <a:p>
                      <a:r>
                        <a:rPr lang="en-US" dirty="0" smtClean="0"/>
                        <a:t>signed: -32768 to 32767 </a:t>
                      </a:r>
                    </a:p>
                    <a:p>
                      <a:r>
                        <a:rPr lang="en-US" dirty="0" smtClean="0"/>
                        <a:t>unsigned: 0 to 65535 </a:t>
                      </a:r>
                      <a:endParaRPr lang="en-US" dirty="0"/>
                    </a:p>
                  </a:txBody>
                  <a:tcPr/>
                </a:tc>
              </a:tr>
              <a:tr h="370840">
                <a:tc>
                  <a:txBody>
                    <a:bodyPr/>
                    <a:lstStyle/>
                    <a:p>
                      <a:pPr fontAlgn="t"/>
                      <a:r>
                        <a:rPr lang="en-US" dirty="0" err="1" smtClean="0"/>
                        <a:t>int</a:t>
                      </a:r>
                      <a:endParaRPr lang="en-US" dirty="0"/>
                    </a:p>
                  </a:txBody>
                  <a:tcPr marL="76200" marR="76200" marT="76200" marB="76200"/>
                </a:tc>
                <a:tc>
                  <a:txBody>
                    <a:bodyPr/>
                    <a:lstStyle/>
                    <a:p>
                      <a:r>
                        <a:rPr lang="en-US" dirty="0" smtClean="0"/>
                        <a:t>4 bytes</a:t>
                      </a:r>
                      <a:endParaRPr lang="en-US" dirty="0"/>
                    </a:p>
                  </a:txBody>
                  <a:tcPr/>
                </a:tc>
                <a:tc>
                  <a:txBody>
                    <a:bodyPr/>
                    <a:lstStyle/>
                    <a:p>
                      <a:r>
                        <a:rPr lang="en-US" dirty="0" smtClean="0"/>
                        <a:t>signed: -2147483648 to 2147483647 unsigned: 0 to 4294967295 </a:t>
                      </a:r>
                      <a:endParaRPr lang="en-US" dirty="0"/>
                    </a:p>
                  </a:txBody>
                  <a:tcPr/>
                </a:tc>
              </a:tr>
              <a:tr h="370840">
                <a:tc>
                  <a:txBody>
                    <a:bodyPr/>
                    <a:lstStyle/>
                    <a:p>
                      <a:pPr fontAlgn="t"/>
                      <a:r>
                        <a:rPr lang="en-US" dirty="0" smtClean="0"/>
                        <a:t>long</a:t>
                      </a:r>
                      <a:r>
                        <a:rPr lang="en-US" baseline="0" dirty="0" smtClean="0"/>
                        <a:t>  </a:t>
                      </a:r>
                      <a:r>
                        <a:rPr lang="en-US" baseline="0" dirty="0" err="1" smtClean="0"/>
                        <a:t>int</a:t>
                      </a:r>
                      <a:endParaRPr lang="en-US" dirty="0"/>
                    </a:p>
                  </a:txBody>
                  <a:tcPr marL="76200" marR="76200" marT="76200" marB="76200"/>
                </a:tc>
                <a:tc>
                  <a:txBody>
                    <a:bodyPr/>
                    <a:lstStyle/>
                    <a:p>
                      <a:r>
                        <a:rPr lang="en-US" dirty="0" smtClean="0"/>
                        <a:t>4 bytes</a:t>
                      </a:r>
                      <a:endParaRPr lang="en-US" dirty="0"/>
                    </a:p>
                  </a:txBody>
                  <a:tcPr/>
                </a:tc>
                <a:tc>
                  <a:txBody>
                    <a:bodyPr/>
                    <a:lstStyle/>
                    <a:p>
                      <a:r>
                        <a:rPr lang="en-US" dirty="0" smtClean="0"/>
                        <a:t>signed: -2147483648 to 2147483647 unsigned: 0 to 4294967295 </a:t>
                      </a:r>
                      <a:endParaRPr lang="en-US" dirty="0"/>
                    </a:p>
                  </a:txBody>
                  <a:tcPr/>
                </a:tc>
              </a:tr>
              <a:tr h="370840">
                <a:tc>
                  <a:txBody>
                    <a:bodyPr/>
                    <a:lstStyle/>
                    <a:p>
                      <a:pPr fontAlgn="t"/>
                      <a:r>
                        <a:rPr lang="en-US" dirty="0" err="1" smtClean="0"/>
                        <a:t>bool</a:t>
                      </a:r>
                      <a:endParaRPr lang="en-US" dirty="0"/>
                    </a:p>
                  </a:txBody>
                  <a:tcPr marL="76200" marR="76200" marT="76200" marB="76200"/>
                </a:tc>
                <a:tc>
                  <a:txBody>
                    <a:bodyPr/>
                    <a:lstStyle/>
                    <a:p>
                      <a:r>
                        <a:rPr lang="en-US" dirty="0" smtClean="0"/>
                        <a:t>1byte</a:t>
                      </a:r>
                      <a:endParaRPr lang="en-US" dirty="0"/>
                    </a:p>
                  </a:txBody>
                  <a:tcPr/>
                </a:tc>
                <a:tc>
                  <a:txBody>
                    <a:bodyPr/>
                    <a:lstStyle/>
                    <a:p>
                      <a:r>
                        <a:rPr lang="en-US" dirty="0" smtClean="0"/>
                        <a:t>true or false </a:t>
                      </a:r>
                      <a:endParaRPr lang="en-US" dirty="0"/>
                    </a:p>
                  </a:txBody>
                  <a:tcPr/>
                </a:tc>
              </a:tr>
              <a:tr h="370840">
                <a:tc>
                  <a:txBody>
                    <a:bodyPr/>
                    <a:lstStyle/>
                    <a:p>
                      <a:pPr fontAlgn="t"/>
                      <a:r>
                        <a:rPr lang="en-US" dirty="0" smtClean="0"/>
                        <a:t>float </a:t>
                      </a:r>
                      <a:endParaRPr lang="en-US" dirty="0"/>
                    </a:p>
                  </a:txBody>
                  <a:tcPr marL="76200" marR="76200" marT="76200" marB="76200"/>
                </a:tc>
                <a:tc>
                  <a:txBody>
                    <a:bodyPr/>
                    <a:lstStyle/>
                    <a:p>
                      <a:r>
                        <a:rPr lang="en-US" dirty="0" smtClean="0"/>
                        <a:t>4bytes</a:t>
                      </a:r>
                      <a:endParaRPr lang="en-US" dirty="0"/>
                    </a:p>
                  </a:txBody>
                  <a:tcPr/>
                </a:tc>
                <a:tc>
                  <a:txBody>
                    <a:bodyPr/>
                    <a:lstStyle/>
                    <a:p>
                      <a:r>
                        <a:rPr lang="en-US" dirty="0" smtClean="0"/>
                        <a:t>+/- 3.4e +/- 38 (~7 digits) </a:t>
                      </a:r>
                      <a:endParaRPr lang="en-US" dirty="0"/>
                    </a:p>
                  </a:txBody>
                  <a:tcPr/>
                </a:tc>
              </a:tr>
              <a:tr h="370840">
                <a:tc>
                  <a:txBody>
                    <a:bodyPr/>
                    <a:lstStyle/>
                    <a:p>
                      <a:pPr fontAlgn="t"/>
                      <a:r>
                        <a:rPr lang="en-US" dirty="0" smtClean="0"/>
                        <a:t>double</a:t>
                      </a:r>
                      <a:endParaRPr lang="en-US" dirty="0"/>
                    </a:p>
                  </a:txBody>
                  <a:tcPr marL="76200" marR="76200" marT="76200" marB="76200"/>
                </a:tc>
                <a:tc>
                  <a:txBody>
                    <a:bodyPr/>
                    <a:lstStyle/>
                    <a:p>
                      <a:r>
                        <a:rPr lang="en-US" dirty="0" smtClean="0"/>
                        <a:t>8bytes</a:t>
                      </a:r>
                      <a:endParaRPr lang="en-US" dirty="0"/>
                    </a:p>
                  </a:txBody>
                  <a:tcPr/>
                </a:tc>
                <a:tc>
                  <a:txBody>
                    <a:bodyPr/>
                    <a:lstStyle/>
                    <a:p>
                      <a:r>
                        <a:rPr lang="en-US" dirty="0" smtClean="0"/>
                        <a:t>+/- 1.7e +/- 308 (~15 digits) </a:t>
                      </a:r>
                      <a:endParaRPr lang="en-US" dirty="0"/>
                    </a:p>
                  </a:txBody>
                  <a:tcPr/>
                </a:tc>
              </a:tr>
              <a:tr h="370840">
                <a:tc>
                  <a:txBody>
                    <a:bodyPr/>
                    <a:lstStyle/>
                    <a:p>
                      <a:pPr fontAlgn="t"/>
                      <a:r>
                        <a:rPr lang="en-US" dirty="0" smtClean="0"/>
                        <a:t>long double</a:t>
                      </a:r>
                      <a:endParaRPr lang="en-US" dirty="0"/>
                    </a:p>
                  </a:txBody>
                  <a:tcPr marL="76200" marR="76200" marT="76200" marB="76200"/>
                </a:tc>
                <a:tc>
                  <a:txBody>
                    <a:bodyPr/>
                    <a:lstStyle/>
                    <a:p>
                      <a:r>
                        <a:rPr lang="en-US" dirty="0" smtClean="0"/>
                        <a:t>8bytes</a:t>
                      </a:r>
                      <a:endParaRPr lang="en-US" dirty="0"/>
                    </a:p>
                  </a:txBody>
                  <a:tcPr/>
                </a:tc>
                <a:tc>
                  <a:txBody>
                    <a:bodyPr/>
                    <a:lstStyle/>
                    <a:p>
                      <a:r>
                        <a:rPr lang="en-US" dirty="0" smtClean="0"/>
                        <a:t>+/- 1.7e +/- 308 (~15 digits) </a:t>
                      </a:r>
                      <a:endParaRPr lang="en-US" dirty="0"/>
                    </a:p>
                  </a:txBody>
                  <a:tcPr/>
                </a:tc>
              </a:tr>
            </a:tbl>
          </a:graphicData>
        </a:graphic>
      </p:graphicFrame>
    </p:spTree>
    <p:extLst>
      <p:ext uri="{BB962C8B-B14F-4D97-AF65-F5344CB8AC3E}">
        <p14:creationId xmlns:p14="http://schemas.microsoft.com/office/powerpoint/2010/main" val="3510455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Editor</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www.codechef.com/ide</a:t>
            </a:r>
            <a:endParaRPr lang="en-US" dirty="0" smtClean="0"/>
          </a:p>
          <a:p>
            <a:r>
              <a:rPr lang="en-US" dirty="0">
                <a:hlinkClick r:id="rId3"/>
              </a:rPr>
              <a:t>https://www.jdoodle.com/online-compiler-c</a:t>
            </a:r>
            <a:r>
              <a:rPr lang="en-US" dirty="0" smtClean="0">
                <a:hlinkClick r:id="rId3"/>
              </a:rPr>
              <a:t>++/</a:t>
            </a:r>
            <a:endParaRPr lang="en-US" dirty="0" smtClean="0"/>
          </a:p>
          <a:p>
            <a:r>
              <a:rPr lang="en-US" dirty="0">
                <a:hlinkClick r:id="rId4"/>
              </a:rPr>
              <a:t>https://</a:t>
            </a:r>
            <a:r>
              <a:rPr lang="en-US" dirty="0" smtClean="0">
                <a:hlinkClick r:id="rId4"/>
              </a:rPr>
              <a:t>www.w3schools.com/cpp/cpp_compiler.asp</a:t>
            </a:r>
            <a:endParaRPr lang="en-US" dirty="0" smtClean="0"/>
          </a:p>
          <a:p>
            <a:r>
              <a:rPr lang="en-US" dirty="0">
                <a:hlinkClick r:id="rId5"/>
              </a:rPr>
              <a:t>https://</a:t>
            </a:r>
            <a:r>
              <a:rPr lang="en-US" dirty="0" smtClean="0">
                <a:hlinkClick r:id="rId5"/>
              </a:rPr>
              <a:t>www.tutorialspoint.com/compile_cpp_online.php</a:t>
            </a:r>
            <a:endParaRPr lang="en-US" dirty="0" smtClean="0"/>
          </a:p>
          <a:p>
            <a:r>
              <a:rPr lang="en-US" dirty="0" smtClean="0"/>
              <a:t>Etc.</a:t>
            </a:r>
            <a:endParaRPr lang="en-US" dirty="0"/>
          </a:p>
        </p:txBody>
      </p:sp>
    </p:spTree>
    <p:extLst>
      <p:ext uri="{BB962C8B-B14F-4D97-AF65-F5344CB8AC3E}">
        <p14:creationId xmlns:p14="http://schemas.microsoft.com/office/powerpoint/2010/main" val="14858686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smtClean="0"/>
              <a:t>Datatypes</a:t>
            </a:r>
            <a:r>
              <a:rPr lang="en-US" dirty="0" smtClean="0"/>
              <a:t> Cont…</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Declaration of variables :</a:t>
            </a:r>
          </a:p>
          <a:p>
            <a:pPr lvl="1"/>
            <a:r>
              <a:rPr lang="en-US" dirty="0" smtClean="0"/>
              <a:t>//Declaring a variable</a:t>
            </a:r>
          </a:p>
          <a:p>
            <a:pPr lvl="2"/>
            <a:r>
              <a:rPr lang="en-US" dirty="0" err="1" smtClean="0"/>
              <a:t>Datatype</a:t>
            </a:r>
            <a:r>
              <a:rPr lang="en-US" dirty="0" smtClean="0"/>
              <a:t> identifier;</a:t>
            </a:r>
          </a:p>
          <a:p>
            <a:pPr lvl="2"/>
            <a:r>
              <a:rPr lang="en-US" dirty="0" err="1" smtClean="0"/>
              <a:t>E.g</a:t>
            </a:r>
            <a:r>
              <a:rPr lang="en-US" dirty="0" smtClean="0"/>
              <a:t> </a:t>
            </a:r>
          </a:p>
          <a:p>
            <a:pPr lvl="3"/>
            <a:r>
              <a:rPr lang="en-US" dirty="0" err="1" smtClean="0"/>
              <a:t>int</a:t>
            </a:r>
            <a:r>
              <a:rPr lang="en-US" dirty="0" smtClean="0"/>
              <a:t> a;</a:t>
            </a:r>
          </a:p>
          <a:p>
            <a:pPr lvl="3"/>
            <a:r>
              <a:rPr lang="en-US" dirty="0" smtClean="0"/>
              <a:t>float b;</a:t>
            </a:r>
          </a:p>
          <a:p>
            <a:pPr lvl="2"/>
            <a:endParaRPr lang="en-US" dirty="0" smtClean="0"/>
          </a:p>
          <a:p>
            <a:pPr lvl="1"/>
            <a:r>
              <a:rPr lang="en-US" dirty="0" smtClean="0"/>
              <a:t>//Declaring and initializing variable.</a:t>
            </a:r>
          </a:p>
          <a:p>
            <a:pPr lvl="2"/>
            <a:r>
              <a:rPr lang="en-US" dirty="0" err="1" smtClean="0"/>
              <a:t>Datatype</a:t>
            </a:r>
            <a:r>
              <a:rPr lang="en-US" dirty="0" smtClean="0"/>
              <a:t> identifier = value;  </a:t>
            </a:r>
          </a:p>
          <a:p>
            <a:pPr lvl="2"/>
            <a:r>
              <a:rPr lang="en-US" dirty="0" smtClean="0"/>
              <a:t>E.g.</a:t>
            </a:r>
          </a:p>
          <a:p>
            <a:pPr lvl="3"/>
            <a:r>
              <a:rPr lang="en-US" dirty="0" err="1" smtClean="0"/>
              <a:t>int</a:t>
            </a:r>
            <a:r>
              <a:rPr lang="en-US" dirty="0" smtClean="0"/>
              <a:t> a = 5;</a:t>
            </a:r>
          </a:p>
          <a:p>
            <a:pPr lvl="3"/>
            <a:r>
              <a:rPr lang="en-US" dirty="0" smtClean="0"/>
              <a:t>Float b = 5.5f;</a:t>
            </a:r>
            <a:endParaRPr lang="en-US" dirty="0"/>
          </a:p>
        </p:txBody>
      </p:sp>
    </p:spTree>
    <p:extLst>
      <p:ext uri="{BB962C8B-B14F-4D97-AF65-F5344CB8AC3E}">
        <p14:creationId xmlns:p14="http://schemas.microsoft.com/office/powerpoint/2010/main" val="1652445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Variable</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A variable can be either of </a:t>
            </a:r>
            <a:r>
              <a:rPr lang="en-US" b="1" dirty="0" smtClean="0"/>
              <a:t>global or local scope</a:t>
            </a:r>
            <a:r>
              <a:rPr lang="en-US" dirty="0" smtClean="0"/>
              <a:t>. </a:t>
            </a:r>
          </a:p>
          <a:p>
            <a:r>
              <a:rPr lang="en-US" dirty="0" smtClean="0"/>
              <a:t>A </a:t>
            </a:r>
            <a:r>
              <a:rPr lang="en-US" b="1" dirty="0" smtClean="0"/>
              <a:t>global</a:t>
            </a:r>
            <a:r>
              <a:rPr lang="en-US" dirty="0" smtClean="0"/>
              <a:t> variable is a variable declared in the main body of the source code, outside all functions.</a:t>
            </a:r>
          </a:p>
          <a:p>
            <a:r>
              <a:rPr lang="en-US" dirty="0" smtClean="0"/>
              <a:t>A </a:t>
            </a:r>
            <a:r>
              <a:rPr lang="en-US" b="1" dirty="0" smtClean="0"/>
              <a:t>local</a:t>
            </a:r>
            <a:r>
              <a:rPr lang="en-US" dirty="0" smtClean="0"/>
              <a:t> variable is one declared within the body of a function or a block. </a:t>
            </a:r>
          </a:p>
          <a:p>
            <a:r>
              <a:rPr lang="en-US" dirty="0" smtClean="0"/>
              <a:t>E.g.</a:t>
            </a:r>
          </a:p>
          <a:p>
            <a:pPr>
              <a:buNone/>
            </a:pPr>
            <a:r>
              <a:rPr lang="en-US" dirty="0" smtClean="0"/>
              <a:t>#include&lt;</a:t>
            </a:r>
            <a:r>
              <a:rPr lang="en-US" dirty="0" err="1" smtClean="0"/>
              <a:t>iostream.h</a:t>
            </a:r>
            <a:r>
              <a:rPr lang="en-US" dirty="0" smtClean="0"/>
              <a:t>&gt;</a:t>
            </a:r>
          </a:p>
          <a:p>
            <a:pPr>
              <a:buNone/>
            </a:pPr>
            <a:r>
              <a:rPr lang="en-US" dirty="0" err="1" smtClean="0"/>
              <a:t>int</a:t>
            </a:r>
            <a:r>
              <a:rPr lang="en-US" dirty="0" smtClean="0"/>
              <a:t> a=5;</a:t>
            </a:r>
          </a:p>
          <a:p>
            <a:pPr>
              <a:buNone/>
            </a:pPr>
            <a:r>
              <a:rPr lang="en-US" dirty="0" err="1" smtClean="0"/>
              <a:t>int</a:t>
            </a:r>
            <a:r>
              <a:rPr lang="en-US" dirty="0" smtClean="0"/>
              <a:t> main()</a:t>
            </a:r>
          </a:p>
          <a:p>
            <a:pPr>
              <a:buNone/>
            </a:pPr>
            <a:r>
              <a:rPr lang="en-US" dirty="0" smtClean="0"/>
              <a:t>{</a:t>
            </a:r>
          </a:p>
          <a:p>
            <a:pPr>
              <a:buNone/>
            </a:pPr>
            <a:r>
              <a:rPr lang="en-US" dirty="0" smtClean="0"/>
              <a:t>  </a:t>
            </a:r>
            <a:r>
              <a:rPr lang="en-US" dirty="0" err="1" smtClean="0"/>
              <a:t>int</a:t>
            </a:r>
            <a:r>
              <a:rPr lang="en-US" dirty="0" smtClean="0"/>
              <a:t> b = 6;</a:t>
            </a:r>
          </a:p>
          <a:p>
            <a:pPr>
              <a:buNone/>
            </a:pPr>
            <a:r>
              <a:rPr lang="en-US" dirty="0" smtClean="0"/>
              <a:t>}</a:t>
            </a:r>
            <a:endParaRPr lang="en-US" dirty="0"/>
          </a:p>
        </p:txBody>
      </p:sp>
      <p:cxnSp>
        <p:nvCxnSpPr>
          <p:cNvPr id="5" name="Straight Arrow Connector 4"/>
          <p:cNvCxnSpPr/>
          <p:nvPr/>
        </p:nvCxnSpPr>
        <p:spPr>
          <a:xfrm rot="10800000">
            <a:off x="1447800" y="44958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10800000">
            <a:off x="1828800" y="57912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971800" y="4343400"/>
            <a:ext cx="3581400" cy="369332"/>
          </a:xfrm>
          <a:prstGeom prst="rect">
            <a:avLst/>
          </a:prstGeom>
          <a:noFill/>
        </p:spPr>
        <p:txBody>
          <a:bodyPr wrap="square" rtlCol="0">
            <a:spAutoFit/>
          </a:bodyPr>
          <a:lstStyle/>
          <a:p>
            <a:r>
              <a:rPr lang="en-US" dirty="0" smtClean="0"/>
              <a:t>Global Variable</a:t>
            </a:r>
            <a:endParaRPr lang="en-US" dirty="0"/>
          </a:p>
        </p:txBody>
      </p:sp>
      <p:sp>
        <p:nvSpPr>
          <p:cNvPr id="9" name="TextBox 8"/>
          <p:cNvSpPr txBox="1"/>
          <p:nvPr/>
        </p:nvSpPr>
        <p:spPr>
          <a:xfrm>
            <a:off x="3124200" y="5562600"/>
            <a:ext cx="3581400" cy="369332"/>
          </a:xfrm>
          <a:prstGeom prst="rect">
            <a:avLst/>
          </a:prstGeom>
          <a:noFill/>
        </p:spPr>
        <p:txBody>
          <a:bodyPr wrap="square" rtlCol="0">
            <a:spAutoFit/>
          </a:bodyPr>
          <a:lstStyle/>
          <a:p>
            <a:r>
              <a:rPr lang="en-US" dirty="0" smtClean="0"/>
              <a:t>Local Variable</a:t>
            </a:r>
            <a:endParaRPr lang="en-US" dirty="0"/>
          </a:p>
        </p:txBody>
      </p:sp>
    </p:spTree>
    <p:extLst>
      <p:ext uri="{BB962C8B-B14F-4D97-AF65-F5344CB8AC3E}">
        <p14:creationId xmlns:p14="http://schemas.microsoft.com/office/powerpoint/2010/main" val="3439773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Data types</a:t>
            </a:r>
            <a:endParaRPr lang="en-US" dirty="0"/>
          </a:p>
        </p:txBody>
      </p:sp>
      <p:pic>
        <p:nvPicPr>
          <p:cNvPr id="4" name="Picture 2" descr="C++ Variables and Datatypes - Simple Snippets"/>
          <p:cNvPicPr>
            <a:picLocks noChangeAspect="1" noChangeArrowheads="1"/>
          </p:cNvPicPr>
          <p:nvPr/>
        </p:nvPicPr>
        <p:blipFill>
          <a:blip r:embed="rId2"/>
          <a:srcRect/>
          <a:stretch>
            <a:fillRect/>
          </a:stretch>
        </p:blipFill>
        <p:spPr bwMode="auto">
          <a:xfrm>
            <a:off x="457200" y="1905000"/>
            <a:ext cx="7439025" cy="3152775"/>
          </a:xfrm>
          <a:prstGeom prst="rect">
            <a:avLst/>
          </a:prstGeom>
          <a:noFill/>
        </p:spPr>
      </p:pic>
      <p:sp>
        <p:nvSpPr>
          <p:cNvPr id="5" name="Oval 4"/>
          <p:cNvSpPr/>
          <p:nvPr/>
        </p:nvSpPr>
        <p:spPr>
          <a:xfrm>
            <a:off x="6324600" y="2895599"/>
            <a:ext cx="1828800" cy="21621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79717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Typecasting</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A type cast is basically a conversion from one type to another. </a:t>
            </a:r>
          </a:p>
          <a:p>
            <a:r>
              <a:rPr lang="en-US" dirty="0" smtClean="0"/>
              <a:t>There are two types of type conversion:</a:t>
            </a:r>
          </a:p>
          <a:p>
            <a:pPr lvl="1"/>
            <a:r>
              <a:rPr lang="en-US" dirty="0" err="1" smtClean="0"/>
              <a:t>Impicit</a:t>
            </a:r>
            <a:r>
              <a:rPr lang="en-US" dirty="0" smtClean="0"/>
              <a:t> typecasting</a:t>
            </a:r>
          </a:p>
          <a:p>
            <a:pPr lvl="1"/>
            <a:r>
              <a:rPr lang="en-US" dirty="0" smtClean="0"/>
              <a:t>Explicit typecasting</a:t>
            </a:r>
          </a:p>
          <a:p>
            <a:pPr lvl="1"/>
            <a:endParaRPr lang="en-US" dirty="0" smtClean="0"/>
          </a:p>
          <a:p>
            <a:pPr fontAlgn="base"/>
            <a:r>
              <a:rPr lang="en-US" b="1" dirty="0" smtClean="0"/>
              <a:t>Implicit Type Conversion</a:t>
            </a:r>
            <a:r>
              <a:rPr lang="en-US" dirty="0" smtClean="0"/>
              <a:t> Also known as ‘automatic type conversion’.</a:t>
            </a:r>
          </a:p>
          <a:p>
            <a:pPr fontAlgn="base"/>
            <a:r>
              <a:rPr lang="en-US" dirty="0" smtClean="0"/>
              <a:t>Done by the compiler on its own.</a:t>
            </a:r>
          </a:p>
          <a:p>
            <a:pPr fontAlgn="base"/>
            <a:r>
              <a:rPr lang="en-US" dirty="0" smtClean="0"/>
              <a:t>Generally takes place when in an expression more than one data type is present. </a:t>
            </a:r>
          </a:p>
          <a:p>
            <a:pPr fontAlgn="base"/>
            <a:r>
              <a:rPr lang="en-US" dirty="0" smtClean="0"/>
              <a:t>All the data types of the variables are upgraded to the data type of the variable with largest data type.</a:t>
            </a:r>
          </a:p>
          <a:p>
            <a:pPr fontAlgn="base"/>
            <a:r>
              <a:rPr lang="en-US" dirty="0" err="1" smtClean="0"/>
              <a:t>bool</a:t>
            </a:r>
            <a:r>
              <a:rPr lang="en-US" dirty="0" smtClean="0"/>
              <a:t> -&gt; char -&gt; short </a:t>
            </a:r>
            <a:r>
              <a:rPr lang="en-US" dirty="0" err="1" smtClean="0"/>
              <a:t>int</a:t>
            </a:r>
            <a:r>
              <a:rPr lang="en-US" dirty="0" smtClean="0"/>
              <a:t> -&gt; </a:t>
            </a:r>
            <a:r>
              <a:rPr lang="en-US" dirty="0" err="1" smtClean="0"/>
              <a:t>int</a:t>
            </a:r>
            <a:r>
              <a:rPr lang="en-US" dirty="0" smtClean="0"/>
              <a:t> -&gt; unsigned </a:t>
            </a:r>
            <a:r>
              <a:rPr lang="en-US" dirty="0" err="1" smtClean="0"/>
              <a:t>int</a:t>
            </a:r>
            <a:r>
              <a:rPr lang="en-US" dirty="0" smtClean="0"/>
              <a:t> -&gt; long -&gt; unsigned long -&gt; float -&gt; double -&gt; long double </a:t>
            </a:r>
          </a:p>
          <a:p>
            <a:endParaRPr lang="en-US" dirty="0"/>
          </a:p>
        </p:txBody>
      </p:sp>
    </p:spTree>
    <p:extLst>
      <p:ext uri="{BB962C8B-B14F-4D97-AF65-F5344CB8AC3E}">
        <p14:creationId xmlns:p14="http://schemas.microsoft.com/office/powerpoint/2010/main" val="651342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Typecasting - Implicit type casting example</a:t>
            </a:r>
            <a:endParaRPr lang="en-US" dirty="0"/>
          </a:p>
        </p:txBody>
      </p:sp>
      <p:sp>
        <p:nvSpPr>
          <p:cNvPr id="3" name="Content Placeholder 2"/>
          <p:cNvSpPr>
            <a:spLocks noGrp="1"/>
          </p:cNvSpPr>
          <p:nvPr>
            <p:ph sz="quarter" idx="1"/>
          </p:nvPr>
        </p:nvSpPr>
        <p:spPr/>
        <p:txBody>
          <a:bodyPr>
            <a:normAutofit fontScale="40000" lnSpcReduction="20000"/>
          </a:bodyPr>
          <a:lstStyle/>
          <a:p>
            <a:pPr>
              <a:buNone/>
            </a:pPr>
            <a:r>
              <a:rPr lang="en-US" dirty="0" smtClean="0"/>
              <a:t>#include &lt;</a:t>
            </a:r>
            <a:r>
              <a:rPr lang="en-US" dirty="0" err="1" smtClean="0"/>
              <a:t>iostream</a:t>
            </a:r>
            <a:r>
              <a:rPr lang="en-US" dirty="0" smtClean="0"/>
              <a:t>&gt; </a:t>
            </a:r>
          </a:p>
          <a:p>
            <a:pPr>
              <a:buNone/>
            </a:pPr>
            <a:r>
              <a:rPr lang="en-US" dirty="0" smtClean="0"/>
              <a:t>using namespace std; </a:t>
            </a:r>
          </a:p>
          <a:p>
            <a:pPr>
              <a:buNone/>
            </a:pPr>
            <a:r>
              <a:rPr lang="en-US" dirty="0" err="1" smtClean="0"/>
              <a:t>int</a:t>
            </a:r>
            <a:r>
              <a:rPr lang="en-US" dirty="0" smtClean="0"/>
              <a:t> main() </a:t>
            </a:r>
          </a:p>
          <a:p>
            <a:pPr>
              <a:buNone/>
            </a:pPr>
            <a:r>
              <a:rPr lang="en-US" dirty="0" smtClean="0"/>
              <a:t>{ </a:t>
            </a:r>
          </a:p>
          <a:p>
            <a:pPr>
              <a:buNone/>
            </a:pPr>
            <a:r>
              <a:rPr lang="en-US" dirty="0" smtClean="0"/>
              <a:t>	</a:t>
            </a:r>
            <a:r>
              <a:rPr lang="en-US" dirty="0" err="1" smtClean="0"/>
              <a:t>int</a:t>
            </a:r>
            <a:r>
              <a:rPr lang="en-US" dirty="0" smtClean="0"/>
              <a:t> x = 10; // integer x </a:t>
            </a:r>
          </a:p>
          <a:p>
            <a:pPr>
              <a:buNone/>
            </a:pPr>
            <a:r>
              <a:rPr lang="en-US" dirty="0" smtClean="0"/>
              <a:t>	char y = 'a'; // character c </a:t>
            </a:r>
          </a:p>
          <a:p>
            <a:pPr>
              <a:buNone/>
            </a:pPr>
            <a:endParaRPr lang="en-US" dirty="0" smtClean="0"/>
          </a:p>
          <a:p>
            <a:pPr>
              <a:buNone/>
            </a:pPr>
            <a:r>
              <a:rPr lang="en-US" dirty="0" smtClean="0"/>
              <a:t>	// y implicitly converted to int. ASCII </a:t>
            </a:r>
          </a:p>
          <a:p>
            <a:pPr>
              <a:buNone/>
            </a:pPr>
            <a:r>
              <a:rPr lang="en-US" dirty="0" smtClean="0"/>
              <a:t>	// value of 'a' is 97 </a:t>
            </a:r>
          </a:p>
          <a:p>
            <a:pPr>
              <a:buNone/>
            </a:pPr>
            <a:r>
              <a:rPr lang="en-US" dirty="0" smtClean="0"/>
              <a:t>	x = x + y; </a:t>
            </a:r>
          </a:p>
          <a:p>
            <a:pPr>
              <a:buNone/>
            </a:pPr>
            <a:endParaRPr lang="en-US" dirty="0" smtClean="0"/>
          </a:p>
          <a:p>
            <a:pPr>
              <a:buNone/>
            </a:pPr>
            <a:r>
              <a:rPr lang="en-US" dirty="0" smtClean="0"/>
              <a:t>	// x is implicitly converted to float </a:t>
            </a:r>
          </a:p>
          <a:p>
            <a:pPr>
              <a:buNone/>
            </a:pPr>
            <a:r>
              <a:rPr lang="en-US" dirty="0" smtClean="0"/>
              <a:t>	float z = x + 1.0; </a:t>
            </a:r>
          </a:p>
          <a:p>
            <a:pPr>
              <a:buNone/>
            </a:pPr>
            <a:endParaRPr lang="en-US" dirty="0" smtClean="0"/>
          </a:p>
          <a:p>
            <a:pPr>
              <a:buNone/>
            </a:pPr>
            <a:r>
              <a:rPr lang="en-US" dirty="0" smtClean="0"/>
              <a:t>	</a:t>
            </a:r>
            <a:r>
              <a:rPr lang="en-US" dirty="0" err="1" smtClean="0"/>
              <a:t>cout</a:t>
            </a:r>
            <a:r>
              <a:rPr lang="en-US" dirty="0" smtClean="0"/>
              <a:t> &lt;&lt; "x = " &lt;&lt; x &lt;&lt; </a:t>
            </a:r>
            <a:r>
              <a:rPr lang="en-US" dirty="0" err="1" smtClean="0"/>
              <a:t>endl</a:t>
            </a:r>
            <a:r>
              <a:rPr lang="en-US" dirty="0" smtClean="0"/>
              <a:t> </a:t>
            </a:r>
          </a:p>
          <a:p>
            <a:pPr>
              <a:buNone/>
            </a:pPr>
            <a:r>
              <a:rPr lang="en-US" dirty="0" smtClean="0"/>
              <a:t>		&lt;&lt; "y = " &lt;&lt; y &lt;&lt; </a:t>
            </a:r>
            <a:r>
              <a:rPr lang="en-US" dirty="0" err="1" smtClean="0"/>
              <a:t>endl</a:t>
            </a:r>
            <a:r>
              <a:rPr lang="en-US" dirty="0" smtClean="0"/>
              <a:t> </a:t>
            </a:r>
          </a:p>
          <a:p>
            <a:pPr>
              <a:buNone/>
            </a:pPr>
            <a:r>
              <a:rPr lang="en-US" dirty="0" smtClean="0"/>
              <a:t>		&lt;&lt; "z = " &lt;&lt; z &lt;&lt; </a:t>
            </a:r>
            <a:r>
              <a:rPr lang="en-US" dirty="0" err="1" smtClean="0"/>
              <a:t>endl</a:t>
            </a:r>
            <a:r>
              <a:rPr lang="en-US" dirty="0" smtClean="0"/>
              <a:t>; </a:t>
            </a:r>
          </a:p>
          <a:p>
            <a:pPr>
              <a:buNone/>
            </a:pPr>
            <a:endParaRPr lang="en-US" dirty="0" smtClean="0"/>
          </a:p>
          <a:p>
            <a:pPr>
              <a:buNone/>
            </a:pPr>
            <a:r>
              <a:rPr lang="en-US" dirty="0" smtClean="0"/>
              <a:t>	return 0; </a:t>
            </a:r>
          </a:p>
          <a:p>
            <a:pPr>
              <a:buNone/>
            </a:pPr>
            <a:r>
              <a:rPr lang="en-US" dirty="0" smtClean="0"/>
              <a:t>} </a:t>
            </a:r>
          </a:p>
          <a:p>
            <a:endParaRPr lang="en-US" dirty="0"/>
          </a:p>
        </p:txBody>
      </p:sp>
    </p:spTree>
    <p:extLst>
      <p:ext uri="{BB962C8B-B14F-4D97-AF65-F5344CB8AC3E}">
        <p14:creationId xmlns:p14="http://schemas.microsoft.com/office/powerpoint/2010/main" val="1070655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Typecasting -  Explicit type casting </a:t>
            </a:r>
            <a:endParaRPr lang="en-US" dirty="0"/>
          </a:p>
        </p:txBody>
      </p:sp>
      <p:sp>
        <p:nvSpPr>
          <p:cNvPr id="3" name="Content Placeholder 2"/>
          <p:cNvSpPr>
            <a:spLocks noGrp="1"/>
          </p:cNvSpPr>
          <p:nvPr>
            <p:ph sz="quarter" idx="1"/>
          </p:nvPr>
        </p:nvSpPr>
        <p:spPr/>
        <p:txBody>
          <a:bodyPr>
            <a:normAutofit fontScale="92500" lnSpcReduction="10000"/>
          </a:bodyPr>
          <a:lstStyle/>
          <a:p>
            <a:pPr fontAlgn="base"/>
            <a:r>
              <a:rPr lang="en-US" dirty="0" smtClean="0"/>
              <a:t>This process is also called type casting and it is user-defined. </a:t>
            </a:r>
          </a:p>
          <a:p>
            <a:pPr fontAlgn="base"/>
            <a:r>
              <a:rPr lang="en-US" dirty="0" smtClean="0"/>
              <a:t>Here the user can typecast the result to make it of a particular data type.  </a:t>
            </a:r>
          </a:p>
          <a:p>
            <a:pPr fontAlgn="base"/>
            <a:r>
              <a:rPr lang="en-US" dirty="0" smtClean="0"/>
              <a:t> This is done by explicitly defining the required type in front of the expression in parenthesis. This can be also considered as forceful casting. </a:t>
            </a:r>
          </a:p>
          <a:p>
            <a:pPr lvl="1" fontAlgn="base"/>
            <a:r>
              <a:rPr lang="en-US" dirty="0" smtClean="0"/>
              <a:t>Syntax: (type) expression</a:t>
            </a:r>
          </a:p>
          <a:p>
            <a:pPr lvl="2" fontAlgn="base"/>
            <a:r>
              <a:rPr lang="en-US" dirty="0" smtClean="0"/>
              <a:t>where </a:t>
            </a:r>
            <a:r>
              <a:rPr lang="en-US" i="1" dirty="0" smtClean="0"/>
              <a:t>type</a:t>
            </a:r>
            <a:r>
              <a:rPr lang="en-US" dirty="0" smtClean="0"/>
              <a:t> indicates the data type to which the final result is converted.</a:t>
            </a:r>
          </a:p>
          <a:p>
            <a:endParaRPr lang="en-US" dirty="0"/>
          </a:p>
        </p:txBody>
      </p:sp>
    </p:spTree>
    <p:extLst>
      <p:ext uri="{BB962C8B-B14F-4D97-AF65-F5344CB8AC3E}">
        <p14:creationId xmlns:p14="http://schemas.microsoft.com/office/powerpoint/2010/main" val="879226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Typecasting - Explicit type casting example</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dirty="0" smtClean="0"/>
              <a:t>#include &lt;</a:t>
            </a:r>
            <a:r>
              <a:rPr lang="en-US" dirty="0" err="1" smtClean="0"/>
              <a:t>iostream</a:t>
            </a:r>
            <a:r>
              <a:rPr lang="en-US" dirty="0" smtClean="0"/>
              <a:t>&gt; </a:t>
            </a:r>
          </a:p>
          <a:p>
            <a:pPr>
              <a:buNone/>
            </a:pPr>
            <a:r>
              <a:rPr lang="en-US" dirty="0" smtClean="0"/>
              <a:t>using namespace std; </a:t>
            </a:r>
          </a:p>
          <a:p>
            <a:pPr>
              <a:buNone/>
            </a:pPr>
            <a:r>
              <a:rPr lang="en-US" dirty="0" err="1" smtClean="0"/>
              <a:t>int</a:t>
            </a:r>
            <a:r>
              <a:rPr lang="en-US" dirty="0" smtClean="0"/>
              <a:t> main() </a:t>
            </a:r>
          </a:p>
          <a:p>
            <a:pPr>
              <a:buNone/>
            </a:pPr>
            <a:r>
              <a:rPr lang="en-US" dirty="0" smtClean="0"/>
              <a:t>{ </a:t>
            </a:r>
          </a:p>
          <a:p>
            <a:pPr>
              <a:buNone/>
            </a:pPr>
            <a:r>
              <a:rPr lang="en-US" dirty="0" smtClean="0"/>
              <a:t>	double x = 1.2; </a:t>
            </a:r>
          </a:p>
          <a:p>
            <a:pPr>
              <a:buNone/>
            </a:pPr>
            <a:r>
              <a:rPr lang="en-US" dirty="0" smtClean="0"/>
              <a:t>	// Explicit conversion from double to </a:t>
            </a:r>
            <a:r>
              <a:rPr lang="en-US" dirty="0" err="1" smtClean="0"/>
              <a:t>int</a:t>
            </a:r>
            <a:r>
              <a:rPr lang="en-US" dirty="0" smtClean="0"/>
              <a:t> </a:t>
            </a:r>
          </a:p>
          <a:p>
            <a:pPr>
              <a:buNone/>
            </a:pPr>
            <a:r>
              <a:rPr lang="en-US" dirty="0" smtClean="0"/>
              <a:t>	</a:t>
            </a:r>
            <a:r>
              <a:rPr lang="en-US" dirty="0" err="1" smtClean="0"/>
              <a:t>int</a:t>
            </a:r>
            <a:r>
              <a:rPr lang="en-US" dirty="0" smtClean="0"/>
              <a:t> sum </a:t>
            </a:r>
            <a:r>
              <a:rPr lang="en-US" b="1" dirty="0" smtClean="0"/>
              <a:t>= (</a:t>
            </a:r>
            <a:r>
              <a:rPr lang="en-US" b="1" dirty="0" err="1" smtClean="0"/>
              <a:t>int</a:t>
            </a:r>
            <a:r>
              <a:rPr lang="en-US" b="1" dirty="0" smtClean="0"/>
              <a:t>)x </a:t>
            </a:r>
            <a:r>
              <a:rPr lang="en-US" dirty="0" smtClean="0"/>
              <a:t>+ 1; </a:t>
            </a:r>
          </a:p>
          <a:p>
            <a:pPr>
              <a:buNone/>
            </a:pPr>
            <a:r>
              <a:rPr lang="en-US" dirty="0" smtClean="0"/>
              <a:t>	</a:t>
            </a:r>
            <a:r>
              <a:rPr lang="en-US" dirty="0" err="1" smtClean="0"/>
              <a:t>cout</a:t>
            </a:r>
            <a:r>
              <a:rPr lang="en-US" dirty="0" smtClean="0"/>
              <a:t> &lt;&lt; "Sum = " &lt;&lt; sum; </a:t>
            </a:r>
          </a:p>
          <a:p>
            <a:pPr>
              <a:buNone/>
            </a:pPr>
            <a:r>
              <a:rPr lang="en-US" dirty="0" smtClean="0"/>
              <a:t>	return 0; </a:t>
            </a:r>
          </a:p>
          <a:p>
            <a:pPr>
              <a:buNone/>
            </a:pPr>
            <a:r>
              <a:rPr lang="en-US" dirty="0" smtClean="0"/>
              <a:t>} </a:t>
            </a:r>
          </a:p>
          <a:p>
            <a:endParaRPr lang="en-US" dirty="0"/>
          </a:p>
        </p:txBody>
      </p:sp>
    </p:spTree>
    <p:extLst>
      <p:ext uri="{BB962C8B-B14F-4D97-AF65-F5344CB8AC3E}">
        <p14:creationId xmlns:p14="http://schemas.microsoft.com/office/powerpoint/2010/main" val="41943410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 in C++</a:t>
            </a:r>
            <a:endParaRPr lang="en-US" dirty="0"/>
          </a:p>
        </p:txBody>
      </p:sp>
      <p:pic>
        <p:nvPicPr>
          <p:cNvPr id="64516" name="Picture 4" descr="Operators in C++ » PREP INSTA"/>
          <p:cNvPicPr>
            <a:picLocks noChangeAspect="1" noChangeArrowheads="1"/>
          </p:cNvPicPr>
          <p:nvPr/>
        </p:nvPicPr>
        <p:blipFill>
          <a:blip r:embed="rId2"/>
          <a:srcRect/>
          <a:stretch>
            <a:fillRect/>
          </a:stretch>
        </p:blipFill>
        <p:spPr bwMode="auto">
          <a:xfrm>
            <a:off x="2133600" y="1600200"/>
            <a:ext cx="4762500" cy="4762500"/>
          </a:xfrm>
          <a:prstGeom prst="rect">
            <a:avLst/>
          </a:prstGeom>
          <a:noFill/>
        </p:spPr>
      </p:pic>
    </p:spTree>
    <p:extLst>
      <p:ext uri="{BB962C8B-B14F-4D97-AF65-F5344CB8AC3E}">
        <p14:creationId xmlns:p14="http://schemas.microsoft.com/office/powerpoint/2010/main" val="14511323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Operators - Assignment Operator</a:t>
            </a:r>
            <a:endParaRPr lang="en-US" dirty="0"/>
          </a:p>
        </p:txBody>
      </p:sp>
      <p:sp>
        <p:nvSpPr>
          <p:cNvPr id="3" name="Content Placeholder 2"/>
          <p:cNvSpPr>
            <a:spLocks noGrp="1"/>
          </p:cNvSpPr>
          <p:nvPr>
            <p:ph idx="1"/>
          </p:nvPr>
        </p:nvSpPr>
        <p:spPr/>
        <p:txBody>
          <a:bodyPr/>
          <a:lstStyle/>
          <a:p>
            <a:r>
              <a:rPr lang="en-US" dirty="0"/>
              <a:t>The assignment operator assigns a value to a variable</a:t>
            </a:r>
            <a:r>
              <a:rPr lang="en-US" dirty="0" smtClean="0"/>
              <a:t>.</a:t>
            </a:r>
          </a:p>
          <a:p>
            <a:pPr lvl="1"/>
            <a:r>
              <a:rPr lang="en-US" dirty="0" smtClean="0"/>
              <a:t>X = 5;</a:t>
            </a:r>
          </a:p>
          <a:p>
            <a:r>
              <a:rPr lang="en-US" dirty="0"/>
              <a:t>The assignment operation always takes place from right to </a:t>
            </a:r>
            <a:r>
              <a:rPr lang="en-US" dirty="0" smtClean="0"/>
              <a:t>left</a:t>
            </a:r>
            <a:r>
              <a:rPr lang="en-US" dirty="0"/>
              <a:t>.</a:t>
            </a:r>
            <a:br>
              <a:rPr lang="en-US" dirty="0"/>
            </a:br>
            <a:endParaRPr lang="en-US" dirty="0"/>
          </a:p>
        </p:txBody>
      </p:sp>
    </p:spTree>
    <p:extLst>
      <p:ext uri="{BB962C8B-B14F-4D97-AF65-F5344CB8AC3E}">
        <p14:creationId xmlns:p14="http://schemas.microsoft.com/office/powerpoint/2010/main" val="2370440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Operators </a:t>
            </a:r>
            <a:r>
              <a:rPr lang="en-US" dirty="0" smtClean="0"/>
              <a:t>– Arithmetic Operators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2997749"/>
              </p:ext>
            </p:extLst>
          </p:nvPr>
        </p:nvGraphicFramePr>
        <p:xfrm>
          <a:off x="1752600" y="1752600"/>
          <a:ext cx="3517900" cy="4396740"/>
        </p:xfrm>
        <a:graphic>
          <a:graphicData uri="http://schemas.openxmlformats.org/drawingml/2006/table">
            <a:tbl>
              <a:tblPr/>
              <a:tblGrid>
                <a:gridCol w="1295400"/>
                <a:gridCol w="2222500"/>
              </a:tblGrid>
              <a:tr h="373380">
                <a:tc>
                  <a:txBody>
                    <a:bodyPr/>
                    <a:lstStyle/>
                    <a:p>
                      <a:r>
                        <a:rPr lang="en-US" dirty="0"/>
                        <a:t>operator</a:t>
                      </a:r>
                    </a:p>
                  </a:txBody>
                  <a:tcPr anchor="ctr">
                    <a:lnL>
                      <a:noFill/>
                    </a:lnL>
                    <a:lnR>
                      <a:noFill/>
                    </a:lnR>
                    <a:lnT>
                      <a:noFill/>
                    </a:lnT>
                    <a:lnB>
                      <a:noFill/>
                    </a:lnB>
                    <a:solidFill>
                      <a:schemeClr val="accent1"/>
                    </a:solidFill>
                  </a:tcPr>
                </a:tc>
                <a:tc>
                  <a:txBody>
                    <a:bodyPr/>
                    <a:lstStyle/>
                    <a:p>
                      <a:r>
                        <a:rPr lang="en-US" dirty="0"/>
                        <a:t>description</a:t>
                      </a:r>
                    </a:p>
                  </a:txBody>
                  <a:tcPr anchor="ctr">
                    <a:lnL>
                      <a:noFill/>
                    </a:lnL>
                    <a:lnR>
                      <a:noFill/>
                    </a:lnR>
                    <a:lnT>
                      <a:noFill/>
                    </a:lnT>
                    <a:lnB>
                      <a:noFill/>
                    </a:lnB>
                    <a:solidFill>
                      <a:schemeClr val="accent1"/>
                    </a:solidFill>
                  </a:tcPr>
                </a:tc>
              </a:tr>
              <a:tr h="252730">
                <a:tc>
                  <a:txBody>
                    <a:bodyPr/>
                    <a:lstStyle/>
                    <a:p>
                      <a:pPr algn="ctr"/>
                      <a:r>
                        <a:rPr lang="en-US" dirty="0"/>
                        <a:t>+</a:t>
                      </a:r>
                    </a:p>
                  </a:txBody>
                  <a:tcPr anchor="ctr">
                    <a:lnL>
                      <a:noFill/>
                    </a:lnL>
                    <a:lnR>
                      <a:noFill/>
                    </a:lnR>
                    <a:lnT>
                      <a:noFill/>
                    </a:lnT>
                    <a:lnB>
                      <a:noFill/>
                    </a:lnB>
                    <a:solidFill>
                      <a:schemeClr val="accent1"/>
                    </a:solidFill>
                  </a:tcPr>
                </a:tc>
                <a:tc>
                  <a:txBody>
                    <a:bodyPr/>
                    <a:lstStyle/>
                    <a:p>
                      <a:r>
                        <a:rPr lang="en-US" dirty="0"/>
                        <a:t>addition</a:t>
                      </a:r>
                    </a:p>
                  </a:txBody>
                  <a:tcPr anchor="ctr">
                    <a:lnL>
                      <a:noFill/>
                    </a:lnL>
                    <a:lnR>
                      <a:noFill/>
                    </a:lnR>
                    <a:lnT>
                      <a:noFill/>
                    </a:lnT>
                    <a:lnB>
                      <a:noFill/>
                    </a:lnB>
                    <a:solidFill>
                      <a:schemeClr val="accent1"/>
                    </a:solidFill>
                  </a:tcPr>
                </a:tc>
              </a:tr>
              <a:tr h="252730">
                <a:tc>
                  <a:txBody>
                    <a:bodyPr/>
                    <a:lstStyle/>
                    <a:p>
                      <a:pPr algn="ctr"/>
                      <a:r>
                        <a:rPr lang="en-US" dirty="0"/>
                        <a:t>-</a:t>
                      </a:r>
                    </a:p>
                  </a:txBody>
                  <a:tcPr anchor="ctr">
                    <a:lnL>
                      <a:noFill/>
                    </a:lnL>
                    <a:lnR>
                      <a:noFill/>
                    </a:lnR>
                    <a:lnT>
                      <a:noFill/>
                    </a:lnT>
                    <a:lnB>
                      <a:noFill/>
                    </a:lnB>
                    <a:solidFill>
                      <a:schemeClr val="accent1"/>
                    </a:solidFill>
                  </a:tcPr>
                </a:tc>
                <a:tc>
                  <a:txBody>
                    <a:bodyPr/>
                    <a:lstStyle/>
                    <a:p>
                      <a:r>
                        <a:rPr lang="en-US"/>
                        <a:t>subtraction</a:t>
                      </a:r>
                    </a:p>
                  </a:txBody>
                  <a:tcPr anchor="ctr">
                    <a:lnL>
                      <a:noFill/>
                    </a:lnL>
                    <a:lnR>
                      <a:noFill/>
                    </a:lnR>
                    <a:lnT>
                      <a:noFill/>
                    </a:lnT>
                    <a:lnB>
                      <a:noFill/>
                    </a:lnB>
                    <a:solidFill>
                      <a:schemeClr val="accent1"/>
                    </a:solidFill>
                  </a:tcPr>
                </a:tc>
              </a:tr>
              <a:tr h="252730">
                <a:tc>
                  <a:txBody>
                    <a:bodyPr/>
                    <a:lstStyle/>
                    <a:p>
                      <a:pPr algn="ctr"/>
                      <a:r>
                        <a:rPr lang="en-US" dirty="0"/>
                        <a:t>*</a:t>
                      </a:r>
                    </a:p>
                  </a:txBody>
                  <a:tcPr anchor="ctr">
                    <a:lnL>
                      <a:noFill/>
                    </a:lnL>
                    <a:lnR>
                      <a:noFill/>
                    </a:lnR>
                    <a:lnT>
                      <a:noFill/>
                    </a:lnT>
                    <a:lnB>
                      <a:noFill/>
                    </a:lnB>
                    <a:solidFill>
                      <a:schemeClr val="accent1"/>
                    </a:solidFill>
                  </a:tcPr>
                </a:tc>
                <a:tc>
                  <a:txBody>
                    <a:bodyPr/>
                    <a:lstStyle/>
                    <a:p>
                      <a:r>
                        <a:rPr lang="en-US"/>
                        <a:t>multiplication</a:t>
                      </a:r>
                    </a:p>
                  </a:txBody>
                  <a:tcPr anchor="ctr">
                    <a:lnL>
                      <a:noFill/>
                    </a:lnL>
                    <a:lnR>
                      <a:noFill/>
                    </a:lnR>
                    <a:lnT>
                      <a:noFill/>
                    </a:lnT>
                    <a:lnB>
                      <a:noFill/>
                    </a:lnB>
                    <a:solidFill>
                      <a:schemeClr val="accent1"/>
                    </a:solidFill>
                  </a:tcPr>
                </a:tc>
              </a:tr>
              <a:tr h="252730">
                <a:tc>
                  <a:txBody>
                    <a:bodyPr/>
                    <a:lstStyle/>
                    <a:p>
                      <a:pPr algn="ctr"/>
                      <a:r>
                        <a:rPr lang="en-US" dirty="0"/>
                        <a:t>/</a:t>
                      </a:r>
                    </a:p>
                  </a:txBody>
                  <a:tcPr anchor="ctr">
                    <a:lnL>
                      <a:noFill/>
                    </a:lnL>
                    <a:lnR>
                      <a:noFill/>
                    </a:lnR>
                    <a:lnT>
                      <a:noFill/>
                    </a:lnT>
                    <a:lnB>
                      <a:noFill/>
                    </a:lnB>
                    <a:solidFill>
                      <a:schemeClr val="accent1"/>
                    </a:solidFill>
                  </a:tcPr>
                </a:tc>
                <a:tc>
                  <a:txBody>
                    <a:bodyPr/>
                    <a:lstStyle/>
                    <a:p>
                      <a:r>
                        <a:rPr lang="en-US" dirty="0"/>
                        <a:t>division</a:t>
                      </a:r>
                    </a:p>
                  </a:txBody>
                  <a:tcPr anchor="ctr">
                    <a:lnL>
                      <a:noFill/>
                    </a:lnL>
                    <a:lnR>
                      <a:noFill/>
                    </a:lnR>
                    <a:lnT>
                      <a:noFill/>
                    </a:lnT>
                    <a:lnB>
                      <a:noFill/>
                    </a:lnB>
                    <a:solidFill>
                      <a:schemeClr val="accent1"/>
                    </a:solidFill>
                  </a:tcPr>
                </a:tc>
              </a:tr>
              <a:tr h="252730">
                <a:tc>
                  <a:txBody>
                    <a:bodyPr/>
                    <a:lstStyle/>
                    <a:p>
                      <a:pPr algn="ctr"/>
                      <a:r>
                        <a:rPr lang="en-US" dirty="0"/>
                        <a:t>%</a:t>
                      </a:r>
                    </a:p>
                  </a:txBody>
                  <a:tcPr anchor="ctr">
                    <a:lnL>
                      <a:noFill/>
                    </a:lnL>
                    <a:lnR>
                      <a:noFill/>
                    </a:lnR>
                    <a:lnT>
                      <a:noFill/>
                    </a:lnT>
                    <a:lnB>
                      <a:noFill/>
                    </a:lnB>
                    <a:solidFill>
                      <a:schemeClr val="accent1"/>
                    </a:solidFill>
                  </a:tcPr>
                </a:tc>
                <a:tc>
                  <a:txBody>
                    <a:bodyPr/>
                    <a:lstStyle/>
                    <a:p>
                      <a:r>
                        <a:rPr lang="en-US" dirty="0" smtClean="0"/>
                        <a:t>Modulo</a:t>
                      </a:r>
                      <a:endParaRPr lang="en-US" dirty="0"/>
                    </a:p>
                  </a:txBody>
                  <a:tcPr anchor="ctr">
                    <a:lnL>
                      <a:noFill/>
                    </a:lnL>
                    <a:lnR>
                      <a:noFill/>
                    </a:lnR>
                    <a:lnT>
                      <a:noFill/>
                    </a:lnT>
                    <a:lnB>
                      <a:noFill/>
                    </a:lnB>
                    <a:solidFill>
                      <a:schemeClr val="accent1"/>
                    </a:solidFill>
                  </a:tcPr>
                </a:tc>
              </a:tr>
              <a:tr h="252730">
                <a:tc>
                  <a:txBody>
                    <a:bodyPr/>
                    <a:lstStyle/>
                    <a:p>
                      <a:pPr algn="ctr"/>
                      <a:r>
                        <a:rPr lang="en-US" dirty="0" smtClean="0"/>
                        <a:t>+=</a:t>
                      </a:r>
                      <a:endParaRPr lang="en-US" dirty="0"/>
                    </a:p>
                  </a:txBody>
                  <a:tcPr anchor="ctr">
                    <a:lnL>
                      <a:noFill/>
                    </a:lnL>
                    <a:lnR>
                      <a:noFill/>
                    </a:lnR>
                    <a:lnT>
                      <a:noFill/>
                    </a:lnT>
                    <a:lnB>
                      <a:noFill/>
                    </a:lnB>
                    <a:solidFill>
                      <a:schemeClr val="accent1"/>
                    </a:solidFill>
                  </a:tcPr>
                </a:tc>
                <a:tc>
                  <a:txBody>
                    <a:bodyPr/>
                    <a:lstStyle/>
                    <a:p>
                      <a:endParaRPr lang="en-US" dirty="0"/>
                    </a:p>
                  </a:txBody>
                  <a:tcPr anchor="ctr">
                    <a:lnL>
                      <a:noFill/>
                    </a:lnL>
                    <a:lnR>
                      <a:noFill/>
                    </a:lnR>
                    <a:lnT>
                      <a:noFill/>
                    </a:lnT>
                    <a:lnB>
                      <a:noFill/>
                    </a:lnB>
                    <a:solidFill>
                      <a:schemeClr val="accent1"/>
                    </a:solidFill>
                  </a:tcPr>
                </a:tc>
              </a:tr>
              <a:tr h="252730">
                <a:tc>
                  <a:txBody>
                    <a:bodyPr/>
                    <a:lstStyle/>
                    <a:p>
                      <a:pPr algn="ctr"/>
                      <a:r>
                        <a:rPr lang="en-US" dirty="0" smtClean="0"/>
                        <a:t>-=</a:t>
                      </a:r>
                      <a:endParaRPr lang="en-US" dirty="0"/>
                    </a:p>
                  </a:txBody>
                  <a:tcPr anchor="ctr">
                    <a:lnL>
                      <a:noFill/>
                    </a:lnL>
                    <a:lnR>
                      <a:noFill/>
                    </a:lnR>
                    <a:lnT>
                      <a:noFill/>
                    </a:lnT>
                    <a:lnB>
                      <a:noFill/>
                    </a:lnB>
                    <a:solidFill>
                      <a:schemeClr val="accent1"/>
                    </a:solidFill>
                  </a:tcPr>
                </a:tc>
                <a:tc>
                  <a:txBody>
                    <a:bodyPr/>
                    <a:lstStyle/>
                    <a:p>
                      <a:endParaRPr lang="en-US" dirty="0"/>
                    </a:p>
                  </a:txBody>
                  <a:tcPr anchor="ctr">
                    <a:lnL>
                      <a:noFill/>
                    </a:lnL>
                    <a:lnR>
                      <a:noFill/>
                    </a:lnR>
                    <a:lnT>
                      <a:noFill/>
                    </a:lnT>
                    <a:lnB>
                      <a:noFill/>
                    </a:lnB>
                    <a:solidFill>
                      <a:schemeClr val="accent1"/>
                    </a:solidFill>
                  </a:tcPr>
                </a:tc>
              </a:tr>
              <a:tr h="252730">
                <a:tc>
                  <a:txBody>
                    <a:bodyPr/>
                    <a:lstStyle/>
                    <a:p>
                      <a:pPr algn="ctr"/>
                      <a:r>
                        <a:rPr lang="en-US" dirty="0" smtClean="0"/>
                        <a:t>*=</a:t>
                      </a:r>
                      <a:endParaRPr lang="en-US" dirty="0"/>
                    </a:p>
                  </a:txBody>
                  <a:tcPr anchor="ctr">
                    <a:lnL>
                      <a:noFill/>
                    </a:lnL>
                    <a:lnR>
                      <a:noFill/>
                    </a:lnR>
                    <a:lnT>
                      <a:noFill/>
                    </a:lnT>
                    <a:lnB>
                      <a:noFill/>
                    </a:lnB>
                    <a:solidFill>
                      <a:schemeClr val="accent1"/>
                    </a:solidFill>
                  </a:tcPr>
                </a:tc>
                <a:tc>
                  <a:txBody>
                    <a:bodyPr/>
                    <a:lstStyle/>
                    <a:p>
                      <a:endParaRPr lang="en-US" dirty="0"/>
                    </a:p>
                  </a:txBody>
                  <a:tcPr anchor="ctr">
                    <a:lnL>
                      <a:noFill/>
                    </a:lnL>
                    <a:lnR>
                      <a:noFill/>
                    </a:lnR>
                    <a:lnT>
                      <a:noFill/>
                    </a:lnT>
                    <a:lnB>
                      <a:noFill/>
                    </a:lnB>
                    <a:solidFill>
                      <a:schemeClr val="accent1"/>
                    </a:solidFill>
                  </a:tcPr>
                </a:tc>
              </a:tr>
              <a:tr h="252730">
                <a:tc>
                  <a:txBody>
                    <a:bodyPr/>
                    <a:lstStyle/>
                    <a:p>
                      <a:pPr algn="ctr"/>
                      <a:r>
                        <a:rPr lang="en-US" dirty="0" smtClean="0"/>
                        <a:t>/=</a:t>
                      </a:r>
                      <a:endParaRPr lang="en-US" dirty="0"/>
                    </a:p>
                  </a:txBody>
                  <a:tcPr anchor="ctr">
                    <a:lnL>
                      <a:noFill/>
                    </a:lnL>
                    <a:lnR>
                      <a:noFill/>
                    </a:lnR>
                    <a:lnT>
                      <a:noFill/>
                    </a:lnT>
                    <a:lnB>
                      <a:noFill/>
                    </a:lnB>
                    <a:solidFill>
                      <a:schemeClr val="accent1"/>
                    </a:solidFill>
                  </a:tcPr>
                </a:tc>
                <a:tc>
                  <a:txBody>
                    <a:bodyPr/>
                    <a:lstStyle/>
                    <a:p>
                      <a:endParaRPr lang="en-US" dirty="0"/>
                    </a:p>
                  </a:txBody>
                  <a:tcPr anchor="ctr">
                    <a:lnL>
                      <a:noFill/>
                    </a:lnL>
                    <a:lnR>
                      <a:noFill/>
                    </a:lnR>
                    <a:lnT>
                      <a:noFill/>
                    </a:lnT>
                    <a:lnB>
                      <a:noFill/>
                    </a:lnB>
                    <a:solidFill>
                      <a:schemeClr val="accent1"/>
                    </a:solidFill>
                  </a:tcPr>
                </a:tc>
              </a:tr>
              <a:tr h="252730">
                <a:tc>
                  <a:txBody>
                    <a:bodyPr/>
                    <a:lstStyle/>
                    <a:p>
                      <a:pPr algn="ctr"/>
                      <a:r>
                        <a:rPr lang="en-US" dirty="0" smtClean="0"/>
                        <a:t>++</a:t>
                      </a:r>
                      <a:endParaRPr lang="en-US" dirty="0"/>
                    </a:p>
                  </a:txBody>
                  <a:tcPr anchor="ctr">
                    <a:lnL>
                      <a:noFill/>
                    </a:lnL>
                    <a:lnR>
                      <a:noFill/>
                    </a:lnR>
                    <a:lnT>
                      <a:noFill/>
                    </a:lnT>
                    <a:lnB>
                      <a:noFill/>
                    </a:lnB>
                    <a:solidFill>
                      <a:schemeClr val="accent1"/>
                    </a:solidFill>
                  </a:tcPr>
                </a:tc>
                <a:tc>
                  <a:txBody>
                    <a:bodyPr/>
                    <a:lstStyle/>
                    <a:p>
                      <a:endParaRPr lang="en-US" dirty="0"/>
                    </a:p>
                  </a:txBody>
                  <a:tcPr anchor="ctr">
                    <a:lnL>
                      <a:noFill/>
                    </a:lnL>
                    <a:lnR>
                      <a:noFill/>
                    </a:lnR>
                    <a:lnT>
                      <a:noFill/>
                    </a:lnT>
                    <a:lnB>
                      <a:noFill/>
                    </a:lnB>
                    <a:solidFill>
                      <a:schemeClr val="accent1"/>
                    </a:solidFill>
                  </a:tcPr>
                </a:tc>
              </a:tr>
              <a:tr h="252730">
                <a:tc>
                  <a:txBody>
                    <a:bodyPr/>
                    <a:lstStyle/>
                    <a:p>
                      <a:pPr algn="ctr"/>
                      <a:r>
                        <a:rPr lang="en-US" dirty="0" smtClean="0"/>
                        <a:t>--</a:t>
                      </a:r>
                      <a:endParaRPr lang="en-US" dirty="0"/>
                    </a:p>
                  </a:txBody>
                  <a:tcPr anchor="ctr">
                    <a:lnL>
                      <a:noFill/>
                    </a:lnL>
                    <a:lnR>
                      <a:noFill/>
                    </a:lnR>
                    <a:lnT>
                      <a:noFill/>
                    </a:lnT>
                    <a:lnB>
                      <a:noFill/>
                    </a:lnB>
                    <a:solidFill>
                      <a:schemeClr val="accent1"/>
                    </a:solidFill>
                  </a:tcPr>
                </a:tc>
                <a:tc>
                  <a:txBody>
                    <a:bodyPr/>
                    <a:lstStyle/>
                    <a:p>
                      <a:endParaRPr lang="en-US" dirty="0"/>
                    </a:p>
                  </a:txBody>
                  <a:tcPr anchor="ctr">
                    <a:lnL>
                      <a:noFill/>
                    </a:lnL>
                    <a:lnR>
                      <a:noFill/>
                    </a:lnR>
                    <a:lnT>
                      <a:noFill/>
                    </a:lnT>
                    <a:lnB>
                      <a:noFill/>
                    </a:lnB>
                    <a:solidFill>
                      <a:schemeClr val="accent1"/>
                    </a:solidFill>
                  </a:tcPr>
                </a:tc>
              </a:tr>
            </a:tbl>
          </a:graphicData>
        </a:graphic>
      </p:graphicFrame>
      <p:sp>
        <p:nvSpPr>
          <p:cNvPr id="5" name="TextBox 4"/>
          <p:cNvSpPr txBox="1"/>
          <p:nvPr/>
        </p:nvSpPr>
        <p:spPr>
          <a:xfrm>
            <a:off x="5638800" y="1752600"/>
            <a:ext cx="2971800" cy="2585323"/>
          </a:xfrm>
          <a:prstGeom prst="rect">
            <a:avLst/>
          </a:prstGeom>
          <a:noFill/>
        </p:spPr>
        <p:txBody>
          <a:bodyPr wrap="square" rtlCol="0">
            <a:spAutoFit/>
          </a:bodyPr>
          <a:lstStyle/>
          <a:p>
            <a:pPr algn="just"/>
            <a:r>
              <a:rPr lang="en-US" dirty="0"/>
              <a:t>Operations of addition, subtraction, multiplication and division correspond literally to their respective mathematical operators. The last one, </a:t>
            </a:r>
            <a:r>
              <a:rPr lang="en-US" i="1" dirty="0"/>
              <a:t>modulo operator</a:t>
            </a:r>
            <a:r>
              <a:rPr lang="en-US" dirty="0"/>
              <a:t>, represented by a percentage sign (%), gives the remainder of a division of two values.</a:t>
            </a:r>
          </a:p>
        </p:txBody>
      </p:sp>
    </p:spTree>
    <p:extLst>
      <p:ext uri="{BB962C8B-B14F-4D97-AF65-F5344CB8AC3E}">
        <p14:creationId xmlns:p14="http://schemas.microsoft.com/office/powerpoint/2010/main" val="1957297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Concept of Object Oriented Programming</a:t>
            </a:r>
            <a:endParaRPr lang="en-US" dirty="0"/>
          </a:p>
        </p:txBody>
      </p:sp>
      <p:sp>
        <p:nvSpPr>
          <p:cNvPr id="4" name="Oval 3"/>
          <p:cNvSpPr/>
          <p:nvPr/>
        </p:nvSpPr>
        <p:spPr>
          <a:xfrm>
            <a:off x="3429000" y="2971800"/>
            <a:ext cx="25908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 Oriented Programming</a:t>
            </a:r>
            <a:endParaRPr lang="en-US" dirty="0"/>
          </a:p>
        </p:txBody>
      </p:sp>
      <p:sp>
        <p:nvSpPr>
          <p:cNvPr id="6" name="Rectangle 5"/>
          <p:cNvSpPr/>
          <p:nvPr/>
        </p:nvSpPr>
        <p:spPr>
          <a:xfrm>
            <a:off x="1745304" y="2996930"/>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Object</a:t>
            </a:r>
            <a:endParaRPr lang="en-US" dirty="0"/>
          </a:p>
        </p:txBody>
      </p:sp>
      <p:sp>
        <p:nvSpPr>
          <p:cNvPr id="8" name="Rectangle 7"/>
          <p:cNvSpPr/>
          <p:nvPr/>
        </p:nvSpPr>
        <p:spPr>
          <a:xfrm>
            <a:off x="2209800" y="4555787"/>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 Class</a:t>
            </a:r>
            <a:endParaRPr lang="en-US" dirty="0"/>
          </a:p>
        </p:txBody>
      </p:sp>
      <p:sp>
        <p:nvSpPr>
          <p:cNvPr id="12" name="Rectangle 11"/>
          <p:cNvSpPr/>
          <p:nvPr/>
        </p:nvSpPr>
        <p:spPr>
          <a:xfrm>
            <a:off x="3456562" y="2209800"/>
            <a:ext cx="180123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 Polymorphism</a:t>
            </a:r>
            <a:endParaRPr lang="en-US" dirty="0"/>
          </a:p>
        </p:txBody>
      </p:sp>
      <p:sp>
        <p:nvSpPr>
          <p:cNvPr id="13" name="Rectangle 12"/>
          <p:cNvSpPr/>
          <p:nvPr/>
        </p:nvSpPr>
        <p:spPr>
          <a:xfrm>
            <a:off x="5676900" y="4572000"/>
            <a:ext cx="1638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 Abstraction</a:t>
            </a:r>
            <a:endParaRPr lang="en-US" dirty="0"/>
          </a:p>
        </p:txBody>
      </p:sp>
      <p:sp>
        <p:nvSpPr>
          <p:cNvPr id="14" name="Rectangle 13"/>
          <p:cNvSpPr/>
          <p:nvPr/>
        </p:nvSpPr>
        <p:spPr>
          <a:xfrm>
            <a:off x="6400800" y="3225530"/>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 Encapsulation</a:t>
            </a:r>
            <a:endParaRPr lang="en-US" dirty="0"/>
          </a:p>
        </p:txBody>
      </p:sp>
      <p:sp>
        <p:nvSpPr>
          <p:cNvPr id="15" name="Rectangle 14"/>
          <p:cNvSpPr/>
          <p:nvPr/>
        </p:nvSpPr>
        <p:spPr>
          <a:xfrm>
            <a:off x="6248400" y="2209800"/>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 Inheritance </a:t>
            </a:r>
            <a:endParaRPr lang="en-US" dirty="0"/>
          </a:p>
        </p:txBody>
      </p:sp>
      <p:cxnSp>
        <p:nvCxnSpPr>
          <p:cNvPr id="17" name="Straight Connector 16"/>
          <p:cNvCxnSpPr>
            <a:stCxn id="12" idx="2"/>
          </p:cNvCxnSpPr>
          <p:nvPr/>
        </p:nvCxnSpPr>
        <p:spPr>
          <a:xfrm>
            <a:off x="4357181" y="2667000"/>
            <a:ext cx="62419" cy="32993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5410200" y="2667000"/>
            <a:ext cx="1143000" cy="45720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4" idx="1"/>
          </p:cNvCxnSpPr>
          <p:nvPr/>
        </p:nvCxnSpPr>
        <p:spPr>
          <a:xfrm flipV="1">
            <a:off x="6019800" y="3454130"/>
            <a:ext cx="381000" cy="12727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334000" y="4343400"/>
            <a:ext cx="342900" cy="30480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4" idx="3"/>
          </p:cNvCxnSpPr>
          <p:nvPr/>
        </p:nvCxnSpPr>
        <p:spPr>
          <a:xfrm flipH="1">
            <a:off x="3429000" y="4207575"/>
            <a:ext cx="379414" cy="348212"/>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4" idx="2"/>
          </p:cNvCxnSpPr>
          <p:nvPr/>
        </p:nvCxnSpPr>
        <p:spPr>
          <a:xfrm>
            <a:off x="3048000" y="3454130"/>
            <a:ext cx="381000" cy="24157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10680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Operators – </a:t>
            </a:r>
            <a:r>
              <a:rPr lang="en-US" dirty="0" smtClean="0"/>
              <a:t>Relational </a:t>
            </a:r>
            <a:r>
              <a:rPr lang="en-US" dirty="0"/>
              <a:t>Operators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82395420"/>
              </p:ext>
            </p:extLst>
          </p:nvPr>
        </p:nvGraphicFramePr>
        <p:xfrm>
          <a:off x="2209800" y="1524000"/>
          <a:ext cx="5562600" cy="2560320"/>
        </p:xfrm>
        <a:graphic>
          <a:graphicData uri="http://schemas.openxmlformats.org/drawingml/2006/table">
            <a:tbl>
              <a:tblPr/>
              <a:tblGrid>
                <a:gridCol w="2781300"/>
                <a:gridCol w="2781300"/>
              </a:tblGrid>
              <a:tr h="0">
                <a:tc>
                  <a:txBody>
                    <a:bodyPr/>
                    <a:lstStyle/>
                    <a:p>
                      <a:r>
                        <a:rPr lang="en-US"/>
                        <a:t>operator</a:t>
                      </a:r>
                    </a:p>
                  </a:txBody>
                  <a:tcPr anchor="ctr">
                    <a:lnL>
                      <a:noFill/>
                    </a:lnL>
                    <a:lnR>
                      <a:noFill/>
                    </a:lnR>
                    <a:lnT>
                      <a:noFill/>
                    </a:lnT>
                    <a:lnB>
                      <a:noFill/>
                    </a:lnB>
                  </a:tcPr>
                </a:tc>
                <a:tc>
                  <a:txBody>
                    <a:bodyPr/>
                    <a:lstStyle/>
                    <a:p>
                      <a:r>
                        <a:rPr lang="en-US"/>
                        <a:t>description</a:t>
                      </a:r>
                    </a:p>
                  </a:txBody>
                  <a:tcPr anchor="ctr">
                    <a:lnL>
                      <a:noFill/>
                    </a:lnL>
                    <a:lnR>
                      <a:noFill/>
                    </a:lnR>
                    <a:lnT>
                      <a:noFill/>
                    </a:lnT>
                    <a:lnB>
                      <a:noFill/>
                    </a:lnB>
                  </a:tcPr>
                </a:tc>
              </a:tr>
              <a:tr h="0">
                <a:tc>
                  <a:txBody>
                    <a:bodyPr/>
                    <a:lstStyle/>
                    <a:p>
                      <a:r>
                        <a:rPr lang="en-US"/>
                        <a:t>==</a:t>
                      </a:r>
                    </a:p>
                  </a:txBody>
                  <a:tcPr anchor="ctr">
                    <a:lnL>
                      <a:noFill/>
                    </a:lnL>
                    <a:lnR>
                      <a:noFill/>
                    </a:lnR>
                    <a:lnT>
                      <a:noFill/>
                    </a:lnT>
                    <a:lnB>
                      <a:noFill/>
                    </a:lnB>
                  </a:tcPr>
                </a:tc>
                <a:tc>
                  <a:txBody>
                    <a:bodyPr/>
                    <a:lstStyle/>
                    <a:p>
                      <a:r>
                        <a:rPr lang="en-US"/>
                        <a:t>Equal to</a:t>
                      </a:r>
                    </a:p>
                  </a:txBody>
                  <a:tcPr anchor="ctr">
                    <a:lnL>
                      <a:noFill/>
                    </a:lnL>
                    <a:lnR>
                      <a:noFill/>
                    </a:lnR>
                    <a:lnT>
                      <a:noFill/>
                    </a:lnT>
                    <a:lnB>
                      <a:noFill/>
                    </a:lnB>
                  </a:tcPr>
                </a:tc>
              </a:tr>
              <a:tr h="0">
                <a:tc>
                  <a:txBody>
                    <a:bodyPr/>
                    <a:lstStyle/>
                    <a:p>
                      <a:r>
                        <a:rPr lang="en-US"/>
                        <a:t>!=</a:t>
                      </a:r>
                    </a:p>
                  </a:txBody>
                  <a:tcPr anchor="ctr">
                    <a:lnL>
                      <a:noFill/>
                    </a:lnL>
                    <a:lnR>
                      <a:noFill/>
                    </a:lnR>
                    <a:lnT>
                      <a:noFill/>
                    </a:lnT>
                    <a:lnB>
                      <a:noFill/>
                    </a:lnB>
                  </a:tcPr>
                </a:tc>
                <a:tc>
                  <a:txBody>
                    <a:bodyPr/>
                    <a:lstStyle/>
                    <a:p>
                      <a:r>
                        <a:rPr lang="en-US"/>
                        <a:t>Not equal to</a:t>
                      </a:r>
                    </a:p>
                  </a:txBody>
                  <a:tcPr anchor="ctr">
                    <a:lnL>
                      <a:noFill/>
                    </a:lnL>
                    <a:lnR>
                      <a:noFill/>
                    </a:lnR>
                    <a:lnT>
                      <a:noFill/>
                    </a:lnT>
                    <a:lnB>
                      <a:noFill/>
                    </a:lnB>
                  </a:tcPr>
                </a:tc>
              </a:tr>
              <a:tr h="0">
                <a:tc>
                  <a:txBody>
                    <a:bodyPr/>
                    <a:lstStyle/>
                    <a:p>
                      <a:r>
                        <a:rPr lang="en-US"/>
                        <a:t>&lt;</a:t>
                      </a:r>
                    </a:p>
                  </a:txBody>
                  <a:tcPr anchor="ctr">
                    <a:lnL>
                      <a:noFill/>
                    </a:lnL>
                    <a:lnR>
                      <a:noFill/>
                    </a:lnR>
                    <a:lnT>
                      <a:noFill/>
                    </a:lnT>
                    <a:lnB>
                      <a:noFill/>
                    </a:lnB>
                  </a:tcPr>
                </a:tc>
                <a:tc>
                  <a:txBody>
                    <a:bodyPr/>
                    <a:lstStyle/>
                    <a:p>
                      <a:r>
                        <a:rPr lang="en-US"/>
                        <a:t>Less than</a:t>
                      </a:r>
                    </a:p>
                  </a:txBody>
                  <a:tcPr anchor="ctr">
                    <a:lnL>
                      <a:noFill/>
                    </a:lnL>
                    <a:lnR>
                      <a:noFill/>
                    </a:lnR>
                    <a:lnT>
                      <a:noFill/>
                    </a:lnT>
                    <a:lnB>
                      <a:noFill/>
                    </a:lnB>
                  </a:tcPr>
                </a:tc>
              </a:tr>
              <a:tr h="0">
                <a:tc>
                  <a:txBody>
                    <a:bodyPr/>
                    <a:lstStyle/>
                    <a:p>
                      <a:r>
                        <a:rPr lang="en-US"/>
                        <a:t>&gt;</a:t>
                      </a:r>
                    </a:p>
                  </a:txBody>
                  <a:tcPr anchor="ctr">
                    <a:lnL>
                      <a:noFill/>
                    </a:lnL>
                    <a:lnR>
                      <a:noFill/>
                    </a:lnR>
                    <a:lnT>
                      <a:noFill/>
                    </a:lnT>
                    <a:lnB>
                      <a:noFill/>
                    </a:lnB>
                  </a:tcPr>
                </a:tc>
                <a:tc>
                  <a:txBody>
                    <a:bodyPr/>
                    <a:lstStyle/>
                    <a:p>
                      <a:r>
                        <a:rPr lang="en-US"/>
                        <a:t>Greater than</a:t>
                      </a:r>
                    </a:p>
                  </a:txBody>
                  <a:tcPr anchor="ctr">
                    <a:lnL>
                      <a:noFill/>
                    </a:lnL>
                    <a:lnR>
                      <a:noFill/>
                    </a:lnR>
                    <a:lnT>
                      <a:noFill/>
                    </a:lnT>
                    <a:lnB>
                      <a:noFill/>
                    </a:lnB>
                  </a:tcPr>
                </a:tc>
              </a:tr>
              <a:tr h="0">
                <a:tc>
                  <a:txBody>
                    <a:bodyPr/>
                    <a:lstStyle/>
                    <a:p>
                      <a:r>
                        <a:rPr lang="en-US"/>
                        <a:t>&lt;=</a:t>
                      </a:r>
                    </a:p>
                  </a:txBody>
                  <a:tcPr anchor="ctr">
                    <a:lnL>
                      <a:noFill/>
                    </a:lnL>
                    <a:lnR>
                      <a:noFill/>
                    </a:lnR>
                    <a:lnT>
                      <a:noFill/>
                    </a:lnT>
                    <a:lnB>
                      <a:noFill/>
                    </a:lnB>
                  </a:tcPr>
                </a:tc>
                <a:tc>
                  <a:txBody>
                    <a:bodyPr/>
                    <a:lstStyle/>
                    <a:p>
                      <a:r>
                        <a:rPr lang="en-US"/>
                        <a:t>Less than or equal to</a:t>
                      </a:r>
                    </a:p>
                  </a:txBody>
                  <a:tcPr anchor="ctr">
                    <a:lnL>
                      <a:noFill/>
                    </a:lnL>
                    <a:lnR>
                      <a:noFill/>
                    </a:lnR>
                    <a:lnT>
                      <a:noFill/>
                    </a:lnT>
                    <a:lnB>
                      <a:noFill/>
                    </a:lnB>
                  </a:tcPr>
                </a:tc>
              </a:tr>
              <a:tr h="0">
                <a:tc>
                  <a:txBody>
                    <a:bodyPr/>
                    <a:lstStyle/>
                    <a:p>
                      <a:r>
                        <a:rPr lang="en-US"/>
                        <a:t>&gt;=</a:t>
                      </a:r>
                    </a:p>
                  </a:txBody>
                  <a:tcPr anchor="ctr">
                    <a:lnL>
                      <a:noFill/>
                    </a:lnL>
                    <a:lnR>
                      <a:noFill/>
                    </a:lnR>
                    <a:lnT>
                      <a:noFill/>
                    </a:lnT>
                    <a:lnB>
                      <a:noFill/>
                    </a:lnB>
                  </a:tcPr>
                </a:tc>
                <a:tc>
                  <a:txBody>
                    <a:bodyPr/>
                    <a:lstStyle/>
                    <a:p>
                      <a:r>
                        <a:rPr lang="en-US" dirty="0"/>
                        <a:t>Greater than or equal to</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31217144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Operators – </a:t>
            </a:r>
            <a:r>
              <a:rPr lang="en-US" dirty="0" smtClean="0"/>
              <a:t>Logical </a:t>
            </a:r>
            <a:r>
              <a:rPr lang="en-US" dirty="0"/>
              <a:t>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97694899"/>
              </p:ext>
            </p:extLst>
          </p:nvPr>
        </p:nvGraphicFramePr>
        <p:xfrm>
          <a:off x="1447800" y="1600200"/>
          <a:ext cx="7499350" cy="2560320"/>
        </p:xfrm>
        <a:graphic>
          <a:graphicData uri="http://schemas.openxmlformats.org/drawingml/2006/table">
            <a:tbl>
              <a:tblPr/>
              <a:tblGrid>
                <a:gridCol w="2298700"/>
                <a:gridCol w="5200650"/>
              </a:tblGrid>
              <a:tr h="0">
                <a:tc>
                  <a:txBody>
                    <a:bodyPr/>
                    <a:lstStyle/>
                    <a:p>
                      <a:r>
                        <a:rPr lang="en-US" dirty="0"/>
                        <a:t>operator</a:t>
                      </a:r>
                    </a:p>
                  </a:txBody>
                  <a:tcPr anchor="ctr">
                    <a:lnL>
                      <a:noFill/>
                    </a:lnL>
                    <a:lnR>
                      <a:noFill/>
                    </a:lnR>
                    <a:lnT>
                      <a:noFill/>
                    </a:lnT>
                    <a:lnB>
                      <a:noFill/>
                    </a:lnB>
                  </a:tcPr>
                </a:tc>
                <a:tc>
                  <a:txBody>
                    <a:bodyPr/>
                    <a:lstStyle/>
                    <a:p>
                      <a:r>
                        <a:rPr lang="en-US"/>
                        <a:t>short-circuit</a:t>
                      </a:r>
                    </a:p>
                  </a:txBody>
                  <a:tcPr anchor="ctr">
                    <a:lnL>
                      <a:noFill/>
                    </a:lnL>
                    <a:lnR>
                      <a:noFill/>
                    </a:lnR>
                    <a:lnT>
                      <a:noFill/>
                    </a:lnT>
                    <a:lnB>
                      <a:noFill/>
                    </a:lnB>
                  </a:tcPr>
                </a:tc>
              </a:tr>
              <a:tr h="0">
                <a:tc>
                  <a:txBody>
                    <a:bodyPr/>
                    <a:lstStyle/>
                    <a:p>
                      <a:r>
                        <a:rPr lang="en-US" dirty="0" smtClean="0"/>
                        <a:t>!</a:t>
                      </a:r>
                      <a:endParaRPr lang="en-US"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tr>
              <a:tr h="0">
                <a:tc>
                  <a:txBody>
                    <a:bodyPr/>
                    <a:lstStyle/>
                    <a:p>
                      <a:r>
                        <a:rPr lang="en-US"/>
                        <a:t>&amp;&amp;</a:t>
                      </a:r>
                    </a:p>
                  </a:txBody>
                  <a:tcPr anchor="ctr">
                    <a:lnL>
                      <a:noFill/>
                    </a:lnL>
                    <a:lnR>
                      <a:noFill/>
                    </a:lnR>
                    <a:lnT>
                      <a:noFill/>
                    </a:lnT>
                    <a:lnB>
                      <a:noFill/>
                    </a:lnB>
                  </a:tcPr>
                </a:tc>
                <a:tc>
                  <a:txBody>
                    <a:bodyPr/>
                    <a:lstStyle/>
                    <a:p>
                      <a:r>
                        <a:rPr lang="en-US" dirty="0"/>
                        <a:t>if the left-hand side expression is false, the combined result is false (the right-hand side expression is never evaluated).</a:t>
                      </a:r>
                    </a:p>
                  </a:txBody>
                  <a:tcPr anchor="ctr">
                    <a:lnL>
                      <a:noFill/>
                    </a:lnL>
                    <a:lnR>
                      <a:noFill/>
                    </a:lnR>
                    <a:lnT>
                      <a:noFill/>
                    </a:lnT>
                    <a:lnB>
                      <a:noFill/>
                    </a:lnB>
                  </a:tcPr>
                </a:tc>
              </a:tr>
              <a:tr h="0">
                <a:tc>
                  <a:txBody>
                    <a:bodyPr/>
                    <a:lstStyle/>
                    <a:p>
                      <a:r>
                        <a:rPr lang="en-US"/>
                        <a:t>||</a:t>
                      </a:r>
                    </a:p>
                  </a:txBody>
                  <a:tcPr anchor="ctr">
                    <a:lnL>
                      <a:noFill/>
                    </a:lnL>
                    <a:lnR>
                      <a:noFill/>
                    </a:lnR>
                    <a:lnT>
                      <a:noFill/>
                    </a:lnT>
                    <a:lnB>
                      <a:noFill/>
                    </a:lnB>
                  </a:tcPr>
                </a:tc>
                <a:tc>
                  <a:txBody>
                    <a:bodyPr/>
                    <a:lstStyle/>
                    <a:p>
                      <a:r>
                        <a:rPr lang="en-US" dirty="0"/>
                        <a:t>if the left-hand side expression is true, the combined result is true (the right-hand side expression is never evaluated).</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35929929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Operators – </a:t>
            </a:r>
            <a:r>
              <a:rPr lang="en-US" dirty="0" smtClean="0"/>
              <a:t>Ternary </a:t>
            </a:r>
            <a:r>
              <a:rPr lang="en-US" dirty="0"/>
              <a:t>Operators</a:t>
            </a:r>
          </a:p>
        </p:txBody>
      </p:sp>
      <p:sp>
        <p:nvSpPr>
          <p:cNvPr id="3" name="Content Placeholder 2"/>
          <p:cNvSpPr>
            <a:spLocks noGrp="1"/>
          </p:cNvSpPr>
          <p:nvPr>
            <p:ph idx="1"/>
          </p:nvPr>
        </p:nvSpPr>
        <p:spPr/>
        <p:txBody>
          <a:bodyPr>
            <a:normAutofit fontScale="85000" lnSpcReduction="20000"/>
          </a:bodyPr>
          <a:lstStyle/>
          <a:p>
            <a:r>
              <a:rPr lang="en-US" dirty="0" smtClean="0"/>
              <a:t>? :</a:t>
            </a:r>
          </a:p>
          <a:p>
            <a:r>
              <a:rPr lang="en-US" dirty="0"/>
              <a:t>The conditional operator evaluates an expression, returning one value if that expression evaluates to true, and a different one if the expression evaluates as false. Its syntax is:</a:t>
            </a:r>
            <a:br>
              <a:rPr lang="en-US" dirty="0"/>
            </a:br>
            <a:r>
              <a:rPr lang="en-US" dirty="0"/>
              <a:t/>
            </a:r>
            <a:br>
              <a:rPr lang="en-US" dirty="0"/>
            </a:br>
            <a:r>
              <a:rPr lang="en-US" dirty="0"/>
              <a:t>condition ? result1 : </a:t>
            </a:r>
            <a:r>
              <a:rPr lang="en-US" dirty="0" smtClean="0"/>
              <a:t>result2</a:t>
            </a:r>
          </a:p>
          <a:p>
            <a:r>
              <a:rPr lang="en-US" dirty="0" err="1" smtClean="0"/>
              <a:t>E.g</a:t>
            </a:r>
            <a:r>
              <a:rPr lang="en-US" dirty="0"/>
              <a:t> </a:t>
            </a:r>
            <a:endParaRPr lang="en-US" dirty="0" smtClean="0"/>
          </a:p>
          <a:p>
            <a:pPr lvl="1"/>
            <a:r>
              <a:rPr lang="en-US" dirty="0" smtClean="0"/>
              <a:t>7</a:t>
            </a:r>
            <a:r>
              <a:rPr lang="en-US" dirty="0"/>
              <a:t>==5 ? 4 : 3 </a:t>
            </a:r>
            <a:endParaRPr lang="en-US" dirty="0" smtClean="0"/>
          </a:p>
          <a:p>
            <a:pPr lvl="1"/>
            <a:r>
              <a:rPr lang="en-US" dirty="0"/>
              <a:t>7==5+2 ? 4 : </a:t>
            </a:r>
            <a:r>
              <a:rPr lang="en-US" dirty="0" smtClean="0"/>
              <a:t>3</a:t>
            </a:r>
          </a:p>
          <a:p>
            <a:pPr lvl="1"/>
            <a:r>
              <a:rPr lang="en-US" dirty="0"/>
              <a:t>5&gt;3 ? a : </a:t>
            </a:r>
            <a:r>
              <a:rPr lang="en-US" dirty="0" smtClean="0"/>
              <a:t>b</a:t>
            </a:r>
          </a:p>
          <a:p>
            <a:pPr lvl="1"/>
            <a:r>
              <a:rPr lang="en-US" dirty="0"/>
              <a:t>a&gt;b ? a : b</a:t>
            </a:r>
          </a:p>
        </p:txBody>
      </p:sp>
    </p:spTree>
    <p:extLst>
      <p:ext uri="{BB962C8B-B14F-4D97-AF65-F5344CB8AC3E}">
        <p14:creationId xmlns:p14="http://schemas.microsoft.com/office/powerpoint/2010/main" val="24725793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 </a:t>
            </a:r>
            <a:r>
              <a:rPr lang="en-US" dirty="0" smtClean="0"/>
              <a:t>Bitwise </a:t>
            </a:r>
            <a:r>
              <a:rPr lang="en-US" dirty="0"/>
              <a:t>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15745033"/>
              </p:ext>
            </p:extLst>
          </p:nvPr>
        </p:nvGraphicFramePr>
        <p:xfrm>
          <a:off x="1676400" y="1404622"/>
          <a:ext cx="6642100" cy="4023360"/>
        </p:xfrm>
        <a:graphic>
          <a:graphicData uri="http://schemas.openxmlformats.org/drawingml/2006/table">
            <a:tbl>
              <a:tblPr/>
              <a:tblGrid>
                <a:gridCol w="869296"/>
                <a:gridCol w="1316604"/>
                <a:gridCol w="2228100"/>
                <a:gridCol w="2228100"/>
              </a:tblGrid>
              <a:tr h="348532">
                <a:tc>
                  <a:txBody>
                    <a:bodyPr/>
                    <a:lstStyle/>
                    <a:p>
                      <a:r>
                        <a:rPr lang="en-US" dirty="0"/>
                        <a:t>operator</a:t>
                      </a:r>
                    </a:p>
                  </a:txBody>
                  <a:tcPr anchor="ctr">
                    <a:lnL>
                      <a:noFill/>
                    </a:lnL>
                    <a:lnR>
                      <a:noFill/>
                    </a:lnR>
                    <a:lnT>
                      <a:noFill/>
                    </a:lnT>
                    <a:lnB>
                      <a:noFill/>
                    </a:lnB>
                  </a:tcPr>
                </a:tc>
                <a:tc>
                  <a:txBody>
                    <a:bodyPr/>
                    <a:lstStyle/>
                    <a:p>
                      <a:r>
                        <a:rPr lang="en-US" dirty="0" err="1"/>
                        <a:t>asm</a:t>
                      </a:r>
                      <a:r>
                        <a:rPr lang="en-US" dirty="0"/>
                        <a:t> equivalent</a:t>
                      </a:r>
                    </a:p>
                  </a:txBody>
                  <a:tcPr anchor="ctr">
                    <a:lnL>
                      <a:noFill/>
                    </a:lnL>
                    <a:lnR>
                      <a:noFill/>
                    </a:lnR>
                    <a:lnT>
                      <a:noFill/>
                    </a:lnT>
                    <a:lnB>
                      <a:noFill/>
                    </a:lnB>
                  </a:tcPr>
                </a:tc>
                <a:tc>
                  <a:txBody>
                    <a:bodyPr/>
                    <a:lstStyle/>
                    <a:p>
                      <a:r>
                        <a:rPr lang="en-US" dirty="0"/>
                        <a:t>description</a:t>
                      </a:r>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tr>
              <a:tr h="348532">
                <a:tc>
                  <a:txBody>
                    <a:bodyPr/>
                    <a:lstStyle/>
                    <a:p>
                      <a:r>
                        <a:rPr lang="en-US"/>
                        <a:t>&amp;</a:t>
                      </a:r>
                    </a:p>
                  </a:txBody>
                  <a:tcPr anchor="ctr">
                    <a:lnL>
                      <a:noFill/>
                    </a:lnL>
                    <a:lnR>
                      <a:noFill/>
                    </a:lnR>
                    <a:lnT>
                      <a:noFill/>
                    </a:lnT>
                    <a:lnB>
                      <a:noFill/>
                    </a:lnB>
                  </a:tcPr>
                </a:tc>
                <a:tc>
                  <a:txBody>
                    <a:bodyPr/>
                    <a:lstStyle/>
                    <a:p>
                      <a:r>
                        <a:rPr lang="en-US"/>
                        <a:t>AND</a:t>
                      </a:r>
                    </a:p>
                  </a:txBody>
                  <a:tcPr anchor="ctr">
                    <a:lnL>
                      <a:noFill/>
                    </a:lnL>
                    <a:lnR>
                      <a:noFill/>
                    </a:lnR>
                    <a:lnT>
                      <a:noFill/>
                    </a:lnT>
                    <a:lnB>
                      <a:noFill/>
                    </a:lnB>
                  </a:tcPr>
                </a:tc>
                <a:tc>
                  <a:txBody>
                    <a:bodyPr/>
                    <a:lstStyle/>
                    <a:p>
                      <a:r>
                        <a:rPr lang="en-US" dirty="0"/>
                        <a:t>Bitwise AND</a:t>
                      </a:r>
                    </a:p>
                  </a:txBody>
                  <a:tcPr anchor="ctr">
                    <a:lnL>
                      <a:noFill/>
                    </a:lnL>
                    <a:lnR>
                      <a:noFill/>
                    </a:lnR>
                    <a:lnT>
                      <a:noFill/>
                    </a:lnT>
                    <a:lnB>
                      <a:noFill/>
                    </a:lnB>
                  </a:tcPr>
                </a:tc>
                <a:tc>
                  <a:txBody>
                    <a:bodyPr/>
                    <a:lstStyle/>
                    <a:p>
                      <a:r>
                        <a:rPr lang="en-US" dirty="0" smtClean="0"/>
                        <a:t>(A &amp; B) will give 12 which is 0000 1100</a:t>
                      </a:r>
                      <a:endParaRPr lang="en-US" dirty="0"/>
                    </a:p>
                  </a:txBody>
                  <a:tcPr anchor="ctr">
                    <a:lnL>
                      <a:noFill/>
                    </a:lnL>
                    <a:lnR>
                      <a:noFill/>
                    </a:lnR>
                    <a:lnT>
                      <a:noFill/>
                    </a:lnT>
                    <a:lnB>
                      <a:noFill/>
                    </a:lnB>
                  </a:tcPr>
                </a:tc>
              </a:tr>
              <a:tr h="348532">
                <a:tc>
                  <a:txBody>
                    <a:bodyPr/>
                    <a:lstStyle/>
                    <a:p>
                      <a:r>
                        <a:rPr lang="en-US"/>
                        <a:t>|</a:t>
                      </a:r>
                    </a:p>
                  </a:txBody>
                  <a:tcPr anchor="ctr">
                    <a:lnL>
                      <a:noFill/>
                    </a:lnL>
                    <a:lnR>
                      <a:noFill/>
                    </a:lnR>
                    <a:lnT>
                      <a:noFill/>
                    </a:lnT>
                    <a:lnB>
                      <a:noFill/>
                    </a:lnB>
                  </a:tcPr>
                </a:tc>
                <a:tc>
                  <a:txBody>
                    <a:bodyPr/>
                    <a:lstStyle/>
                    <a:p>
                      <a:r>
                        <a:rPr lang="en-US"/>
                        <a:t>OR</a:t>
                      </a:r>
                    </a:p>
                  </a:txBody>
                  <a:tcPr anchor="ctr">
                    <a:lnL>
                      <a:noFill/>
                    </a:lnL>
                    <a:lnR>
                      <a:noFill/>
                    </a:lnR>
                    <a:lnT>
                      <a:noFill/>
                    </a:lnT>
                    <a:lnB>
                      <a:noFill/>
                    </a:lnB>
                  </a:tcPr>
                </a:tc>
                <a:tc>
                  <a:txBody>
                    <a:bodyPr/>
                    <a:lstStyle/>
                    <a:p>
                      <a:r>
                        <a:rPr lang="en-US" dirty="0"/>
                        <a:t>Bitwise inclusive OR</a:t>
                      </a:r>
                    </a:p>
                  </a:txBody>
                  <a:tcPr anchor="ctr">
                    <a:lnL>
                      <a:noFill/>
                    </a:lnL>
                    <a:lnR>
                      <a:noFill/>
                    </a:lnR>
                    <a:lnT>
                      <a:noFill/>
                    </a:lnT>
                    <a:lnB>
                      <a:noFill/>
                    </a:lnB>
                  </a:tcPr>
                </a:tc>
                <a:tc>
                  <a:txBody>
                    <a:bodyPr/>
                    <a:lstStyle/>
                    <a:p>
                      <a:r>
                        <a:rPr lang="en-US" dirty="0" smtClean="0"/>
                        <a:t>(A | B) will give 61 which is 0011 1101</a:t>
                      </a:r>
                      <a:endParaRPr lang="en-US" dirty="0"/>
                    </a:p>
                  </a:txBody>
                  <a:tcPr anchor="ctr">
                    <a:lnL>
                      <a:noFill/>
                    </a:lnL>
                    <a:lnR>
                      <a:noFill/>
                    </a:lnR>
                    <a:lnT>
                      <a:noFill/>
                    </a:lnT>
                    <a:lnB>
                      <a:noFill/>
                    </a:lnB>
                  </a:tcPr>
                </a:tc>
              </a:tr>
              <a:tr h="348532">
                <a:tc>
                  <a:txBody>
                    <a:bodyPr/>
                    <a:lstStyle/>
                    <a:p>
                      <a:r>
                        <a:rPr lang="en-US"/>
                        <a:t>^</a:t>
                      </a:r>
                    </a:p>
                  </a:txBody>
                  <a:tcPr anchor="ctr">
                    <a:lnL>
                      <a:noFill/>
                    </a:lnL>
                    <a:lnR>
                      <a:noFill/>
                    </a:lnR>
                    <a:lnT>
                      <a:noFill/>
                    </a:lnT>
                    <a:lnB>
                      <a:noFill/>
                    </a:lnB>
                  </a:tcPr>
                </a:tc>
                <a:tc>
                  <a:txBody>
                    <a:bodyPr/>
                    <a:lstStyle/>
                    <a:p>
                      <a:r>
                        <a:rPr lang="en-US" dirty="0"/>
                        <a:t>XOR</a:t>
                      </a:r>
                    </a:p>
                  </a:txBody>
                  <a:tcPr anchor="ctr">
                    <a:lnL>
                      <a:noFill/>
                    </a:lnL>
                    <a:lnR>
                      <a:noFill/>
                    </a:lnR>
                    <a:lnT>
                      <a:noFill/>
                    </a:lnT>
                    <a:lnB>
                      <a:noFill/>
                    </a:lnB>
                  </a:tcPr>
                </a:tc>
                <a:tc>
                  <a:txBody>
                    <a:bodyPr/>
                    <a:lstStyle/>
                    <a:p>
                      <a:r>
                        <a:rPr lang="en-US"/>
                        <a:t>Bitwise exclusive OR</a:t>
                      </a:r>
                    </a:p>
                  </a:txBody>
                  <a:tcPr anchor="ctr">
                    <a:lnL>
                      <a:noFill/>
                    </a:lnL>
                    <a:lnR>
                      <a:noFill/>
                    </a:lnR>
                    <a:lnT>
                      <a:noFill/>
                    </a:lnT>
                    <a:lnB>
                      <a:noFill/>
                    </a:lnB>
                  </a:tcPr>
                </a:tc>
                <a:tc>
                  <a:txBody>
                    <a:bodyPr/>
                    <a:lstStyle/>
                    <a:p>
                      <a:r>
                        <a:rPr lang="en-US" dirty="0" smtClean="0"/>
                        <a:t>(A ^ B) will give 49 which is 0011 0001</a:t>
                      </a:r>
                      <a:endParaRPr lang="en-US" dirty="0"/>
                    </a:p>
                  </a:txBody>
                  <a:tcPr anchor="ctr">
                    <a:lnL>
                      <a:noFill/>
                    </a:lnL>
                    <a:lnR>
                      <a:noFill/>
                    </a:lnR>
                    <a:lnT>
                      <a:noFill/>
                    </a:lnT>
                    <a:lnB>
                      <a:noFill/>
                    </a:lnB>
                  </a:tcPr>
                </a:tc>
              </a:tr>
              <a:tr h="609931">
                <a:tc>
                  <a:txBody>
                    <a:bodyPr/>
                    <a:lstStyle/>
                    <a:p>
                      <a:r>
                        <a:rPr lang="en-US"/>
                        <a:t>~</a:t>
                      </a:r>
                    </a:p>
                  </a:txBody>
                  <a:tcPr anchor="ctr">
                    <a:lnL>
                      <a:noFill/>
                    </a:lnL>
                    <a:lnR>
                      <a:noFill/>
                    </a:lnR>
                    <a:lnT>
                      <a:noFill/>
                    </a:lnT>
                    <a:lnB>
                      <a:noFill/>
                    </a:lnB>
                  </a:tcPr>
                </a:tc>
                <a:tc>
                  <a:txBody>
                    <a:bodyPr/>
                    <a:lstStyle/>
                    <a:p>
                      <a:r>
                        <a:rPr lang="en-US" dirty="0"/>
                        <a:t>NOT</a:t>
                      </a:r>
                    </a:p>
                  </a:txBody>
                  <a:tcPr anchor="ctr">
                    <a:lnL>
                      <a:noFill/>
                    </a:lnL>
                    <a:lnR>
                      <a:noFill/>
                    </a:lnR>
                    <a:lnT>
                      <a:noFill/>
                    </a:lnT>
                    <a:lnB>
                      <a:noFill/>
                    </a:lnB>
                  </a:tcPr>
                </a:tc>
                <a:tc>
                  <a:txBody>
                    <a:bodyPr/>
                    <a:lstStyle/>
                    <a:p>
                      <a:r>
                        <a:rPr lang="en-US" dirty="0"/>
                        <a:t>Unary complement (bit inversion)</a:t>
                      </a:r>
                    </a:p>
                  </a:txBody>
                  <a:tcPr anchor="ctr">
                    <a:lnL>
                      <a:noFill/>
                    </a:lnL>
                    <a:lnR>
                      <a:noFill/>
                    </a:lnR>
                    <a:lnT>
                      <a:noFill/>
                    </a:lnT>
                    <a:lnB>
                      <a:noFill/>
                    </a:lnB>
                  </a:tcPr>
                </a:tc>
                <a:tc>
                  <a:txBody>
                    <a:bodyPr/>
                    <a:lstStyle/>
                    <a:p>
                      <a:r>
                        <a:rPr lang="en-US" dirty="0" smtClean="0"/>
                        <a:t>~A ) will give -61 which is 1100 0011 in 2's complement form due to a signed binary number.</a:t>
                      </a:r>
                      <a:endParaRPr lang="en-US" dirty="0"/>
                    </a:p>
                  </a:txBody>
                  <a:tcPr anchor="ctr">
                    <a:lnL>
                      <a:noFill/>
                    </a:lnL>
                    <a:lnR>
                      <a:noFill/>
                    </a:lnR>
                    <a:lnT>
                      <a:noFill/>
                    </a:lnT>
                    <a:lnB>
                      <a:noFill/>
                    </a:lnB>
                  </a:tcPr>
                </a:tc>
              </a:tr>
            </a:tbl>
          </a:graphicData>
        </a:graphic>
      </p:graphicFrame>
      <p:sp>
        <p:nvSpPr>
          <p:cNvPr id="5" name="Rectangle 4"/>
          <p:cNvSpPr/>
          <p:nvPr/>
        </p:nvSpPr>
        <p:spPr>
          <a:xfrm>
            <a:off x="1295400" y="5392314"/>
            <a:ext cx="4572000" cy="1200329"/>
          </a:xfrm>
          <a:prstGeom prst="rect">
            <a:avLst/>
          </a:prstGeom>
        </p:spPr>
        <p:txBody>
          <a:bodyPr>
            <a:spAutoFit/>
          </a:bodyPr>
          <a:lstStyle/>
          <a:p>
            <a:r>
              <a:rPr lang="en-US" dirty="0"/>
              <a:t>Assume if A = 60; and B = 13; now in binary format they will be as follows −</a:t>
            </a:r>
          </a:p>
          <a:p>
            <a:r>
              <a:rPr lang="en-US" dirty="0"/>
              <a:t>A = 0011 1100</a:t>
            </a:r>
          </a:p>
          <a:p>
            <a:r>
              <a:rPr lang="en-US" dirty="0"/>
              <a:t>B = 0000 </a:t>
            </a:r>
            <a:r>
              <a:rPr lang="en-US" dirty="0" smtClean="0"/>
              <a:t>1101</a:t>
            </a:r>
            <a:endParaRPr lang="en-US" dirty="0"/>
          </a:p>
        </p:txBody>
      </p:sp>
    </p:spTree>
    <p:extLst>
      <p:ext uri="{BB962C8B-B14F-4D97-AF65-F5344CB8AC3E}">
        <p14:creationId xmlns:p14="http://schemas.microsoft.com/office/powerpoint/2010/main" val="41823646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 </a:t>
            </a:r>
            <a:r>
              <a:rPr lang="en-US" dirty="0" smtClean="0"/>
              <a:t>Shift </a:t>
            </a:r>
            <a:r>
              <a:rPr lang="en-US" dirty="0"/>
              <a:t>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60871236"/>
              </p:ext>
            </p:extLst>
          </p:nvPr>
        </p:nvGraphicFramePr>
        <p:xfrm>
          <a:off x="1371601" y="1981200"/>
          <a:ext cx="6248400" cy="2352675"/>
        </p:xfrm>
        <a:graphic>
          <a:graphicData uri="http://schemas.openxmlformats.org/drawingml/2006/table">
            <a:tbl>
              <a:tblPr/>
              <a:tblGrid>
                <a:gridCol w="1562100"/>
                <a:gridCol w="1562100"/>
                <a:gridCol w="1562100"/>
                <a:gridCol w="1562100"/>
              </a:tblGrid>
              <a:tr h="523875">
                <a:tc>
                  <a:txBody>
                    <a:bodyPr/>
                    <a:lstStyle/>
                    <a:p>
                      <a:r>
                        <a:rPr lang="en-US" dirty="0"/>
                        <a:t>operator</a:t>
                      </a:r>
                    </a:p>
                  </a:txBody>
                  <a:tcPr anchor="ctr">
                    <a:lnL>
                      <a:noFill/>
                    </a:lnL>
                    <a:lnR>
                      <a:noFill/>
                    </a:lnR>
                    <a:lnT>
                      <a:noFill/>
                    </a:lnT>
                    <a:lnB>
                      <a:noFill/>
                    </a:lnB>
                  </a:tcPr>
                </a:tc>
                <a:tc>
                  <a:txBody>
                    <a:bodyPr/>
                    <a:lstStyle/>
                    <a:p>
                      <a:r>
                        <a:rPr lang="en-US" dirty="0" err="1"/>
                        <a:t>asm</a:t>
                      </a:r>
                      <a:r>
                        <a:rPr lang="en-US" dirty="0"/>
                        <a:t> equivalent</a:t>
                      </a:r>
                    </a:p>
                  </a:txBody>
                  <a:tcPr anchor="ctr">
                    <a:lnL>
                      <a:noFill/>
                    </a:lnL>
                    <a:lnR>
                      <a:noFill/>
                    </a:lnR>
                    <a:lnT>
                      <a:noFill/>
                    </a:lnT>
                    <a:lnB>
                      <a:noFill/>
                    </a:lnB>
                  </a:tcPr>
                </a:tc>
                <a:tc>
                  <a:txBody>
                    <a:bodyPr/>
                    <a:lstStyle/>
                    <a:p>
                      <a:r>
                        <a:rPr lang="en-US" dirty="0"/>
                        <a:t>description</a:t>
                      </a:r>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tr>
              <a:tr h="523875">
                <a:tc>
                  <a:txBody>
                    <a:bodyPr/>
                    <a:lstStyle/>
                    <a:p>
                      <a:r>
                        <a:rPr lang="en-US" dirty="0"/>
                        <a:t>&lt;&lt;</a:t>
                      </a:r>
                    </a:p>
                  </a:txBody>
                  <a:tcPr anchor="ctr">
                    <a:lnL>
                      <a:noFill/>
                    </a:lnL>
                    <a:lnR>
                      <a:noFill/>
                    </a:lnR>
                    <a:lnT>
                      <a:noFill/>
                    </a:lnT>
                    <a:lnB>
                      <a:noFill/>
                    </a:lnB>
                  </a:tcPr>
                </a:tc>
                <a:tc>
                  <a:txBody>
                    <a:bodyPr/>
                    <a:lstStyle/>
                    <a:p>
                      <a:r>
                        <a:rPr lang="en-US" dirty="0"/>
                        <a:t>SHL</a:t>
                      </a:r>
                    </a:p>
                  </a:txBody>
                  <a:tcPr anchor="ctr">
                    <a:lnL>
                      <a:noFill/>
                    </a:lnL>
                    <a:lnR>
                      <a:noFill/>
                    </a:lnR>
                    <a:lnT>
                      <a:noFill/>
                    </a:lnT>
                    <a:lnB>
                      <a:noFill/>
                    </a:lnB>
                  </a:tcPr>
                </a:tc>
                <a:tc>
                  <a:txBody>
                    <a:bodyPr/>
                    <a:lstStyle/>
                    <a:p>
                      <a:r>
                        <a:rPr lang="en-US" dirty="0"/>
                        <a:t>Shift bits left</a:t>
                      </a:r>
                    </a:p>
                  </a:txBody>
                  <a:tcPr anchor="ctr">
                    <a:lnL>
                      <a:noFill/>
                    </a:lnL>
                    <a:lnR>
                      <a:noFill/>
                    </a:lnR>
                    <a:lnT>
                      <a:noFill/>
                    </a:lnT>
                    <a:lnB>
                      <a:noFill/>
                    </a:lnB>
                  </a:tcPr>
                </a:tc>
                <a:tc>
                  <a:txBody>
                    <a:bodyPr/>
                    <a:lstStyle/>
                    <a:p>
                      <a:r>
                        <a:rPr lang="en-US" dirty="0" smtClean="0"/>
                        <a:t>A &lt;&lt; 2 will give 240 which is 1111 0000</a:t>
                      </a:r>
                      <a:endParaRPr lang="en-US" dirty="0"/>
                    </a:p>
                  </a:txBody>
                  <a:tcPr anchor="ctr">
                    <a:lnL>
                      <a:noFill/>
                    </a:lnL>
                    <a:lnR>
                      <a:noFill/>
                    </a:lnR>
                    <a:lnT>
                      <a:noFill/>
                    </a:lnT>
                    <a:lnB>
                      <a:noFill/>
                    </a:lnB>
                  </a:tcPr>
                </a:tc>
              </a:tr>
              <a:tr h="314325">
                <a:tc>
                  <a:txBody>
                    <a:bodyPr/>
                    <a:lstStyle/>
                    <a:p>
                      <a:r>
                        <a:rPr lang="en-US"/>
                        <a:t>&gt;&gt;</a:t>
                      </a:r>
                    </a:p>
                  </a:txBody>
                  <a:tcPr anchor="ctr">
                    <a:lnL>
                      <a:noFill/>
                    </a:lnL>
                    <a:lnR>
                      <a:noFill/>
                    </a:lnR>
                    <a:lnT>
                      <a:noFill/>
                    </a:lnT>
                    <a:lnB>
                      <a:noFill/>
                    </a:lnB>
                  </a:tcPr>
                </a:tc>
                <a:tc>
                  <a:txBody>
                    <a:bodyPr/>
                    <a:lstStyle/>
                    <a:p>
                      <a:r>
                        <a:rPr lang="en-US" dirty="0"/>
                        <a:t>SHR</a:t>
                      </a:r>
                    </a:p>
                  </a:txBody>
                  <a:tcPr anchor="ctr">
                    <a:lnL>
                      <a:noFill/>
                    </a:lnL>
                    <a:lnR>
                      <a:noFill/>
                    </a:lnR>
                    <a:lnT>
                      <a:noFill/>
                    </a:lnT>
                    <a:lnB>
                      <a:noFill/>
                    </a:lnB>
                  </a:tcPr>
                </a:tc>
                <a:tc>
                  <a:txBody>
                    <a:bodyPr/>
                    <a:lstStyle/>
                    <a:p>
                      <a:r>
                        <a:rPr lang="en-US" dirty="0"/>
                        <a:t>Shift bits right</a:t>
                      </a:r>
                    </a:p>
                  </a:txBody>
                  <a:tcPr anchor="ctr">
                    <a:lnL>
                      <a:noFill/>
                    </a:lnL>
                    <a:lnR>
                      <a:noFill/>
                    </a:lnR>
                    <a:lnT>
                      <a:noFill/>
                    </a:lnT>
                    <a:lnB>
                      <a:noFill/>
                    </a:lnB>
                  </a:tcPr>
                </a:tc>
                <a:tc>
                  <a:txBody>
                    <a:bodyPr/>
                    <a:lstStyle/>
                    <a:p>
                      <a:r>
                        <a:rPr lang="en-US" dirty="0" smtClean="0"/>
                        <a:t>A &gt;&gt; 2 will give 15 which is 0000 1111</a:t>
                      </a:r>
                      <a:endParaRPr lang="en-US" dirty="0"/>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7307441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 </a:t>
            </a:r>
            <a:r>
              <a:rPr lang="en-US" dirty="0" smtClean="0"/>
              <a:t>Comma Operator</a:t>
            </a:r>
            <a:endParaRPr lang="en-US" dirty="0"/>
          </a:p>
        </p:txBody>
      </p:sp>
      <p:sp>
        <p:nvSpPr>
          <p:cNvPr id="3" name="Content Placeholder 2"/>
          <p:cNvSpPr>
            <a:spLocks noGrp="1"/>
          </p:cNvSpPr>
          <p:nvPr>
            <p:ph idx="1"/>
          </p:nvPr>
        </p:nvSpPr>
        <p:spPr/>
        <p:txBody>
          <a:bodyPr/>
          <a:lstStyle/>
          <a:p>
            <a:r>
              <a:rPr lang="en-US" dirty="0"/>
              <a:t>The comma operator (,) is used to separate two or more expressions that are included where only one expression is expected</a:t>
            </a:r>
            <a:r>
              <a:rPr lang="en-US" dirty="0" smtClean="0"/>
              <a:t>.</a:t>
            </a:r>
          </a:p>
          <a:p>
            <a:r>
              <a:rPr lang="en-US" dirty="0" smtClean="0"/>
              <a:t>E.g.</a:t>
            </a:r>
          </a:p>
          <a:p>
            <a:pPr lvl="1"/>
            <a:r>
              <a:rPr lang="en-US" dirty="0" smtClean="0"/>
              <a:t>a = (b = 3, b+2)</a:t>
            </a:r>
          </a:p>
          <a:p>
            <a:pPr lvl="1"/>
            <a:r>
              <a:rPr lang="en-US" dirty="0"/>
              <a:t>a</a:t>
            </a:r>
            <a:r>
              <a:rPr lang="en-US" dirty="0" smtClean="0"/>
              <a:t> is assigned to 5.</a:t>
            </a:r>
            <a:endParaRPr lang="en-US" dirty="0"/>
          </a:p>
        </p:txBody>
      </p:sp>
      <p:sp>
        <p:nvSpPr>
          <p:cNvPr id="6" name="Rectangle 5"/>
          <p:cNvSpPr/>
          <p:nvPr/>
        </p:nvSpPr>
        <p:spPr>
          <a:xfrm>
            <a:off x="1295400" y="5392314"/>
            <a:ext cx="4572000" cy="923330"/>
          </a:xfrm>
          <a:prstGeom prst="rect">
            <a:avLst/>
          </a:prstGeom>
        </p:spPr>
        <p:txBody>
          <a:bodyPr>
            <a:spAutoFit/>
          </a:bodyPr>
          <a:lstStyle/>
          <a:p>
            <a:r>
              <a:rPr lang="en-US" dirty="0"/>
              <a:t>Assume if A = 60; </a:t>
            </a:r>
            <a:r>
              <a:rPr lang="en-US" dirty="0" smtClean="0"/>
              <a:t>now </a:t>
            </a:r>
            <a:r>
              <a:rPr lang="en-US" dirty="0"/>
              <a:t>in binary format they will be as follows −</a:t>
            </a:r>
          </a:p>
          <a:p>
            <a:r>
              <a:rPr lang="en-US" dirty="0"/>
              <a:t>A = 0011 </a:t>
            </a:r>
            <a:r>
              <a:rPr lang="en-US" dirty="0" smtClean="0"/>
              <a:t>1100</a:t>
            </a:r>
            <a:endParaRPr lang="en-US" dirty="0"/>
          </a:p>
        </p:txBody>
      </p:sp>
    </p:spTree>
    <p:extLst>
      <p:ext uri="{BB962C8B-B14F-4D97-AF65-F5344CB8AC3E}">
        <p14:creationId xmlns:p14="http://schemas.microsoft.com/office/powerpoint/2010/main" val="16383280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a:t>
            </a:r>
            <a:r>
              <a:rPr lang="en-US" dirty="0" err="1" smtClean="0"/>
              <a:t>Precedance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5130536"/>
              </p:ext>
            </p:extLst>
          </p:nvPr>
        </p:nvGraphicFramePr>
        <p:xfrm>
          <a:off x="2209800" y="1828800"/>
          <a:ext cx="5624511" cy="4800600"/>
        </p:xfrm>
        <a:graphic>
          <a:graphicData uri="http://schemas.openxmlformats.org/drawingml/2006/table">
            <a:tbl>
              <a:tblPr/>
              <a:tblGrid>
                <a:gridCol w="1874837"/>
                <a:gridCol w="1874837"/>
                <a:gridCol w="1874837"/>
              </a:tblGrid>
              <a:tr h="274320">
                <a:tc>
                  <a:txBody>
                    <a:bodyPr/>
                    <a:lstStyle/>
                    <a:p>
                      <a:pPr algn="ctr"/>
                      <a:r>
                        <a:rPr lang="en-US" sz="1300" dirty="0" err="1">
                          <a:effectLst/>
                        </a:rPr>
                        <a:t>ategory</a:t>
                      </a:r>
                      <a:r>
                        <a:rPr lang="en-US" sz="1300" dirty="0">
                          <a:effectLst/>
                        </a:rPr>
                        <a:t> </a:t>
                      </a:r>
                    </a:p>
                  </a:txBody>
                  <a:tcPr marL="68580" marR="68580" marT="34290" marB="34290" anchor="ctr">
                    <a:lnL>
                      <a:noFill/>
                    </a:lnL>
                    <a:lnR>
                      <a:noFill/>
                    </a:lnR>
                    <a:lnT>
                      <a:noFill/>
                    </a:lnT>
                    <a:lnB>
                      <a:noFill/>
                    </a:lnB>
                    <a:solidFill>
                      <a:schemeClr val="accent1"/>
                    </a:solidFill>
                  </a:tcPr>
                </a:tc>
                <a:tc>
                  <a:txBody>
                    <a:bodyPr/>
                    <a:lstStyle/>
                    <a:p>
                      <a:pPr algn="ctr"/>
                      <a:r>
                        <a:rPr lang="en-US" sz="1300" dirty="0">
                          <a:effectLst/>
                        </a:rPr>
                        <a:t>Operator </a:t>
                      </a:r>
                    </a:p>
                  </a:txBody>
                  <a:tcPr marL="68580" marR="68580" marT="34290" marB="34290" anchor="ctr">
                    <a:lnL>
                      <a:noFill/>
                    </a:lnL>
                    <a:lnR>
                      <a:noFill/>
                    </a:lnR>
                    <a:lnT>
                      <a:noFill/>
                    </a:lnT>
                    <a:lnB>
                      <a:noFill/>
                    </a:lnB>
                    <a:solidFill>
                      <a:schemeClr val="accent1"/>
                    </a:solidFill>
                  </a:tcPr>
                </a:tc>
                <a:tc>
                  <a:txBody>
                    <a:bodyPr/>
                    <a:lstStyle/>
                    <a:p>
                      <a:pPr algn="ctr"/>
                      <a:r>
                        <a:rPr lang="en-US" sz="1300">
                          <a:effectLst/>
                        </a:rPr>
                        <a:t>Associativity </a:t>
                      </a:r>
                    </a:p>
                  </a:txBody>
                  <a:tcPr marL="68580" marR="68580" marT="34290" marB="34290" anchor="ctr">
                    <a:lnL>
                      <a:noFill/>
                    </a:lnL>
                    <a:lnR>
                      <a:noFill/>
                    </a:lnR>
                    <a:lnT>
                      <a:noFill/>
                    </a:lnT>
                    <a:lnB>
                      <a:noFill/>
                    </a:lnB>
                    <a:solidFill>
                      <a:schemeClr val="accent1"/>
                    </a:solidFill>
                  </a:tcPr>
                </a:tc>
              </a:tr>
              <a:tr h="274320">
                <a:tc>
                  <a:txBody>
                    <a:bodyPr/>
                    <a:lstStyle/>
                    <a:p>
                      <a:r>
                        <a:rPr lang="en-US" sz="1300" dirty="0"/>
                        <a:t>Postfix </a:t>
                      </a:r>
                    </a:p>
                  </a:txBody>
                  <a:tcPr marL="68580" marR="68580" marT="34290" marB="34290" anchor="ctr">
                    <a:lnL>
                      <a:noFill/>
                    </a:lnL>
                    <a:lnR>
                      <a:noFill/>
                    </a:lnR>
                    <a:lnT>
                      <a:noFill/>
                    </a:lnT>
                    <a:lnB>
                      <a:noFill/>
                    </a:lnB>
                    <a:solidFill>
                      <a:schemeClr val="accent1"/>
                    </a:solidFill>
                  </a:tcPr>
                </a:tc>
                <a:tc>
                  <a:txBody>
                    <a:bodyPr/>
                    <a:lstStyle/>
                    <a:p>
                      <a:r>
                        <a:rPr lang="en-US" sz="1300"/>
                        <a:t>() [] -&gt; . ++ - -  </a:t>
                      </a:r>
                    </a:p>
                  </a:txBody>
                  <a:tcPr marL="68580" marR="68580" marT="34290" marB="34290" anchor="ctr">
                    <a:lnL>
                      <a:noFill/>
                    </a:lnL>
                    <a:lnR>
                      <a:noFill/>
                    </a:lnR>
                    <a:lnT>
                      <a:noFill/>
                    </a:lnT>
                    <a:lnB>
                      <a:noFill/>
                    </a:lnB>
                    <a:solidFill>
                      <a:schemeClr val="accent1"/>
                    </a:solidFill>
                  </a:tcPr>
                </a:tc>
                <a:tc>
                  <a:txBody>
                    <a:bodyPr/>
                    <a:lstStyle/>
                    <a:p>
                      <a:r>
                        <a:rPr lang="en-US" sz="1300"/>
                        <a:t>Left to right </a:t>
                      </a:r>
                    </a:p>
                  </a:txBody>
                  <a:tcPr marL="68580" marR="68580" marT="34290" marB="34290" anchor="ctr">
                    <a:lnL>
                      <a:noFill/>
                    </a:lnL>
                    <a:lnR>
                      <a:noFill/>
                    </a:lnR>
                    <a:lnT>
                      <a:noFill/>
                    </a:lnT>
                    <a:lnB>
                      <a:noFill/>
                    </a:lnB>
                    <a:solidFill>
                      <a:schemeClr val="accent1"/>
                    </a:solidFill>
                  </a:tcPr>
                </a:tc>
              </a:tr>
              <a:tr h="480060">
                <a:tc>
                  <a:txBody>
                    <a:bodyPr/>
                    <a:lstStyle/>
                    <a:p>
                      <a:r>
                        <a:rPr lang="en-US" sz="1300" dirty="0"/>
                        <a:t>Unary </a:t>
                      </a:r>
                    </a:p>
                  </a:txBody>
                  <a:tcPr marL="68580" marR="68580" marT="34290" marB="34290" anchor="ctr">
                    <a:lnL>
                      <a:noFill/>
                    </a:lnL>
                    <a:lnR>
                      <a:noFill/>
                    </a:lnR>
                    <a:lnT>
                      <a:noFill/>
                    </a:lnT>
                    <a:lnB>
                      <a:noFill/>
                    </a:lnB>
                    <a:solidFill>
                      <a:schemeClr val="accent1"/>
                    </a:solidFill>
                  </a:tcPr>
                </a:tc>
                <a:tc>
                  <a:txBody>
                    <a:bodyPr/>
                    <a:lstStyle/>
                    <a:p>
                      <a:r>
                        <a:rPr lang="en-US" sz="1300" dirty="0"/>
                        <a:t>+ - ! ~ ++ - - (type)* &amp; </a:t>
                      </a:r>
                      <a:r>
                        <a:rPr lang="en-US" sz="1300" dirty="0" err="1"/>
                        <a:t>sizeof</a:t>
                      </a:r>
                      <a:r>
                        <a:rPr lang="en-US" sz="1300" dirty="0"/>
                        <a:t> </a:t>
                      </a:r>
                    </a:p>
                  </a:txBody>
                  <a:tcPr marL="68580" marR="68580" marT="34290" marB="34290" anchor="ctr">
                    <a:lnL>
                      <a:noFill/>
                    </a:lnL>
                    <a:lnR>
                      <a:noFill/>
                    </a:lnR>
                    <a:lnT>
                      <a:noFill/>
                    </a:lnT>
                    <a:lnB>
                      <a:noFill/>
                    </a:lnB>
                    <a:solidFill>
                      <a:schemeClr val="accent1"/>
                    </a:solidFill>
                  </a:tcPr>
                </a:tc>
                <a:tc>
                  <a:txBody>
                    <a:bodyPr/>
                    <a:lstStyle/>
                    <a:p>
                      <a:r>
                        <a:rPr lang="en-US" sz="1300"/>
                        <a:t>Right to left </a:t>
                      </a:r>
                    </a:p>
                  </a:txBody>
                  <a:tcPr marL="68580" marR="68580" marT="34290" marB="34290" anchor="ctr">
                    <a:lnL>
                      <a:noFill/>
                    </a:lnL>
                    <a:lnR>
                      <a:noFill/>
                    </a:lnR>
                    <a:lnT>
                      <a:noFill/>
                    </a:lnT>
                    <a:lnB>
                      <a:noFill/>
                    </a:lnB>
                    <a:solidFill>
                      <a:schemeClr val="accent1"/>
                    </a:solidFill>
                  </a:tcPr>
                </a:tc>
              </a:tr>
              <a:tr h="274320">
                <a:tc>
                  <a:txBody>
                    <a:bodyPr/>
                    <a:lstStyle/>
                    <a:p>
                      <a:r>
                        <a:rPr lang="en-US" sz="1300"/>
                        <a:t>Multiplicative  </a:t>
                      </a:r>
                    </a:p>
                  </a:txBody>
                  <a:tcPr marL="68580" marR="68580" marT="34290" marB="34290" anchor="ctr">
                    <a:lnL>
                      <a:noFill/>
                    </a:lnL>
                    <a:lnR>
                      <a:noFill/>
                    </a:lnR>
                    <a:lnT>
                      <a:noFill/>
                    </a:lnT>
                    <a:lnB>
                      <a:noFill/>
                    </a:lnB>
                    <a:solidFill>
                      <a:schemeClr val="accent1"/>
                    </a:solidFill>
                  </a:tcPr>
                </a:tc>
                <a:tc>
                  <a:txBody>
                    <a:bodyPr/>
                    <a:lstStyle/>
                    <a:p>
                      <a:r>
                        <a:rPr lang="en-US" sz="1300"/>
                        <a:t>* / % </a:t>
                      </a:r>
                    </a:p>
                  </a:txBody>
                  <a:tcPr marL="68580" marR="68580" marT="34290" marB="34290" anchor="ctr">
                    <a:lnL>
                      <a:noFill/>
                    </a:lnL>
                    <a:lnR>
                      <a:noFill/>
                    </a:lnR>
                    <a:lnT>
                      <a:noFill/>
                    </a:lnT>
                    <a:lnB>
                      <a:noFill/>
                    </a:lnB>
                    <a:solidFill>
                      <a:schemeClr val="accent1"/>
                    </a:solidFill>
                  </a:tcPr>
                </a:tc>
                <a:tc>
                  <a:txBody>
                    <a:bodyPr/>
                    <a:lstStyle/>
                    <a:p>
                      <a:r>
                        <a:rPr lang="en-US" sz="1300"/>
                        <a:t>Left to right </a:t>
                      </a:r>
                    </a:p>
                  </a:txBody>
                  <a:tcPr marL="68580" marR="68580" marT="34290" marB="34290" anchor="ctr">
                    <a:lnL>
                      <a:noFill/>
                    </a:lnL>
                    <a:lnR>
                      <a:noFill/>
                    </a:lnR>
                    <a:lnT>
                      <a:noFill/>
                    </a:lnT>
                    <a:lnB>
                      <a:noFill/>
                    </a:lnB>
                    <a:solidFill>
                      <a:schemeClr val="accent1"/>
                    </a:solidFill>
                  </a:tcPr>
                </a:tc>
              </a:tr>
              <a:tr h="274320">
                <a:tc>
                  <a:txBody>
                    <a:bodyPr/>
                    <a:lstStyle/>
                    <a:p>
                      <a:r>
                        <a:rPr lang="en-US" sz="1300"/>
                        <a:t>Additive  </a:t>
                      </a:r>
                    </a:p>
                  </a:txBody>
                  <a:tcPr marL="68580" marR="68580" marT="34290" marB="34290" anchor="ctr">
                    <a:lnL>
                      <a:noFill/>
                    </a:lnL>
                    <a:lnR>
                      <a:noFill/>
                    </a:lnR>
                    <a:lnT>
                      <a:noFill/>
                    </a:lnT>
                    <a:lnB>
                      <a:noFill/>
                    </a:lnB>
                    <a:solidFill>
                      <a:schemeClr val="accent1"/>
                    </a:solidFill>
                  </a:tcPr>
                </a:tc>
                <a:tc>
                  <a:txBody>
                    <a:bodyPr/>
                    <a:lstStyle/>
                    <a:p>
                      <a:r>
                        <a:rPr lang="en-US" sz="1300" dirty="0"/>
                        <a:t>+ - </a:t>
                      </a:r>
                    </a:p>
                  </a:txBody>
                  <a:tcPr marL="68580" marR="68580" marT="34290" marB="34290" anchor="ctr">
                    <a:lnL>
                      <a:noFill/>
                    </a:lnL>
                    <a:lnR>
                      <a:noFill/>
                    </a:lnR>
                    <a:lnT>
                      <a:noFill/>
                    </a:lnT>
                    <a:lnB>
                      <a:noFill/>
                    </a:lnB>
                    <a:solidFill>
                      <a:schemeClr val="accent1"/>
                    </a:solidFill>
                  </a:tcPr>
                </a:tc>
                <a:tc>
                  <a:txBody>
                    <a:bodyPr/>
                    <a:lstStyle/>
                    <a:p>
                      <a:r>
                        <a:rPr lang="en-US" sz="1300"/>
                        <a:t>Left to right </a:t>
                      </a:r>
                    </a:p>
                  </a:txBody>
                  <a:tcPr marL="68580" marR="68580" marT="34290" marB="34290" anchor="ctr">
                    <a:lnL>
                      <a:noFill/>
                    </a:lnL>
                    <a:lnR>
                      <a:noFill/>
                    </a:lnR>
                    <a:lnT>
                      <a:noFill/>
                    </a:lnT>
                    <a:lnB>
                      <a:noFill/>
                    </a:lnB>
                    <a:solidFill>
                      <a:schemeClr val="accent1"/>
                    </a:solidFill>
                  </a:tcPr>
                </a:tc>
              </a:tr>
              <a:tr h="274320">
                <a:tc>
                  <a:txBody>
                    <a:bodyPr/>
                    <a:lstStyle/>
                    <a:p>
                      <a:r>
                        <a:rPr lang="en-US" sz="1300"/>
                        <a:t>Shift  </a:t>
                      </a:r>
                    </a:p>
                  </a:txBody>
                  <a:tcPr marL="68580" marR="68580" marT="34290" marB="34290" anchor="ctr">
                    <a:lnL>
                      <a:noFill/>
                    </a:lnL>
                    <a:lnR>
                      <a:noFill/>
                    </a:lnR>
                    <a:lnT>
                      <a:noFill/>
                    </a:lnT>
                    <a:lnB>
                      <a:noFill/>
                    </a:lnB>
                    <a:solidFill>
                      <a:schemeClr val="accent1"/>
                    </a:solidFill>
                  </a:tcPr>
                </a:tc>
                <a:tc>
                  <a:txBody>
                    <a:bodyPr/>
                    <a:lstStyle/>
                    <a:p>
                      <a:r>
                        <a:rPr lang="en-US" sz="1300" dirty="0"/>
                        <a:t>&lt;&lt; &gt;&gt; </a:t>
                      </a:r>
                    </a:p>
                  </a:txBody>
                  <a:tcPr marL="68580" marR="68580" marT="34290" marB="34290" anchor="ctr">
                    <a:lnL>
                      <a:noFill/>
                    </a:lnL>
                    <a:lnR>
                      <a:noFill/>
                    </a:lnR>
                    <a:lnT>
                      <a:noFill/>
                    </a:lnT>
                    <a:lnB>
                      <a:noFill/>
                    </a:lnB>
                    <a:solidFill>
                      <a:schemeClr val="accent1"/>
                    </a:solidFill>
                  </a:tcPr>
                </a:tc>
                <a:tc>
                  <a:txBody>
                    <a:bodyPr/>
                    <a:lstStyle/>
                    <a:p>
                      <a:r>
                        <a:rPr lang="en-US" sz="1300"/>
                        <a:t>Left to right </a:t>
                      </a:r>
                    </a:p>
                  </a:txBody>
                  <a:tcPr marL="68580" marR="68580" marT="34290" marB="34290" anchor="ctr">
                    <a:lnL>
                      <a:noFill/>
                    </a:lnL>
                    <a:lnR>
                      <a:noFill/>
                    </a:lnR>
                    <a:lnT>
                      <a:noFill/>
                    </a:lnT>
                    <a:lnB>
                      <a:noFill/>
                    </a:lnB>
                    <a:solidFill>
                      <a:schemeClr val="accent1"/>
                    </a:solidFill>
                  </a:tcPr>
                </a:tc>
              </a:tr>
              <a:tr h="274320">
                <a:tc>
                  <a:txBody>
                    <a:bodyPr/>
                    <a:lstStyle/>
                    <a:p>
                      <a:r>
                        <a:rPr lang="en-US" sz="1300"/>
                        <a:t>Relational  </a:t>
                      </a:r>
                    </a:p>
                  </a:txBody>
                  <a:tcPr marL="68580" marR="68580" marT="34290" marB="34290" anchor="ctr">
                    <a:lnL>
                      <a:noFill/>
                    </a:lnL>
                    <a:lnR>
                      <a:noFill/>
                    </a:lnR>
                    <a:lnT>
                      <a:noFill/>
                    </a:lnT>
                    <a:lnB>
                      <a:noFill/>
                    </a:lnB>
                    <a:solidFill>
                      <a:schemeClr val="accent1"/>
                    </a:solidFill>
                  </a:tcPr>
                </a:tc>
                <a:tc>
                  <a:txBody>
                    <a:bodyPr/>
                    <a:lstStyle/>
                    <a:p>
                      <a:r>
                        <a:rPr lang="en-US" sz="1300" dirty="0"/>
                        <a:t>&lt; &lt;= &gt; &gt;= </a:t>
                      </a:r>
                    </a:p>
                  </a:txBody>
                  <a:tcPr marL="68580" marR="68580" marT="34290" marB="34290" anchor="ctr">
                    <a:lnL>
                      <a:noFill/>
                    </a:lnL>
                    <a:lnR>
                      <a:noFill/>
                    </a:lnR>
                    <a:lnT>
                      <a:noFill/>
                    </a:lnT>
                    <a:lnB>
                      <a:noFill/>
                    </a:lnB>
                    <a:solidFill>
                      <a:schemeClr val="accent1"/>
                    </a:solidFill>
                  </a:tcPr>
                </a:tc>
                <a:tc>
                  <a:txBody>
                    <a:bodyPr/>
                    <a:lstStyle/>
                    <a:p>
                      <a:r>
                        <a:rPr lang="en-US" sz="1300"/>
                        <a:t>Left to right </a:t>
                      </a:r>
                    </a:p>
                  </a:txBody>
                  <a:tcPr marL="68580" marR="68580" marT="34290" marB="34290" anchor="ctr">
                    <a:lnL>
                      <a:noFill/>
                    </a:lnL>
                    <a:lnR>
                      <a:noFill/>
                    </a:lnR>
                    <a:lnT>
                      <a:noFill/>
                    </a:lnT>
                    <a:lnB>
                      <a:noFill/>
                    </a:lnB>
                    <a:solidFill>
                      <a:schemeClr val="accent1"/>
                    </a:solidFill>
                  </a:tcPr>
                </a:tc>
              </a:tr>
              <a:tr h="274320">
                <a:tc>
                  <a:txBody>
                    <a:bodyPr/>
                    <a:lstStyle/>
                    <a:p>
                      <a:r>
                        <a:rPr lang="en-US" sz="1300"/>
                        <a:t>Equality  </a:t>
                      </a:r>
                    </a:p>
                  </a:txBody>
                  <a:tcPr marL="68580" marR="68580" marT="34290" marB="34290" anchor="ctr">
                    <a:lnL>
                      <a:noFill/>
                    </a:lnL>
                    <a:lnR>
                      <a:noFill/>
                    </a:lnR>
                    <a:lnT>
                      <a:noFill/>
                    </a:lnT>
                    <a:lnB>
                      <a:noFill/>
                    </a:lnB>
                    <a:solidFill>
                      <a:schemeClr val="accent1"/>
                    </a:solidFill>
                  </a:tcPr>
                </a:tc>
                <a:tc>
                  <a:txBody>
                    <a:bodyPr/>
                    <a:lstStyle/>
                    <a:p>
                      <a:r>
                        <a:rPr lang="en-US" sz="1300" dirty="0"/>
                        <a:t>== != </a:t>
                      </a:r>
                    </a:p>
                  </a:txBody>
                  <a:tcPr marL="68580" marR="68580" marT="34290" marB="34290" anchor="ctr">
                    <a:lnL>
                      <a:noFill/>
                    </a:lnL>
                    <a:lnR>
                      <a:noFill/>
                    </a:lnR>
                    <a:lnT>
                      <a:noFill/>
                    </a:lnT>
                    <a:lnB>
                      <a:noFill/>
                    </a:lnB>
                    <a:solidFill>
                      <a:schemeClr val="accent1"/>
                    </a:solidFill>
                  </a:tcPr>
                </a:tc>
                <a:tc>
                  <a:txBody>
                    <a:bodyPr/>
                    <a:lstStyle/>
                    <a:p>
                      <a:r>
                        <a:rPr lang="en-US" sz="1300"/>
                        <a:t>Left to right </a:t>
                      </a:r>
                    </a:p>
                  </a:txBody>
                  <a:tcPr marL="68580" marR="68580" marT="34290" marB="34290" anchor="ctr">
                    <a:lnL>
                      <a:noFill/>
                    </a:lnL>
                    <a:lnR>
                      <a:noFill/>
                    </a:lnR>
                    <a:lnT>
                      <a:noFill/>
                    </a:lnT>
                    <a:lnB>
                      <a:noFill/>
                    </a:lnB>
                    <a:solidFill>
                      <a:schemeClr val="accent1"/>
                    </a:solidFill>
                  </a:tcPr>
                </a:tc>
              </a:tr>
              <a:tr h="274320">
                <a:tc>
                  <a:txBody>
                    <a:bodyPr/>
                    <a:lstStyle/>
                    <a:p>
                      <a:r>
                        <a:rPr lang="en-US" sz="1300"/>
                        <a:t>Bitwise AND </a:t>
                      </a:r>
                    </a:p>
                  </a:txBody>
                  <a:tcPr marL="68580" marR="68580" marT="34290" marB="34290" anchor="ctr">
                    <a:lnL>
                      <a:noFill/>
                    </a:lnL>
                    <a:lnR>
                      <a:noFill/>
                    </a:lnR>
                    <a:lnT>
                      <a:noFill/>
                    </a:lnT>
                    <a:lnB>
                      <a:noFill/>
                    </a:lnB>
                    <a:solidFill>
                      <a:schemeClr val="accent1"/>
                    </a:solidFill>
                  </a:tcPr>
                </a:tc>
                <a:tc>
                  <a:txBody>
                    <a:bodyPr/>
                    <a:lstStyle/>
                    <a:p>
                      <a:r>
                        <a:rPr lang="en-US" sz="1300" dirty="0"/>
                        <a:t>&amp; </a:t>
                      </a:r>
                    </a:p>
                  </a:txBody>
                  <a:tcPr marL="68580" marR="68580" marT="34290" marB="34290" anchor="ctr">
                    <a:lnL>
                      <a:noFill/>
                    </a:lnL>
                    <a:lnR>
                      <a:noFill/>
                    </a:lnR>
                    <a:lnT>
                      <a:noFill/>
                    </a:lnT>
                    <a:lnB>
                      <a:noFill/>
                    </a:lnB>
                    <a:solidFill>
                      <a:schemeClr val="accent1"/>
                    </a:solidFill>
                  </a:tcPr>
                </a:tc>
                <a:tc>
                  <a:txBody>
                    <a:bodyPr/>
                    <a:lstStyle/>
                    <a:p>
                      <a:r>
                        <a:rPr lang="en-US" sz="1300"/>
                        <a:t>Left to right </a:t>
                      </a:r>
                    </a:p>
                  </a:txBody>
                  <a:tcPr marL="68580" marR="68580" marT="34290" marB="34290" anchor="ctr">
                    <a:lnL>
                      <a:noFill/>
                    </a:lnL>
                    <a:lnR>
                      <a:noFill/>
                    </a:lnR>
                    <a:lnT>
                      <a:noFill/>
                    </a:lnT>
                    <a:lnB>
                      <a:noFill/>
                    </a:lnB>
                    <a:solidFill>
                      <a:schemeClr val="accent1"/>
                    </a:solidFill>
                  </a:tcPr>
                </a:tc>
              </a:tr>
              <a:tr h="274320">
                <a:tc>
                  <a:txBody>
                    <a:bodyPr/>
                    <a:lstStyle/>
                    <a:p>
                      <a:r>
                        <a:rPr lang="en-US" sz="1300"/>
                        <a:t>Bitwise XOR </a:t>
                      </a:r>
                    </a:p>
                  </a:txBody>
                  <a:tcPr marL="68580" marR="68580" marT="34290" marB="34290" anchor="ctr">
                    <a:lnL>
                      <a:noFill/>
                    </a:lnL>
                    <a:lnR>
                      <a:noFill/>
                    </a:lnR>
                    <a:lnT>
                      <a:noFill/>
                    </a:lnT>
                    <a:lnB>
                      <a:noFill/>
                    </a:lnB>
                    <a:solidFill>
                      <a:schemeClr val="accent1"/>
                    </a:solidFill>
                  </a:tcPr>
                </a:tc>
                <a:tc>
                  <a:txBody>
                    <a:bodyPr/>
                    <a:lstStyle/>
                    <a:p>
                      <a:r>
                        <a:rPr lang="en-US" sz="1300" dirty="0"/>
                        <a:t>^ </a:t>
                      </a:r>
                    </a:p>
                  </a:txBody>
                  <a:tcPr marL="68580" marR="68580" marT="34290" marB="34290" anchor="ctr">
                    <a:lnL>
                      <a:noFill/>
                    </a:lnL>
                    <a:lnR>
                      <a:noFill/>
                    </a:lnR>
                    <a:lnT>
                      <a:noFill/>
                    </a:lnT>
                    <a:lnB>
                      <a:noFill/>
                    </a:lnB>
                    <a:solidFill>
                      <a:schemeClr val="accent1"/>
                    </a:solidFill>
                  </a:tcPr>
                </a:tc>
                <a:tc>
                  <a:txBody>
                    <a:bodyPr/>
                    <a:lstStyle/>
                    <a:p>
                      <a:r>
                        <a:rPr lang="en-US" sz="1300"/>
                        <a:t>Left to right </a:t>
                      </a:r>
                    </a:p>
                  </a:txBody>
                  <a:tcPr marL="68580" marR="68580" marT="34290" marB="34290" anchor="ctr">
                    <a:lnL>
                      <a:noFill/>
                    </a:lnL>
                    <a:lnR>
                      <a:noFill/>
                    </a:lnR>
                    <a:lnT>
                      <a:noFill/>
                    </a:lnT>
                    <a:lnB>
                      <a:noFill/>
                    </a:lnB>
                    <a:solidFill>
                      <a:schemeClr val="accent1"/>
                    </a:solidFill>
                  </a:tcPr>
                </a:tc>
              </a:tr>
              <a:tr h="274320">
                <a:tc>
                  <a:txBody>
                    <a:bodyPr/>
                    <a:lstStyle/>
                    <a:p>
                      <a:r>
                        <a:rPr lang="en-US" sz="1300"/>
                        <a:t>Bitwise OR </a:t>
                      </a:r>
                    </a:p>
                  </a:txBody>
                  <a:tcPr marL="68580" marR="68580" marT="34290" marB="34290" anchor="ctr">
                    <a:lnL>
                      <a:noFill/>
                    </a:lnL>
                    <a:lnR>
                      <a:noFill/>
                    </a:lnR>
                    <a:lnT>
                      <a:noFill/>
                    </a:lnT>
                    <a:lnB>
                      <a:noFill/>
                    </a:lnB>
                    <a:solidFill>
                      <a:schemeClr val="accent1"/>
                    </a:solidFill>
                  </a:tcPr>
                </a:tc>
                <a:tc>
                  <a:txBody>
                    <a:bodyPr/>
                    <a:lstStyle/>
                    <a:p>
                      <a:r>
                        <a:rPr lang="en-US" sz="1300" dirty="0"/>
                        <a:t>| </a:t>
                      </a:r>
                    </a:p>
                  </a:txBody>
                  <a:tcPr marL="68580" marR="68580" marT="34290" marB="34290" anchor="ctr">
                    <a:lnL>
                      <a:noFill/>
                    </a:lnL>
                    <a:lnR>
                      <a:noFill/>
                    </a:lnR>
                    <a:lnT>
                      <a:noFill/>
                    </a:lnT>
                    <a:lnB>
                      <a:noFill/>
                    </a:lnB>
                    <a:solidFill>
                      <a:schemeClr val="accent1"/>
                    </a:solidFill>
                  </a:tcPr>
                </a:tc>
                <a:tc>
                  <a:txBody>
                    <a:bodyPr/>
                    <a:lstStyle/>
                    <a:p>
                      <a:r>
                        <a:rPr lang="en-US" sz="1300"/>
                        <a:t>Left to right </a:t>
                      </a:r>
                    </a:p>
                  </a:txBody>
                  <a:tcPr marL="68580" marR="68580" marT="34290" marB="34290" anchor="ctr">
                    <a:lnL>
                      <a:noFill/>
                    </a:lnL>
                    <a:lnR>
                      <a:noFill/>
                    </a:lnR>
                    <a:lnT>
                      <a:noFill/>
                    </a:lnT>
                    <a:lnB>
                      <a:noFill/>
                    </a:lnB>
                    <a:solidFill>
                      <a:schemeClr val="accent1"/>
                    </a:solidFill>
                  </a:tcPr>
                </a:tc>
              </a:tr>
              <a:tr h="274320">
                <a:tc>
                  <a:txBody>
                    <a:bodyPr/>
                    <a:lstStyle/>
                    <a:p>
                      <a:r>
                        <a:rPr lang="en-US" sz="1300"/>
                        <a:t>Logical AND </a:t>
                      </a:r>
                    </a:p>
                  </a:txBody>
                  <a:tcPr marL="68580" marR="68580" marT="34290" marB="34290" anchor="ctr">
                    <a:lnL>
                      <a:noFill/>
                    </a:lnL>
                    <a:lnR>
                      <a:noFill/>
                    </a:lnR>
                    <a:lnT>
                      <a:noFill/>
                    </a:lnT>
                    <a:lnB>
                      <a:noFill/>
                    </a:lnB>
                    <a:solidFill>
                      <a:schemeClr val="accent1"/>
                    </a:solidFill>
                  </a:tcPr>
                </a:tc>
                <a:tc>
                  <a:txBody>
                    <a:bodyPr/>
                    <a:lstStyle/>
                    <a:p>
                      <a:r>
                        <a:rPr lang="en-US" sz="1300" dirty="0"/>
                        <a:t>&amp;&amp; </a:t>
                      </a:r>
                    </a:p>
                  </a:txBody>
                  <a:tcPr marL="68580" marR="68580" marT="34290" marB="34290" anchor="ctr">
                    <a:lnL>
                      <a:noFill/>
                    </a:lnL>
                    <a:lnR>
                      <a:noFill/>
                    </a:lnR>
                    <a:lnT>
                      <a:noFill/>
                    </a:lnT>
                    <a:lnB>
                      <a:noFill/>
                    </a:lnB>
                    <a:solidFill>
                      <a:schemeClr val="accent1"/>
                    </a:solidFill>
                  </a:tcPr>
                </a:tc>
                <a:tc>
                  <a:txBody>
                    <a:bodyPr/>
                    <a:lstStyle/>
                    <a:p>
                      <a:r>
                        <a:rPr lang="en-US" sz="1300"/>
                        <a:t>Left to right </a:t>
                      </a:r>
                    </a:p>
                  </a:txBody>
                  <a:tcPr marL="68580" marR="68580" marT="34290" marB="34290" anchor="ctr">
                    <a:lnL>
                      <a:noFill/>
                    </a:lnL>
                    <a:lnR>
                      <a:noFill/>
                    </a:lnR>
                    <a:lnT>
                      <a:noFill/>
                    </a:lnT>
                    <a:lnB>
                      <a:noFill/>
                    </a:lnB>
                    <a:solidFill>
                      <a:schemeClr val="accent1"/>
                    </a:solidFill>
                  </a:tcPr>
                </a:tc>
              </a:tr>
              <a:tr h="274320">
                <a:tc>
                  <a:txBody>
                    <a:bodyPr/>
                    <a:lstStyle/>
                    <a:p>
                      <a:r>
                        <a:rPr lang="en-US" sz="1300"/>
                        <a:t>Logical OR </a:t>
                      </a:r>
                    </a:p>
                  </a:txBody>
                  <a:tcPr marL="68580" marR="68580" marT="34290" marB="34290" anchor="ctr">
                    <a:lnL>
                      <a:noFill/>
                    </a:lnL>
                    <a:lnR>
                      <a:noFill/>
                    </a:lnR>
                    <a:lnT>
                      <a:noFill/>
                    </a:lnT>
                    <a:lnB>
                      <a:noFill/>
                    </a:lnB>
                    <a:solidFill>
                      <a:schemeClr val="accent1"/>
                    </a:solidFill>
                  </a:tcPr>
                </a:tc>
                <a:tc>
                  <a:txBody>
                    <a:bodyPr/>
                    <a:lstStyle/>
                    <a:p>
                      <a:r>
                        <a:rPr lang="en-US" sz="1300" dirty="0"/>
                        <a:t>|| </a:t>
                      </a:r>
                    </a:p>
                  </a:txBody>
                  <a:tcPr marL="68580" marR="68580" marT="34290" marB="34290" anchor="ctr">
                    <a:lnL>
                      <a:noFill/>
                    </a:lnL>
                    <a:lnR>
                      <a:noFill/>
                    </a:lnR>
                    <a:lnT>
                      <a:noFill/>
                    </a:lnT>
                    <a:lnB>
                      <a:noFill/>
                    </a:lnB>
                    <a:solidFill>
                      <a:schemeClr val="accent1"/>
                    </a:solidFill>
                  </a:tcPr>
                </a:tc>
                <a:tc>
                  <a:txBody>
                    <a:bodyPr/>
                    <a:lstStyle/>
                    <a:p>
                      <a:r>
                        <a:rPr lang="en-US" sz="1300"/>
                        <a:t>Left to right </a:t>
                      </a:r>
                    </a:p>
                  </a:txBody>
                  <a:tcPr marL="68580" marR="68580" marT="34290" marB="34290" anchor="ctr">
                    <a:lnL>
                      <a:noFill/>
                    </a:lnL>
                    <a:lnR>
                      <a:noFill/>
                    </a:lnR>
                    <a:lnT>
                      <a:noFill/>
                    </a:lnT>
                    <a:lnB>
                      <a:noFill/>
                    </a:lnB>
                    <a:solidFill>
                      <a:schemeClr val="accent1"/>
                    </a:solidFill>
                  </a:tcPr>
                </a:tc>
              </a:tr>
              <a:tr h="274320">
                <a:tc>
                  <a:txBody>
                    <a:bodyPr/>
                    <a:lstStyle/>
                    <a:p>
                      <a:r>
                        <a:rPr lang="en-US" sz="1300"/>
                        <a:t>Conditional </a:t>
                      </a:r>
                    </a:p>
                  </a:txBody>
                  <a:tcPr marL="68580" marR="68580" marT="34290" marB="34290" anchor="ctr">
                    <a:lnL>
                      <a:noFill/>
                    </a:lnL>
                    <a:lnR>
                      <a:noFill/>
                    </a:lnR>
                    <a:lnT>
                      <a:noFill/>
                    </a:lnT>
                    <a:lnB>
                      <a:noFill/>
                    </a:lnB>
                    <a:solidFill>
                      <a:schemeClr val="accent1"/>
                    </a:solidFill>
                  </a:tcPr>
                </a:tc>
                <a:tc>
                  <a:txBody>
                    <a:bodyPr/>
                    <a:lstStyle/>
                    <a:p>
                      <a:r>
                        <a:rPr lang="en-US" sz="1300" dirty="0"/>
                        <a:t>?: </a:t>
                      </a:r>
                    </a:p>
                  </a:txBody>
                  <a:tcPr marL="68580" marR="68580" marT="34290" marB="34290" anchor="ctr">
                    <a:lnL>
                      <a:noFill/>
                    </a:lnL>
                    <a:lnR>
                      <a:noFill/>
                    </a:lnR>
                    <a:lnT>
                      <a:noFill/>
                    </a:lnT>
                    <a:lnB>
                      <a:noFill/>
                    </a:lnB>
                    <a:solidFill>
                      <a:schemeClr val="accent1"/>
                    </a:solidFill>
                  </a:tcPr>
                </a:tc>
                <a:tc>
                  <a:txBody>
                    <a:bodyPr/>
                    <a:lstStyle/>
                    <a:p>
                      <a:r>
                        <a:rPr lang="en-US" sz="1300"/>
                        <a:t>Right to left </a:t>
                      </a:r>
                    </a:p>
                  </a:txBody>
                  <a:tcPr marL="68580" marR="68580" marT="34290" marB="34290" anchor="ctr">
                    <a:lnL>
                      <a:noFill/>
                    </a:lnL>
                    <a:lnR>
                      <a:noFill/>
                    </a:lnR>
                    <a:lnT>
                      <a:noFill/>
                    </a:lnT>
                    <a:lnB>
                      <a:noFill/>
                    </a:lnB>
                    <a:solidFill>
                      <a:schemeClr val="accent1"/>
                    </a:solidFill>
                  </a:tcPr>
                </a:tc>
              </a:tr>
              <a:tr h="480060">
                <a:tc>
                  <a:txBody>
                    <a:bodyPr/>
                    <a:lstStyle/>
                    <a:p>
                      <a:r>
                        <a:rPr lang="en-US" sz="1300"/>
                        <a:t>Assignment </a:t>
                      </a:r>
                    </a:p>
                  </a:txBody>
                  <a:tcPr marL="68580" marR="68580" marT="34290" marB="34290" anchor="ctr">
                    <a:lnL>
                      <a:noFill/>
                    </a:lnL>
                    <a:lnR>
                      <a:noFill/>
                    </a:lnR>
                    <a:lnT>
                      <a:noFill/>
                    </a:lnT>
                    <a:lnB>
                      <a:noFill/>
                    </a:lnB>
                    <a:solidFill>
                      <a:schemeClr val="accent1"/>
                    </a:solidFill>
                  </a:tcPr>
                </a:tc>
                <a:tc>
                  <a:txBody>
                    <a:bodyPr/>
                    <a:lstStyle/>
                    <a:p>
                      <a:r>
                        <a:rPr lang="en-US" sz="1300" dirty="0"/>
                        <a:t>= += -= *= /= %=&gt;&gt;= &lt;&lt;= &amp;= ^= |= </a:t>
                      </a:r>
                    </a:p>
                  </a:txBody>
                  <a:tcPr marL="68580" marR="68580" marT="34290" marB="34290" anchor="ctr">
                    <a:lnL>
                      <a:noFill/>
                    </a:lnL>
                    <a:lnR>
                      <a:noFill/>
                    </a:lnR>
                    <a:lnT>
                      <a:noFill/>
                    </a:lnT>
                    <a:lnB>
                      <a:noFill/>
                    </a:lnB>
                    <a:solidFill>
                      <a:schemeClr val="accent1"/>
                    </a:solidFill>
                  </a:tcPr>
                </a:tc>
                <a:tc>
                  <a:txBody>
                    <a:bodyPr/>
                    <a:lstStyle/>
                    <a:p>
                      <a:r>
                        <a:rPr lang="en-US" sz="1300" dirty="0"/>
                        <a:t>Right to left </a:t>
                      </a:r>
                    </a:p>
                  </a:txBody>
                  <a:tcPr marL="68580" marR="68580" marT="34290" marB="34290" anchor="ctr">
                    <a:lnL>
                      <a:noFill/>
                    </a:lnL>
                    <a:lnR>
                      <a:noFill/>
                    </a:lnR>
                    <a:lnT>
                      <a:noFill/>
                    </a:lnT>
                    <a:lnB>
                      <a:noFill/>
                    </a:lnB>
                    <a:solidFill>
                      <a:schemeClr val="accent1"/>
                    </a:solidFill>
                  </a:tcPr>
                </a:tc>
              </a:tr>
              <a:tr h="274320">
                <a:tc>
                  <a:txBody>
                    <a:bodyPr/>
                    <a:lstStyle/>
                    <a:p>
                      <a:r>
                        <a:rPr lang="en-US" sz="1300"/>
                        <a:t>Comma </a:t>
                      </a:r>
                    </a:p>
                  </a:txBody>
                  <a:tcPr marL="68580" marR="68580" marT="34290" marB="34290" anchor="ctr">
                    <a:lnL>
                      <a:noFill/>
                    </a:lnL>
                    <a:lnR>
                      <a:noFill/>
                    </a:lnR>
                    <a:lnT>
                      <a:noFill/>
                    </a:lnT>
                    <a:lnB>
                      <a:noFill/>
                    </a:lnB>
                    <a:solidFill>
                      <a:schemeClr val="accent1"/>
                    </a:solidFill>
                  </a:tcPr>
                </a:tc>
                <a:tc>
                  <a:txBody>
                    <a:bodyPr/>
                    <a:lstStyle/>
                    <a:p>
                      <a:r>
                        <a:rPr lang="en-US" sz="1300"/>
                        <a:t>, </a:t>
                      </a:r>
                    </a:p>
                  </a:txBody>
                  <a:tcPr marL="68580" marR="68580" marT="34290" marB="34290" anchor="ctr">
                    <a:lnL>
                      <a:noFill/>
                    </a:lnL>
                    <a:lnR>
                      <a:noFill/>
                    </a:lnR>
                    <a:lnT>
                      <a:noFill/>
                    </a:lnT>
                    <a:lnB>
                      <a:noFill/>
                    </a:lnB>
                    <a:solidFill>
                      <a:schemeClr val="accent1"/>
                    </a:solidFill>
                  </a:tcPr>
                </a:tc>
                <a:tc>
                  <a:txBody>
                    <a:bodyPr/>
                    <a:lstStyle/>
                    <a:p>
                      <a:r>
                        <a:rPr lang="en-US" sz="1300" dirty="0"/>
                        <a:t>Left to right </a:t>
                      </a:r>
                    </a:p>
                  </a:txBody>
                  <a:tcPr marL="68580" marR="68580" marT="34290" marB="34290" anchor="ctr">
                    <a:lnL>
                      <a:noFill/>
                    </a:lnL>
                    <a:lnR>
                      <a:noFill/>
                    </a:lnR>
                    <a:lnT>
                      <a:noFill/>
                    </a:lnT>
                    <a:lnB>
                      <a:noFill/>
                    </a:lnB>
                    <a:solidFill>
                      <a:schemeClr val="accent1"/>
                    </a:solidFill>
                  </a:tcPr>
                </a:tc>
              </a:tr>
            </a:tbl>
          </a:graphicData>
        </a:graphic>
      </p:graphicFrame>
    </p:spTree>
    <p:extLst>
      <p:ext uri="{BB962C8B-B14F-4D97-AF65-F5344CB8AC3E}">
        <p14:creationId xmlns:p14="http://schemas.microsoft.com/office/powerpoint/2010/main" val="12492128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Scope resolution Operator (::)</a:t>
            </a:r>
            <a:endParaRPr lang="en-US" dirty="0"/>
          </a:p>
        </p:txBody>
      </p:sp>
      <p:sp>
        <p:nvSpPr>
          <p:cNvPr id="3" name="Content Placeholder 2"/>
          <p:cNvSpPr>
            <a:spLocks noGrp="1"/>
          </p:cNvSpPr>
          <p:nvPr>
            <p:ph idx="1"/>
          </p:nvPr>
        </p:nvSpPr>
        <p:spPr/>
        <p:txBody>
          <a:bodyPr>
            <a:normAutofit fontScale="62500" lnSpcReduction="20000"/>
          </a:bodyPr>
          <a:lstStyle/>
          <a:p>
            <a:r>
              <a:rPr lang="en-US" dirty="0"/>
              <a:t>The :: (scope resolution) operator is used to get hidden names due to variable scopes so that you can still use them. </a:t>
            </a:r>
            <a:endParaRPr lang="en-US" dirty="0" smtClean="0"/>
          </a:p>
          <a:p>
            <a:r>
              <a:rPr lang="en-US" dirty="0" smtClean="0"/>
              <a:t>For </a:t>
            </a:r>
            <a:r>
              <a:rPr lang="en-US" dirty="0"/>
              <a:t>example, if you have a global variable of name </a:t>
            </a:r>
            <a:r>
              <a:rPr lang="en-US" dirty="0" err="1"/>
              <a:t>my_var</a:t>
            </a:r>
            <a:r>
              <a:rPr lang="en-US" dirty="0"/>
              <a:t> and a local variable of name </a:t>
            </a:r>
            <a:r>
              <a:rPr lang="en-US" dirty="0" err="1"/>
              <a:t>my_var</a:t>
            </a:r>
            <a:r>
              <a:rPr lang="en-US" dirty="0"/>
              <a:t>, to access global </a:t>
            </a:r>
            <a:r>
              <a:rPr lang="en-US" dirty="0" err="1"/>
              <a:t>my_var</a:t>
            </a:r>
            <a:r>
              <a:rPr lang="en-US" dirty="0"/>
              <a:t>, you'll need to use the scope resolution operator</a:t>
            </a:r>
            <a:r>
              <a:rPr lang="en-US" dirty="0" smtClean="0"/>
              <a:t>.</a:t>
            </a:r>
          </a:p>
          <a:p>
            <a:pPr marL="82296" indent="0">
              <a:buNone/>
            </a:pPr>
            <a:r>
              <a:rPr lang="en-US" dirty="0"/>
              <a:t>#include &lt;</a:t>
            </a:r>
            <a:r>
              <a:rPr lang="en-US" dirty="0" err="1"/>
              <a:t>iostream</a:t>
            </a:r>
            <a:r>
              <a:rPr lang="en-US" dirty="0"/>
              <a:t>&gt;  </a:t>
            </a:r>
            <a:endParaRPr lang="en-US" dirty="0" smtClean="0"/>
          </a:p>
          <a:p>
            <a:pPr marL="82296" indent="0">
              <a:buNone/>
            </a:pPr>
            <a:r>
              <a:rPr lang="en-US" dirty="0" smtClean="0"/>
              <a:t>using </a:t>
            </a:r>
            <a:r>
              <a:rPr lang="en-US" dirty="0"/>
              <a:t>namespace </a:t>
            </a:r>
            <a:r>
              <a:rPr lang="en-US" dirty="0" err="1"/>
              <a:t>std</a:t>
            </a:r>
            <a:r>
              <a:rPr lang="en-US" dirty="0"/>
              <a:t>; </a:t>
            </a:r>
            <a:endParaRPr lang="en-US" dirty="0" smtClean="0"/>
          </a:p>
          <a:p>
            <a:pPr marL="82296" indent="0">
              <a:buNone/>
            </a:pPr>
            <a:r>
              <a:rPr lang="en-US" dirty="0" err="1" smtClean="0"/>
              <a:t>int</a:t>
            </a:r>
            <a:r>
              <a:rPr lang="en-US" dirty="0" smtClean="0"/>
              <a:t> </a:t>
            </a:r>
            <a:r>
              <a:rPr lang="en-US" dirty="0" err="1"/>
              <a:t>my_var</a:t>
            </a:r>
            <a:r>
              <a:rPr lang="en-US" dirty="0"/>
              <a:t> = 0; </a:t>
            </a:r>
            <a:endParaRPr lang="en-US" dirty="0" smtClean="0"/>
          </a:p>
          <a:p>
            <a:pPr marL="82296" indent="0">
              <a:buNone/>
            </a:pPr>
            <a:r>
              <a:rPr lang="en-US" dirty="0" err="1" smtClean="0"/>
              <a:t>int</a:t>
            </a:r>
            <a:r>
              <a:rPr lang="en-US" dirty="0" smtClean="0"/>
              <a:t> </a:t>
            </a:r>
            <a:r>
              <a:rPr lang="en-US" dirty="0"/>
              <a:t>main(void) {    </a:t>
            </a:r>
            <a:endParaRPr lang="en-US" dirty="0" smtClean="0"/>
          </a:p>
          <a:p>
            <a:pPr marL="82296" indent="0">
              <a:buNone/>
            </a:pPr>
            <a:r>
              <a:rPr lang="en-US" dirty="0" err="1" smtClean="0"/>
              <a:t>int</a:t>
            </a:r>
            <a:r>
              <a:rPr lang="en-US" dirty="0" smtClean="0"/>
              <a:t> </a:t>
            </a:r>
            <a:r>
              <a:rPr lang="en-US" dirty="0" err="1"/>
              <a:t>my_var</a:t>
            </a:r>
            <a:r>
              <a:rPr lang="en-US" dirty="0"/>
              <a:t> = 0;    </a:t>
            </a:r>
            <a:endParaRPr lang="en-US" dirty="0" smtClean="0"/>
          </a:p>
          <a:p>
            <a:pPr marL="82296" indent="0">
              <a:buNone/>
            </a:pPr>
            <a:r>
              <a:rPr lang="en-US" dirty="0" smtClean="0"/>
              <a:t>::</a:t>
            </a:r>
            <a:r>
              <a:rPr lang="en-US" dirty="0" err="1"/>
              <a:t>my_var</a:t>
            </a:r>
            <a:r>
              <a:rPr lang="en-US" dirty="0"/>
              <a:t> = 1;  // set global </a:t>
            </a:r>
            <a:r>
              <a:rPr lang="en-US" dirty="0" err="1"/>
              <a:t>my_var</a:t>
            </a:r>
            <a:r>
              <a:rPr lang="en-US" dirty="0"/>
              <a:t> to 1    </a:t>
            </a:r>
            <a:endParaRPr lang="en-US" dirty="0" smtClean="0"/>
          </a:p>
          <a:p>
            <a:pPr marL="82296" indent="0">
              <a:buNone/>
            </a:pPr>
            <a:r>
              <a:rPr lang="en-US" dirty="0" err="1" smtClean="0"/>
              <a:t>my_var</a:t>
            </a:r>
            <a:r>
              <a:rPr lang="en-US" dirty="0" smtClean="0"/>
              <a:t> </a:t>
            </a:r>
            <a:r>
              <a:rPr lang="en-US" dirty="0"/>
              <a:t>= 2;    // set local </a:t>
            </a:r>
            <a:r>
              <a:rPr lang="en-US" dirty="0" err="1"/>
              <a:t>my_var</a:t>
            </a:r>
            <a:r>
              <a:rPr lang="en-US" dirty="0"/>
              <a:t> to 2    </a:t>
            </a:r>
            <a:endParaRPr lang="en-US" dirty="0" smtClean="0"/>
          </a:p>
          <a:p>
            <a:pPr marL="82296" indent="0">
              <a:buNone/>
            </a:pPr>
            <a:r>
              <a:rPr lang="en-US" dirty="0" err="1" smtClean="0"/>
              <a:t>cout</a:t>
            </a:r>
            <a:r>
              <a:rPr lang="en-US" dirty="0" smtClean="0"/>
              <a:t> </a:t>
            </a:r>
            <a:r>
              <a:rPr lang="en-US" dirty="0"/>
              <a:t>&lt;&lt; ::</a:t>
            </a:r>
            <a:r>
              <a:rPr lang="en-US" dirty="0" err="1"/>
              <a:t>my_var</a:t>
            </a:r>
            <a:r>
              <a:rPr lang="en-US" dirty="0"/>
              <a:t> &lt;&lt; ", " &lt;&lt; </a:t>
            </a:r>
            <a:r>
              <a:rPr lang="en-US" dirty="0" err="1"/>
              <a:t>my_var</a:t>
            </a:r>
            <a:r>
              <a:rPr lang="en-US" dirty="0"/>
              <a:t>;    </a:t>
            </a:r>
            <a:endParaRPr lang="en-US" dirty="0" smtClean="0"/>
          </a:p>
          <a:p>
            <a:pPr marL="82296" indent="0">
              <a:buNone/>
            </a:pPr>
            <a:r>
              <a:rPr lang="en-US" dirty="0" smtClean="0"/>
              <a:t>return </a:t>
            </a:r>
            <a:r>
              <a:rPr lang="en-US" dirty="0"/>
              <a:t>0; </a:t>
            </a:r>
            <a:endParaRPr lang="en-US" dirty="0" smtClean="0"/>
          </a:p>
          <a:p>
            <a:pPr marL="82296" indent="0">
              <a:buNone/>
            </a:pPr>
            <a:r>
              <a:rPr lang="en-US" dirty="0" smtClean="0"/>
              <a:t>}</a:t>
            </a:r>
            <a:endParaRPr lang="en-US" dirty="0"/>
          </a:p>
        </p:txBody>
      </p:sp>
    </p:spTree>
    <p:extLst>
      <p:ext uri="{BB962C8B-B14F-4D97-AF65-F5344CB8AC3E}">
        <p14:creationId xmlns:p14="http://schemas.microsoft.com/office/powerpoint/2010/main" val="15917963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memory management operator</a:t>
            </a:r>
            <a:br>
              <a:rPr lang="en-US" dirty="0" smtClean="0"/>
            </a:br>
            <a:r>
              <a:rPr lang="en-US" dirty="0" smtClean="0"/>
              <a:t>new, delete</a:t>
            </a:r>
            <a:endParaRPr lang="en-US" dirty="0"/>
          </a:p>
        </p:txBody>
      </p:sp>
      <p:sp>
        <p:nvSpPr>
          <p:cNvPr id="3" name="Content Placeholder 2"/>
          <p:cNvSpPr>
            <a:spLocks noGrp="1"/>
          </p:cNvSpPr>
          <p:nvPr>
            <p:ph idx="1"/>
          </p:nvPr>
        </p:nvSpPr>
        <p:spPr/>
        <p:txBody>
          <a:bodyPr>
            <a:normAutofit fontScale="55000" lnSpcReduction="20000"/>
          </a:bodyPr>
          <a:lstStyle/>
          <a:p>
            <a:r>
              <a:rPr lang="en-US" dirty="0"/>
              <a:t>Dynamic memory allocation in C/C++ refers to performing memory allocation manually by programmer</a:t>
            </a:r>
            <a:r>
              <a:rPr lang="en-US" dirty="0" smtClean="0"/>
              <a:t>.</a:t>
            </a:r>
          </a:p>
          <a:p>
            <a:r>
              <a:rPr lang="en-US" dirty="0"/>
              <a:t>C++ supports these functions and also has two operators </a:t>
            </a:r>
            <a:r>
              <a:rPr lang="en-US" b="1" dirty="0"/>
              <a:t>new</a:t>
            </a:r>
            <a:r>
              <a:rPr lang="en-US" dirty="0"/>
              <a:t> and </a:t>
            </a:r>
            <a:r>
              <a:rPr lang="en-US" b="1" dirty="0"/>
              <a:t>delete</a:t>
            </a:r>
            <a:r>
              <a:rPr lang="en-US" dirty="0"/>
              <a:t> that perform the task of allocating and freeing the memory in a better and easier way</a:t>
            </a:r>
            <a:r>
              <a:rPr lang="en-US" dirty="0" smtClean="0"/>
              <a:t>.</a:t>
            </a:r>
          </a:p>
          <a:p>
            <a:r>
              <a:rPr lang="en-US" dirty="0"/>
              <a:t>The new operator denotes a request for memory allocation on the Free Store. If sufficient memory is available, new operator initializes the memory and returns the address of the newly allocated and initialized memory to the pointer variable.</a:t>
            </a:r>
          </a:p>
          <a:p>
            <a:r>
              <a:rPr lang="en-US" b="1" dirty="0"/>
              <a:t>Syntax to use new operator</a:t>
            </a:r>
            <a:r>
              <a:rPr lang="en-US" dirty="0"/>
              <a:t>: To allocate memory of any data type, </a:t>
            </a:r>
            <a:endParaRPr lang="en-US" dirty="0" smtClean="0"/>
          </a:p>
          <a:p>
            <a:r>
              <a:rPr lang="en-US" dirty="0" smtClean="0"/>
              <a:t>pointer-variable </a:t>
            </a:r>
            <a:r>
              <a:rPr lang="en-US" dirty="0"/>
              <a:t>= </a:t>
            </a:r>
            <a:r>
              <a:rPr lang="en-US" b="1" dirty="0"/>
              <a:t>new</a:t>
            </a:r>
            <a:r>
              <a:rPr lang="en-US" dirty="0"/>
              <a:t> data-type; </a:t>
            </a:r>
            <a:endParaRPr lang="en-US" dirty="0" smtClean="0"/>
          </a:p>
          <a:p>
            <a:r>
              <a:rPr lang="en-US" dirty="0" err="1"/>
              <a:t>int</a:t>
            </a:r>
            <a:r>
              <a:rPr lang="en-US" dirty="0"/>
              <a:t> *p = new </a:t>
            </a:r>
            <a:r>
              <a:rPr lang="en-US" dirty="0" err="1"/>
              <a:t>int</a:t>
            </a:r>
            <a:r>
              <a:rPr lang="en-US" dirty="0"/>
              <a:t>; </a:t>
            </a:r>
          </a:p>
          <a:p>
            <a:r>
              <a:rPr lang="en-US" b="1" dirty="0"/>
              <a:t>delete operator</a:t>
            </a:r>
            <a:endParaRPr lang="en-US" dirty="0"/>
          </a:p>
          <a:p>
            <a:r>
              <a:rPr lang="en-US" dirty="0"/>
              <a:t>Since it is programmer’s responsibility to </a:t>
            </a:r>
            <a:r>
              <a:rPr lang="en-US" dirty="0" err="1"/>
              <a:t>deallocate</a:t>
            </a:r>
            <a:r>
              <a:rPr lang="en-US" dirty="0"/>
              <a:t> dynamically allocated memory, programmers are provided delete operator by C++ language.</a:t>
            </a:r>
          </a:p>
          <a:p>
            <a:r>
              <a:rPr lang="en-US" b="1" dirty="0"/>
              <a:t>delete</a:t>
            </a:r>
            <a:r>
              <a:rPr lang="en-US" dirty="0"/>
              <a:t> pointer-variable; </a:t>
            </a:r>
            <a:endParaRPr lang="en-US" dirty="0" smtClean="0"/>
          </a:p>
          <a:p>
            <a:r>
              <a:rPr lang="en-US" dirty="0"/>
              <a:t>delete p;</a:t>
            </a:r>
          </a:p>
        </p:txBody>
      </p:sp>
    </p:spTree>
    <p:extLst>
      <p:ext uri="{BB962C8B-B14F-4D97-AF65-F5344CB8AC3E}">
        <p14:creationId xmlns:p14="http://schemas.microsoft.com/office/powerpoint/2010/main" val="20303985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 Structures: Decision making statements</a:t>
            </a:r>
          </a:p>
        </p:txBody>
      </p:sp>
      <p:pic>
        <p:nvPicPr>
          <p:cNvPr id="9218" name="Picture 2" descr="https://media.geeksforgeeks.org/wp-content/cdn-uploads/20191202113149/CPP-Decision-Mak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00200"/>
            <a:ext cx="67056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71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Concept - Object</a:t>
            </a:r>
            <a:endParaRPr lang="en-US" dirty="0"/>
          </a:p>
        </p:txBody>
      </p:sp>
      <p:sp>
        <p:nvSpPr>
          <p:cNvPr id="3" name="Content Placeholder 2"/>
          <p:cNvSpPr>
            <a:spLocks noGrp="1"/>
          </p:cNvSpPr>
          <p:nvPr>
            <p:ph idx="1"/>
          </p:nvPr>
        </p:nvSpPr>
        <p:spPr/>
        <p:txBody>
          <a:bodyPr/>
          <a:lstStyle/>
          <a:p>
            <a:r>
              <a:rPr lang="en-US" dirty="0"/>
              <a:t>Objects are </a:t>
            </a:r>
            <a:r>
              <a:rPr lang="en-US" b="1" dirty="0"/>
              <a:t>the basic unit of OOP</a:t>
            </a:r>
            <a:r>
              <a:rPr lang="en-US" dirty="0"/>
              <a:t>. </a:t>
            </a:r>
            <a:endParaRPr lang="en-US" dirty="0" smtClean="0"/>
          </a:p>
          <a:p>
            <a:r>
              <a:rPr lang="en-US" dirty="0" smtClean="0"/>
              <a:t>They </a:t>
            </a:r>
            <a:r>
              <a:rPr lang="en-US" dirty="0"/>
              <a:t>are </a:t>
            </a:r>
            <a:r>
              <a:rPr lang="en-US" b="1" dirty="0"/>
              <a:t>instances of class</a:t>
            </a:r>
            <a:r>
              <a:rPr lang="en-US" dirty="0"/>
              <a:t>, which have data members and uses various member functions to perform tasks.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4206240"/>
            <a:ext cx="2682112" cy="1783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descr="PHP Object Oriented Programming Part-8: Abstract Class and Method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5119" y="4145280"/>
            <a:ext cx="247788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6" descr="What is OOP (with examples)? - Quor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8" descr="What is OOP (with examples)? - Quor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What is OOP (with examples)? - Quora"/>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2" descr="What is OOP (with examples)? - Quor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1"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1391" y="4191000"/>
            <a:ext cx="2438400" cy="1859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75809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if-statement-in-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752600"/>
            <a:ext cx="2371725" cy="4191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n-US" dirty="0"/>
              <a:t>Control Structures: Decision making </a:t>
            </a:r>
            <a:r>
              <a:rPr lang="en-US" dirty="0" smtClean="0"/>
              <a:t>statements - if</a:t>
            </a:r>
            <a:endParaRPr lang="en-US" dirty="0"/>
          </a:p>
        </p:txBody>
      </p:sp>
      <p:sp>
        <p:nvSpPr>
          <p:cNvPr id="5" name="TextBox 4"/>
          <p:cNvSpPr txBox="1"/>
          <p:nvPr/>
        </p:nvSpPr>
        <p:spPr>
          <a:xfrm>
            <a:off x="5257800" y="1752600"/>
            <a:ext cx="3151184" cy="3139321"/>
          </a:xfrm>
          <a:prstGeom prst="rect">
            <a:avLst/>
          </a:prstGeom>
          <a:noFill/>
        </p:spPr>
        <p:txBody>
          <a:bodyPr wrap="none" rtlCol="0">
            <a:spAutoFit/>
          </a:bodyPr>
          <a:lstStyle/>
          <a:p>
            <a:r>
              <a:rPr lang="en-US" dirty="0" err="1"/>
              <a:t>int</a:t>
            </a:r>
            <a:r>
              <a:rPr lang="en-US" dirty="0"/>
              <a:t> main() { </a:t>
            </a:r>
          </a:p>
          <a:p>
            <a:r>
              <a:rPr lang="en-US" dirty="0"/>
              <a:t>    </a:t>
            </a:r>
            <a:r>
              <a:rPr lang="en-US" dirty="0" err="1"/>
              <a:t>int</a:t>
            </a:r>
            <a:r>
              <a:rPr lang="en-US" dirty="0"/>
              <a:t> i = 10; </a:t>
            </a:r>
          </a:p>
          <a:p>
            <a:r>
              <a:rPr lang="en-US" dirty="0"/>
              <a:t>  </a:t>
            </a:r>
          </a:p>
          <a:p>
            <a:r>
              <a:rPr lang="en-US" dirty="0"/>
              <a:t>    if (i &gt; 15) </a:t>
            </a:r>
          </a:p>
          <a:p>
            <a:r>
              <a:rPr lang="en-US" dirty="0"/>
              <a:t>    { </a:t>
            </a:r>
          </a:p>
          <a:p>
            <a:r>
              <a:rPr lang="en-US" dirty="0"/>
              <a:t>       </a:t>
            </a:r>
            <a:r>
              <a:rPr lang="en-US" dirty="0" err="1"/>
              <a:t>printf</a:t>
            </a:r>
            <a:r>
              <a:rPr lang="en-US" dirty="0"/>
              <a:t>("10 is less than 15"); </a:t>
            </a:r>
          </a:p>
          <a:p>
            <a:r>
              <a:rPr lang="en-US" dirty="0"/>
              <a:t>    }     </a:t>
            </a:r>
          </a:p>
          <a:p>
            <a:r>
              <a:rPr lang="en-US" dirty="0"/>
              <a:t>     </a:t>
            </a:r>
          </a:p>
          <a:p>
            <a:r>
              <a:rPr lang="en-US" dirty="0"/>
              <a:t>    </a:t>
            </a:r>
            <a:r>
              <a:rPr lang="en-US" dirty="0" err="1"/>
              <a:t>printf</a:t>
            </a:r>
            <a:r>
              <a:rPr lang="en-US" dirty="0"/>
              <a:t>("I am Not in if"); </a:t>
            </a:r>
          </a:p>
          <a:p>
            <a:r>
              <a:rPr lang="en-US" dirty="0"/>
              <a:t>} </a:t>
            </a:r>
          </a:p>
          <a:p>
            <a:endParaRPr lang="en-US" dirty="0"/>
          </a:p>
        </p:txBody>
      </p:sp>
      <p:cxnSp>
        <p:nvCxnSpPr>
          <p:cNvPr id="7" name="Straight Connector 6"/>
          <p:cNvCxnSpPr/>
          <p:nvPr/>
        </p:nvCxnSpPr>
        <p:spPr>
          <a:xfrm>
            <a:off x="3124200" y="2743200"/>
            <a:ext cx="2438400" cy="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743200" y="3505200"/>
            <a:ext cx="2362200" cy="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Left Brace 10"/>
          <p:cNvSpPr/>
          <p:nvPr/>
        </p:nvSpPr>
        <p:spPr>
          <a:xfrm>
            <a:off x="5029200" y="2971800"/>
            <a:ext cx="457200" cy="8763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flipV="1">
            <a:off x="3276600" y="4191000"/>
            <a:ext cx="2362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3984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 Structures: Decision making statements </a:t>
            </a:r>
            <a:r>
              <a:rPr lang="en-US" dirty="0" smtClean="0"/>
              <a:t>– if - else</a:t>
            </a:r>
            <a:endParaRPr lang="en-US" dirty="0"/>
          </a:p>
        </p:txBody>
      </p:sp>
      <p:pic>
        <p:nvPicPr>
          <p:cNvPr id="11266" name="Picture 2" descr="if-else-stat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524000"/>
            <a:ext cx="3009900" cy="41910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257800" y="1752599"/>
            <a:ext cx="3369384" cy="3139321"/>
          </a:xfrm>
          <a:prstGeom prst="rect">
            <a:avLst/>
          </a:prstGeom>
          <a:noFill/>
        </p:spPr>
        <p:txBody>
          <a:bodyPr wrap="none" rtlCol="0">
            <a:spAutoFit/>
          </a:bodyPr>
          <a:lstStyle/>
          <a:p>
            <a:r>
              <a:rPr lang="en-US" dirty="0" err="1"/>
              <a:t>int</a:t>
            </a:r>
            <a:r>
              <a:rPr lang="en-US" dirty="0"/>
              <a:t> main() { </a:t>
            </a:r>
          </a:p>
          <a:p>
            <a:r>
              <a:rPr lang="en-US" dirty="0"/>
              <a:t>    </a:t>
            </a:r>
            <a:r>
              <a:rPr lang="en-US" dirty="0" err="1"/>
              <a:t>int</a:t>
            </a:r>
            <a:r>
              <a:rPr lang="en-US" dirty="0"/>
              <a:t> i = 20; </a:t>
            </a:r>
          </a:p>
          <a:p>
            <a:r>
              <a:rPr lang="en-US" dirty="0"/>
              <a:t>  </a:t>
            </a:r>
          </a:p>
          <a:p>
            <a:r>
              <a:rPr lang="en-US" dirty="0"/>
              <a:t>    if (i &lt; 15) </a:t>
            </a:r>
          </a:p>
          <a:p>
            <a:r>
              <a:rPr lang="en-US" dirty="0"/>
              <a:t>        </a:t>
            </a:r>
            <a:r>
              <a:rPr lang="en-US" dirty="0" err="1"/>
              <a:t>printf</a:t>
            </a:r>
            <a:r>
              <a:rPr lang="en-US" dirty="0"/>
              <a:t>("i is smaller than 15"); </a:t>
            </a:r>
          </a:p>
          <a:p>
            <a:r>
              <a:rPr lang="en-US" dirty="0"/>
              <a:t>    else</a:t>
            </a:r>
          </a:p>
          <a:p>
            <a:r>
              <a:rPr lang="en-US" dirty="0"/>
              <a:t>        </a:t>
            </a:r>
            <a:r>
              <a:rPr lang="en-US" dirty="0" err="1"/>
              <a:t>printf</a:t>
            </a:r>
            <a:r>
              <a:rPr lang="en-US" dirty="0"/>
              <a:t>("i is greater than 15"); </a:t>
            </a:r>
          </a:p>
          <a:p>
            <a:r>
              <a:rPr lang="en-US" dirty="0"/>
              <a:t>              </a:t>
            </a:r>
          </a:p>
          <a:p>
            <a:r>
              <a:rPr lang="en-US" dirty="0"/>
              <a:t>    return 0;     </a:t>
            </a:r>
          </a:p>
          <a:p>
            <a:r>
              <a:rPr lang="en-US" dirty="0"/>
              <a:t>} </a:t>
            </a:r>
          </a:p>
          <a:p>
            <a:endParaRPr lang="en-US" dirty="0"/>
          </a:p>
        </p:txBody>
      </p:sp>
      <p:cxnSp>
        <p:nvCxnSpPr>
          <p:cNvPr id="7" name="Curved Connector 6"/>
          <p:cNvCxnSpPr/>
          <p:nvPr/>
        </p:nvCxnSpPr>
        <p:spPr>
          <a:xfrm>
            <a:off x="2590800" y="2514600"/>
            <a:ext cx="2971800" cy="228600"/>
          </a:xfrm>
          <a:prstGeom prst="curvedConnector3">
            <a:avLst>
              <a:gd name="adj1" fmla="val 6047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urved Connector 10"/>
          <p:cNvCxnSpPr/>
          <p:nvPr/>
        </p:nvCxnSpPr>
        <p:spPr>
          <a:xfrm flipV="1">
            <a:off x="2819400" y="3048000"/>
            <a:ext cx="2819400" cy="838200"/>
          </a:xfrm>
          <a:prstGeom prst="curvedConnector3">
            <a:avLst>
              <a:gd name="adj1" fmla="val 103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urved Connector 13"/>
          <p:cNvCxnSpPr/>
          <p:nvPr/>
        </p:nvCxnSpPr>
        <p:spPr>
          <a:xfrm flipV="1">
            <a:off x="4495800" y="3619500"/>
            <a:ext cx="1447800" cy="26670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3545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 Structures: Decision making statements – </a:t>
            </a:r>
            <a:r>
              <a:rPr lang="en-US" dirty="0" smtClean="0"/>
              <a:t>nested if </a:t>
            </a:r>
            <a:r>
              <a:rPr lang="en-US" dirty="0"/>
              <a:t>- else</a:t>
            </a:r>
          </a:p>
        </p:txBody>
      </p:sp>
      <p:pic>
        <p:nvPicPr>
          <p:cNvPr id="12290" name="Picture 2" descr="nested-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24001"/>
            <a:ext cx="4839565" cy="3429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525365" y="1524001"/>
            <a:ext cx="3542435" cy="3970318"/>
          </a:xfrm>
          <a:prstGeom prst="rect">
            <a:avLst/>
          </a:prstGeom>
          <a:noFill/>
        </p:spPr>
        <p:txBody>
          <a:bodyPr wrap="square" rtlCol="0">
            <a:spAutoFit/>
          </a:bodyPr>
          <a:lstStyle/>
          <a:p>
            <a:r>
              <a:rPr lang="en-US" dirty="0" err="1"/>
              <a:t>int</a:t>
            </a:r>
            <a:r>
              <a:rPr lang="en-US" dirty="0"/>
              <a:t> main() { </a:t>
            </a:r>
          </a:p>
          <a:p>
            <a:r>
              <a:rPr lang="en-US" dirty="0"/>
              <a:t>    </a:t>
            </a:r>
            <a:r>
              <a:rPr lang="en-US" dirty="0" err="1"/>
              <a:t>int</a:t>
            </a:r>
            <a:r>
              <a:rPr lang="en-US" dirty="0"/>
              <a:t> i = 10; </a:t>
            </a:r>
          </a:p>
          <a:p>
            <a:r>
              <a:rPr lang="en-US" dirty="0"/>
              <a:t>      if (i == 10) </a:t>
            </a:r>
          </a:p>
          <a:p>
            <a:r>
              <a:rPr lang="en-US" dirty="0"/>
              <a:t>    { </a:t>
            </a:r>
          </a:p>
          <a:p>
            <a:r>
              <a:rPr lang="en-US" dirty="0"/>
              <a:t>      if (i &lt; 15) </a:t>
            </a:r>
          </a:p>
          <a:p>
            <a:r>
              <a:rPr lang="en-US" dirty="0"/>
              <a:t>         </a:t>
            </a:r>
            <a:r>
              <a:rPr lang="en-US" dirty="0" err="1" smtClean="0"/>
              <a:t>printf</a:t>
            </a:r>
            <a:r>
              <a:rPr lang="en-US" dirty="0"/>
              <a:t>("i is smaller than 15\n"); </a:t>
            </a:r>
          </a:p>
          <a:p>
            <a:r>
              <a:rPr lang="en-US" dirty="0"/>
              <a:t>     </a:t>
            </a:r>
            <a:r>
              <a:rPr lang="en-US" dirty="0" smtClean="0"/>
              <a:t> if (i &lt; 12) </a:t>
            </a:r>
          </a:p>
          <a:p>
            <a:r>
              <a:rPr lang="en-US" dirty="0"/>
              <a:t>        </a:t>
            </a:r>
            <a:r>
              <a:rPr lang="en-US" dirty="0" err="1"/>
              <a:t>printf</a:t>
            </a:r>
            <a:r>
              <a:rPr lang="en-US" dirty="0"/>
              <a:t>("i is smaller than 12 too\n"); </a:t>
            </a:r>
          </a:p>
          <a:p>
            <a:r>
              <a:rPr lang="en-US" dirty="0"/>
              <a:t>        else</a:t>
            </a:r>
          </a:p>
          <a:p>
            <a:r>
              <a:rPr lang="en-US" dirty="0"/>
              <a:t>           </a:t>
            </a:r>
            <a:r>
              <a:rPr lang="en-US" dirty="0" err="1"/>
              <a:t>printf</a:t>
            </a:r>
            <a:r>
              <a:rPr lang="en-US" dirty="0"/>
              <a:t>("i is greater than 15"); </a:t>
            </a:r>
          </a:p>
          <a:p>
            <a:r>
              <a:rPr lang="en-US" dirty="0"/>
              <a:t>    } </a:t>
            </a:r>
          </a:p>
          <a:p>
            <a:r>
              <a:rPr lang="en-US" dirty="0"/>
              <a:t>      return 0; </a:t>
            </a:r>
          </a:p>
          <a:p>
            <a:r>
              <a:rPr lang="en-US" dirty="0"/>
              <a:t>} </a:t>
            </a:r>
          </a:p>
        </p:txBody>
      </p:sp>
    </p:spTree>
    <p:extLst>
      <p:ext uri="{BB962C8B-B14F-4D97-AF65-F5344CB8AC3E}">
        <p14:creationId xmlns:p14="http://schemas.microsoft.com/office/powerpoint/2010/main" val="37199532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 Structures: Decision making statements – </a:t>
            </a:r>
            <a:r>
              <a:rPr lang="en-US" dirty="0" smtClean="0"/>
              <a:t> </a:t>
            </a:r>
            <a:r>
              <a:rPr lang="en-US" dirty="0"/>
              <a:t>if </a:t>
            </a:r>
            <a:r>
              <a:rPr lang="en-US" dirty="0" smtClean="0"/>
              <a:t>– else - if</a:t>
            </a:r>
            <a:endParaRPr lang="en-US" dirty="0"/>
          </a:p>
        </p:txBody>
      </p:sp>
      <p:pic>
        <p:nvPicPr>
          <p:cNvPr id="13314" name="Picture 2" descr="if-else-if-lad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524000"/>
            <a:ext cx="4213910" cy="44100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867400" y="1752600"/>
            <a:ext cx="3019929" cy="3693319"/>
          </a:xfrm>
          <a:prstGeom prst="rect">
            <a:avLst/>
          </a:prstGeom>
          <a:noFill/>
        </p:spPr>
        <p:txBody>
          <a:bodyPr wrap="none" rtlCol="0">
            <a:spAutoFit/>
          </a:bodyPr>
          <a:lstStyle/>
          <a:p>
            <a:r>
              <a:rPr lang="en-US" dirty="0" err="1"/>
              <a:t>int</a:t>
            </a:r>
            <a:r>
              <a:rPr lang="en-US" dirty="0"/>
              <a:t> main() { </a:t>
            </a:r>
          </a:p>
          <a:p>
            <a:r>
              <a:rPr lang="en-US" dirty="0"/>
              <a:t>    </a:t>
            </a:r>
            <a:r>
              <a:rPr lang="en-US" dirty="0" err="1"/>
              <a:t>int</a:t>
            </a:r>
            <a:r>
              <a:rPr lang="en-US" dirty="0"/>
              <a:t> i = 20; </a:t>
            </a:r>
          </a:p>
          <a:p>
            <a:r>
              <a:rPr lang="en-US" dirty="0"/>
              <a:t>   </a:t>
            </a:r>
          </a:p>
          <a:p>
            <a:r>
              <a:rPr lang="en-US" dirty="0"/>
              <a:t>    if (i == 10) </a:t>
            </a:r>
            <a:r>
              <a:rPr lang="en-US" dirty="0" smtClean="0"/>
              <a:t>  // condition 1</a:t>
            </a:r>
            <a:endParaRPr lang="en-US" dirty="0"/>
          </a:p>
          <a:p>
            <a:r>
              <a:rPr lang="en-US" dirty="0"/>
              <a:t>        </a:t>
            </a:r>
            <a:r>
              <a:rPr lang="en-US" dirty="0" err="1"/>
              <a:t>printf</a:t>
            </a:r>
            <a:r>
              <a:rPr lang="en-US" dirty="0"/>
              <a:t>("i is 10"); </a:t>
            </a:r>
          </a:p>
          <a:p>
            <a:r>
              <a:rPr lang="en-US" dirty="0"/>
              <a:t>    else if (i == 15) </a:t>
            </a:r>
            <a:r>
              <a:rPr lang="en-US" dirty="0" smtClean="0"/>
              <a:t>  // </a:t>
            </a:r>
            <a:r>
              <a:rPr lang="en-US" dirty="0" err="1" smtClean="0"/>
              <a:t>cond</a:t>
            </a:r>
            <a:r>
              <a:rPr lang="en-US" dirty="0" smtClean="0"/>
              <a:t> 2</a:t>
            </a:r>
            <a:endParaRPr lang="en-US" dirty="0"/>
          </a:p>
          <a:p>
            <a:r>
              <a:rPr lang="en-US" dirty="0"/>
              <a:t>        </a:t>
            </a:r>
            <a:r>
              <a:rPr lang="en-US" dirty="0" err="1"/>
              <a:t>printf</a:t>
            </a:r>
            <a:r>
              <a:rPr lang="en-US" dirty="0"/>
              <a:t>("i is 15"); </a:t>
            </a:r>
          </a:p>
          <a:p>
            <a:r>
              <a:rPr lang="en-US" dirty="0"/>
              <a:t>    else if (i == 20) </a:t>
            </a:r>
            <a:r>
              <a:rPr lang="en-US" dirty="0" smtClean="0"/>
              <a:t>  // </a:t>
            </a:r>
            <a:r>
              <a:rPr lang="en-US" dirty="0" err="1" smtClean="0"/>
              <a:t>cond</a:t>
            </a:r>
            <a:r>
              <a:rPr lang="en-US" dirty="0" smtClean="0"/>
              <a:t> 3  </a:t>
            </a:r>
            <a:endParaRPr lang="en-US" dirty="0"/>
          </a:p>
          <a:p>
            <a:r>
              <a:rPr lang="en-US" dirty="0"/>
              <a:t>        </a:t>
            </a:r>
            <a:r>
              <a:rPr lang="en-US" dirty="0" err="1"/>
              <a:t>printf</a:t>
            </a:r>
            <a:r>
              <a:rPr lang="en-US" dirty="0"/>
              <a:t>("i is 20"); </a:t>
            </a:r>
          </a:p>
          <a:p>
            <a:r>
              <a:rPr lang="en-US" dirty="0"/>
              <a:t>    else</a:t>
            </a:r>
          </a:p>
          <a:p>
            <a:r>
              <a:rPr lang="en-US" dirty="0"/>
              <a:t>        </a:t>
            </a:r>
            <a:r>
              <a:rPr lang="en-US" dirty="0" err="1"/>
              <a:t>printf</a:t>
            </a:r>
            <a:r>
              <a:rPr lang="en-US" dirty="0"/>
              <a:t>("i is not present"); </a:t>
            </a:r>
          </a:p>
          <a:p>
            <a:r>
              <a:rPr lang="en-US" dirty="0"/>
              <a:t>} </a:t>
            </a:r>
          </a:p>
          <a:p>
            <a:endParaRPr lang="en-US" dirty="0"/>
          </a:p>
        </p:txBody>
      </p:sp>
    </p:spTree>
    <p:extLst>
      <p:ext uri="{BB962C8B-B14F-4D97-AF65-F5344CB8AC3E}">
        <p14:creationId xmlns:p14="http://schemas.microsoft.com/office/powerpoint/2010/main" val="17046799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 Structures: Decision making statements –  </a:t>
            </a:r>
            <a:r>
              <a:rPr lang="en-US" dirty="0" smtClean="0"/>
              <a:t>Switch</a:t>
            </a:r>
            <a:endParaRPr lang="en-US" dirty="0"/>
          </a:p>
        </p:txBody>
      </p:sp>
      <p:pic>
        <p:nvPicPr>
          <p:cNvPr id="14338" name="Picture 2" descr="switch-case-in-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76400"/>
            <a:ext cx="2435254" cy="4267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1" y="1828800"/>
            <a:ext cx="4267200" cy="5078313"/>
          </a:xfrm>
          <a:prstGeom prst="rect">
            <a:avLst/>
          </a:prstGeom>
          <a:noFill/>
        </p:spPr>
        <p:txBody>
          <a:bodyPr wrap="square" rtlCol="0">
            <a:spAutoFit/>
          </a:bodyPr>
          <a:lstStyle/>
          <a:p>
            <a:r>
              <a:rPr lang="en-US" dirty="0" err="1"/>
              <a:t>int</a:t>
            </a:r>
            <a:r>
              <a:rPr lang="en-US" dirty="0"/>
              <a:t> main() </a:t>
            </a:r>
          </a:p>
          <a:p>
            <a:r>
              <a:rPr lang="en-US" dirty="0"/>
              <a:t>{ </a:t>
            </a:r>
          </a:p>
          <a:p>
            <a:r>
              <a:rPr lang="en-US" dirty="0"/>
              <a:t>   </a:t>
            </a:r>
            <a:r>
              <a:rPr lang="en-US" dirty="0" err="1"/>
              <a:t>int</a:t>
            </a:r>
            <a:r>
              <a:rPr lang="en-US" dirty="0"/>
              <a:t> x = 2; </a:t>
            </a:r>
          </a:p>
          <a:p>
            <a:r>
              <a:rPr lang="en-US" dirty="0"/>
              <a:t>   switch (x) </a:t>
            </a:r>
          </a:p>
          <a:p>
            <a:r>
              <a:rPr lang="en-US" dirty="0"/>
              <a:t>   { </a:t>
            </a:r>
          </a:p>
          <a:p>
            <a:r>
              <a:rPr lang="en-US" dirty="0"/>
              <a:t>       case 1: </a:t>
            </a:r>
            <a:r>
              <a:rPr lang="en-US" dirty="0" err="1"/>
              <a:t>printf</a:t>
            </a:r>
            <a:r>
              <a:rPr lang="en-US" dirty="0"/>
              <a:t>("Choice is 1"); </a:t>
            </a:r>
          </a:p>
          <a:p>
            <a:r>
              <a:rPr lang="en-US" dirty="0"/>
              <a:t>               break; </a:t>
            </a:r>
          </a:p>
          <a:p>
            <a:r>
              <a:rPr lang="en-US" dirty="0"/>
              <a:t>       case 2: </a:t>
            </a:r>
            <a:r>
              <a:rPr lang="en-US" dirty="0" err="1"/>
              <a:t>printf</a:t>
            </a:r>
            <a:r>
              <a:rPr lang="en-US" dirty="0"/>
              <a:t>("Choice is 2"); </a:t>
            </a:r>
          </a:p>
          <a:p>
            <a:r>
              <a:rPr lang="en-US" dirty="0"/>
              <a:t>                break; </a:t>
            </a:r>
          </a:p>
          <a:p>
            <a:r>
              <a:rPr lang="en-US" dirty="0"/>
              <a:t>       case 3: </a:t>
            </a:r>
            <a:r>
              <a:rPr lang="en-US" dirty="0" err="1"/>
              <a:t>printf</a:t>
            </a:r>
            <a:r>
              <a:rPr lang="en-US" dirty="0"/>
              <a:t>("Choice is 3"); </a:t>
            </a:r>
          </a:p>
          <a:p>
            <a:r>
              <a:rPr lang="en-US" dirty="0"/>
              <a:t>               break; </a:t>
            </a:r>
          </a:p>
          <a:p>
            <a:r>
              <a:rPr lang="en-US" dirty="0"/>
              <a:t>       default: </a:t>
            </a:r>
            <a:r>
              <a:rPr lang="en-US" dirty="0" err="1"/>
              <a:t>printf</a:t>
            </a:r>
            <a:r>
              <a:rPr lang="en-US" dirty="0"/>
              <a:t>("Choice other than 1, 2 and 3"); </a:t>
            </a:r>
          </a:p>
          <a:p>
            <a:r>
              <a:rPr lang="en-US" dirty="0"/>
              <a:t>                break;   </a:t>
            </a:r>
          </a:p>
          <a:p>
            <a:r>
              <a:rPr lang="en-US" dirty="0"/>
              <a:t>   } </a:t>
            </a:r>
          </a:p>
          <a:p>
            <a:r>
              <a:rPr lang="en-US" dirty="0"/>
              <a:t>   return 0; </a:t>
            </a:r>
          </a:p>
          <a:p>
            <a:r>
              <a:rPr lang="en-US" dirty="0"/>
              <a:t>}</a:t>
            </a:r>
          </a:p>
          <a:p>
            <a:endParaRPr lang="en-US" dirty="0"/>
          </a:p>
        </p:txBody>
      </p:sp>
    </p:spTree>
    <p:extLst>
      <p:ext uri="{BB962C8B-B14F-4D97-AF65-F5344CB8AC3E}">
        <p14:creationId xmlns:p14="http://schemas.microsoft.com/office/powerpoint/2010/main" val="34992581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Structures: Loop</a:t>
            </a:r>
            <a:endParaRPr lang="en-US" dirty="0"/>
          </a:p>
        </p:txBody>
      </p:sp>
      <p:sp>
        <p:nvSpPr>
          <p:cNvPr id="3" name="Content Placeholder 2"/>
          <p:cNvSpPr>
            <a:spLocks noGrp="1"/>
          </p:cNvSpPr>
          <p:nvPr>
            <p:ph idx="1"/>
          </p:nvPr>
        </p:nvSpPr>
        <p:spPr/>
        <p:txBody>
          <a:bodyPr/>
          <a:lstStyle/>
          <a:p>
            <a:r>
              <a:rPr lang="en-US" dirty="0"/>
              <a:t>Loops in programming come into use when we need to repeatedly execute a block of </a:t>
            </a:r>
            <a:r>
              <a:rPr lang="en-US" dirty="0" smtClean="0"/>
              <a:t>statements</a:t>
            </a:r>
            <a:r>
              <a:rPr lang="en-US" dirty="0"/>
              <a:t>.</a:t>
            </a:r>
          </a:p>
        </p:txBody>
      </p:sp>
      <p:pic>
        <p:nvPicPr>
          <p:cNvPr id="15362" name="Picture 2" descr="https://media.geeksforgeeks.org/wp-content/cdn-uploads/20191128194516/Cpp-loop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352800"/>
            <a:ext cx="6496314"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7819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 Structures: </a:t>
            </a:r>
            <a:r>
              <a:rPr lang="en-US" dirty="0" smtClean="0"/>
              <a:t>Loop – for loop</a:t>
            </a:r>
            <a:endParaRPr lang="en-US" dirty="0"/>
          </a:p>
        </p:txBody>
      </p:sp>
      <p:sp>
        <p:nvSpPr>
          <p:cNvPr id="3" name="Content Placeholder 2"/>
          <p:cNvSpPr>
            <a:spLocks noGrp="1"/>
          </p:cNvSpPr>
          <p:nvPr>
            <p:ph idx="1"/>
          </p:nvPr>
        </p:nvSpPr>
        <p:spPr/>
        <p:txBody>
          <a:bodyPr/>
          <a:lstStyle/>
          <a:p>
            <a:r>
              <a:rPr lang="en-US" dirty="0"/>
              <a:t>A for loop is a repetition control structure which allows us to write a loop that is executed a specific number of times</a:t>
            </a:r>
            <a:r>
              <a:rPr lang="en-US" dirty="0" smtClean="0"/>
              <a:t>.</a:t>
            </a:r>
          </a:p>
          <a:p>
            <a:r>
              <a:rPr lang="en-US" sz="2800" dirty="0"/>
              <a:t>for (initialization </a:t>
            </a:r>
            <a:r>
              <a:rPr lang="en-US" sz="2800" dirty="0" err="1"/>
              <a:t>expr</a:t>
            </a:r>
            <a:r>
              <a:rPr lang="en-US" sz="2800" dirty="0"/>
              <a:t>; test </a:t>
            </a:r>
            <a:r>
              <a:rPr lang="en-US" sz="2800" dirty="0" err="1"/>
              <a:t>expr</a:t>
            </a:r>
            <a:r>
              <a:rPr lang="en-US" sz="2800" dirty="0"/>
              <a:t>; update </a:t>
            </a:r>
            <a:r>
              <a:rPr lang="en-US" sz="2800" dirty="0" err="1"/>
              <a:t>expr</a:t>
            </a:r>
            <a:r>
              <a:rPr lang="en-US" sz="2800" dirty="0"/>
              <a:t>) </a:t>
            </a:r>
            <a:endParaRPr lang="en-US" sz="2800" dirty="0" smtClean="0"/>
          </a:p>
          <a:p>
            <a:pPr marL="82296" indent="0">
              <a:buNone/>
            </a:pPr>
            <a:r>
              <a:rPr lang="en-US" sz="2800" dirty="0" smtClean="0"/>
              <a:t>{ </a:t>
            </a:r>
            <a:r>
              <a:rPr lang="en-US" sz="2800" dirty="0"/>
              <a:t>// body of the loop </a:t>
            </a:r>
            <a:endParaRPr lang="en-US" sz="2800" dirty="0" smtClean="0"/>
          </a:p>
          <a:p>
            <a:pPr marL="82296" indent="0">
              <a:buNone/>
            </a:pPr>
            <a:r>
              <a:rPr lang="en-US" sz="2800" dirty="0" smtClean="0"/>
              <a:t>// </a:t>
            </a:r>
            <a:r>
              <a:rPr lang="en-US" sz="2800" dirty="0"/>
              <a:t>statements we want to execute </a:t>
            </a:r>
            <a:endParaRPr lang="en-US" sz="2800" dirty="0" smtClean="0"/>
          </a:p>
          <a:p>
            <a:pPr marL="82296" indent="0">
              <a:buNone/>
            </a:pPr>
            <a:r>
              <a:rPr lang="en-US" sz="2800" dirty="0" smtClean="0"/>
              <a:t>}</a:t>
            </a:r>
            <a:endParaRPr lang="en-US" sz="2800" dirty="0"/>
          </a:p>
        </p:txBody>
      </p:sp>
    </p:spTree>
    <p:extLst>
      <p:ext uri="{BB962C8B-B14F-4D97-AF65-F5344CB8AC3E}">
        <p14:creationId xmlns:p14="http://schemas.microsoft.com/office/powerpoint/2010/main" val="17716904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 Structures: Loop – for loop</a:t>
            </a:r>
          </a:p>
        </p:txBody>
      </p:sp>
      <p:pic>
        <p:nvPicPr>
          <p:cNvPr id="16386" name="Picture 2" descr="https://media.geeksforgeeks.org/wp-content/uploads/loop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447800"/>
            <a:ext cx="2702021" cy="4495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410200" y="1752600"/>
            <a:ext cx="3263522" cy="3416320"/>
          </a:xfrm>
          <a:prstGeom prst="rect">
            <a:avLst/>
          </a:prstGeom>
          <a:noFill/>
        </p:spPr>
        <p:txBody>
          <a:bodyPr wrap="none" rtlCol="0">
            <a:spAutoFit/>
          </a:bodyPr>
          <a:lstStyle/>
          <a:p>
            <a:r>
              <a:rPr lang="en-US" dirty="0" err="1"/>
              <a:t>int</a:t>
            </a:r>
            <a:r>
              <a:rPr lang="en-US" dirty="0"/>
              <a:t> main() </a:t>
            </a:r>
          </a:p>
          <a:p>
            <a:r>
              <a:rPr lang="en-US" dirty="0"/>
              <a:t>{ </a:t>
            </a:r>
          </a:p>
          <a:p>
            <a:r>
              <a:rPr lang="en-US" dirty="0"/>
              <a:t>    </a:t>
            </a:r>
            <a:r>
              <a:rPr lang="en-US" dirty="0" err="1"/>
              <a:t>int</a:t>
            </a:r>
            <a:r>
              <a:rPr lang="en-US" dirty="0"/>
              <a:t> i=0; </a:t>
            </a:r>
          </a:p>
          <a:p>
            <a:r>
              <a:rPr lang="en-US" dirty="0"/>
              <a:t>      </a:t>
            </a:r>
          </a:p>
          <a:p>
            <a:r>
              <a:rPr lang="en-US" dirty="0"/>
              <a:t>    for (i = 1; i &lt;= 10; i++) </a:t>
            </a:r>
          </a:p>
          <a:p>
            <a:r>
              <a:rPr lang="en-US" dirty="0"/>
              <a:t>    { </a:t>
            </a:r>
          </a:p>
          <a:p>
            <a:r>
              <a:rPr lang="en-US" dirty="0"/>
              <a:t>        </a:t>
            </a:r>
            <a:r>
              <a:rPr lang="en-US" dirty="0" err="1"/>
              <a:t>printf</a:t>
            </a:r>
            <a:r>
              <a:rPr lang="en-US" dirty="0"/>
              <a:t>( "Hello World\n");     </a:t>
            </a:r>
          </a:p>
          <a:p>
            <a:r>
              <a:rPr lang="en-US" dirty="0"/>
              <a:t>    } </a:t>
            </a:r>
          </a:p>
          <a:p>
            <a:r>
              <a:rPr lang="en-US" dirty="0"/>
              <a:t>  </a:t>
            </a:r>
          </a:p>
          <a:p>
            <a:r>
              <a:rPr lang="en-US" dirty="0"/>
              <a:t>    return 0; </a:t>
            </a:r>
          </a:p>
          <a:p>
            <a:r>
              <a:rPr lang="en-US" dirty="0"/>
              <a:t>} </a:t>
            </a:r>
          </a:p>
          <a:p>
            <a:endParaRPr lang="en-US" dirty="0"/>
          </a:p>
        </p:txBody>
      </p:sp>
    </p:spTree>
    <p:extLst>
      <p:ext uri="{BB962C8B-B14F-4D97-AF65-F5344CB8AC3E}">
        <p14:creationId xmlns:p14="http://schemas.microsoft.com/office/powerpoint/2010/main" val="36759438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 Structures: Loop – while loop</a:t>
            </a:r>
          </a:p>
        </p:txBody>
      </p:sp>
      <p:sp>
        <p:nvSpPr>
          <p:cNvPr id="3" name="Content Placeholder 2"/>
          <p:cNvSpPr>
            <a:spLocks noGrp="1"/>
          </p:cNvSpPr>
          <p:nvPr>
            <p:ph idx="1"/>
          </p:nvPr>
        </p:nvSpPr>
        <p:spPr/>
        <p:txBody>
          <a:bodyPr>
            <a:normAutofit fontScale="77500" lnSpcReduction="20000"/>
          </a:bodyPr>
          <a:lstStyle/>
          <a:p>
            <a:r>
              <a:rPr lang="en-US" dirty="0"/>
              <a:t>While studying </a:t>
            </a:r>
            <a:r>
              <a:rPr lang="en-US" b="1" dirty="0"/>
              <a:t>for </a:t>
            </a:r>
            <a:r>
              <a:rPr lang="en-US" b="1" dirty="0" smtClean="0"/>
              <a:t>loop</a:t>
            </a:r>
            <a:r>
              <a:rPr lang="en-US" dirty="0" smtClean="0"/>
              <a:t> the </a:t>
            </a:r>
            <a:r>
              <a:rPr lang="en-US" dirty="0"/>
              <a:t>number of iterations is known beforehand, i.e. the number of times the loop body is needed to be executed is known to us. </a:t>
            </a:r>
            <a:endParaRPr lang="en-US" dirty="0" smtClean="0"/>
          </a:p>
          <a:p>
            <a:r>
              <a:rPr lang="en-US" dirty="0" smtClean="0"/>
              <a:t>while </a:t>
            </a:r>
            <a:r>
              <a:rPr lang="en-US" dirty="0"/>
              <a:t>loops are used in situations where we do not know the exact number of iterations of loop beforehand. </a:t>
            </a:r>
            <a:endParaRPr lang="en-US" dirty="0" smtClean="0"/>
          </a:p>
          <a:p>
            <a:r>
              <a:rPr lang="en-US" dirty="0" smtClean="0"/>
              <a:t>The </a:t>
            </a:r>
            <a:r>
              <a:rPr lang="en-US" dirty="0"/>
              <a:t>loop execution is terminated on the basis of test condition</a:t>
            </a:r>
            <a:r>
              <a:rPr lang="en-US" dirty="0" smtClean="0"/>
              <a:t>.</a:t>
            </a:r>
          </a:p>
          <a:p>
            <a:pPr marL="82296" indent="0">
              <a:buNone/>
            </a:pPr>
            <a:r>
              <a:rPr lang="en-US" dirty="0"/>
              <a:t>initialization expression; </a:t>
            </a:r>
            <a:endParaRPr lang="en-US" dirty="0" smtClean="0"/>
          </a:p>
          <a:p>
            <a:pPr marL="82296" indent="0">
              <a:buNone/>
            </a:pPr>
            <a:r>
              <a:rPr lang="en-US" dirty="0" smtClean="0"/>
              <a:t>while </a:t>
            </a:r>
            <a:r>
              <a:rPr lang="en-US" dirty="0"/>
              <a:t>(</a:t>
            </a:r>
            <a:r>
              <a:rPr lang="en-US" dirty="0" err="1"/>
              <a:t>test_expression</a:t>
            </a:r>
            <a:r>
              <a:rPr lang="en-US" dirty="0"/>
              <a:t>) </a:t>
            </a:r>
            <a:endParaRPr lang="en-US" dirty="0" smtClean="0"/>
          </a:p>
          <a:p>
            <a:pPr marL="82296" indent="0">
              <a:buNone/>
            </a:pPr>
            <a:r>
              <a:rPr lang="en-US" dirty="0" smtClean="0"/>
              <a:t>{ </a:t>
            </a:r>
            <a:r>
              <a:rPr lang="en-US" dirty="0"/>
              <a:t>// statements </a:t>
            </a:r>
            <a:endParaRPr lang="en-US" dirty="0" smtClean="0"/>
          </a:p>
          <a:p>
            <a:pPr marL="82296" indent="0">
              <a:buNone/>
            </a:pPr>
            <a:r>
              <a:rPr lang="en-US" dirty="0" err="1" smtClean="0"/>
              <a:t>update_expression</a:t>
            </a:r>
            <a:r>
              <a:rPr lang="en-US" dirty="0"/>
              <a:t>; </a:t>
            </a:r>
            <a:endParaRPr lang="en-US" dirty="0" smtClean="0"/>
          </a:p>
          <a:p>
            <a:pPr marL="82296" indent="0">
              <a:buNone/>
            </a:pPr>
            <a:r>
              <a:rPr lang="en-US" dirty="0" smtClean="0"/>
              <a:t>}</a:t>
            </a:r>
            <a:endParaRPr lang="en-US" dirty="0"/>
          </a:p>
        </p:txBody>
      </p:sp>
    </p:spTree>
    <p:extLst>
      <p:ext uri="{BB962C8B-B14F-4D97-AF65-F5344CB8AC3E}">
        <p14:creationId xmlns:p14="http://schemas.microsoft.com/office/powerpoint/2010/main" val="29264349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 Structures: Loop – </a:t>
            </a:r>
            <a:r>
              <a:rPr lang="en-US" dirty="0" smtClean="0"/>
              <a:t>while loop</a:t>
            </a:r>
            <a:endParaRPr lang="en-US" dirty="0"/>
          </a:p>
        </p:txBody>
      </p:sp>
      <p:pic>
        <p:nvPicPr>
          <p:cNvPr id="17410" name="Picture 2" descr="https://media.geeksforgeeks.org/wp-content/uploads/php-while-loo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28800"/>
            <a:ext cx="4205145" cy="3657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195745" y="1804481"/>
            <a:ext cx="3263522" cy="3970318"/>
          </a:xfrm>
          <a:prstGeom prst="rect">
            <a:avLst/>
          </a:prstGeom>
          <a:noFill/>
        </p:spPr>
        <p:txBody>
          <a:bodyPr wrap="none" rtlCol="0">
            <a:spAutoFit/>
          </a:bodyPr>
          <a:lstStyle/>
          <a:p>
            <a:r>
              <a:rPr lang="en-US" dirty="0" err="1"/>
              <a:t>int</a:t>
            </a:r>
            <a:r>
              <a:rPr lang="en-US" dirty="0"/>
              <a:t> main() </a:t>
            </a:r>
          </a:p>
          <a:p>
            <a:r>
              <a:rPr lang="en-US" dirty="0"/>
              <a:t>{ </a:t>
            </a:r>
          </a:p>
          <a:p>
            <a:r>
              <a:rPr lang="en-US" dirty="0"/>
              <a:t>    // initialization expression </a:t>
            </a:r>
          </a:p>
          <a:p>
            <a:r>
              <a:rPr lang="en-US" dirty="0"/>
              <a:t>    </a:t>
            </a:r>
            <a:r>
              <a:rPr lang="en-US" dirty="0" err="1"/>
              <a:t>int</a:t>
            </a:r>
            <a:r>
              <a:rPr lang="en-US" dirty="0"/>
              <a:t> i = 1; </a:t>
            </a:r>
          </a:p>
          <a:p>
            <a:r>
              <a:rPr lang="en-US" dirty="0"/>
              <a:t>      // test expression </a:t>
            </a:r>
          </a:p>
          <a:p>
            <a:r>
              <a:rPr lang="en-US" dirty="0"/>
              <a:t>    while (i &lt; 6) </a:t>
            </a:r>
          </a:p>
          <a:p>
            <a:r>
              <a:rPr lang="en-US" dirty="0"/>
              <a:t>    { </a:t>
            </a:r>
          </a:p>
          <a:p>
            <a:r>
              <a:rPr lang="en-US" dirty="0"/>
              <a:t>        </a:t>
            </a:r>
            <a:r>
              <a:rPr lang="en-US" dirty="0" err="1"/>
              <a:t>printf</a:t>
            </a:r>
            <a:r>
              <a:rPr lang="en-US" dirty="0"/>
              <a:t>( "Hello World\n");     </a:t>
            </a:r>
          </a:p>
          <a:p>
            <a:r>
              <a:rPr lang="en-US" dirty="0"/>
              <a:t>        // update expression </a:t>
            </a:r>
          </a:p>
          <a:p>
            <a:r>
              <a:rPr lang="en-US" dirty="0"/>
              <a:t>        i++; </a:t>
            </a:r>
          </a:p>
          <a:p>
            <a:r>
              <a:rPr lang="en-US" dirty="0"/>
              <a:t>    } </a:t>
            </a:r>
          </a:p>
          <a:p>
            <a:r>
              <a:rPr lang="en-US" dirty="0"/>
              <a:t>      return 0; </a:t>
            </a:r>
          </a:p>
          <a:p>
            <a:r>
              <a:rPr lang="en-US" dirty="0"/>
              <a:t>} </a:t>
            </a:r>
          </a:p>
          <a:p>
            <a:endParaRPr lang="en-US" dirty="0"/>
          </a:p>
        </p:txBody>
      </p:sp>
    </p:spTree>
    <p:extLst>
      <p:ext uri="{BB962C8B-B14F-4D97-AF65-F5344CB8AC3E}">
        <p14:creationId xmlns:p14="http://schemas.microsoft.com/office/powerpoint/2010/main" val="2974240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 - </a:t>
            </a:r>
            <a:r>
              <a:rPr lang="en-US" dirty="0" smtClean="0"/>
              <a:t>Class</a:t>
            </a:r>
            <a:endParaRPr lang="en-US" dirty="0"/>
          </a:p>
        </p:txBody>
      </p:sp>
      <p:sp>
        <p:nvSpPr>
          <p:cNvPr id="3" name="Content Placeholder 2"/>
          <p:cNvSpPr>
            <a:spLocks noGrp="1"/>
          </p:cNvSpPr>
          <p:nvPr>
            <p:ph idx="1"/>
          </p:nvPr>
        </p:nvSpPr>
        <p:spPr/>
        <p:txBody>
          <a:bodyPr>
            <a:normAutofit/>
          </a:bodyPr>
          <a:lstStyle/>
          <a:p>
            <a:r>
              <a:rPr lang="en-US" sz="2800" dirty="0"/>
              <a:t>It is similar to </a:t>
            </a:r>
            <a:r>
              <a:rPr lang="en-US" sz="2800" b="1" dirty="0" smtClean="0"/>
              <a:t>structures</a:t>
            </a:r>
            <a:r>
              <a:rPr lang="en-US" sz="2800" dirty="0" smtClean="0"/>
              <a:t> </a:t>
            </a:r>
            <a:r>
              <a:rPr lang="en-US" sz="2800" dirty="0"/>
              <a:t>in C language. </a:t>
            </a:r>
            <a:endParaRPr lang="en-US" sz="2800" dirty="0" smtClean="0"/>
          </a:p>
          <a:p>
            <a:r>
              <a:rPr lang="en-US" sz="2800" dirty="0" smtClean="0"/>
              <a:t>Class </a:t>
            </a:r>
            <a:r>
              <a:rPr lang="en-US" sz="2800" dirty="0"/>
              <a:t>can also be defined as user defined data type but it also contains functions in it. </a:t>
            </a:r>
            <a:endParaRPr lang="en-US" sz="2800" dirty="0" smtClean="0"/>
          </a:p>
          <a:p>
            <a:r>
              <a:rPr lang="en-US" sz="2800" dirty="0" smtClean="0"/>
              <a:t>So</a:t>
            </a:r>
            <a:r>
              <a:rPr lang="en-US" sz="2800" dirty="0"/>
              <a:t>, class is basically a blueprint for object. </a:t>
            </a:r>
            <a:endParaRPr lang="en-US" sz="2800" dirty="0" smtClean="0"/>
          </a:p>
          <a:p>
            <a:r>
              <a:rPr lang="en-US" sz="2800" dirty="0" smtClean="0"/>
              <a:t>It </a:t>
            </a:r>
            <a:r>
              <a:rPr lang="en-US" sz="2800" dirty="0"/>
              <a:t>declare &amp; defines what data variables the object will have and what operations can be performed on the class's object. </a:t>
            </a:r>
          </a:p>
        </p:txBody>
      </p:sp>
      <p:pic>
        <p:nvPicPr>
          <p:cNvPr id="4" name="Picture 4" descr="PHP Object Oriented Programming Part-8: Abstract Class and Method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4495800"/>
            <a:ext cx="247788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30022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 Structures: Loop – </a:t>
            </a:r>
            <a:r>
              <a:rPr lang="en-US" dirty="0" smtClean="0"/>
              <a:t>do -while </a:t>
            </a:r>
            <a:r>
              <a:rPr lang="en-US" dirty="0"/>
              <a:t>loop</a:t>
            </a:r>
          </a:p>
        </p:txBody>
      </p:sp>
      <p:sp>
        <p:nvSpPr>
          <p:cNvPr id="3" name="Content Placeholder 2"/>
          <p:cNvSpPr>
            <a:spLocks noGrp="1"/>
          </p:cNvSpPr>
          <p:nvPr>
            <p:ph idx="1"/>
          </p:nvPr>
        </p:nvSpPr>
        <p:spPr/>
        <p:txBody>
          <a:bodyPr>
            <a:normAutofit fontScale="85000" lnSpcReduction="20000"/>
          </a:bodyPr>
          <a:lstStyle/>
          <a:p>
            <a:r>
              <a:rPr lang="en-US" dirty="0"/>
              <a:t>In do while loops also the loop execution is terminated on the basis of test condition. </a:t>
            </a:r>
            <a:endParaRPr lang="en-US" dirty="0" smtClean="0"/>
          </a:p>
          <a:p>
            <a:r>
              <a:rPr lang="en-US" dirty="0" smtClean="0"/>
              <a:t>The </a:t>
            </a:r>
            <a:r>
              <a:rPr lang="en-US" dirty="0"/>
              <a:t>main difference between do while loop and while loop is in do while loop the condition is tested at the end of loop body</a:t>
            </a:r>
            <a:r>
              <a:rPr lang="en-US" dirty="0" smtClean="0"/>
              <a:t>,</a:t>
            </a:r>
          </a:p>
          <a:p>
            <a:r>
              <a:rPr lang="en-US" dirty="0" smtClean="0"/>
              <a:t>do </a:t>
            </a:r>
            <a:r>
              <a:rPr lang="en-US" dirty="0"/>
              <a:t>while loop is exit controlled whereas the other two loops are entry controlled loops</a:t>
            </a:r>
            <a:r>
              <a:rPr lang="en-US" dirty="0" smtClean="0"/>
              <a:t>.</a:t>
            </a:r>
          </a:p>
          <a:p>
            <a:pPr marL="82296" indent="0">
              <a:buNone/>
            </a:pPr>
            <a:r>
              <a:rPr lang="en-US" dirty="0"/>
              <a:t>initialization expression; </a:t>
            </a:r>
            <a:endParaRPr lang="en-US" dirty="0" smtClean="0"/>
          </a:p>
          <a:p>
            <a:pPr marL="82296" indent="0">
              <a:buNone/>
            </a:pPr>
            <a:r>
              <a:rPr lang="en-US" dirty="0" smtClean="0"/>
              <a:t>do {</a:t>
            </a:r>
          </a:p>
          <a:p>
            <a:pPr marL="82296" indent="0">
              <a:buNone/>
            </a:pPr>
            <a:r>
              <a:rPr lang="en-US" dirty="0" smtClean="0"/>
              <a:t> </a:t>
            </a:r>
            <a:r>
              <a:rPr lang="en-US" dirty="0"/>
              <a:t>// statements </a:t>
            </a:r>
            <a:endParaRPr lang="en-US" dirty="0" smtClean="0"/>
          </a:p>
          <a:p>
            <a:pPr marL="82296" indent="0">
              <a:buNone/>
            </a:pPr>
            <a:r>
              <a:rPr lang="en-US" dirty="0" err="1" smtClean="0"/>
              <a:t>update_expression</a:t>
            </a:r>
            <a:r>
              <a:rPr lang="en-US" dirty="0" smtClean="0"/>
              <a:t>;</a:t>
            </a:r>
          </a:p>
          <a:p>
            <a:pPr marL="82296" indent="0">
              <a:buNone/>
            </a:pPr>
            <a:r>
              <a:rPr lang="en-US" dirty="0" smtClean="0"/>
              <a:t> </a:t>
            </a:r>
            <a:r>
              <a:rPr lang="en-US" dirty="0"/>
              <a:t>} while (</a:t>
            </a:r>
            <a:r>
              <a:rPr lang="en-US" dirty="0" err="1"/>
              <a:t>test_expression</a:t>
            </a:r>
            <a:r>
              <a:rPr lang="en-US" dirty="0"/>
              <a:t>);</a:t>
            </a:r>
          </a:p>
        </p:txBody>
      </p:sp>
    </p:spTree>
    <p:extLst>
      <p:ext uri="{BB962C8B-B14F-4D97-AF65-F5344CB8AC3E}">
        <p14:creationId xmlns:p14="http://schemas.microsoft.com/office/powerpoint/2010/main" val="13480163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 Structures: Loop – do -while loop</a:t>
            </a:r>
          </a:p>
        </p:txBody>
      </p:sp>
      <p:pic>
        <p:nvPicPr>
          <p:cNvPr id="18434" name="Picture 2" descr="https://media.geeksforgeeks.org/wp-content/uploads/php-do-whi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4029931" cy="3505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172931" y="1447800"/>
            <a:ext cx="3818669" cy="4801314"/>
          </a:xfrm>
          <a:prstGeom prst="rect">
            <a:avLst/>
          </a:prstGeom>
          <a:noFill/>
        </p:spPr>
        <p:txBody>
          <a:bodyPr wrap="square" rtlCol="0">
            <a:spAutoFit/>
          </a:bodyPr>
          <a:lstStyle/>
          <a:p>
            <a:r>
              <a:rPr lang="en-US" dirty="0" err="1"/>
              <a:t>int</a:t>
            </a:r>
            <a:r>
              <a:rPr lang="en-US" dirty="0"/>
              <a:t> main() </a:t>
            </a:r>
          </a:p>
          <a:p>
            <a:r>
              <a:rPr lang="en-US" dirty="0"/>
              <a:t>{ </a:t>
            </a:r>
          </a:p>
          <a:p>
            <a:r>
              <a:rPr lang="en-US" dirty="0"/>
              <a:t>    </a:t>
            </a:r>
            <a:r>
              <a:rPr lang="en-US" dirty="0" err="1"/>
              <a:t>int</a:t>
            </a:r>
            <a:r>
              <a:rPr lang="en-US" dirty="0"/>
              <a:t> i = 2; // Initialization expression </a:t>
            </a:r>
          </a:p>
          <a:p>
            <a:r>
              <a:rPr lang="en-US" dirty="0"/>
              <a:t>  </a:t>
            </a:r>
          </a:p>
          <a:p>
            <a:r>
              <a:rPr lang="en-US" dirty="0"/>
              <a:t>    do</a:t>
            </a:r>
          </a:p>
          <a:p>
            <a:r>
              <a:rPr lang="en-US" dirty="0"/>
              <a:t>    { </a:t>
            </a:r>
          </a:p>
          <a:p>
            <a:r>
              <a:rPr lang="en-US" dirty="0"/>
              <a:t>        // loop body </a:t>
            </a:r>
          </a:p>
          <a:p>
            <a:r>
              <a:rPr lang="en-US" dirty="0"/>
              <a:t>        </a:t>
            </a:r>
            <a:r>
              <a:rPr lang="en-US" dirty="0" err="1"/>
              <a:t>printf</a:t>
            </a:r>
            <a:r>
              <a:rPr lang="en-US" dirty="0"/>
              <a:t>( "Hello World\n");     </a:t>
            </a:r>
          </a:p>
          <a:p>
            <a:r>
              <a:rPr lang="en-US" dirty="0"/>
              <a:t>  </a:t>
            </a:r>
          </a:p>
          <a:p>
            <a:r>
              <a:rPr lang="en-US" dirty="0"/>
              <a:t>        // update expression </a:t>
            </a:r>
          </a:p>
          <a:p>
            <a:r>
              <a:rPr lang="en-US" dirty="0"/>
              <a:t>        i++; </a:t>
            </a:r>
          </a:p>
          <a:p>
            <a:r>
              <a:rPr lang="en-US" dirty="0"/>
              <a:t>  </a:t>
            </a:r>
          </a:p>
          <a:p>
            <a:r>
              <a:rPr lang="en-US" dirty="0"/>
              <a:t>    }  while (i &lt; 1);   // test expression </a:t>
            </a:r>
          </a:p>
          <a:p>
            <a:r>
              <a:rPr lang="en-US" dirty="0"/>
              <a:t>  </a:t>
            </a:r>
          </a:p>
          <a:p>
            <a:r>
              <a:rPr lang="en-US" dirty="0"/>
              <a:t>    return 0; </a:t>
            </a:r>
          </a:p>
          <a:p>
            <a:r>
              <a:rPr lang="en-US" dirty="0"/>
              <a:t>} </a:t>
            </a:r>
          </a:p>
          <a:p>
            <a:endParaRPr lang="en-US" dirty="0"/>
          </a:p>
        </p:txBody>
      </p:sp>
    </p:spTree>
    <p:extLst>
      <p:ext uri="{BB962C8B-B14F-4D97-AF65-F5344CB8AC3E}">
        <p14:creationId xmlns:p14="http://schemas.microsoft.com/office/powerpoint/2010/main" val="16000521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Arrays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3738316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sz="quarter" idx="1"/>
          </p:nvPr>
        </p:nvSpPr>
        <p:spPr/>
        <p:txBody>
          <a:bodyPr>
            <a:normAutofit fontScale="85000" lnSpcReduction="20000"/>
          </a:bodyPr>
          <a:lstStyle/>
          <a:p>
            <a:r>
              <a:rPr lang="en-US" b="1" dirty="0" smtClean="0"/>
              <a:t>Array </a:t>
            </a:r>
            <a:r>
              <a:rPr lang="en-US" dirty="0" smtClean="0"/>
              <a:t>stores a fixed-size sequential collection of elements of the same type. </a:t>
            </a:r>
          </a:p>
          <a:p>
            <a:r>
              <a:rPr lang="en-US" dirty="0" smtClean="0"/>
              <a:t>An array is used to store a collection of data, but it is often more useful to think of an array as a collection of variables of the same type.</a:t>
            </a:r>
          </a:p>
          <a:p>
            <a:r>
              <a:rPr lang="en-US" dirty="0" smtClean="0"/>
              <a:t>A specific element in an array is accessed by an index.</a:t>
            </a:r>
          </a:p>
          <a:p>
            <a:r>
              <a:rPr lang="en-US" dirty="0" smtClean="0"/>
              <a:t>All arrays consist of contiguous memory locations</a:t>
            </a:r>
          </a:p>
          <a:p>
            <a:r>
              <a:rPr lang="en-US" dirty="0" smtClean="0"/>
              <a:t>The lowest address corresponds to the first element and the highest address to the last element.</a:t>
            </a:r>
            <a:endParaRPr lang="en-US" dirty="0"/>
          </a:p>
        </p:txBody>
      </p:sp>
    </p:spTree>
    <p:extLst>
      <p:ext uri="{BB962C8B-B14F-4D97-AF65-F5344CB8AC3E}">
        <p14:creationId xmlns:p14="http://schemas.microsoft.com/office/powerpoint/2010/main" val="38739755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Declaring and Initializing an Array</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Syntax</a:t>
            </a:r>
          </a:p>
          <a:p>
            <a:pPr lvl="1"/>
            <a:r>
              <a:rPr lang="en-US" dirty="0" smtClean="0"/>
              <a:t>type </a:t>
            </a:r>
            <a:r>
              <a:rPr lang="en-US" dirty="0" err="1" smtClean="0"/>
              <a:t>arrayName</a:t>
            </a:r>
            <a:r>
              <a:rPr lang="en-US" dirty="0" smtClean="0"/>
              <a:t> [ </a:t>
            </a:r>
            <a:r>
              <a:rPr lang="en-US" dirty="0" err="1" smtClean="0"/>
              <a:t>arraySize</a:t>
            </a:r>
            <a:r>
              <a:rPr lang="en-US" dirty="0" smtClean="0"/>
              <a:t> ];</a:t>
            </a:r>
          </a:p>
          <a:p>
            <a:r>
              <a:rPr lang="en-US" dirty="0" smtClean="0"/>
              <a:t>This is called a single-dimension array. The </a:t>
            </a:r>
            <a:r>
              <a:rPr lang="en-US" b="1" dirty="0" err="1" smtClean="0"/>
              <a:t>arraySize</a:t>
            </a:r>
            <a:r>
              <a:rPr lang="en-US" dirty="0" smtClean="0"/>
              <a:t> must be an integer constant greater than zero and </a:t>
            </a:r>
            <a:r>
              <a:rPr lang="en-US" b="1" dirty="0" smtClean="0"/>
              <a:t>type</a:t>
            </a:r>
            <a:r>
              <a:rPr lang="en-US" dirty="0" smtClean="0"/>
              <a:t> can be any valid C++ data type.</a:t>
            </a:r>
          </a:p>
          <a:p>
            <a:pPr lvl="1"/>
            <a:r>
              <a:rPr lang="en-US" dirty="0" smtClean="0"/>
              <a:t>E.g. </a:t>
            </a:r>
          </a:p>
          <a:p>
            <a:pPr lvl="1"/>
            <a:r>
              <a:rPr lang="en-US" dirty="0" smtClean="0"/>
              <a:t>double bal[10];</a:t>
            </a:r>
          </a:p>
          <a:p>
            <a:r>
              <a:rPr lang="en-US" dirty="0" smtClean="0"/>
              <a:t> initialize C++ array elements either one by one or using a single statement</a:t>
            </a:r>
          </a:p>
          <a:p>
            <a:pPr lvl="1"/>
            <a:r>
              <a:rPr lang="en-US" dirty="0" err="1" smtClean="0"/>
              <a:t>E.g</a:t>
            </a:r>
            <a:r>
              <a:rPr lang="en-US" dirty="0" smtClean="0"/>
              <a:t> </a:t>
            </a:r>
          </a:p>
          <a:p>
            <a:pPr lvl="1"/>
            <a:r>
              <a:rPr lang="fr-FR" dirty="0" smtClean="0"/>
              <a:t>double balance[5] = {1000.0, 2.0, 3.4, 17.0, 50.0};</a:t>
            </a:r>
          </a:p>
          <a:p>
            <a:pPr lvl="1"/>
            <a:r>
              <a:rPr lang="fr-FR" dirty="0" smtClean="0"/>
              <a:t>double balance[] = {1000.0, 2.0};</a:t>
            </a:r>
            <a:endParaRPr lang="en-US" dirty="0"/>
          </a:p>
        </p:txBody>
      </p:sp>
    </p:spTree>
    <p:extLst>
      <p:ext uri="{BB962C8B-B14F-4D97-AF65-F5344CB8AC3E}">
        <p14:creationId xmlns:p14="http://schemas.microsoft.com/office/powerpoint/2010/main" val="27108532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Array Elements</a:t>
            </a:r>
            <a:endParaRPr lang="en-US" dirty="0"/>
          </a:p>
        </p:txBody>
      </p:sp>
      <p:sp>
        <p:nvSpPr>
          <p:cNvPr id="3" name="Content Placeholder 2"/>
          <p:cNvSpPr>
            <a:spLocks noGrp="1"/>
          </p:cNvSpPr>
          <p:nvPr>
            <p:ph sz="quarter" idx="1"/>
          </p:nvPr>
        </p:nvSpPr>
        <p:spPr/>
        <p:txBody>
          <a:bodyPr/>
          <a:lstStyle/>
          <a:p>
            <a:endParaRPr lang="en-US" dirty="0" smtClean="0"/>
          </a:p>
          <a:p>
            <a:endParaRPr lang="en-US" dirty="0" smtClean="0"/>
          </a:p>
          <a:p>
            <a:endParaRPr lang="en-US" dirty="0" smtClean="0"/>
          </a:p>
          <a:p>
            <a:r>
              <a:rPr lang="en-US" dirty="0" smtClean="0"/>
              <a:t>double salary = balance[9];</a:t>
            </a:r>
            <a:endParaRPr lang="en-US" dirty="0"/>
          </a:p>
        </p:txBody>
      </p:sp>
      <p:pic>
        <p:nvPicPr>
          <p:cNvPr id="1028" name="Picture 4" descr="Array Presentation"/>
          <p:cNvPicPr>
            <a:picLocks noChangeAspect="1" noChangeArrowheads="1"/>
          </p:cNvPicPr>
          <p:nvPr/>
        </p:nvPicPr>
        <p:blipFill>
          <a:blip r:embed="rId2"/>
          <a:srcRect/>
          <a:stretch>
            <a:fillRect/>
          </a:stretch>
        </p:blipFill>
        <p:spPr bwMode="auto">
          <a:xfrm>
            <a:off x="838200" y="1752600"/>
            <a:ext cx="4429125" cy="638175"/>
          </a:xfrm>
          <a:prstGeom prst="rect">
            <a:avLst/>
          </a:prstGeom>
          <a:noFill/>
        </p:spPr>
      </p:pic>
      <p:sp>
        <p:nvSpPr>
          <p:cNvPr id="4" name="TextBox 3"/>
          <p:cNvSpPr txBox="1"/>
          <p:nvPr/>
        </p:nvSpPr>
        <p:spPr>
          <a:xfrm>
            <a:off x="1447800" y="2547257"/>
            <a:ext cx="697627" cy="369332"/>
          </a:xfrm>
          <a:prstGeom prst="rect">
            <a:avLst/>
          </a:prstGeom>
          <a:noFill/>
        </p:spPr>
        <p:txBody>
          <a:bodyPr wrap="none" rtlCol="0">
            <a:spAutoFit/>
          </a:bodyPr>
          <a:lstStyle/>
          <a:p>
            <a:r>
              <a:rPr lang="en-US" dirty="0" smtClean="0"/>
              <a:t>1000</a:t>
            </a:r>
            <a:endParaRPr lang="en-US" dirty="0"/>
          </a:p>
        </p:txBody>
      </p:sp>
      <p:sp>
        <p:nvSpPr>
          <p:cNvPr id="5" name="TextBox 4"/>
          <p:cNvSpPr txBox="1"/>
          <p:nvPr/>
        </p:nvSpPr>
        <p:spPr>
          <a:xfrm>
            <a:off x="2590800" y="2547257"/>
            <a:ext cx="697627" cy="369332"/>
          </a:xfrm>
          <a:prstGeom prst="rect">
            <a:avLst/>
          </a:prstGeom>
          <a:noFill/>
        </p:spPr>
        <p:txBody>
          <a:bodyPr wrap="none" rtlCol="0">
            <a:spAutoFit/>
          </a:bodyPr>
          <a:lstStyle/>
          <a:p>
            <a:r>
              <a:rPr lang="en-US" dirty="0"/>
              <a:t>2</a:t>
            </a:r>
            <a:r>
              <a:rPr lang="en-US" dirty="0" smtClean="0"/>
              <a:t>001</a:t>
            </a:r>
            <a:endParaRPr lang="en-US" dirty="0"/>
          </a:p>
        </p:txBody>
      </p:sp>
    </p:spTree>
    <p:extLst>
      <p:ext uri="{BB962C8B-B14F-4D97-AF65-F5344CB8AC3E}">
        <p14:creationId xmlns:p14="http://schemas.microsoft.com/office/powerpoint/2010/main" val="17737236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err="1" smtClean="0"/>
              <a:t>int</a:t>
            </a:r>
            <a:r>
              <a:rPr lang="en-US" dirty="0" smtClean="0"/>
              <a:t> main () {</a:t>
            </a:r>
          </a:p>
          <a:p>
            <a:r>
              <a:rPr lang="en-US" dirty="0" smtClean="0"/>
              <a:t> </a:t>
            </a:r>
            <a:r>
              <a:rPr lang="en-US" dirty="0" err="1" smtClean="0"/>
              <a:t>int</a:t>
            </a:r>
            <a:r>
              <a:rPr lang="en-US" dirty="0" smtClean="0"/>
              <a:t> n[ 10 ]; </a:t>
            </a:r>
          </a:p>
          <a:p>
            <a:r>
              <a:rPr lang="en-US" dirty="0" smtClean="0"/>
              <a:t>for ( </a:t>
            </a:r>
            <a:r>
              <a:rPr lang="en-US" dirty="0" err="1" smtClean="0"/>
              <a:t>int</a:t>
            </a:r>
            <a:r>
              <a:rPr lang="en-US" dirty="0" smtClean="0"/>
              <a:t> i = 0; i &lt;=9; i++ ) { </a:t>
            </a:r>
          </a:p>
          <a:p>
            <a:r>
              <a:rPr lang="en-US" dirty="0" smtClean="0"/>
              <a:t>n[ </a:t>
            </a:r>
            <a:r>
              <a:rPr lang="en-US" dirty="0" err="1" smtClean="0"/>
              <a:t>i</a:t>
            </a:r>
            <a:r>
              <a:rPr lang="en-US" dirty="0" smtClean="0"/>
              <a:t> ] = </a:t>
            </a:r>
            <a:r>
              <a:rPr lang="en-US" dirty="0" err="1" smtClean="0"/>
              <a:t>i</a:t>
            </a:r>
            <a:r>
              <a:rPr lang="en-US" dirty="0" smtClean="0"/>
              <a:t> ; </a:t>
            </a:r>
          </a:p>
          <a:p>
            <a:r>
              <a:rPr lang="en-US" dirty="0" smtClean="0"/>
              <a:t>} </a:t>
            </a:r>
          </a:p>
          <a:p>
            <a:r>
              <a:rPr lang="en-US" dirty="0" err="1" smtClean="0"/>
              <a:t>cout</a:t>
            </a:r>
            <a:r>
              <a:rPr lang="en-US" dirty="0" smtClean="0"/>
              <a:t> &lt;&lt; "Element" &lt;&lt;  "Value" &lt;&lt; </a:t>
            </a:r>
            <a:r>
              <a:rPr lang="en-US" dirty="0" err="1" smtClean="0"/>
              <a:t>endl</a:t>
            </a:r>
            <a:r>
              <a:rPr lang="en-US" dirty="0" smtClean="0"/>
              <a:t>; </a:t>
            </a:r>
          </a:p>
          <a:p>
            <a:r>
              <a:rPr lang="en-US" dirty="0" smtClean="0"/>
              <a:t>for ( </a:t>
            </a:r>
            <a:r>
              <a:rPr lang="en-US" dirty="0" err="1" smtClean="0"/>
              <a:t>int</a:t>
            </a:r>
            <a:r>
              <a:rPr lang="en-US" dirty="0" smtClean="0"/>
              <a:t> j = 0; j &lt; 10; j++ ) {</a:t>
            </a:r>
          </a:p>
          <a:p>
            <a:r>
              <a:rPr lang="en-US" dirty="0" smtClean="0"/>
              <a:t> </a:t>
            </a:r>
            <a:r>
              <a:rPr lang="en-US" dirty="0" err="1" smtClean="0"/>
              <a:t>cout</a:t>
            </a:r>
            <a:r>
              <a:rPr lang="en-US" dirty="0" smtClean="0"/>
              <a:t> &lt;&lt;  j  &lt;&lt; n[ j ] &lt;&lt; </a:t>
            </a:r>
            <a:r>
              <a:rPr lang="en-US" dirty="0" err="1" smtClean="0"/>
              <a:t>endl</a:t>
            </a:r>
            <a:r>
              <a:rPr lang="en-US" dirty="0" smtClean="0"/>
              <a:t>; </a:t>
            </a:r>
          </a:p>
          <a:p>
            <a:r>
              <a:rPr lang="en-US" dirty="0" smtClean="0"/>
              <a:t>} </a:t>
            </a:r>
          </a:p>
          <a:p>
            <a:r>
              <a:rPr lang="en-US" dirty="0" smtClean="0"/>
              <a:t>return 0; </a:t>
            </a:r>
          </a:p>
          <a:p>
            <a:r>
              <a:rPr lang="en-US" dirty="0" smtClean="0"/>
              <a:t>}</a:t>
            </a:r>
            <a:endParaRPr lang="en-US" dirty="0"/>
          </a:p>
        </p:txBody>
      </p:sp>
    </p:spTree>
    <p:extLst>
      <p:ext uri="{BB962C8B-B14F-4D97-AF65-F5344CB8AC3E}">
        <p14:creationId xmlns:p14="http://schemas.microsoft.com/office/powerpoint/2010/main" val="17116525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array</a:t>
            </a:r>
            <a:endParaRPr lang="en-US" dirty="0"/>
          </a:p>
        </p:txBody>
      </p:sp>
      <p:sp>
        <p:nvSpPr>
          <p:cNvPr id="3" name="Content Placeholder 2"/>
          <p:cNvSpPr>
            <a:spLocks noGrp="1"/>
          </p:cNvSpPr>
          <p:nvPr>
            <p:ph sz="quarter" idx="1"/>
          </p:nvPr>
        </p:nvSpPr>
        <p:spPr/>
        <p:txBody>
          <a:bodyPr/>
          <a:lstStyle/>
          <a:p>
            <a:r>
              <a:rPr lang="en-US" dirty="0" smtClean="0"/>
              <a:t>Syntax - </a:t>
            </a:r>
          </a:p>
          <a:p>
            <a:pPr lvl="1"/>
            <a:r>
              <a:rPr lang="en-US" dirty="0" smtClean="0"/>
              <a:t>type name[size1][size2]...[</a:t>
            </a:r>
            <a:r>
              <a:rPr lang="en-US" dirty="0" err="1" smtClean="0"/>
              <a:t>sizeN</a:t>
            </a:r>
            <a:r>
              <a:rPr lang="en-US" dirty="0" smtClean="0"/>
              <a:t>];</a:t>
            </a:r>
          </a:p>
          <a:p>
            <a:r>
              <a:rPr lang="en-US" dirty="0" smtClean="0"/>
              <a:t>Example</a:t>
            </a:r>
          </a:p>
          <a:p>
            <a:endParaRPr lang="en-US" dirty="0" smtClean="0"/>
          </a:p>
          <a:p>
            <a:r>
              <a:rPr lang="en-US" dirty="0" smtClean="0"/>
              <a:t>Two Dimensional Array – </a:t>
            </a:r>
          </a:p>
          <a:p>
            <a:pPr lvl="1"/>
            <a:endParaRPr lang="en-US" dirty="0"/>
          </a:p>
        </p:txBody>
      </p:sp>
      <p:pic>
        <p:nvPicPr>
          <p:cNvPr id="62466" name="Picture 2" descr="Two Dimensional Arrays"/>
          <p:cNvPicPr>
            <a:picLocks noChangeAspect="1" noChangeArrowheads="1"/>
          </p:cNvPicPr>
          <p:nvPr/>
        </p:nvPicPr>
        <p:blipFill>
          <a:blip r:embed="rId2"/>
          <a:srcRect/>
          <a:stretch>
            <a:fillRect/>
          </a:stretch>
        </p:blipFill>
        <p:spPr bwMode="auto">
          <a:xfrm>
            <a:off x="762000" y="3886200"/>
            <a:ext cx="5726582" cy="1676400"/>
          </a:xfrm>
          <a:prstGeom prst="rect">
            <a:avLst/>
          </a:prstGeom>
          <a:noFill/>
        </p:spPr>
      </p:pic>
      <p:graphicFrame>
        <p:nvGraphicFramePr>
          <p:cNvPr id="5" name="Table 4"/>
          <p:cNvGraphicFramePr>
            <a:graphicFrameLocks noGrp="1"/>
          </p:cNvGraphicFramePr>
          <p:nvPr>
            <p:extLst>
              <p:ext uri="{D42A27DB-BD31-4B8C-83A1-F6EECF244321}">
                <p14:modId xmlns:p14="http://schemas.microsoft.com/office/powerpoint/2010/main" val="3271194417"/>
              </p:ext>
            </p:extLst>
          </p:nvPr>
        </p:nvGraphicFramePr>
        <p:xfrm>
          <a:off x="914400" y="5486400"/>
          <a:ext cx="6096000" cy="11125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11</a:t>
                      </a:r>
                      <a:endParaRPr lang="en-US" dirty="0"/>
                    </a:p>
                  </a:txBody>
                  <a:tcPr/>
                </a:tc>
                <a:tc>
                  <a:txBody>
                    <a:bodyPr/>
                    <a:lstStyle/>
                    <a:p>
                      <a:r>
                        <a:rPr lang="en-US" dirty="0" smtClean="0"/>
                        <a:t>12</a:t>
                      </a:r>
                      <a:endParaRPr lang="en-US" dirty="0"/>
                    </a:p>
                  </a:txBody>
                  <a:tcPr/>
                </a:tc>
                <a:tc>
                  <a:txBody>
                    <a:bodyPr/>
                    <a:lstStyle/>
                    <a:p>
                      <a:r>
                        <a:rPr lang="en-US" dirty="0" smtClean="0"/>
                        <a:t>13</a:t>
                      </a:r>
                      <a:endParaRPr lang="en-US" dirty="0"/>
                    </a:p>
                  </a:txBody>
                  <a:tcPr/>
                </a:tc>
                <a:tc>
                  <a:txBody>
                    <a:bodyPr/>
                    <a:lstStyle/>
                    <a:p>
                      <a:r>
                        <a:rPr lang="en-US" dirty="0" smtClean="0"/>
                        <a:t>14</a:t>
                      </a:r>
                      <a:endParaRPr lang="en-US" dirty="0"/>
                    </a:p>
                  </a:txBody>
                  <a:tcPr/>
                </a:tc>
              </a:tr>
              <a:tr h="370840">
                <a:tc>
                  <a:txBody>
                    <a:bodyPr/>
                    <a:lstStyle/>
                    <a:p>
                      <a:r>
                        <a:rPr lang="en-US" dirty="0" smtClean="0"/>
                        <a:t>15</a:t>
                      </a:r>
                      <a:endParaRPr lang="en-US" dirty="0"/>
                    </a:p>
                  </a:txBody>
                  <a:tcPr/>
                </a:tc>
                <a:tc>
                  <a:txBody>
                    <a:bodyPr/>
                    <a:lstStyle/>
                    <a:p>
                      <a:r>
                        <a:rPr lang="en-US" dirty="0" smtClean="0"/>
                        <a:t>16</a:t>
                      </a:r>
                      <a:endParaRPr lang="en-US" dirty="0"/>
                    </a:p>
                  </a:txBody>
                  <a:tcPr/>
                </a:tc>
                <a:tc>
                  <a:txBody>
                    <a:bodyPr/>
                    <a:lstStyle/>
                    <a:p>
                      <a:r>
                        <a:rPr lang="en-US" dirty="0" smtClean="0"/>
                        <a:t>17</a:t>
                      </a:r>
                      <a:endParaRPr lang="en-US" dirty="0"/>
                    </a:p>
                  </a:txBody>
                  <a:tcPr/>
                </a:tc>
                <a:tc>
                  <a:txBody>
                    <a:bodyPr/>
                    <a:lstStyle/>
                    <a:p>
                      <a:r>
                        <a:rPr lang="en-US" dirty="0" smtClean="0"/>
                        <a:t>18</a:t>
                      </a:r>
                      <a:endParaRPr lang="en-US" dirty="0"/>
                    </a:p>
                  </a:txBody>
                  <a:tcPr/>
                </a:tc>
              </a:tr>
              <a:tr h="370840">
                <a:tc>
                  <a:txBody>
                    <a:bodyPr/>
                    <a:lstStyle/>
                    <a:p>
                      <a:r>
                        <a:rPr lang="en-US" dirty="0" smtClean="0"/>
                        <a:t>19</a:t>
                      </a:r>
                      <a:endParaRPr lang="en-US" dirty="0"/>
                    </a:p>
                  </a:txBody>
                  <a:tcPr/>
                </a:tc>
                <a:tc>
                  <a:txBody>
                    <a:bodyPr/>
                    <a:lstStyle/>
                    <a:p>
                      <a:r>
                        <a:rPr lang="en-US" dirty="0" smtClean="0"/>
                        <a:t>20</a:t>
                      </a:r>
                      <a:endParaRPr lang="en-US" dirty="0"/>
                    </a:p>
                  </a:txBody>
                  <a:tcPr/>
                </a:tc>
                <a:tc>
                  <a:txBody>
                    <a:bodyPr/>
                    <a:lstStyle/>
                    <a:p>
                      <a:r>
                        <a:rPr lang="en-US" dirty="0" smtClean="0"/>
                        <a:t>21</a:t>
                      </a:r>
                      <a:endParaRPr lang="en-US" dirty="0"/>
                    </a:p>
                  </a:txBody>
                  <a:tcPr/>
                </a:tc>
                <a:tc>
                  <a:txBody>
                    <a:bodyPr/>
                    <a:lstStyle/>
                    <a:p>
                      <a:r>
                        <a:rPr lang="en-US" dirty="0" smtClean="0"/>
                        <a:t>22</a:t>
                      </a:r>
                      <a:endParaRPr lang="en-US" dirty="0"/>
                    </a:p>
                  </a:txBody>
                  <a:tcPr/>
                </a:tc>
              </a:tr>
            </a:tbl>
          </a:graphicData>
        </a:graphic>
      </p:graphicFrame>
    </p:spTree>
    <p:extLst>
      <p:ext uri="{BB962C8B-B14F-4D97-AF65-F5344CB8AC3E}">
        <p14:creationId xmlns:p14="http://schemas.microsoft.com/office/powerpoint/2010/main" val="7205887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Dimensional Array</a:t>
            </a:r>
            <a:endParaRPr lang="en-US" dirty="0"/>
          </a:p>
        </p:txBody>
      </p:sp>
      <p:sp>
        <p:nvSpPr>
          <p:cNvPr id="3" name="Content Placeholder 2"/>
          <p:cNvSpPr>
            <a:spLocks noGrp="1"/>
          </p:cNvSpPr>
          <p:nvPr>
            <p:ph sz="quarter" idx="1"/>
          </p:nvPr>
        </p:nvSpPr>
        <p:spPr/>
        <p:txBody>
          <a:bodyPr/>
          <a:lstStyle/>
          <a:p>
            <a:r>
              <a:rPr lang="en-US" dirty="0" smtClean="0"/>
              <a:t>Syntax- </a:t>
            </a:r>
          </a:p>
          <a:p>
            <a:pPr lvl="1"/>
            <a:r>
              <a:rPr lang="en-US" dirty="0" smtClean="0"/>
              <a:t>type </a:t>
            </a:r>
            <a:r>
              <a:rPr lang="en-US" dirty="0" err="1" smtClean="0"/>
              <a:t>arrayName</a:t>
            </a:r>
            <a:r>
              <a:rPr lang="en-US" dirty="0" smtClean="0"/>
              <a:t> [ x ][ y ];</a:t>
            </a:r>
          </a:p>
          <a:p>
            <a:r>
              <a:rPr lang="en-US" dirty="0" smtClean="0"/>
              <a:t>Where </a:t>
            </a:r>
            <a:r>
              <a:rPr lang="en-US" b="1" dirty="0" smtClean="0"/>
              <a:t>type</a:t>
            </a:r>
            <a:r>
              <a:rPr lang="en-US" dirty="0" smtClean="0"/>
              <a:t> can be any valid C++ data type and </a:t>
            </a:r>
            <a:r>
              <a:rPr lang="en-US" b="1" dirty="0" err="1" smtClean="0"/>
              <a:t>arrayName</a:t>
            </a:r>
            <a:r>
              <a:rPr lang="en-US" dirty="0" smtClean="0"/>
              <a:t> will be a valid C++ identifier.</a:t>
            </a:r>
          </a:p>
          <a:p>
            <a:r>
              <a:rPr lang="en-US" dirty="0" smtClean="0"/>
              <a:t>A two-dimensional array can be think as a table, which will have x number of rows and y number of columns.</a:t>
            </a:r>
          </a:p>
          <a:p>
            <a:pPr lvl="1"/>
            <a:endParaRPr lang="en-US" dirty="0"/>
          </a:p>
        </p:txBody>
      </p:sp>
    </p:spTree>
    <p:extLst>
      <p:ext uri="{BB962C8B-B14F-4D97-AF65-F5344CB8AC3E}">
        <p14:creationId xmlns:p14="http://schemas.microsoft.com/office/powerpoint/2010/main" val="24310363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Initializing and Accessing two dimensional array</a:t>
            </a:r>
            <a:endParaRPr lang="en-US" dirty="0"/>
          </a:p>
        </p:txBody>
      </p:sp>
      <p:sp>
        <p:nvSpPr>
          <p:cNvPr id="3" name="Content Placeholder 2"/>
          <p:cNvSpPr>
            <a:spLocks noGrp="1"/>
          </p:cNvSpPr>
          <p:nvPr>
            <p:ph sz="quarter" idx="1"/>
          </p:nvPr>
        </p:nvSpPr>
        <p:spPr/>
        <p:txBody>
          <a:bodyPr/>
          <a:lstStyle/>
          <a:p>
            <a:r>
              <a:rPr lang="en-US" dirty="0" err="1" smtClean="0"/>
              <a:t>int</a:t>
            </a:r>
            <a:r>
              <a:rPr lang="en-US" dirty="0" smtClean="0"/>
              <a:t> a[3][4] = { {0, 1, 2, 3} ,</a:t>
            </a:r>
          </a:p>
          <a:p>
            <a:r>
              <a:rPr lang="en-US" dirty="0" smtClean="0"/>
              <a:t>                       {4, 5, 6, 7} , </a:t>
            </a:r>
          </a:p>
          <a:p>
            <a:r>
              <a:rPr lang="en-US" dirty="0" smtClean="0"/>
              <a:t>                       {8, 9, 10, 11}</a:t>
            </a:r>
          </a:p>
          <a:p>
            <a:r>
              <a:rPr lang="en-US" dirty="0" smtClean="0"/>
              <a:t>                     };</a:t>
            </a:r>
          </a:p>
          <a:p>
            <a:endParaRPr lang="en-US" dirty="0" smtClean="0"/>
          </a:p>
          <a:p>
            <a:r>
              <a:rPr lang="en-US" dirty="0" err="1" smtClean="0"/>
              <a:t>int</a:t>
            </a:r>
            <a:r>
              <a:rPr lang="en-US" dirty="0" smtClean="0"/>
              <a:t> a[3][4] = {0,1,2,3,4,5,6,7,8,9,10,11};</a:t>
            </a:r>
            <a:endParaRPr lang="en-US" dirty="0"/>
          </a:p>
        </p:txBody>
      </p:sp>
    </p:spTree>
    <p:extLst>
      <p:ext uri="{BB962C8B-B14F-4D97-AF65-F5344CB8AC3E}">
        <p14:creationId xmlns:p14="http://schemas.microsoft.com/office/powerpoint/2010/main" val="1102512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 - </a:t>
            </a:r>
            <a:r>
              <a:rPr lang="en-US" dirty="0" smtClean="0"/>
              <a:t>Abstraction</a:t>
            </a:r>
            <a:endParaRPr lang="en-US" dirty="0"/>
          </a:p>
        </p:txBody>
      </p:sp>
      <p:sp>
        <p:nvSpPr>
          <p:cNvPr id="3" name="Content Placeholder 2"/>
          <p:cNvSpPr>
            <a:spLocks noGrp="1"/>
          </p:cNvSpPr>
          <p:nvPr>
            <p:ph idx="1"/>
          </p:nvPr>
        </p:nvSpPr>
        <p:spPr/>
        <p:txBody>
          <a:bodyPr>
            <a:normAutofit/>
          </a:bodyPr>
          <a:lstStyle/>
          <a:p>
            <a:r>
              <a:rPr lang="en-US" dirty="0"/>
              <a:t>Abstraction refers to showing only the essential features of the application and </a:t>
            </a:r>
            <a:r>
              <a:rPr lang="en-US" b="1" dirty="0"/>
              <a:t>hiding</a:t>
            </a:r>
            <a:r>
              <a:rPr lang="en-US" dirty="0"/>
              <a:t> the details. </a:t>
            </a:r>
            <a:endParaRPr lang="en-US" dirty="0" smtClean="0"/>
          </a:p>
          <a:p>
            <a:r>
              <a:rPr lang="en-US" dirty="0" smtClean="0"/>
              <a:t>In </a:t>
            </a:r>
            <a:r>
              <a:rPr lang="en-US" dirty="0"/>
              <a:t>C++, classes can provide methods to the outside world to access &amp; use the data variables, keeping the variables hidden from direct </a:t>
            </a:r>
            <a:r>
              <a:rPr lang="en-US" dirty="0" smtClean="0"/>
              <a:t>access.</a:t>
            </a:r>
          </a:p>
          <a:p>
            <a:r>
              <a:rPr lang="en-US" dirty="0" smtClean="0"/>
              <a:t>Example detail functioning of remote control is hidden.</a:t>
            </a:r>
            <a:endParaRPr lang="en-US" dirty="0"/>
          </a:p>
        </p:txBody>
      </p:sp>
      <p:pic>
        <p:nvPicPr>
          <p:cNvPr id="5122" name="Picture 2" descr="TV Remote Control For All TV for Android - Free download an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4572000"/>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5251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r>
              <a:rPr lang="en-US" dirty="0" err="1" smtClean="0"/>
              <a:t>int</a:t>
            </a:r>
            <a:r>
              <a:rPr lang="en-US" dirty="0" smtClean="0"/>
              <a:t> main () {</a:t>
            </a:r>
          </a:p>
          <a:p>
            <a:r>
              <a:rPr lang="en-US" dirty="0" err="1" smtClean="0"/>
              <a:t>int</a:t>
            </a:r>
            <a:r>
              <a:rPr lang="en-US" dirty="0" smtClean="0"/>
              <a:t> a[5][2] = { {0,0}, {1,2}, {2,4}, {3,6},{4,8}}; </a:t>
            </a:r>
          </a:p>
          <a:p>
            <a:r>
              <a:rPr lang="en-US" dirty="0" smtClean="0"/>
              <a:t>for (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5; </a:t>
            </a:r>
            <a:r>
              <a:rPr lang="en-US" dirty="0" err="1" smtClean="0"/>
              <a:t>i</a:t>
            </a:r>
            <a:r>
              <a:rPr lang="en-US" dirty="0" smtClean="0"/>
              <a:t>++ ) </a:t>
            </a:r>
          </a:p>
          <a:p>
            <a:r>
              <a:rPr lang="en-US" dirty="0" smtClean="0"/>
              <a:t>for ( </a:t>
            </a:r>
            <a:r>
              <a:rPr lang="en-US" dirty="0" err="1" smtClean="0"/>
              <a:t>int</a:t>
            </a:r>
            <a:r>
              <a:rPr lang="en-US" dirty="0" smtClean="0"/>
              <a:t> j = 0; j &lt; 2; j++ ) {</a:t>
            </a:r>
          </a:p>
          <a:p>
            <a:r>
              <a:rPr lang="en-US" dirty="0" smtClean="0"/>
              <a:t> </a:t>
            </a:r>
            <a:r>
              <a:rPr lang="en-US" dirty="0" err="1" smtClean="0"/>
              <a:t>cout</a:t>
            </a:r>
            <a:r>
              <a:rPr lang="en-US" dirty="0" smtClean="0"/>
              <a:t> &lt;&lt; "a[" &lt;&lt; </a:t>
            </a:r>
            <a:r>
              <a:rPr lang="en-US" dirty="0" err="1" smtClean="0"/>
              <a:t>i</a:t>
            </a:r>
            <a:r>
              <a:rPr lang="en-US" dirty="0" smtClean="0"/>
              <a:t> &lt;&lt; "][" &lt;&lt; j &lt;&lt; "]: "; </a:t>
            </a:r>
          </a:p>
          <a:p>
            <a:r>
              <a:rPr lang="en-US" dirty="0" err="1" smtClean="0"/>
              <a:t>cout</a:t>
            </a:r>
            <a:r>
              <a:rPr lang="en-US" dirty="0" smtClean="0"/>
              <a:t> &lt;&lt; a[</a:t>
            </a:r>
            <a:r>
              <a:rPr lang="en-US" dirty="0" err="1" smtClean="0"/>
              <a:t>i</a:t>
            </a:r>
            <a:r>
              <a:rPr lang="en-US" dirty="0" smtClean="0"/>
              <a:t>][j]&lt;&lt; </a:t>
            </a:r>
            <a:r>
              <a:rPr lang="en-US" dirty="0" err="1" smtClean="0"/>
              <a:t>endl</a:t>
            </a:r>
            <a:r>
              <a:rPr lang="en-US" dirty="0" smtClean="0"/>
              <a:t>; </a:t>
            </a:r>
          </a:p>
          <a:p>
            <a:r>
              <a:rPr lang="en-US" dirty="0" smtClean="0"/>
              <a:t>}</a:t>
            </a:r>
            <a:endParaRPr lang="en-US" dirty="0"/>
          </a:p>
        </p:txBody>
      </p:sp>
    </p:spTree>
    <p:extLst>
      <p:ext uri="{BB962C8B-B14F-4D97-AF65-F5344CB8AC3E}">
        <p14:creationId xmlns:p14="http://schemas.microsoft.com/office/powerpoint/2010/main" val="31257320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in C++</a:t>
            </a:r>
            <a:endParaRPr lang="en-US" dirty="0"/>
          </a:p>
        </p:txBody>
      </p:sp>
      <p:sp>
        <p:nvSpPr>
          <p:cNvPr id="3" name="Content Placeholder 2"/>
          <p:cNvSpPr>
            <a:spLocks noGrp="1"/>
          </p:cNvSpPr>
          <p:nvPr>
            <p:ph sz="quarter" idx="1"/>
          </p:nvPr>
        </p:nvSpPr>
        <p:spPr/>
        <p:txBody>
          <a:bodyPr>
            <a:normAutofit fontScale="92500" lnSpcReduction="10000"/>
          </a:bodyPr>
          <a:lstStyle/>
          <a:p>
            <a:pPr fontAlgn="base"/>
            <a:r>
              <a:rPr lang="en-US" b="1" dirty="0" smtClean="0"/>
              <a:t>Strings in C++</a:t>
            </a:r>
            <a:r>
              <a:rPr lang="en-US" dirty="0" smtClean="0"/>
              <a:t> are used to store text or sequence of characters. In C++ strings can be stored in one of the two following ways:</a:t>
            </a:r>
          </a:p>
          <a:p>
            <a:pPr lvl="1" fontAlgn="base"/>
            <a:r>
              <a:rPr lang="en-US" dirty="0" smtClean="0"/>
              <a:t>C style string (using characters)</a:t>
            </a:r>
          </a:p>
          <a:p>
            <a:pPr lvl="1" fontAlgn="base"/>
            <a:r>
              <a:rPr lang="en-US" dirty="0" smtClean="0"/>
              <a:t>String class</a:t>
            </a:r>
          </a:p>
          <a:p>
            <a:pPr fontAlgn="base"/>
            <a:r>
              <a:rPr lang="en-US" dirty="0" err="1" smtClean="0"/>
              <a:t>Intializing</a:t>
            </a:r>
            <a:r>
              <a:rPr lang="en-US" dirty="0" smtClean="0"/>
              <a:t> String – </a:t>
            </a:r>
          </a:p>
          <a:p>
            <a:pPr fontAlgn="base"/>
            <a:r>
              <a:rPr lang="en-US" dirty="0" smtClean="0"/>
              <a:t>1. char </a:t>
            </a:r>
            <a:r>
              <a:rPr lang="en-US" dirty="0" err="1" smtClean="0"/>
              <a:t>str</a:t>
            </a:r>
            <a:r>
              <a:rPr lang="en-US" dirty="0" smtClean="0"/>
              <a:t>[] = "Geeks"; </a:t>
            </a:r>
          </a:p>
          <a:p>
            <a:pPr fontAlgn="base"/>
            <a:r>
              <a:rPr lang="en-US" dirty="0" smtClean="0"/>
              <a:t>2. char </a:t>
            </a:r>
            <a:r>
              <a:rPr lang="en-US" dirty="0" err="1" smtClean="0"/>
              <a:t>str</a:t>
            </a:r>
            <a:r>
              <a:rPr lang="en-US" dirty="0" smtClean="0"/>
              <a:t>[6] = "Geeks"; </a:t>
            </a:r>
          </a:p>
          <a:p>
            <a:pPr fontAlgn="base"/>
            <a:r>
              <a:rPr lang="en-US" dirty="0" smtClean="0"/>
              <a:t>3. char </a:t>
            </a:r>
            <a:r>
              <a:rPr lang="en-US" dirty="0" err="1" smtClean="0"/>
              <a:t>str</a:t>
            </a:r>
            <a:r>
              <a:rPr lang="en-US" dirty="0" smtClean="0"/>
              <a:t>[] = {'G', 'e', 'e', 'k', 's', '\0'}; </a:t>
            </a:r>
          </a:p>
          <a:p>
            <a:pPr fontAlgn="base"/>
            <a:r>
              <a:rPr lang="en-US" dirty="0" smtClean="0"/>
              <a:t>4. char </a:t>
            </a:r>
            <a:r>
              <a:rPr lang="en-US" dirty="0" err="1" smtClean="0"/>
              <a:t>str</a:t>
            </a:r>
            <a:r>
              <a:rPr lang="en-US" dirty="0" smtClean="0"/>
              <a:t>[6] = {'G', 'e', 'e', 'k', 's', '\0'};</a:t>
            </a:r>
          </a:p>
          <a:p>
            <a:endParaRPr lang="en-US" dirty="0"/>
          </a:p>
        </p:txBody>
      </p:sp>
      <p:sp>
        <p:nvSpPr>
          <p:cNvPr id="64514" name="AutoShape 2" descr="https://media.geeksforgeeks.org/wp-content/uploads/finnnal.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4516" name="AutoShape 4" descr="https://media.geeksforgeeks.org/wp-content/uploads/finnnal.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4518" name="AutoShape 6" descr="https://media.geeksforgeeks.org/wp-content/uploads/finnnal.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773813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AutoShape 2" descr="https://media.geeksforgeeks.org/wp-content/uploads/finnnal.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8612" name="AutoShape 4" descr="https://media.geeksforgeeks.org/wp-content/uploads/finnnal.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finnnal.png"/>
          <p:cNvPicPr>
            <a:picLocks noChangeAspect="1"/>
          </p:cNvPicPr>
          <p:nvPr/>
        </p:nvPicPr>
        <p:blipFill>
          <a:blip r:embed="rId2"/>
          <a:stretch>
            <a:fillRect/>
          </a:stretch>
        </p:blipFill>
        <p:spPr>
          <a:xfrm>
            <a:off x="762000" y="1981200"/>
            <a:ext cx="6668655" cy="2895600"/>
          </a:xfrm>
          <a:prstGeom prst="rect">
            <a:avLst/>
          </a:prstGeom>
        </p:spPr>
      </p:pic>
      <p:sp>
        <p:nvSpPr>
          <p:cNvPr id="7" name="Title 1"/>
          <p:cNvSpPr>
            <a:spLocks noGrp="1"/>
          </p:cNvSpPr>
          <p:nvPr>
            <p:ph type="title"/>
          </p:nvPr>
        </p:nvSpPr>
        <p:spPr>
          <a:xfrm>
            <a:off x="457200" y="274638"/>
            <a:ext cx="7467600" cy="1143000"/>
          </a:xfrm>
        </p:spPr>
        <p:txBody>
          <a:bodyPr>
            <a:normAutofit fontScale="90000"/>
          </a:bodyPr>
          <a:lstStyle/>
          <a:p>
            <a:r>
              <a:rPr lang="en-US" dirty="0" smtClean="0"/>
              <a:t>Memory Representation of String</a:t>
            </a:r>
            <a:endParaRPr lang="en-US" dirty="0"/>
          </a:p>
        </p:txBody>
      </p:sp>
    </p:spTree>
    <p:extLst>
      <p:ext uri="{BB962C8B-B14F-4D97-AF65-F5344CB8AC3E}">
        <p14:creationId xmlns:p14="http://schemas.microsoft.com/office/powerpoint/2010/main" val="19940473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Example</a:t>
            </a:r>
            <a:endParaRPr lang="en-US" dirty="0"/>
          </a:p>
        </p:txBody>
      </p:sp>
      <p:sp>
        <p:nvSpPr>
          <p:cNvPr id="3" name="Content Placeholder 2"/>
          <p:cNvSpPr>
            <a:spLocks noGrp="1"/>
          </p:cNvSpPr>
          <p:nvPr>
            <p:ph sz="quarter" idx="1"/>
          </p:nvPr>
        </p:nvSpPr>
        <p:spPr/>
        <p:txBody>
          <a:bodyPr>
            <a:normAutofit fontScale="85000" lnSpcReduction="20000"/>
          </a:bodyPr>
          <a:lstStyle/>
          <a:p>
            <a:pPr fontAlgn="base"/>
            <a:r>
              <a:rPr lang="en-US" dirty="0" smtClean="0"/>
              <a:t> char </a:t>
            </a:r>
            <a:r>
              <a:rPr lang="en-US" dirty="0" err="1" smtClean="0"/>
              <a:t>str</a:t>
            </a:r>
            <a:r>
              <a:rPr lang="en-US" dirty="0" smtClean="0"/>
              <a:t>[] = "Geeks"; </a:t>
            </a:r>
          </a:p>
          <a:p>
            <a:pPr fontAlgn="base"/>
            <a:r>
              <a:rPr lang="en-US" dirty="0" smtClean="0"/>
              <a:t>  </a:t>
            </a:r>
            <a:r>
              <a:rPr lang="en-US" dirty="0" err="1" smtClean="0"/>
              <a:t>cout</a:t>
            </a:r>
            <a:r>
              <a:rPr lang="en-US" dirty="0" smtClean="0"/>
              <a:t> &lt;&lt; </a:t>
            </a:r>
            <a:r>
              <a:rPr lang="en-US" dirty="0" err="1" smtClean="0"/>
              <a:t>str</a:t>
            </a:r>
            <a:r>
              <a:rPr lang="en-US" dirty="0" smtClean="0"/>
              <a:t>; </a:t>
            </a:r>
          </a:p>
          <a:p>
            <a:pPr fontAlgn="base"/>
            <a:endParaRPr lang="en-US" dirty="0" smtClean="0"/>
          </a:p>
          <a:p>
            <a:pPr fontAlgn="base"/>
            <a:r>
              <a:rPr lang="en-US" dirty="0" smtClean="0"/>
              <a:t>// Declare and initialize the string </a:t>
            </a:r>
          </a:p>
          <a:p>
            <a:pPr fontAlgn="base"/>
            <a:r>
              <a:rPr lang="en-US" dirty="0" smtClean="0"/>
              <a:t>    string str1 = "Welcome to </a:t>
            </a:r>
            <a:r>
              <a:rPr lang="en-US" dirty="0" err="1" smtClean="0"/>
              <a:t>GeeksforGeeks</a:t>
            </a:r>
            <a:r>
              <a:rPr lang="en-US" dirty="0" smtClean="0"/>
              <a:t>!"; </a:t>
            </a:r>
          </a:p>
          <a:p>
            <a:pPr fontAlgn="base"/>
            <a:r>
              <a:rPr lang="en-US" dirty="0" smtClean="0"/>
              <a:t>  </a:t>
            </a:r>
          </a:p>
          <a:p>
            <a:pPr fontAlgn="base"/>
            <a:r>
              <a:rPr lang="en-US" dirty="0" smtClean="0"/>
              <a:t>    // Initialization by raw string </a:t>
            </a:r>
          </a:p>
          <a:p>
            <a:pPr fontAlgn="base"/>
            <a:r>
              <a:rPr lang="en-US" dirty="0" smtClean="0"/>
              <a:t>    string str2("A Computer Science Portal"); </a:t>
            </a:r>
          </a:p>
          <a:p>
            <a:pPr fontAlgn="base"/>
            <a:r>
              <a:rPr lang="en-US" dirty="0" smtClean="0"/>
              <a:t>  </a:t>
            </a:r>
          </a:p>
          <a:p>
            <a:pPr fontAlgn="base"/>
            <a:r>
              <a:rPr lang="en-US" dirty="0" smtClean="0"/>
              <a:t>    // Print string </a:t>
            </a:r>
          </a:p>
          <a:p>
            <a:pPr fontAlgn="base"/>
            <a:r>
              <a:rPr lang="en-US" dirty="0" smtClean="0"/>
              <a:t>    </a:t>
            </a:r>
            <a:r>
              <a:rPr lang="en-US" dirty="0" err="1" smtClean="0"/>
              <a:t>cout</a:t>
            </a:r>
            <a:r>
              <a:rPr lang="en-US" dirty="0" smtClean="0"/>
              <a:t> &lt;&lt; str1 &lt;&lt; </a:t>
            </a:r>
            <a:r>
              <a:rPr lang="en-US" dirty="0" err="1" smtClean="0"/>
              <a:t>endl</a:t>
            </a:r>
            <a:r>
              <a:rPr lang="en-US" smtClean="0"/>
              <a:t> &lt;&lt; str2; </a:t>
            </a:r>
          </a:p>
          <a:p>
            <a:pPr fontAlgn="base"/>
            <a:endParaRPr lang="en-US" dirty="0" smtClean="0"/>
          </a:p>
          <a:p>
            <a:endParaRPr lang="en-US" dirty="0"/>
          </a:p>
        </p:txBody>
      </p:sp>
    </p:spTree>
    <p:extLst>
      <p:ext uri="{BB962C8B-B14F-4D97-AF65-F5344CB8AC3E}">
        <p14:creationId xmlns:p14="http://schemas.microsoft.com/office/powerpoint/2010/main" val="2848405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 - </a:t>
            </a:r>
            <a:r>
              <a:rPr lang="en-US" dirty="0" smtClean="0"/>
              <a:t>Encapsulation</a:t>
            </a:r>
            <a:endParaRPr lang="en-US" dirty="0"/>
          </a:p>
        </p:txBody>
      </p:sp>
      <p:sp>
        <p:nvSpPr>
          <p:cNvPr id="3" name="Content Placeholder 2"/>
          <p:cNvSpPr>
            <a:spLocks noGrp="1"/>
          </p:cNvSpPr>
          <p:nvPr>
            <p:ph idx="1"/>
          </p:nvPr>
        </p:nvSpPr>
        <p:spPr/>
        <p:txBody>
          <a:bodyPr/>
          <a:lstStyle/>
          <a:p>
            <a:r>
              <a:rPr lang="en-US" dirty="0"/>
              <a:t>Encapsulation is all about binding the data variables and functions together in class.</a:t>
            </a:r>
          </a:p>
        </p:txBody>
      </p:sp>
      <p:pic>
        <p:nvPicPr>
          <p:cNvPr id="3074" name="Picture 2" descr="Abstraction vs. Encapsulation: What is The Difference? | Diffz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4200" y="3733800"/>
            <a:ext cx="3575657"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849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 - </a:t>
            </a:r>
            <a:r>
              <a:rPr lang="en-US" dirty="0" smtClean="0"/>
              <a:t>Inheritance</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Inheritance is a way to reuse once written code again and again. </a:t>
            </a:r>
            <a:endParaRPr lang="en-US" dirty="0" smtClean="0"/>
          </a:p>
          <a:p>
            <a:r>
              <a:rPr lang="en-US" dirty="0" smtClean="0"/>
              <a:t>The </a:t>
            </a:r>
            <a:r>
              <a:rPr lang="en-US" dirty="0"/>
              <a:t>class which is inherited is called the </a:t>
            </a:r>
            <a:r>
              <a:rPr lang="en-US" b="1" dirty="0"/>
              <a:t>Base</a:t>
            </a:r>
            <a:r>
              <a:rPr lang="en-US" dirty="0"/>
              <a:t> class &amp; the class which inherits is called the </a:t>
            </a:r>
            <a:r>
              <a:rPr lang="en-US" b="1" dirty="0"/>
              <a:t>Derived</a:t>
            </a:r>
            <a:r>
              <a:rPr lang="en-US" dirty="0"/>
              <a:t> class. </a:t>
            </a:r>
            <a:endParaRPr lang="en-US" dirty="0" smtClean="0"/>
          </a:p>
          <a:p>
            <a:r>
              <a:rPr lang="en-US" dirty="0" smtClean="0"/>
              <a:t>They </a:t>
            </a:r>
            <a:r>
              <a:rPr lang="en-US" dirty="0"/>
              <a:t>are also called parent and child class.</a:t>
            </a:r>
          </a:p>
          <a:p>
            <a:r>
              <a:rPr lang="en-US" dirty="0"/>
              <a:t>So when, a derived class inherits a base class, the derived class can use all the functions which are defined in base class, hence making code </a:t>
            </a:r>
            <a:r>
              <a:rPr lang="en-US" b="1" dirty="0"/>
              <a:t>reusable.</a:t>
            </a:r>
            <a:r>
              <a:rPr lang="en-US" dirty="0"/>
              <a:t> </a:t>
            </a:r>
          </a:p>
          <a:p>
            <a:endParaRPr lang="en-US" dirty="0"/>
          </a:p>
        </p:txBody>
      </p:sp>
    </p:spTree>
    <p:extLst>
      <p:ext uri="{BB962C8B-B14F-4D97-AF65-F5344CB8AC3E}">
        <p14:creationId xmlns:p14="http://schemas.microsoft.com/office/powerpoint/2010/main" val="9772969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511</TotalTime>
  <Words>2959</Words>
  <Application>Microsoft Office PowerPoint</Application>
  <PresentationFormat>On-screen Show (4:3)</PresentationFormat>
  <Paragraphs>775</Paragraphs>
  <Slides>73</Slides>
  <Notes>0</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Solstice</vt:lpstr>
      <vt:lpstr> Information Technology Dept. </vt:lpstr>
      <vt:lpstr>Curriculum and Course Outcomes </vt:lpstr>
      <vt:lpstr>Online Editor</vt:lpstr>
      <vt:lpstr>Basic Concept of Object Oriented Programming</vt:lpstr>
      <vt:lpstr>Basic Concept - Object</vt:lpstr>
      <vt:lpstr>Basic Concept - Class</vt:lpstr>
      <vt:lpstr>Basic Concept - Abstraction</vt:lpstr>
      <vt:lpstr>Basic Concept - Encapsulation</vt:lpstr>
      <vt:lpstr>Basic Concept - Inheritance</vt:lpstr>
      <vt:lpstr>Basic Concept – Inheritance Cont…</vt:lpstr>
      <vt:lpstr>Basic Concept – Polymorphism</vt:lpstr>
      <vt:lpstr>Overview of OOP Concept</vt:lpstr>
      <vt:lpstr>OOP Languages</vt:lpstr>
      <vt:lpstr>Application of OOP</vt:lpstr>
      <vt:lpstr>Difference between C and C++</vt:lpstr>
      <vt:lpstr>Structure of C++ Program</vt:lpstr>
      <vt:lpstr>Simple C++ Program</vt:lpstr>
      <vt:lpstr>Tokens </vt:lpstr>
      <vt:lpstr>Token - Keyword</vt:lpstr>
      <vt:lpstr>C Keywords</vt:lpstr>
      <vt:lpstr>C++ Keywords</vt:lpstr>
      <vt:lpstr>Identifiers</vt:lpstr>
      <vt:lpstr>Identifiers Cont…</vt:lpstr>
      <vt:lpstr>Identifier Examples</vt:lpstr>
      <vt:lpstr>Token - Constant</vt:lpstr>
      <vt:lpstr>Token Example</vt:lpstr>
      <vt:lpstr>Token Example Cont…</vt:lpstr>
      <vt:lpstr>Basic Datatypes </vt:lpstr>
      <vt:lpstr>Basic Datatypes Cont…</vt:lpstr>
      <vt:lpstr>Basic Datatypes Cont…</vt:lpstr>
      <vt:lpstr>Scope of Variable</vt:lpstr>
      <vt:lpstr>User defined Data types</vt:lpstr>
      <vt:lpstr>Typecasting</vt:lpstr>
      <vt:lpstr>Typecasting - Implicit type casting example</vt:lpstr>
      <vt:lpstr>Typecasting -  Explicit type casting </vt:lpstr>
      <vt:lpstr>Typecasting - Explicit type casting example</vt:lpstr>
      <vt:lpstr>Operators in C++</vt:lpstr>
      <vt:lpstr>Operators - Assignment Operator</vt:lpstr>
      <vt:lpstr>Operators – Arithmetic Operators</vt:lpstr>
      <vt:lpstr>Operators – Relational Operators</vt:lpstr>
      <vt:lpstr>Operators – Logical Operators</vt:lpstr>
      <vt:lpstr>Operators – Ternary Operators</vt:lpstr>
      <vt:lpstr>Operators – Bitwise Operators</vt:lpstr>
      <vt:lpstr>Operators – Shift Operators</vt:lpstr>
      <vt:lpstr>Operators – Comma Operator</vt:lpstr>
      <vt:lpstr>Operator Precedance</vt:lpstr>
      <vt:lpstr>Scope resolution Operator (::)</vt:lpstr>
      <vt:lpstr>memory management operator new, delete</vt:lpstr>
      <vt:lpstr>Control Structures: Decision making statements</vt:lpstr>
      <vt:lpstr>Control Structures: Decision making statements - if</vt:lpstr>
      <vt:lpstr>Control Structures: Decision making statements – if - else</vt:lpstr>
      <vt:lpstr>Control Structures: Decision making statements – nested if - else</vt:lpstr>
      <vt:lpstr>Control Structures: Decision making statements –  if – else - if</vt:lpstr>
      <vt:lpstr>Control Structures: Decision making statements –  Switch</vt:lpstr>
      <vt:lpstr>Control Structures: Loop</vt:lpstr>
      <vt:lpstr>Control Structures: Loop – for loop</vt:lpstr>
      <vt:lpstr>Control Structures: Loop – for loop</vt:lpstr>
      <vt:lpstr>Control Structures: Loop – while loop</vt:lpstr>
      <vt:lpstr>Control Structures: Loop – while loop</vt:lpstr>
      <vt:lpstr>Control Structures: Loop – do -while loop</vt:lpstr>
      <vt:lpstr>Control Structures: Loop – do -while loop</vt:lpstr>
      <vt:lpstr>Arrays</vt:lpstr>
      <vt:lpstr>Array</vt:lpstr>
      <vt:lpstr>Declaring and Initializing an Array</vt:lpstr>
      <vt:lpstr>Accessing Array Elements</vt:lpstr>
      <vt:lpstr>Example</vt:lpstr>
      <vt:lpstr>Multidimensional array</vt:lpstr>
      <vt:lpstr>Two Dimensional Array</vt:lpstr>
      <vt:lpstr>Initializing and Accessing two dimensional array</vt:lpstr>
      <vt:lpstr>Example</vt:lpstr>
      <vt:lpstr>Strings in C++</vt:lpstr>
      <vt:lpstr>Memory Representation of String</vt:lpstr>
      <vt:lpstr>String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62</cp:revision>
  <dcterms:created xsi:type="dcterms:W3CDTF">2020-06-25T08:19:33Z</dcterms:created>
  <dcterms:modified xsi:type="dcterms:W3CDTF">2021-09-02T18:28:43Z</dcterms:modified>
</cp:coreProperties>
</file>