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314" r:id="rId2"/>
    <p:sldId id="256" r:id="rId3"/>
    <p:sldId id="315" r:id="rId4"/>
    <p:sldId id="316" r:id="rId5"/>
    <p:sldId id="317" r:id="rId6"/>
    <p:sldId id="318" r:id="rId7"/>
    <p:sldId id="319" r:id="rId8"/>
    <p:sldId id="321" r:id="rId9"/>
    <p:sldId id="320" r:id="rId10"/>
    <p:sldId id="257" r:id="rId11"/>
    <p:sldId id="259" r:id="rId12"/>
    <p:sldId id="261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1" r:id="rId21"/>
    <p:sldId id="273" r:id="rId22"/>
    <p:sldId id="322" r:id="rId23"/>
    <p:sldId id="274" r:id="rId24"/>
    <p:sldId id="275" r:id="rId25"/>
    <p:sldId id="276" r:id="rId26"/>
    <p:sldId id="277" r:id="rId27"/>
    <p:sldId id="323" r:id="rId28"/>
    <p:sldId id="278" r:id="rId29"/>
    <p:sldId id="279" r:id="rId30"/>
    <p:sldId id="280" r:id="rId31"/>
    <p:sldId id="281" r:id="rId32"/>
    <p:sldId id="282" r:id="rId33"/>
    <p:sldId id="284" r:id="rId34"/>
    <p:sldId id="285" r:id="rId35"/>
    <p:sldId id="324" r:id="rId36"/>
    <p:sldId id="325" r:id="rId37"/>
    <p:sldId id="326" r:id="rId38"/>
    <p:sldId id="327" r:id="rId39"/>
    <p:sldId id="328" r:id="rId40"/>
    <p:sldId id="32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141" autoAdjust="0"/>
  </p:normalViewPr>
  <p:slideViewPr>
    <p:cSldViewPr>
      <p:cViewPr>
        <p:scale>
          <a:sx n="100" d="100"/>
          <a:sy n="100" d="100"/>
        </p:scale>
        <p:origin x="-61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3DAF3-F87B-4F71-8D20-1309629BC05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B6F96-1151-4C5C-A8F9-55811D825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19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435D-74DD-46D6-AF3A-CD54E86E80B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A406-A036-4FF6-A4D9-4AF741BB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7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435D-74DD-46D6-AF3A-CD54E86E80B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A406-A036-4FF6-A4D9-4AF741BB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7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435D-74DD-46D6-AF3A-CD54E86E80B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A406-A036-4FF6-A4D9-4AF741BB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2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435D-74DD-46D6-AF3A-CD54E86E80B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A406-A036-4FF6-A4D9-4AF741BB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435D-74DD-46D6-AF3A-CD54E86E80B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A406-A036-4FF6-A4D9-4AF741BB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5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435D-74DD-46D6-AF3A-CD54E86E80B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A406-A036-4FF6-A4D9-4AF741BB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4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435D-74DD-46D6-AF3A-CD54E86E80B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A406-A036-4FF6-A4D9-4AF741BB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7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435D-74DD-46D6-AF3A-CD54E86E80B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A406-A036-4FF6-A4D9-4AF741BB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8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435D-74DD-46D6-AF3A-CD54E86E80B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A406-A036-4FF6-A4D9-4AF741BB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5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435D-74DD-46D6-AF3A-CD54E86E80B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A406-A036-4FF6-A4D9-4AF741BB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7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435D-74DD-46D6-AF3A-CD54E86E80B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A406-A036-4FF6-A4D9-4AF741BB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6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F435D-74DD-46D6-AF3A-CD54E86E80B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CA406-A036-4FF6-A4D9-4AF741BB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2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s.do/smanup2001/var_dem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Object/defineProperty" TargetMode="External"/><Relationship Id="rId2" Type="http://schemas.openxmlformats.org/officeDocument/2006/relationships/hyperlink" Target="https://developer.mozilla.org/en-US/docs/Web/JavaScript/Reference/Global_Objects/Object/definePropert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Reference/Global_Objects/Reflect/defineProperty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Course Outcomes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12" marR="2845" lvl="1">
              <a:spcBef>
                <a:spcPts val="1702"/>
              </a:spcBef>
              <a:buAutoNum type="arabicPeriod"/>
              <a:tabLst>
                <a:tab pos="816806" algn="l"/>
                <a:tab pos="817163" algn="l"/>
              </a:tabLst>
            </a:pPr>
            <a:r>
              <a:rPr lang="en-US" sz="1400" spc="76" dirty="0">
                <a:cs typeface="Arial"/>
              </a:rPr>
              <a:t>Create</a:t>
            </a:r>
            <a:r>
              <a:rPr lang="en-US" sz="1400" spc="-34" dirty="0">
                <a:cs typeface="Arial"/>
              </a:rPr>
              <a:t> </a:t>
            </a:r>
            <a:r>
              <a:rPr lang="en-US" sz="1400" spc="106" dirty="0">
                <a:cs typeface="Arial"/>
              </a:rPr>
              <a:t>an</a:t>
            </a:r>
            <a:r>
              <a:rPr lang="en-US" sz="1400" spc="-34" dirty="0">
                <a:cs typeface="Arial"/>
              </a:rPr>
              <a:t> </a:t>
            </a:r>
            <a:r>
              <a:rPr lang="en-US" sz="1400" spc="92" dirty="0">
                <a:cs typeface="Arial"/>
              </a:rPr>
              <a:t>interactive</a:t>
            </a:r>
            <a:r>
              <a:rPr lang="en-US" sz="1400" spc="-34" dirty="0">
                <a:cs typeface="Arial"/>
              </a:rPr>
              <a:t> </a:t>
            </a:r>
            <a:r>
              <a:rPr lang="en-US" sz="1400" spc="104" dirty="0">
                <a:cs typeface="Arial"/>
              </a:rPr>
              <a:t>web</a:t>
            </a:r>
            <a:r>
              <a:rPr lang="en-US" sz="1400" spc="-34" dirty="0">
                <a:cs typeface="Arial"/>
              </a:rPr>
              <a:t> </a:t>
            </a:r>
            <a:r>
              <a:rPr lang="en-US" sz="1400" spc="8" dirty="0">
                <a:cs typeface="Arial"/>
              </a:rPr>
              <a:t>pages</a:t>
            </a:r>
            <a:r>
              <a:rPr lang="en-US" sz="1400" spc="-34" dirty="0">
                <a:cs typeface="Arial"/>
              </a:rPr>
              <a:t> </a:t>
            </a:r>
            <a:r>
              <a:rPr lang="en-US" sz="1400" spc="14" dirty="0">
                <a:cs typeface="Arial"/>
              </a:rPr>
              <a:t>using</a:t>
            </a:r>
            <a:r>
              <a:rPr lang="en-US" sz="1400" spc="-31" dirty="0">
                <a:cs typeface="Arial"/>
              </a:rPr>
              <a:t> </a:t>
            </a:r>
            <a:r>
              <a:rPr lang="en-US" sz="1400" spc="76" dirty="0">
                <a:cs typeface="Arial"/>
              </a:rPr>
              <a:t>program. </a:t>
            </a:r>
            <a:r>
              <a:rPr lang="en-US" sz="1400" spc="76" dirty="0" smtClean="0">
                <a:cs typeface="Arial"/>
              </a:rPr>
              <a:t> </a:t>
            </a:r>
            <a:r>
              <a:rPr lang="en-US" sz="1400" dirty="0" smtClean="0">
                <a:cs typeface="Arial"/>
              </a:rPr>
              <a:t>(</a:t>
            </a:r>
            <a:r>
              <a:rPr lang="en-US" sz="1400" dirty="0">
                <a:cs typeface="Arial"/>
              </a:rPr>
              <a:t>Ch1 </a:t>
            </a:r>
            <a:r>
              <a:rPr lang="en-US" sz="1400" spc="-17" dirty="0">
                <a:cs typeface="Arial"/>
              </a:rPr>
              <a:t>- </a:t>
            </a:r>
            <a:r>
              <a:rPr lang="en-US" sz="1400" spc="-22" dirty="0">
                <a:cs typeface="Arial"/>
              </a:rPr>
              <a:t>Basic </a:t>
            </a:r>
            <a:r>
              <a:rPr lang="en-US" sz="1400" spc="73" dirty="0">
                <a:cs typeface="Arial"/>
              </a:rPr>
              <a:t>of</a:t>
            </a:r>
            <a:r>
              <a:rPr lang="en-US" sz="1400" spc="-101" dirty="0">
                <a:cs typeface="Arial"/>
              </a:rPr>
              <a:t> </a:t>
            </a:r>
            <a:r>
              <a:rPr lang="en-US" sz="1400" spc="8" dirty="0" err="1">
                <a:cs typeface="Arial"/>
              </a:rPr>
              <a:t>Javascript</a:t>
            </a:r>
            <a:r>
              <a:rPr lang="en-US" sz="1400" spc="8" dirty="0">
                <a:cs typeface="Arial"/>
              </a:rPr>
              <a:t>)</a:t>
            </a:r>
            <a:endParaRPr lang="en-US" sz="1400" dirty="0">
              <a:cs typeface="Arial"/>
            </a:endParaRPr>
          </a:p>
          <a:p>
            <a:pPr marL="7112" marR="183132" lvl="1">
              <a:lnSpc>
                <a:spcPct val="117000"/>
              </a:lnSpc>
              <a:spcBef>
                <a:spcPts val="3"/>
              </a:spcBef>
              <a:buAutoNum type="arabicPeriod"/>
              <a:tabLst>
                <a:tab pos="816806" algn="l"/>
                <a:tab pos="817163" algn="l"/>
              </a:tabLst>
            </a:pPr>
            <a:r>
              <a:rPr lang="en-US" sz="1400" spc="123" dirty="0">
                <a:cs typeface="Arial"/>
              </a:rPr>
              <a:t>Implement</a:t>
            </a:r>
            <a:r>
              <a:rPr lang="en-US" sz="1400" spc="-34" dirty="0">
                <a:cs typeface="Arial"/>
              </a:rPr>
              <a:t> </a:t>
            </a:r>
            <a:r>
              <a:rPr lang="en-US" sz="1400" spc="42" dirty="0">
                <a:cs typeface="Arial"/>
              </a:rPr>
              <a:t>Arrays</a:t>
            </a:r>
            <a:r>
              <a:rPr lang="en-US" sz="1400" spc="-31" dirty="0">
                <a:cs typeface="Arial"/>
              </a:rPr>
              <a:t> </a:t>
            </a:r>
            <a:r>
              <a:rPr lang="en-US" sz="1400" spc="90" dirty="0">
                <a:cs typeface="Arial"/>
              </a:rPr>
              <a:t>and</a:t>
            </a:r>
            <a:r>
              <a:rPr lang="en-US" sz="1400" spc="-31" dirty="0">
                <a:cs typeface="Arial"/>
              </a:rPr>
              <a:t> </a:t>
            </a:r>
            <a:r>
              <a:rPr lang="en-US" sz="1400" spc="59" dirty="0">
                <a:cs typeface="Arial"/>
              </a:rPr>
              <a:t>functions</a:t>
            </a:r>
            <a:r>
              <a:rPr lang="en-US" sz="1400" spc="-31" dirty="0">
                <a:cs typeface="Arial"/>
              </a:rPr>
              <a:t> </a:t>
            </a:r>
            <a:r>
              <a:rPr lang="en-US" sz="1400" spc="84" dirty="0">
                <a:cs typeface="Arial"/>
              </a:rPr>
              <a:t>in</a:t>
            </a:r>
            <a:r>
              <a:rPr lang="en-US" sz="1400" spc="-31" dirty="0">
                <a:cs typeface="Arial"/>
              </a:rPr>
              <a:t> </a:t>
            </a:r>
            <a:r>
              <a:rPr lang="en-US" sz="1400" spc="-50" dirty="0">
                <a:cs typeface="Arial"/>
              </a:rPr>
              <a:t>Java</a:t>
            </a:r>
            <a:r>
              <a:rPr lang="en-US" sz="1400" spc="-31" dirty="0">
                <a:cs typeface="Arial"/>
              </a:rPr>
              <a:t> </a:t>
            </a:r>
            <a:r>
              <a:rPr lang="en-US" sz="1400" spc="42" dirty="0">
                <a:cs typeface="Arial"/>
              </a:rPr>
              <a:t>script.  </a:t>
            </a:r>
            <a:r>
              <a:rPr lang="en-US" sz="1400" spc="17" dirty="0" smtClean="0">
                <a:cs typeface="Arial"/>
              </a:rPr>
              <a:t>( </a:t>
            </a:r>
            <a:r>
              <a:rPr lang="en-US" sz="1400" spc="-28" dirty="0" err="1">
                <a:cs typeface="Arial"/>
              </a:rPr>
              <a:t>Ch</a:t>
            </a:r>
            <a:r>
              <a:rPr lang="en-US" sz="1400" spc="-28" dirty="0">
                <a:cs typeface="Arial"/>
              </a:rPr>
              <a:t> </a:t>
            </a:r>
            <a:r>
              <a:rPr lang="en-US" sz="1400" spc="42" dirty="0">
                <a:cs typeface="Arial"/>
              </a:rPr>
              <a:t>2 </a:t>
            </a:r>
            <a:r>
              <a:rPr lang="en-US" sz="1400" spc="-17" dirty="0">
                <a:cs typeface="Arial"/>
              </a:rPr>
              <a:t>- </a:t>
            </a:r>
            <a:r>
              <a:rPr lang="en-US" sz="1400" spc="62" dirty="0" err="1">
                <a:cs typeface="Arial"/>
              </a:rPr>
              <a:t>Array,functions</a:t>
            </a:r>
            <a:r>
              <a:rPr lang="en-US" sz="1400" spc="62" dirty="0">
                <a:cs typeface="Arial"/>
              </a:rPr>
              <a:t> </a:t>
            </a:r>
            <a:r>
              <a:rPr lang="en-US" sz="1400" spc="90" dirty="0">
                <a:cs typeface="Arial"/>
              </a:rPr>
              <a:t>and</a:t>
            </a:r>
            <a:r>
              <a:rPr lang="en-US" sz="1400" spc="-280" dirty="0">
                <a:cs typeface="Arial"/>
              </a:rPr>
              <a:t> </a:t>
            </a:r>
            <a:r>
              <a:rPr lang="en-US" sz="1400" spc="31" dirty="0">
                <a:cs typeface="Arial"/>
              </a:rPr>
              <a:t>String)</a:t>
            </a:r>
            <a:endParaRPr lang="en-US" sz="1400" dirty="0">
              <a:cs typeface="Arial"/>
            </a:endParaRPr>
          </a:p>
          <a:p>
            <a:pPr marL="7112" marR="71476" lvl="1">
              <a:lnSpc>
                <a:spcPct val="117000"/>
              </a:lnSpc>
              <a:buAutoNum type="arabicPeriod"/>
              <a:tabLst>
                <a:tab pos="816806" algn="l"/>
                <a:tab pos="817163" algn="l"/>
              </a:tabLst>
            </a:pPr>
            <a:r>
              <a:rPr lang="en-US" sz="1400" spc="76" dirty="0">
                <a:cs typeface="Arial"/>
              </a:rPr>
              <a:t>Create</a:t>
            </a:r>
            <a:r>
              <a:rPr lang="en-US" sz="1400" spc="-36" dirty="0">
                <a:cs typeface="Arial"/>
              </a:rPr>
              <a:t> </a:t>
            </a:r>
            <a:r>
              <a:rPr lang="en-US" sz="1400" spc="104" dirty="0">
                <a:cs typeface="Arial"/>
              </a:rPr>
              <a:t>event</a:t>
            </a:r>
            <a:r>
              <a:rPr lang="en-US" sz="1400" spc="-34" dirty="0">
                <a:cs typeface="Arial"/>
              </a:rPr>
              <a:t> </a:t>
            </a:r>
            <a:r>
              <a:rPr lang="en-US" sz="1400" spc="36" dirty="0">
                <a:cs typeface="Arial"/>
              </a:rPr>
              <a:t>based</a:t>
            </a:r>
            <a:r>
              <a:rPr lang="en-US" sz="1400" spc="-34" dirty="0">
                <a:cs typeface="Arial"/>
              </a:rPr>
              <a:t> </a:t>
            </a:r>
            <a:r>
              <a:rPr lang="en-US" sz="1400" spc="104" dirty="0">
                <a:cs typeface="Arial"/>
              </a:rPr>
              <a:t>web</a:t>
            </a:r>
            <a:r>
              <a:rPr lang="en-US" sz="1400" spc="-34" dirty="0">
                <a:cs typeface="Arial"/>
              </a:rPr>
              <a:t> </a:t>
            </a:r>
            <a:r>
              <a:rPr lang="en-US" sz="1400" spc="76" dirty="0">
                <a:cs typeface="Arial"/>
              </a:rPr>
              <a:t>forms</a:t>
            </a:r>
            <a:r>
              <a:rPr lang="en-US" sz="1400" spc="-34" dirty="0">
                <a:cs typeface="Arial"/>
              </a:rPr>
              <a:t> </a:t>
            </a:r>
            <a:r>
              <a:rPr lang="en-US" sz="1400" spc="14" dirty="0">
                <a:cs typeface="Arial"/>
              </a:rPr>
              <a:t>using</a:t>
            </a:r>
            <a:r>
              <a:rPr lang="en-US" sz="1400" spc="-34" dirty="0">
                <a:cs typeface="Arial"/>
              </a:rPr>
              <a:t> </a:t>
            </a:r>
            <a:r>
              <a:rPr lang="en-US" sz="1400" spc="-50" dirty="0">
                <a:cs typeface="Arial"/>
              </a:rPr>
              <a:t>Java</a:t>
            </a:r>
            <a:r>
              <a:rPr lang="en-US" sz="1400" spc="-34" dirty="0">
                <a:cs typeface="Arial"/>
              </a:rPr>
              <a:t> </a:t>
            </a:r>
            <a:r>
              <a:rPr lang="en-US" sz="1400" spc="45" dirty="0">
                <a:cs typeface="Arial"/>
              </a:rPr>
              <a:t>script  </a:t>
            </a:r>
            <a:r>
              <a:rPr lang="en-US" sz="1400" spc="-14" dirty="0" smtClean="0">
                <a:cs typeface="Arial"/>
              </a:rPr>
              <a:t>(</a:t>
            </a:r>
            <a:r>
              <a:rPr lang="en-US" sz="1400" spc="-14" dirty="0" err="1">
                <a:cs typeface="Arial"/>
              </a:rPr>
              <a:t>Ch</a:t>
            </a:r>
            <a:r>
              <a:rPr lang="en-US" sz="1400" spc="-14" dirty="0">
                <a:cs typeface="Arial"/>
              </a:rPr>
              <a:t> </a:t>
            </a:r>
            <a:r>
              <a:rPr lang="en-US" sz="1400" spc="42" dirty="0">
                <a:cs typeface="Arial"/>
              </a:rPr>
              <a:t>3 </a:t>
            </a:r>
            <a:r>
              <a:rPr lang="en-US" sz="1400" spc="-17" dirty="0">
                <a:cs typeface="Arial"/>
              </a:rPr>
              <a:t>- </a:t>
            </a:r>
            <a:r>
              <a:rPr lang="en-US" sz="1400" spc="64" dirty="0">
                <a:cs typeface="Arial"/>
              </a:rPr>
              <a:t>Form </a:t>
            </a:r>
            <a:r>
              <a:rPr lang="en-US" sz="1400" spc="90" dirty="0">
                <a:cs typeface="Arial"/>
              </a:rPr>
              <a:t>and </a:t>
            </a:r>
            <a:r>
              <a:rPr lang="en-US" sz="1400" spc="45" dirty="0">
                <a:cs typeface="Arial"/>
              </a:rPr>
              <a:t>Event</a:t>
            </a:r>
            <a:r>
              <a:rPr lang="en-US" sz="1400" spc="-372" dirty="0">
                <a:cs typeface="Arial"/>
              </a:rPr>
              <a:t> </a:t>
            </a:r>
            <a:r>
              <a:rPr lang="en-US" sz="1400" spc="59" dirty="0">
                <a:cs typeface="Arial"/>
              </a:rPr>
              <a:t>Handling)</a:t>
            </a:r>
            <a:endParaRPr lang="en-US" sz="1400" dirty="0">
              <a:cs typeface="Arial"/>
            </a:endParaRPr>
          </a:p>
          <a:p>
            <a:pPr marL="7112" marR="1612989" lvl="1">
              <a:lnSpc>
                <a:spcPct val="117000"/>
              </a:lnSpc>
              <a:buAutoNum type="arabicPeriod"/>
              <a:tabLst>
                <a:tab pos="571444" algn="l"/>
                <a:tab pos="816806" algn="l"/>
                <a:tab pos="817163" algn="l"/>
              </a:tabLst>
            </a:pPr>
            <a:r>
              <a:rPr lang="en-US" sz="1400" spc="17" dirty="0">
                <a:cs typeface="Arial"/>
              </a:rPr>
              <a:t>Use </a:t>
            </a:r>
            <a:r>
              <a:rPr lang="en-US" sz="1400" spc="-50" dirty="0">
                <a:cs typeface="Arial"/>
              </a:rPr>
              <a:t>Java </a:t>
            </a:r>
            <a:r>
              <a:rPr lang="en-US" sz="1400" spc="45" dirty="0">
                <a:cs typeface="Arial"/>
              </a:rPr>
              <a:t>script </a:t>
            </a:r>
            <a:r>
              <a:rPr lang="en-US" sz="1400" spc="95" dirty="0">
                <a:cs typeface="Arial"/>
              </a:rPr>
              <a:t>for </a:t>
            </a:r>
            <a:r>
              <a:rPr lang="en-US" sz="1400" spc="64" dirty="0">
                <a:cs typeface="Arial"/>
              </a:rPr>
              <a:t>handling</a:t>
            </a:r>
            <a:r>
              <a:rPr lang="en-US" sz="1400" spc="-285" dirty="0">
                <a:cs typeface="Arial"/>
              </a:rPr>
              <a:t> </a:t>
            </a:r>
            <a:r>
              <a:rPr lang="en-US" sz="1400" spc="20" dirty="0">
                <a:cs typeface="Arial"/>
              </a:rPr>
              <a:t>cookies  </a:t>
            </a:r>
            <a:r>
              <a:rPr lang="en-US" sz="1400" spc="-14" dirty="0" smtClean="0">
                <a:cs typeface="Arial"/>
              </a:rPr>
              <a:t>(</a:t>
            </a:r>
            <a:r>
              <a:rPr lang="en-US" sz="1400" spc="-14" dirty="0" err="1" smtClean="0">
                <a:cs typeface="Arial"/>
              </a:rPr>
              <a:t>Ch</a:t>
            </a:r>
            <a:r>
              <a:rPr lang="en-US" sz="1400" spc="-14" dirty="0" smtClean="0">
                <a:cs typeface="Arial"/>
              </a:rPr>
              <a:t> </a:t>
            </a:r>
            <a:r>
              <a:rPr lang="en-US" sz="1400" spc="11" dirty="0" smtClean="0">
                <a:cs typeface="Arial"/>
              </a:rPr>
              <a:t>4- </a:t>
            </a:r>
            <a:r>
              <a:rPr lang="en-US" sz="1400" spc="8" dirty="0">
                <a:cs typeface="Arial"/>
              </a:rPr>
              <a:t>Cookies </a:t>
            </a:r>
            <a:r>
              <a:rPr lang="en-US" sz="1400" spc="90" dirty="0">
                <a:cs typeface="Arial"/>
              </a:rPr>
              <a:t>and </a:t>
            </a:r>
            <a:r>
              <a:rPr lang="en-US" sz="1400" spc="50" dirty="0">
                <a:cs typeface="Arial"/>
              </a:rPr>
              <a:t>Browser</a:t>
            </a:r>
            <a:r>
              <a:rPr lang="en-US" sz="1400" spc="-249" dirty="0">
                <a:cs typeface="Arial"/>
              </a:rPr>
              <a:t> </a:t>
            </a:r>
            <a:r>
              <a:rPr lang="en-US" sz="1400" spc="98" dirty="0">
                <a:cs typeface="Arial"/>
              </a:rPr>
              <a:t>Data)</a:t>
            </a:r>
            <a:endParaRPr lang="en-US" sz="1400" dirty="0">
              <a:cs typeface="Arial"/>
            </a:endParaRPr>
          </a:p>
          <a:p>
            <a:pPr marL="7112" marR="785514" lvl="1">
              <a:lnSpc>
                <a:spcPct val="117000"/>
              </a:lnSpc>
              <a:spcBef>
                <a:spcPts val="3"/>
              </a:spcBef>
              <a:buAutoNum type="arabicPeriod"/>
              <a:tabLst>
                <a:tab pos="816806" algn="l"/>
                <a:tab pos="817163" algn="l"/>
              </a:tabLst>
            </a:pPr>
            <a:r>
              <a:rPr lang="en-US" sz="1400" spc="76" dirty="0">
                <a:cs typeface="Arial"/>
              </a:rPr>
              <a:t>Create </a:t>
            </a:r>
            <a:r>
              <a:rPr lang="en-US" sz="1400" spc="92" dirty="0">
                <a:cs typeface="Arial"/>
              </a:rPr>
              <a:t>interactive </a:t>
            </a:r>
            <a:r>
              <a:rPr lang="en-US" sz="1400" spc="104" dirty="0">
                <a:cs typeface="Arial"/>
              </a:rPr>
              <a:t>web</a:t>
            </a:r>
            <a:r>
              <a:rPr lang="en-US" sz="1400" spc="-398" dirty="0">
                <a:cs typeface="Arial"/>
              </a:rPr>
              <a:t> </a:t>
            </a:r>
            <a:r>
              <a:rPr lang="en-US" sz="1400" spc="39" dirty="0">
                <a:cs typeface="Arial"/>
              </a:rPr>
              <a:t>page </a:t>
            </a:r>
            <a:r>
              <a:rPr lang="en-US" sz="1400" spc="14" dirty="0">
                <a:cs typeface="Arial"/>
              </a:rPr>
              <a:t>using </a:t>
            </a:r>
            <a:r>
              <a:rPr lang="en-US" sz="1400" spc="78" dirty="0" err="1" smtClean="0">
                <a:cs typeface="Arial"/>
              </a:rPr>
              <a:t>regular</a:t>
            </a:r>
            <a:r>
              <a:rPr lang="en-US" sz="1400" spc="22" dirty="0" err="1" smtClean="0">
                <a:cs typeface="Arial"/>
              </a:rPr>
              <a:t>expressions</a:t>
            </a:r>
            <a:r>
              <a:rPr lang="en-US" sz="1400" spc="22" dirty="0" smtClean="0">
                <a:cs typeface="Arial"/>
              </a:rPr>
              <a:t> </a:t>
            </a:r>
            <a:r>
              <a:rPr lang="en-US" sz="1400" spc="95" dirty="0">
                <a:cs typeface="Arial"/>
              </a:rPr>
              <a:t>for</a:t>
            </a:r>
            <a:r>
              <a:rPr lang="en-US" sz="1400" spc="-92" dirty="0">
                <a:cs typeface="Arial"/>
              </a:rPr>
              <a:t> </a:t>
            </a:r>
            <a:r>
              <a:rPr lang="en-US" sz="1400" spc="84" dirty="0" smtClean="0">
                <a:cs typeface="Arial"/>
              </a:rPr>
              <a:t>validation (Ch-5 Regular Expression, Rollover and Frames)</a:t>
            </a:r>
          </a:p>
          <a:p>
            <a:pPr marL="7112" marR="785514" lvl="1">
              <a:lnSpc>
                <a:spcPct val="117000"/>
              </a:lnSpc>
              <a:spcBef>
                <a:spcPts val="3"/>
              </a:spcBef>
              <a:buAutoNum type="arabicPeriod"/>
              <a:tabLst>
                <a:tab pos="816806" algn="l"/>
                <a:tab pos="817163" algn="l"/>
              </a:tabLst>
            </a:pPr>
            <a:endParaRPr lang="en-US" sz="1400" spc="84" dirty="0">
              <a:cs typeface="Arial"/>
            </a:endParaRPr>
          </a:p>
          <a:p>
            <a:pPr marL="0" marR="785514" lvl="1" indent="0">
              <a:lnSpc>
                <a:spcPct val="117000"/>
              </a:lnSpc>
              <a:spcBef>
                <a:spcPts val="3"/>
              </a:spcBef>
              <a:buNone/>
              <a:tabLst>
                <a:tab pos="816806" algn="l"/>
                <a:tab pos="817163" algn="l"/>
              </a:tabLst>
            </a:pPr>
            <a:r>
              <a:rPr lang="en-US" sz="1400" spc="84" dirty="0" smtClean="0">
                <a:cs typeface="Arial"/>
              </a:rPr>
              <a:t>Lesson Outcomes – </a:t>
            </a:r>
          </a:p>
          <a:p>
            <a:pPr marL="0" marR="785514" lvl="1" indent="0">
              <a:lnSpc>
                <a:spcPct val="117000"/>
              </a:lnSpc>
              <a:spcBef>
                <a:spcPts val="3"/>
              </a:spcBef>
              <a:buNone/>
              <a:tabLst>
                <a:tab pos="57150" algn="l"/>
              </a:tabLst>
            </a:pPr>
            <a:r>
              <a:rPr lang="en-US" sz="1400" dirty="0">
                <a:cs typeface="Arial"/>
              </a:rPr>
              <a:t>1.	Create an object to solve given problem</a:t>
            </a:r>
          </a:p>
          <a:p>
            <a:pPr marL="0" marR="785514" lvl="1" indent="0">
              <a:lnSpc>
                <a:spcPct val="117000"/>
              </a:lnSpc>
              <a:spcBef>
                <a:spcPts val="3"/>
              </a:spcBef>
              <a:buNone/>
              <a:tabLst>
                <a:tab pos="57150" algn="l"/>
              </a:tabLst>
            </a:pPr>
            <a:r>
              <a:rPr lang="en-US" sz="1400" dirty="0">
                <a:cs typeface="Arial"/>
              </a:rPr>
              <a:t>2.	Develop </a:t>
            </a:r>
            <a:r>
              <a:rPr lang="en-US" sz="1400" dirty="0" err="1">
                <a:cs typeface="Arial"/>
              </a:rPr>
              <a:t>Javascript</a:t>
            </a:r>
            <a:r>
              <a:rPr lang="en-US" sz="1400" dirty="0">
                <a:cs typeface="Arial"/>
              </a:rPr>
              <a:t> to implement </a:t>
            </a:r>
            <a:r>
              <a:rPr lang="en-US" sz="1400" dirty="0" err="1">
                <a:cs typeface="Arial"/>
              </a:rPr>
              <a:t>Swith</a:t>
            </a:r>
            <a:r>
              <a:rPr lang="en-US" sz="1400" dirty="0">
                <a:cs typeface="Arial"/>
              </a:rPr>
              <a:t>-case Statement for given problem</a:t>
            </a:r>
          </a:p>
          <a:p>
            <a:pPr marL="0" marR="785514" lvl="1" indent="0">
              <a:lnSpc>
                <a:spcPct val="117000"/>
              </a:lnSpc>
              <a:spcBef>
                <a:spcPts val="3"/>
              </a:spcBef>
              <a:buNone/>
              <a:tabLst>
                <a:tab pos="57150" algn="l"/>
              </a:tabLst>
            </a:pPr>
            <a:r>
              <a:rPr lang="en-US" sz="1400" dirty="0">
                <a:cs typeface="Arial"/>
              </a:rPr>
              <a:t>3.	Develop </a:t>
            </a:r>
            <a:r>
              <a:rPr lang="en-US" sz="1400" dirty="0" err="1">
                <a:cs typeface="Arial"/>
              </a:rPr>
              <a:t>Javascript</a:t>
            </a:r>
            <a:r>
              <a:rPr lang="en-US" sz="1400" dirty="0">
                <a:cs typeface="Arial"/>
              </a:rPr>
              <a:t> to implement loop for solving given iterative  problem</a:t>
            </a:r>
          </a:p>
          <a:p>
            <a:pPr marL="0" marR="785514" lvl="1" indent="0">
              <a:lnSpc>
                <a:spcPct val="117000"/>
              </a:lnSpc>
              <a:spcBef>
                <a:spcPts val="3"/>
              </a:spcBef>
              <a:buNone/>
              <a:tabLst>
                <a:tab pos="57150" algn="l"/>
              </a:tabLst>
            </a:pPr>
            <a:r>
              <a:rPr lang="en-US" sz="1400" dirty="0">
                <a:cs typeface="Arial"/>
              </a:rPr>
              <a:t>4.	Display properties for given object using getter and setter</a:t>
            </a:r>
          </a:p>
          <a:p>
            <a:pPr marL="0" marR="785514" lvl="1" indent="0">
              <a:lnSpc>
                <a:spcPct val="117000"/>
              </a:lnSpc>
              <a:spcBef>
                <a:spcPts val="3"/>
              </a:spcBef>
              <a:buNone/>
              <a:tabLst>
                <a:tab pos="57150" algn="l"/>
              </a:tabLst>
            </a:pPr>
            <a:r>
              <a:rPr lang="en-US" sz="1400" dirty="0">
                <a:cs typeface="Arial"/>
              </a:rPr>
              <a:t>5.	Develop Program using basic features of </a:t>
            </a:r>
            <a:r>
              <a:rPr lang="en-US" sz="1400" dirty="0" err="1">
                <a:cs typeface="Arial"/>
              </a:rPr>
              <a:t>Javascript</a:t>
            </a:r>
            <a:r>
              <a:rPr lang="en-US" sz="1400" dirty="0">
                <a:cs typeface="Arial"/>
              </a:rPr>
              <a:t> to solve given problem </a:t>
            </a:r>
          </a:p>
          <a:p>
            <a:pPr marL="0" marR="785514" lvl="1" indent="0">
              <a:lnSpc>
                <a:spcPct val="117000"/>
              </a:lnSpc>
              <a:spcBef>
                <a:spcPts val="3"/>
              </a:spcBef>
              <a:buNone/>
              <a:tabLst>
                <a:tab pos="816806" algn="l"/>
                <a:tab pos="817163" algn="l"/>
              </a:tabLst>
            </a:pPr>
            <a:endParaRPr lang="en-US" sz="1400" dirty="0" smtClean="0">
              <a:cs typeface="Arial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79969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Javascript</a:t>
            </a:r>
            <a:r>
              <a:rPr lang="en-US" sz="2400" dirty="0" smtClean="0"/>
              <a:t> Values And Variables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/>
              <a:t>Javascript</a:t>
            </a:r>
            <a:r>
              <a:rPr lang="en-US" sz="1400" dirty="0" smtClean="0"/>
              <a:t> uses  6 types of values:</a:t>
            </a:r>
          </a:p>
          <a:p>
            <a:pPr lvl="1" fontAlgn="base"/>
            <a:r>
              <a:rPr lang="en-US" sz="1200" dirty="0"/>
              <a:t>Undefined, Null</a:t>
            </a:r>
          </a:p>
          <a:p>
            <a:pPr lvl="1" fontAlgn="base"/>
            <a:r>
              <a:rPr lang="en-US" sz="1200" dirty="0"/>
              <a:t>Boolean, String, Number, and</a:t>
            </a:r>
          </a:p>
          <a:p>
            <a:pPr lvl="1" fontAlgn="base"/>
            <a:r>
              <a:rPr lang="en-US" sz="1200" dirty="0"/>
              <a:t>Object</a:t>
            </a:r>
          </a:p>
          <a:p>
            <a:r>
              <a:rPr lang="en-US" sz="1400" dirty="0"/>
              <a:t>The </a:t>
            </a:r>
            <a:r>
              <a:rPr lang="en-US" sz="1400" i="1" dirty="0"/>
              <a:t>primitive values</a:t>
            </a:r>
            <a:r>
              <a:rPr lang="en-US" sz="1400" dirty="0"/>
              <a:t> are </a:t>
            </a:r>
            <a:r>
              <a:rPr lang="en-US" sz="1400" dirty="0" err="1"/>
              <a:t>booleans</a:t>
            </a:r>
            <a:r>
              <a:rPr lang="en-US" sz="1400" dirty="0"/>
              <a:t>, numbers, strings, null, and undefined</a:t>
            </a:r>
            <a:r>
              <a:rPr lang="en-US" sz="1400" dirty="0" smtClean="0"/>
              <a:t>.</a:t>
            </a:r>
          </a:p>
          <a:p>
            <a:pPr lvl="1"/>
            <a:r>
              <a:rPr lang="en-US" sz="1200" dirty="0" smtClean="0"/>
              <a:t>Boolean – true, false</a:t>
            </a:r>
          </a:p>
          <a:p>
            <a:pPr lvl="1"/>
            <a:r>
              <a:rPr lang="en-US" sz="1200" dirty="0"/>
              <a:t>Numbers: 1736, </a:t>
            </a:r>
            <a:r>
              <a:rPr lang="en-US" sz="1200" dirty="0" smtClean="0"/>
              <a:t>1.351</a:t>
            </a:r>
          </a:p>
          <a:p>
            <a:pPr lvl="1"/>
            <a:r>
              <a:rPr lang="en-US" sz="1200" dirty="0"/>
              <a:t>Strings: '</a:t>
            </a:r>
            <a:r>
              <a:rPr lang="en-US" sz="1200" dirty="0" err="1"/>
              <a:t>abc</a:t>
            </a:r>
            <a:r>
              <a:rPr lang="en-US" sz="1200" dirty="0"/>
              <a:t>', "</a:t>
            </a:r>
            <a:r>
              <a:rPr lang="en-US" sz="1200" dirty="0" err="1" smtClean="0"/>
              <a:t>abc</a:t>
            </a:r>
            <a:r>
              <a:rPr lang="en-US" sz="1200" dirty="0" smtClean="0"/>
              <a:t>“</a:t>
            </a:r>
          </a:p>
          <a:p>
            <a:pPr lvl="1"/>
            <a:r>
              <a:rPr lang="en-US" sz="1200" dirty="0"/>
              <a:t>Two “</a:t>
            </a:r>
            <a:r>
              <a:rPr lang="en-US" sz="1200" dirty="0" err="1"/>
              <a:t>nonvalues</a:t>
            </a:r>
            <a:r>
              <a:rPr lang="en-US" sz="1200" dirty="0"/>
              <a:t>”: undefined, null </a:t>
            </a:r>
            <a:endParaRPr lang="en-US" sz="1200" dirty="0" smtClean="0"/>
          </a:p>
          <a:p>
            <a:r>
              <a:rPr lang="en-US" sz="1200" dirty="0"/>
              <a:t>JavaScript has variables. Variables can be thought of as named containers.</a:t>
            </a:r>
          </a:p>
          <a:p>
            <a:r>
              <a:rPr lang="en-US" sz="1200" dirty="0"/>
              <a:t>Before you use a variable in a JavaScript program, you must declare it. Variables are declared with the </a:t>
            </a:r>
            <a:r>
              <a:rPr lang="en-US" sz="1200" b="1" dirty="0" err="1"/>
              <a:t>var</a:t>
            </a:r>
            <a:r>
              <a:rPr lang="en-US" sz="1200" dirty="0"/>
              <a:t> keyword</a:t>
            </a:r>
          </a:p>
          <a:p>
            <a:pPr marL="114300" indent="0">
              <a:buNone/>
            </a:pPr>
            <a:r>
              <a:rPr lang="en-US" sz="1200" dirty="0"/>
              <a:t>&lt;script type = "text/</a:t>
            </a:r>
            <a:r>
              <a:rPr lang="en-US" sz="1200" dirty="0" err="1"/>
              <a:t>javascript</a:t>
            </a:r>
            <a:r>
              <a:rPr lang="en-US" sz="1200" dirty="0"/>
              <a:t>"&gt; </a:t>
            </a:r>
          </a:p>
          <a:p>
            <a:pPr marL="114300" indent="0">
              <a:buNone/>
            </a:pPr>
            <a:r>
              <a:rPr lang="en-US" sz="1200" dirty="0" err="1"/>
              <a:t>var</a:t>
            </a:r>
            <a:r>
              <a:rPr lang="en-US" sz="1200" dirty="0"/>
              <a:t> money; </a:t>
            </a:r>
          </a:p>
          <a:p>
            <a:pPr marL="114300" indent="0">
              <a:buNone/>
            </a:pPr>
            <a:r>
              <a:rPr lang="en-US" sz="1200" dirty="0" err="1"/>
              <a:t>var</a:t>
            </a:r>
            <a:r>
              <a:rPr lang="en-US" sz="1200" dirty="0"/>
              <a:t> name; </a:t>
            </a:r>
          </a:p>
          <a:p>
            <a:pPr marL="114300" indent="0">
              <a:buNone/>
            </a:pPr>
            <a:r>
              <a:rPr lang="en-US" sz="1200" dirty="0"/>
              <a:t>&lt;/script&gt;</a:t>
            </a:r>
          </a:p>
          <a:p>
            <a:r>
              <a:rPr lang="en-US" sz="1200" dirty="0"/>
              <a:t>You can also declare multiple variables with the same </a:t>
            </a:r>
            <a:r>
              <a:rPr lang="en-US" sz="1200" b="1" dirty="0" err="1"/>
              <a:t>var</a:t>
            </a:r>
            <a:r>
              <a:rPr lang="en-US" sz="1200" dirty="0"/>
              <a:t> keyword as follows −</a:t>
            </a:r>
          </a:p>
          <a:p>
            <a:pPr marL="114300" indent="0">
              <a:buNone/>
            </a:pPr>
            <a:r>
              <a:rPr lang="en-US" sz="1200" dirty="0"/>
              <a:t>&lt;script type = "text/</a:t>
            </a:r>
            <a:r>
              <a:rPr lang="en-US" sz="1200" dirty="0" err="1"/>
              <a:t>javascript</a:t>
            </a:r>
            <a:r>
              <a:rPr lang="en-US" sz="1200" dirty="0"/>
              <a:t>"&gt; </a:t>
            </a:r>
          </a:p>
          <a:p>
            <a:pPr marL="114300" indent="0">
              <a:buNone/>
            </a:pPr>
            <a:r>
              <a:rPr lang="en-US" sz="1200" dirty="0" err="1"/>
              <a:t>var</a:t>
            </a:r>
            <a:r>
              <a:rPr lang="en-US" sz="1200" dirty="0"/>
              <a:t> money, name; </a:t>
            </a:r>
          </a:p>
          <a:p>
            <a:pPr marL="114300" indent="0">
              <a:buNone/>
            </a:pPr>
            <a:r>
              <a:rPr lang="en-US" sz="1200" dirty="0"/>
              <a:t>&lt;/script&gt;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296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Javascript</a:t>
            </a:r>
            <a:r>
              <a:rPr lang="en-US" sz="2400" dirty="0"/>
              <a:t> </a:t>
            </a:r>
            <a:r>
              <a:rPr lang="en-US" sz="2400" dirty="0" smtClean="0"/>
              <a:t>variables </a:t>
            </a:r>
            <a:r>
              <a:rPr lang="en-US" sz="2400" dirty="0" err="1" smtClean="0"/>
              <a:t>Cont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300" dirty="0"/>
              <a:t>Storing a value in a variable is called </a:t>
            </a:r>
            <a:r>
              <a:rPr lang="en-US" sz="1300" b="1" dirty="0"/>
              <a:t>variable initialization</a:t>
            </a:r>
            <a:r>
              <a:rPr lang="en-US" sz="1300" dirty="0" smtClean="0"/>
              <a:t>.</a:t>
            </a:r>
          </a:p>
          <a:p>
            <a:pPr marL="114300" indent="0">
              <a:buNone/>
            </a:pPr>
            <a:r>
              <a:rPr lang="en-US" sz="1300" dirty="0"/>
              <a:t>&lt;script type = "text/</a:t>
            </a:r>
            <a:r>
              <a:rPr lang="en-US" sz="1300" dirty="0" err="1"/>
              <a:t>javascript</a:t>
            </a:r>
            <a:r>
              <a:rPr lang="en-US" sz="1300" dirty="0"/>
              <a:t>"&gt; </a:t>
            </a:r>
          </a:p>
          <a:p>
            <a:pPr marL="114300" indent="0">
              <a:buNone/>
            </a:pPr>
            <a:r>
              <a:rPr lang="en-US" sz="1300" dirty="0" err="1" smtClean="0"/>
              <a:t>var</a:t>
            </a:r>
            <a:r>
              <a:rPr lang="en-US" sz="1300" dirty="0" smtClean="0"/>
              <a:t> name = “</a:t>
            </a:r>
            <a:r>
              <a:rPr lang="en-US" sz="1300" dirty="0" err="1" smtClean="0"/>
              <a:t>Manaswini</a:t>
            </a:r>
            <a:r>
              <a:rPr lang="en-US" sz="1300" dirty="0" smtClean="0"/>
              <a:t>”; </a:t>
            </a:r>
            <a:endParaRPr lang="en-US" sz="1300" dirty="0"/>
          </a:p>
          <a:p>
            <a:pPr marL="114300" indent="0">
              <a:buNone/>
            </a:pPr>
            <a:r>
              <a:rPr lang="en-US" sz="1300" dirty="0"/>
              <a:t>&lt;/script&gt;</a:t>
            </a:r>
          </a:p>
          <a:p>
            <a:r>
              <a:rPr lang="en-US" sz="1300" dirty="0"/>
              <a:t>JavaScript is </a:t>
            </a:r>
            <a:r>
              <a:rPr lang="en-US" sz="1300" b="1" dirty="0" err="1"/>
              <a:t>untyped</a:t>
            </a:r>
            <a:r>
              <a:rPr lang="en-US" sz="1300" dirty="0"/>
              <a:t> language</a:t>
            </a:r>
            <a:r>
              <a:rPr lang="en-US" sz="1300" dirty="0" smtClean="0"/>
              <a:t>.</a:t>
            </a:r>
          </a:p>
          <a:p>
            <a:r>
              <a:rPr lang="en-US" sz="1300" dirty="0" smtClean="0"/>
              <a:t> </a:t>
            </a:r>
            <a:r>
              <a:rPr lang="en-US" sz="1300" dirty="0"/>
              <a:t>This means that a JavaScript variable can hold a value of any data type. </a:t>
            </a:r>
            <a:endParaRPr lang="en-US" sz="1300" dirty="0" smtClean="0"/>
          </a:p>
          <a:p>
            <a:r>
              <a:rPr lang="en-US" sz="1300" dirty="0" smtClean="0"/>
              <a:t>Unlike </a:t>
            </a:r>
            <a:r>
              <a:rPr lang="en-US" sz="1300" dirty="0"/>
              <a:t>many other languages, you don't have to tell JavaScript during variable declaration what type of value the variable will hold. </a:t>
            </a:r>
            <a:endParaRPr lang="en-US" sz="1300" dirty="0" smtClean="0"/>
          </a:p>
          <a:p>
            <a:r>
              <a:rPr lang="en-US" sz="1300" dirty="0" smtClean="0"/>
              <a:t>The </a:t>
            </a:r>
            <a:r>
              <a:rPr lang="en-US" sz="1300" dirty="0"/>
              <a:t>value type of a variable can change during the execution of a </a:t>
            </a:r>
            <a:r>
              <a:rPr lang="en-US" sz="1300" dirty="0" smtClean="0"/>
              <a:t>program </a:t>
            </a:r>
            <a:r>
              <a:rPr lang="en-US" sz="1300" dirty="0"/>
              <a:t>and JavaScript takes care of it automatically</a:t>
            </a:r>
            <a:r>
              <a:rPr lang="en-US" sz="1300" dirty="0" smtClean="0"/>
              <a:t>.</a:t>
            </a:r>
          </a:p>
          <a:p>
            <a:r>
              <a:rPr lang="en-US" sz="1300" dirty="0">
                <a:hlinkClick r:id="rId2"/>
              </a:rPr>
              <a:t>https://</a:t>
            </a:r>
            <a:r>
              <a:rPr lang="en-US" sz="1300" dirty="0" smtClean="0">
                <a:hlinkClick r:id="rId2"/>
              </a:rPr>
              <a:t>js.do/smanup2001/var_demo</a:t>
            </a:r>
            <a:endParaRPr lang="en-US" sz="1300" dirty="0" smtClean="0"/>
          </a:p>
          <a:p>
            <a:r>
              <a:rPr lang="en-US" sz="1300" dirty="0"/>
              <a:t>The general rules for constructing names for variables (unique identifiers) are:</a:t>
            </a:r>
          </a:p>
          <a:p>
            <a:pPr lvl="1"/>
            <a:r>
              <a:rPr lang="en-US" sz="1300" dirty="0"/>
              <a:t>Names can contain letters, digits, underscores, and dollar signs.</a:t>
            </a:r>
          </a:p>
          <a:p>
            <a:pPr lvl="1"/>
            <a:r>
              <a:rPr lang="en-US" sz="1300" dirty="0"/>
              <a:t>Names must begin with a letter</a:t>
            </a:r>
          </a:p>
          <a:p>
            <a:pPr lvl="1"/>
            <a:r>
              <a:rPr lang="en-US" sz="1300" dirty="0"/>
              <a:t>Names can also begin with $ and _ </a:t>
            </a:r>
          </a:p>
          <a:p>
            <a:pPr lvl="1"/>
            <a:r>
              <a:rPr lang="en-US" sz="1300" dirty="0"/>
              <a:t>Names are case sensitive (y and Y are different variables)</a:t>
            </a:r>
          </a:p>
          <a:p>
            <a:pPr lvl="1"/>
            <a:r>
              <a:rPr lang="en-US" sz="1300" dirty="0"/>
              <a:t>Reserved words (like JavaScript keywords) cannot be used as names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660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Javascript</a:t>
            </a:r>
            <a:r>
              <a:rPr lang="en-US" sz="2400" dirty="0" smtClean="0"/>
              <a:t> variable scope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b="1" dirty="0"/>
              <a:t>Global Variables</a:t>
            </a:r>
            <a:r>
              <a:rPr lang="en-US" sz="1200" dirty="0"/>
              <a:t> − A global variable has global scope which means it can be defined anywhere in your JavaScript code.</a:t>
            </a:r>
          </a:p>
          <a:p>
            <a:r>
              <a:rPr lang="en-US" sz="1200" b="1" dirty="0"/>
              <a:t>Local Variables</a:t>
            </a:r>
            <a:r>
              <a:rPr lang="en-US" sz="1200" dirty="0"/>
              <a:t> − A local variable will be visible only within a function where it is defined. Function parameters are always local to that function.</a:t>
            </a:r>
          </a:p>
          <a:p>
            <a:pPr marL="114300" indent="0">
              <a:buNone/>
            </a:pPr>
            <a:r>
              <a:rPr lang="en-US" sz="1200" dirty="0"/>
              <a:t>&lt;html&gt; </a:t>
            </a:r>
            <a:endParaRPr lang="en-US" sz="1200" dirty="0" smtClean="0"/>
          </a:p>
          <a:p>
            <a:pPr marL="114300" indent="0">
              <a:buNone/>
            </a:pPr>
            <a:r>
              <a:rPr lang="en-US" sz="1200" dirty="0" smtClean="0"/>
              <a:t>&lt;</a:t>
            </a:r>
            <a:r>
              <a:rPr lang="en-US" sz="1200" dirty="0"/>
              <a:t>body </a:t>
            </a:r>
            <a:r>
              <a:rPr lang="en-US" sz="1200" dirty="0" err="1"/>
              <a:t>onload</a:t>
            </a:r>
            <a:r>
              <a:rPr lang="en-US" sz="1200" dirty="0"/>
              <a:t> = </a:t>
            </a:r>
            <a:r>
              <a:rPr lang="en-US" sz="1200" dirty="0" err="1"/>
              <a:t>checkscope</a:t>
            </a:r>
            <a:r>
              <a:rPr lang="en-US" sz="1200" dirty="0" smtClean="0"/>
              <a:t>();&gt;</a:t>
            </a:r>
          </a:p>
          <a:p>
            <a:pPr marL="114300" indent="0">
              <a:buNone/>
            </a:pPr>
            <a:r>
              <a:rPr lang="en-US" sz="1200" dirty="0" smtClean="0"/>
              <a:t>&lt;</a:t>
            </a:r>
            <a:r>
              <a:rPr lang="en-US" sz="1200" dirty="0"/>
              <a:t>script type = "text/</a:t>
            </a:r>
            <a:r>
              <a:rPr lang="en-US" sz="1200" dirty="0" err="1"/>
              <a:t>javascript</a:t>
            </a:r>
            <a:r>
              <a:rPr lang="en-US" sz="1200" dirty="0"/>
              <a:t>"&gt; </a:t>
            </a:r>
            <a:endParaRPr lang="en-US" sz="1200" dirty="0" smtClean="0"/>
          </a:p>
          <a:p>
            <a:pPr marL="114300" indent="0">
              <a:buNone/>
            </a:pP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/>
              <a:t>myVar</a:t>
            </a:r>
            <a:r>
              <a:rPr lang="en-US" sz="1200" dirty="0"/>
              <a:t> = "global"; // Declare a global variable </a:t>
            </a:r>
            <a:endParaRPr lang="en-US" sz="1200" dirty="0" smtClean="0"/>
          </a:p>
          <a:p>
            <a:pPr marL="114300" indent="0">
              <a:buNone/>
            </a:pPr>
            <a:r>
              <a:rPr lang="en-US" sz="1200" dirty="0" smtClean="0"/>
              <a:t>function </a:t>
            </a:r>
            <a:r>
              <a:rPr lang="en-US" sz="1200" dirty="0" err="1"/>
              <a:t>checkscope</a:t>
            </a:r>
            <a:r>
              <a:rPr lang="en-US" sz="1200" dirty="0"/>
              <a:t>( ) </a:t>
            </a:r>
            <a:endParaRPr lang="en-US" sz="1200" dirty="0" smtClean="0"/>
          </a:p>
          <a:p>
            <a:pPr marL="114300" indent="0">
              <a:buNone/>
            </a:pPr>
            <a:r>
              <a:rPr lang="en-US" sz="1200" dirty="0" smtClean="0"/>
              <a:t>{ </a:t>
            </a:r>
            <a:r>
              <a:rPr lang="en-US" sz="1200" dirty="0" err="1"/>
              <a:t>var</a:t>
            </a:r>
            <a:r>
              <a:rPr lang="en-US" sz="1200" dirty="0"/>
              <a:t> </a:t>
            </a:r>
            <a:r>
              <a:rPr lang="en-US" sz="1200" dirty="0" err="1"/>
              <a:t>myVar</a:t>
            </a:r>
            <a:r>
              <a:rPr lang="en-US" sz="1200" dirty="0"/>
              <a:t> = "local"; // Declare a local variable </a:t>
            </a:r>
            <a:r>
              <a:rPr lang="en-US" sz="1200" dirty="0" err="1"/>
              <a:t>document.write</a:t>
            </a:r>
            <a:r>
              <a:rPr lang="en-US" sz="1200" dirty="0"/>
              <a:t>(</a:t>
            </a:r>
            <a:r>
              <a:rPr lang="en-US" sz="1200" dirty="0" err="1"/>
              <a:t>myVar</a:t>
            </a:r>
            <a:r>
              <a:rPr lang="en-US" sz="1200" dirty="0" smtClean="0"/>
              <a:t>);</a:t>
            </a:r>
          </a:p>
          <a:p>
            <a:pPr marL="114300" indent="0">
              <a:buNone/>
            </a:pPr>
            <a:r>
              <a:rPr lang="en-US" sz="1200" dirty="0" smtClean="0"/>
              <a:t> }</a:t>
            </a:r>
          </a:p>
          <a:p>
            <a:pPr marL="114300" indent="0">
              <a:buNone/>
            </a:pPr>
            <a:r>
              <a:rPr lang="en-US" sz="1200" dirty="0" smtClean="0"/>
              <a:t> </a:t>
            </a:r>
            <a:r>
              <a:rPr lang="en-US" sz="1200" dirty="0"/>
              <a:t>&lt;/script&gt; &lt;/body&gt; &lt;/html</a:t>
            </a:r>
            <a:r>
              <a:rPr lang="en-US" sz="12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25704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Javascript</a:t>
            </a:r>
            <a:r>
              <a:rPr lang="en-US" sz="2400" dirty="0" smtClean="0"/>
              <a:t> Operators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Arithmetic Operators</a:t>
            </a:r>
          </a:p>
          <a:p>
            <a:pPr marL="114300" indent="0">
              <a:buNone/>
            </a:pPr>
            <a:endParaRPr lang="en-US" sz="12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10404"/>
              </p:ext>
            </p:extLst>
          </p:nvPr>
        </p:nvGraphicFramePr>
        <p:xfrm>
          <a:off x="762000" y="2209800"/>
          <a:ext cx="6400800" cy="3678366"/>
        </p:xfrm>
        <a:graphic>
          <a:graphicData uri="http://schemas.openxmlformats.org/drawingml/2006/table">
            <a:tbl>
              <a:tblPr/>
              <a:tblGrid>
                <a:gridCol w="533400"/>
                <a:gridCol w="5867400"/>
              </a:tblGrid>
              <a:tr h="2476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err="1">
                          <a:effectLst/>
                        </a:rPr>
                        <a:t>Sr.No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</a:txBody>
                  <a:tcPr marL="46881" marR="46881" marT="46881" marB="4688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Operator &amp; </a:t>
                      </a:r>
                      <a:r>
                        <a:rPr lang="en-US" sz="1100" dirty="0" smtClean="0">
                          <a:effectLst/>
                        </a:rPr>
                        <a:t>Description</a:t>
                      </a:r>
                    </a:p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holds 10 and variable B holds 20</a:t>
                      </a:r>
                      <a:endParaRPr lang="en-US" sz="1100" dirty="0">
                        <a:effectLst/>
                      </a:endParaRPr>
                    </a:p>
                  </a:txBody>
                  <a:tcPr marL="46881" marR="46881" marT="46881" marB="4688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0638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46881" marR="46881" marT="46881" marB="4688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+ (Addition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</a:rPr>
                        <a:t>) - 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</a:rPr>
                        <a:t>Adds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two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</a:rPr>
                        <a:t>operands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Ex: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 A + B will give 30</a:t>
                      </a:r>
                    </a:p>
                  </a:txBody>
                  <a:tcPr marL="46881" marR="46881" marT="46881" marB="4688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62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46881" marR="46881" marT="46881" marB="4688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- (Subtraction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</a:rPr>
                        <a:t>) -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</a:rPr>
                        <a:t>Subtracts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the second operand from the first</a:t>
                      </a:r>
                    </a:p>
                    <a:p>
                      <a:pPr algn="just" fontAlgn="t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Ex: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 A - B will give -10</a:t>
                      </a:r>
                    </a:p>
                  </a:txBody>
                  <a:tcPr marL="46881" marR="46881" marT="46881" marB="4688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38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46881" marR="46881" marT="46881" marB="4688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* (Multiplication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</a:rPr>
                        <a:t>) -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</a:rPr>
                        <a:t>Multiply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both operands</a:t>
                      </a:r>
                    </a:p>
                    <a:p>
                      <a:pPr algn="just" fontAlgn="t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Ex: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 A * B will give 200</a:t>
                      </a:r>
                    </a:p>
                  </a:txBody>
                  <a:tcPr marL="46881" marR="46881" marT="46881" marB="4688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38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4</a:t>
                      </a:r>
                    </a:p>
                  </a:txBody>
                  <a:tcPr marL="46881" marR="46881" marT="46881" marB="4688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/ (Division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</a:rPr>
                        <a:t>) -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</a:rPr>
                        <a:t>Divide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the numerator by the denominator</a:t>
                      </a:r>
                    </a:p>
                    <a:p>
                      <a:pPr algn="just" fontAlgn="t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Ex: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 B / A will give 2</a:t>
                      </a:r>
                    </a:p>
                  </a:txBody>
                  <a:tcPr marL="46881" marR="46881" marT="46881" marB="4688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38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46881" marR="46881" marT="46881" marB="4688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% (Modulus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</a:rPr>
                        <a:t>) -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</a:rPr>
                        <a:t>Outputs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the remainder of an integer division</a:t>
                      </a:r>
                    </a:p>
                    <a:p>
                      <a:pPr algn="just" fontAlgn="t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Ex: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 B % A will give 0</a:t>
                      </a:r>
                    </a:p>
                  </a:txBody>
                  <a:tcPr marL="46881" marR="46881" marT="46881" marB="4688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389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6</a:t>
                      </a:r>
                    </a:p>
                  </a:txBody>
                  <a:tcPr marL="46881" marR="46881" marT="46881" marB="4688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++ (Increment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</a:rPr>
                        <a:t>) -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</a:rPr>
                        <a:t>Increases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an integer value by one</a:t>
                      </a:r>
                    </a:p>
                    <a:p>
                      <a:pPr algn="just" fontAlgn="t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Ex: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 A++ will give 11</a:t>
                      </a:r>
                    </a:p>
                  </a:txBody>
                  <a:tcPr marL="46881" marR="46881" marT="46881" marB="4688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392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7</a:t>
                      </a:r>
                    </a:p>
                  </a:txBody>
                  <a:tcPr marL="46881" marR="46881" marT="46881" marB="4688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-- (Decrement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</a:rPr>
                        <a:t>) -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</a:rPr>
                        <a:t>Decreases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an integer value by one</a:t>
                      </a:r>
                    </a:p>
                    <a:p>
                      <a:pPr algn="just" fontAlgn="t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Ex: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 A-- will give 9</a:t>
                      </a:r>
                    </a:p>
                  </a:txBody>
                  <a:tcPr marL="46881" marR="46881" marT="46881" marB="4688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523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Javascript</a:t>
            </a:r>
            <a:r>
              <a:rPr lang="en-US" sz="2400" dirty="0"/>
              <a:t> Operators - </a:t>
            </a:r>
            <a:r>
              <a:rPr lang="en-US" sz="2400" dirty="0" smtClean="0"/>
              <a:t>Comparison </a:t>
            </a:r>
            <a:r>
              <a:rPr lang="en-US" sz="2400" dirty="0"/>
              <a:t>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973793"/>
              </p:ext>
            </p:extLst>
          </p:nvPr>
        </p:nvGraphicFramePr>
        <p:xfrm>
          <a:off x="762000" y="1524000"/>
          <a:ext cx="6324600" cy="4648199"/>
        </p:xfrm>
        <a:graphic>
          <a:graphicData uri="http://schemas.openxmlformats.org/drawingml/2006/table">
            <a:tbl>
              <a:tblPr/>
              <a:tblGrid>
                <a:gridCol w="1020096"/>
                <a:gridCol w="5304504"/>
              </a:tblGrid>
              <a:tr h="53088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>
                          <a:effectLst/>
                        </a:rPr>
                        <a:t>Sr.No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</a:txBody>
                  <a:tcPr marL="31834" marR="31834" marT="31834" marB="3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Operator &amp; </a:t>
                      </a:r>
                      <a:r>
                        <a:rPr lang="en-US" sz="1200" dirty="0" smtClean="0">
                          <a:effectLst/>
                        </a:rPr>
                        <a:t>Description</a:t>
                      </a:r>
                    </a:p>
                    <a:p>
                      <a:pPr algn="ctr" fontAlgn="t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holds 10 and variable B holds 20</a:t>
                      </a:r>
                      <a:endParaRPr lang="en-US" sz="1200" dirty="0">
                        <a:effectLst/>
                      </a:endParaRPr>
                    </a:p>
                  </a:txBody>
                  <a:tcPr marL="31834" marR="31834" marT="31834" marB="3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2408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31834" marR="31834" marT="31834" marB="3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= = (Equal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) -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Checks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if the value of two operands are equal or not, if yes, then the condition becomes true.</a:t>
                      </a:r>
                    </a:p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Ex: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(A == B) is not true.</a:t>
                      </a:r>
                    </a:p>
                  </a:txBody>
                  <a:tcPr marL="31834" marR="31834" marT="31834" marB="3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08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31834" marR="31834" marT="31834" marB="3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!= (Not Equal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) -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Checks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if the value of two operands are equal or not, if the values are not equal, then the condition becomes true.</a:t>
                      </a:r>
                    </a:p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Ex: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(A != B) is true.</a:t>
                      </a:r>
                    </a:p>
                  </a:txBody>
                  <a:tcPr marL="31834" marR="31834" marT="31834" marB="3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08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31834" marR="31834" marT="31834" marB="3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&gt; (Greater than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) -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Checks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if the value of the left operand is greater than the value of the right operand, if yes, then the condition becomes true.</a:t>
                      </a:r>
                    </a:p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Ex: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(A &gt; B) is not true.</a:t>
                      </a:r>
                    </a:p>
                  </a:txBody>
                  <a:tcPr marL="31834" marR="31834" marT="31834" marB="3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08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31834" marR="31834" marT="31834" marB="3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&lt; (Less than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) -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Checks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if the value of the left operand is less than the value of the right operand, if yes, then the condition becomes true.</a:t>
                      </a:r>
                    </a:p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Ex: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(A &lt; B) is true.</a:t>
                      </a:r>
                    </a:p>
                  </a:txBody>
                  <a:tcPr marL="31834" marR="31834" marT="31834" marB="3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048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31834" marR="31834" marT="31834" marB="3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&gt;= (Greater than or Equal to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) -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Checks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if the value of the left operand is greater than or equal to the value of the right operand, if yes, then the condition becomes true.</a:t>
                      </a:r>
                    </a:p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Ex: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(A &gt;= B) is not true.</a:t>
                      </a:r>
                    </a:p>
                  </a:txBody>
                  <a:tcPr marL="31834" marR="31834" marT="31834" marB="3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048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6</a:t>
                      </a:r>
                    </a:p>
                  </a:txBody>
                  <a:tcPr marL="31834" marR="31834" marT="31834" marB="3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&lt;= (Less than or Equal to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) -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Checks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if the value of the left operand is less than or equal to the value of the right operand, if yes, then the condition becomes true.</a:t>
                      </a:r>
                    </a:p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Ex: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(A &lt;= B) is true.</a:t>
                      </a:r>
                    </a:p>
                  </a:txBody>
                  <a:tcPr marL="31834" marR="31834" marT="31834" marB="3183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389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Javascript</a:t>
            </a:r>
            <a:r>
              <a:rPr lang="en-US" sz="2400" dirty="0"/>
              <a:t> Operators - </a:t>
            </a:r>
            <a:r>
              <a:rPr lang="en-US" sz="2400" dirty="0" smtClean="0"/>
              <a:t>Logical </a:t>
            </a:r>
            <a:r>
              <a:rPr lang="en-US" sz="2400" dirty="0"/>
              <a:t>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474252"/>
              </p:ext>
            </p:extLst>
          </p:nvPr>
        </p:nvGraphicFramePr>
        <p:xfrm>
          <a:off x="1227802" y="1600201"/>
          <a:ext cx="6078796" cy="3120978"/>
        </p:xfrm>
        <a:graphic>
          <a:graphicData uri="http://schemas.openxmlformats.org/drawingml/2006/table">
            <a:tbl>
              <a:tblPr/>
              <a:tblGrid>
                <a:gridCol w="677198"/>
                <a:gridCol w="5401598"/>
              </a:tblGrid>
              <a:tr h="3826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>
                          <a:effectLst/>
                        </a:rPr>
                        <a:t>Sr.No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</a:txBody>
                  <a:tcPr marL="69373" marR="69373" marT="69373" marB="693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Operator &amp; </a:t>
                      </a:r>
                      <a:r>
                        <a:rPr lang="en-US" sz="1200" dirty="0" smtClean="0">
                          <a:effectLst/>
                        </a:rPr>
                        <a:t>Description</a:t>
                      </a:r>
                    </a:p>
                    <a:p>
                      <a:pPr algn="ctr" fontAlgn="t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holds 10 and variable B holds 20</a:t>
                      </a:r>
                      <a:endParaRPr lang="en-US" sz="1200" dirty="0">
                        <a:effectLst/>
                      </a:endParaRPr>
                    </a:p>
                  </a:txBody>
                  <a:tcPr marL="69373" marR="69373" marT="69373" marB="693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2133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69373" marR="69373" marT="69373" marB="693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&amp;&amp; (Logical AND)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If both the operands are non-zero, then the condition becomes true.</a:t>
                      </a:r>
                    </a:p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Ex: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(A &amp;&amp; B) is true.</a:t>
                      </a:r>
                    </a:p>
                  </a:txBody>
                  <a:tcPr marL="69373" marR="69373" marT="69373" marB="693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33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69373" marR="69373" marT="69373" marB="693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|| (Logical OR)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If any of the two operands are non-zero, then the condition becomes true.</a:t>
                      </a:r>
                    </a:p>
                    <a:p>
                      <a:pPr algn="just" fontAlgn="t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</a:rPr>
                        <a:t>Ex: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 (A || B) is true.</a:t>
                      </a:r>
                    </a:p>
                  </a:txBody>
                  <a:tcPr marL="69373" marR="69373" marT="69373" marB="693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170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69373" marR="69373" marT="69373" marB="693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! (Logical NOT)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Reverses the logical state of its operand. If a condition is true, then the Logical NOT operator will make it false.</a:t>
                      </a:r>
                    </a:p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Ex: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! (A &amp;&amp; B) is false.</a:t>
                      </a:r>
                    </a:p>
                  </a:txBody>
                  <a:tcPr marL="69373" marR="69373" marT="69373" marB="693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979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Javascript</a:t>
            </a:r>
            <a:r>
              <a:rPr lang="en-US" sz="2400" dirty="0"/>
              <a:t> Operators - </a:t>
            </a:r>
            <a:r>
              <a:rPr lang="en-US" sz="2400" dirty="0" smtClean="0"/>
              <a:t>Bitwise </a:t>
            </a:r>
            <a:r>
              <a:rPr lang="en-US" sz="2400" dirty="0"/>
              <a:t>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105263"/>
              </p:ext>
            </p:extLst>
          </p:nvPr>
        </p:nvGraphicFramePr>
        <p:xfrm>
          <a:off x="838200" y="1219200"/>
          <a:ext cx="6400800" cy="5143106"/>
        </p:xfrm>
        <a:graphic>
          <a:graphicData uri="http://schemas.openxmlformats.org/drawingml/2006/table">
            <a:tbl>
              <a:tblPr/>
              <a:tblGrid>
                <a:gridCol w="685800"/>
                <a:gridCol w="5715000"/>
              </a:tblGrid>
              <a:tr h="4511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>
                          <a:effectLst/>
                        </a:rPr>
                        <a:t>Sr.No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</a:txBody>
                  <a:tcPr marL="25921" marR="25921" marT="25921" marB="259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Operator &amp; </a:t>
                      </a:r>
                      <a:r>
                        <a:rPr lang="en-US" sz="1200" dirty="0" smtClean="0">
                          <a:effectLst/>
                        </a:rPr>
                        <a:t>Description</a:t>
                      </a:r>
                    </a:p>
                    <a:p>
                      <a:pPr algn="ctr" fontAlgn="t"/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holds 2 and variable B holds 3</a:t>
                      </a:r>
                      <a:endParaRPr lang="en-US" sz="1200" dirty="0">
                        <a:effectLst/>
                      </a:endParaRPr>
                    </a:p>
                  </a:txBody>
                  <a:tcPr marL="25921" marR="25921" marT="25921" marB="259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40391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25921" marR="25921" marT="25921" marB="259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&amp; (Bitwise AND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) -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It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performs a Boolean AND operation on each bit of its integer arguments.</a:t>
                      </a:r>
                    </a:p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Ex: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(A &amp; B) is 2.</a:t>
                      </a:r>
                    </a:p>
                  </a:txBody>
                  <a:tcPr marL="25921" marR="25921" marT="25921" marB="259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39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25921" marR="25921" marT="25921" marB="259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| (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</a:rPr>
                        <a:t>BitWise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 OR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) -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It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performs a Boolean OR operation on each bit of its integer arguments.</a:t>
                      </a:r>
                    </a:p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Ex: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(A | B) is 3.</a:t>
                      </a:r>
                    </a:p>
                  </a:txBody>
                  <a:tcPr marL="25921" marR="25921" marT="25921" marB="259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497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25921" marR="25921" marT="25921" marB="259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^ (Bitwise XOR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) -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It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performs a Boolean exclusive OR operation on each bit of its integer arguments. Exclusive OR means that either operand one is true or operand two is true, but not both.</a:t>
                      </a:r>
                    </a:p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Ex: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(A ^ B) is 1.</a:t>
                      </a:r>
                    </a:p>
                  </a:txBody>
                  <a:tcPr marL="25921" marR="25921" marT="25921" marB="259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39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25921" marR="25921" marT="25921" marB="259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~ (Bitwise Not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) – 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It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is a unary operator and operates by reversing all the bits in the operand.</a:t>
                      </a:r>
                    </a:p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Ex: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(~B) is -4.</a:t>
                      </a:r>
                    </a:p>
                  </a:txBody>
                  <a:tcPr marL="25921" marR="25921" marT="25921" marB="259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954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25921" marR="25921" marT="25921" marB="259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&lt;&lt; (Left Shift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) -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It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moves all the bits in its first operand to the left by the number of places specified in the second operand. New bits are filled with zeros. Shifting a value left by one position is equivalent to multiplying it by 2, shifting two positions is equivalent to multiplying by 4, and so on.</a:t>
                      </a:r>
                    </a:p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Ex: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(A &lt;&lt; 1) is 4.</a:t>
                      </a:r>
                    </a:p>
                  </a:txBody>
                  <a:tcPr marL="25921" marR="25921" marT="25921" marB="259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39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6</a:t>
                      </a:r>
                    </a:p>
                  </a:txBody>
                  <a:tcPr marL="25921" marR="25921" marT="25921" marB="259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&gt;&gt; (Right Shift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) -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Binary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Right Shift Operator. The left operand’s value is moved right by the number of bits specified by the right operand.</a:t>
                      </a:r>
                    </a:p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Ex: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(A &gt;&gt; 1) is 1.</a:t>
                      </a:r>
                    </a:p>
                  </a:txBody>
                  <a:tcPr marL="25921" marR="25921" marT="25921" marB="259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39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7</a:t>
                      </a:r>
                    </a:p>
                  </a:txBody>
                  <a:tcPr marL="25921" marR="25921" marT="25921" marB="259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&gt;&gt;&gt; (Right shift with Zero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) -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This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operator is just like the &gt;&gt; operator, except that the bits shifted in on the left are always zero.</a:t>
                      </a:r>
                    </a:p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Ex: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(A &gt;&gt;&gt; 1) is 1.</a:t>
                      </a:r>
                    </a:p>
                  </a:txBody>
                  <a:tcPr marL="25921" marR="25921" marT="25921" marB="2592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331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Javascript</a:t>
            </a:r>
            <a:r>
              <a:rPr lang="en-US" sz="2400" dirty="0"/>
              <a:t> Operators </a:t>
            </a:r>
            <a:r>
              <a:rPr lang="en-US" sz="2400" dirty="0" smtClean="0"/>
              <a:t>– Assignment Operators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269257"/>
              </p:ext>
            </p:extLst>
          </p:nvPr>
        </p:nvGraphicFramePr>
        <p:xfrm>
          <a:off x="1295400" y="1600200"/>
          <a:ext cx="5562600" cy="4869180"/>
        </p:xfrm>
        <a:graphic>
          <a:graphicData uri="http://schemas.openxmlformats.org/drawingml/2006/table">
            <a:tbl>
              <a:tblPr/>
              <a:tblGrid>
                <a:gridCol w="818029"/>
                <a:gridCol w="4744571"/>
              </a:tblGrid>
              <a:tr h="1920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>
                          <a:effectLst/>
                        </a:rPr>
                        <a:t>Sr.No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</a:txBody>
                  <a:tcPr marL="34290" marR="34290" marT="34290" marB="342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Operator &amp; Description</a:t>
                      </a:r>
                    </a:p>
                  </a:txBody>
                  <a:tcPr marL="34290" marR="34290" marT="34290" marB="342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41376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34290" marR="34290" marT="34290" marB="342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= (Simple Assignment 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</a:rPr>
                        <a:t>) -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</a:rPr>
                        <a:t>Assigns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values from the right side operand to the left side operand</a:t>
                      </a:r>
                    </a:p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Ex: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C = A + B will assign the value of A + B into C</a:t>
                      </a:r>
                    </a:p>
                  </a:txBody>
                  <a:tcPr marL="34290" marR="34290" marT="34290" marB="342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34290" marR="34290" marT="34290" marB="342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+= (Add and Assignment)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It adds the right operand to the left operand and assigns the result to the left operand.</a:t>
                      </a:r>
                    </a:p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Ex: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C += A is equivalent to C = C + A</a:t>
                      </a:r>
                    </a:p>
                  </a:txBody>
                  <a:tcPr marL="34290" marR="34290" marT="34290" marB="342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34290" marR="34290" marT="34290" marB="342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−= (Subtract and Assignment)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It subtracts the right operand from the left operand and assigns the result to the left operand.</a:t>
                      </a:r>
                    </a:p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Ex: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C -= A is equivalent to C = C - A</a:t>
                      </a:r>
                    </a:p>
                  </a:txBody>
                  <a:tcPr marL="34290" marR="34290" marT="34290" marB="342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34290" marR="34290" marT="34290" marB="342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*= (Multiply and Assignment)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It multiplies the right operand with the left operand and assigns the result to the left operand.</a:t>
                      </a:r>
                    </a:p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Ex: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C *= A is equivalent to C = C * A</a:t>
                      </a:r>
                    </a:p>
                  </a:txBody>
                  <a:tcPr marL="34290" marR="34290" marT="34290" marB="342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34290" marR="34290" marT="34290" marB="342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/= (Divide and Assignment)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It divides the left operand with the right operand and assigns the result to the left operand.</a:t>
                      </a:r>
                    </a:p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Ex: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C /= A is equivalent to C = C / A</a:t>
                      </a:r>
                    </a:p>
                  </a:txBody>
                  <a:tcPr marL="34290" marR="34290" marT="34290" marB="342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6</a:t>
                      </a:r>
                    </a:p>
                  </a:txBody>
                  <a:tcPr marL="34290" marR="34290" marT="34290" marB="342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%= (Modules and Assignment)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It takes modulus using two operands and assigns the result to the left operand.</a:t>
                      </a:r>
                    </a:p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Ex: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C %= A is equivalent to C = C % A</a:t>
                      </a:r>
                    </a:p>
                  </a:txBody>
                  <a:tcPr marL="34290" marR="34290" marT="34290" marB="342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451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Javascript</a:t>
            </a:r>
            <a:r>
              <a:rPr lang="en-US" sz="2400" dirty="0"/>
              <a:t> Operators – Miscellaneous </a:t>
            </a:r>
            <a:r>
              <a:rPr lang="en-US" sz="2400" dirty="0" smtClean="0"/>
              <a:t>Operator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Conditional operators </a:t>
            </a:r>
            <a:r>
              <a:rPr lang="en-US" sz="1200" dirty="0"/>
              <a:t>Conditional Operator (? :)</a:t>
            </a:r>
          </a:p>
          <a:p>
            <a:pPr lvl="1"/>
            <a:r>
              <a:rPr lang="en-US" sz="1200" dirty="0"/>
              <a:t>The conditional operator first evaluates an expression for a true or false value and then executes one of the two given statements depending upon the result of the evaluation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err="1" smtClean="0"/>
              <a:t>Typeof</a:t>
            </a:r>
            <a:r>
              <a:rPr lang="en-US" sz="1200" dirty="0" smtClean="0"/>
              <a:t> operators</a:t>
            </a:r>
          </a:p>
          <a:p>
            <a:pPr lvl="1"/>
            <a:r>
              <a:rPr lang="en-US" sz="1200" dirty="0"/>
              <a:t>The </a:t>
            </a:r>
            <a:r>
              <a:rPr lang="en-US" sz="1200" b="1" dirty="0" err="1"/>
              <a:t>typeof</a:t>
            </a:r>
            <a:r>
              <a:rPr lang="en-US" sz="1200" dirty="0"/>
              <a:t> operator is a unary operator that is placed before its single operand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948924"/>
              </p:ext>
            </p:extLst>
          </p:nvPr>
        </p:nvGraphicFramePr>
        <p:xfrm>
          <a:off x="838200" y="2438401"/>
          <a:ext cx="6677026" cy="853440"/>
        </p:xfrm>
        <a:graphic>
          <a:graphicData uri="http://schemas.openxmlformats.org/drawingml/2006/table">
            <a:tbl>
              <a:tblPr/>
              <a:tblGrid>
                <a:gridCol w="667703"/>
                <a:gridCol w="6009323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 smtClean="0">
                          <a:effectLst/>
                        </a:rPr>
                        <a:t>Sr.No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Operator and 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9797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? : (Conditional 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If Condition is true? Then value X : Otherwise value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531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Object , Array and Function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7620000" cy="4800600"/>
          </a:xfrm>
        </p:spPr>
        <p:txBody>
          <a:bodyPr>
            <a:normAutofit/>
          </a:bodyPr>
          <a:lstStyle/>
          <a:p>
            <a:r>
              <a:rPr lang="en-US" sz="1200" dirty="0" smtClean="0"/>
              <a:t>Array Initializer – []</a:t>
            </a:r>
          </a:p>
          <a:p>
            <a:pPr lvl="1"/>
            <a:r>
              <a:rPr lang="en-US" sz="1200" dirty="0" err="1" smtClean="0"/>
              <a:t>var</a:t>
            </a:r>
            <a:r>
              <a:rPr lang="en-US" sz="1200" dirty="0" smtClean="0"/>
              <a:t> a = [1,2,3];</a:t>
            </a:r>
          </a:p>
          <a:p>
            <a:r>
              <a:rPr lang="en-US" sz="1200" dirty="0" smtClean="0"/>
              <a:t>Object Initializer - {}</a:t>
            </a:r>
          </a:p>
          <a:p>
            <a:pPr lvl="1"/>
            <a:r>
              <a:rPr lang="en-US" sz="1200" dirty="0" err="1"/>
              <a:t>v</a:t>
            </a:r>
            <a:r>
              <a:rPr lang="en-US" sz="1200" dirty="0" err="1" smtClean="0"/>
              <a:t>ar</a:t>
            </a:r>
            <a:r>
              <a:rPr lang="en-US" sz="1200" dirty="0" smtClean="0"/>
              <a:t> p = {x:2.3, y:-1.2}</a:t>
            </a:r>
          </a:p>
          <a:p>
            <a:r>
              <a:rPr lang="en-US" sz="1200" dirty="0" smtClean="0"/>
              <a:t>Property access Expression : </a:t>
            </a:r>
          </a:p>
          <a:p>
            <a:pPr lvl="1"/>
            <a:r>
              <a:rPr lang="en-US" sz="1200" dirty="0" smtClean="0"/>
              <a:t>For the object using . (dot)</a:t>
            </a:r>
          </a:p>
          <a:p>
            <a:pPr lvl="2"/>
            <a:r>
              <a:rPr lang="en-US" sz="1200" dirty="0" err="1" smtClean="0"/>
              <a:t>p.x</a:t>
            </a:r>
            <a:endParaRPr lang="en-US" sz="1200" dirty="0" smtClean="0"/>
          </a:p>
          <a:p>
            <a:pPr lvl="1"/>
            <a:r>
              <a:rPr lang="en-US" sz="1200" dirty="0" smtClean="0"/>
              <a:t>For array using [expression]</a:t>
            </a:r>
          </a:p>
          <a:p>
            <a:pPr lvl="2"/>
            <a:r>
              <a:rPr lang="en-US" sz="1200" dirty="0" smtClean="0"/>
              <a:t>a[0]</a:t>
            </a:r>
          </a:p>
          <a:p>
            <a:r>
              <a:rPr lang="en-US" sz="1200" dirty="0" smtClean="0"/>
              <a:t>Function</a:t>
            </a:r>
          </a:p>
          <a:p>
            <a:r>
              <a:rPr lang="en-US" sz="1200" dirty="0"/>
              <a:t>Use keyword function followed by comma- separated list of zero or more parameter in the parentheses.</a:t>
            </a:r>
          </a:p>
          <a:p>
            <a:pPr marL="342900" lvl="1">
              <a:buClr>
                <a:schemeClr val="accent1"/>
              </a:buClr>
            </a:pPr>
            <a:r>
              <a:rPr lang="en-US" sz="1200" dirty="0" err="1"/>
              <a:t>var</a:t>
            </a:r>
            <a:r>
              <a:rPr lang="en-US" sz="1200" dirty="0"/>
              <a:t> square = function(x) { return x*x ;)</a:t>
            </a:r>
          </a:p>
          <a:p>
            <a:r>
              <a:rPr lang="en-US" sz="1200" dirty="0"/>
              <a:t>Invocation Expression</a:t>
            </a:r>
          </a:p>
          <a:p>
            <a:pPr marL="342900" lvl="1">
              <a:buClr>
                <a:schemeClr val="accent1"/>
              </a:buClr>
            </a:pPr>
            <a:r>
              <a:rPr lang="en-US" sz="1200" dirty="0"/>
              <a:t>Used for calling function or method</a:t>
            </a:r>
          </a:p>
          <a:p>
            <a:pPr marL="342900" lvl="2">
              <a:buClr>
                <a:schemeClr val="accent1"/>
              </a:buClr>
            </a:pPr>
            <a:r>
              <a:rPr lang="en-US" sz="1200" dirty="0"/>
              <a:t>find();   //  find previously defined function</a:t>
            </a:r>
          </a:p>
          <a:p>
            <a:pPr marL="342900" lvl="1">
              <a:buClr>
                <a:schemeClr val="accent1"/>
              </a:buClr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935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Unit 1</a:t>
            </a: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Basics of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Programming</a:t>
            </a:r>
          </a:p>
          <a:p>
            <a:r>
              <a:rPr lang="en-US" sz="2400" spc="76" dirty="0" smtClean="0">
                <a:cs typeface="Arial"/>
              </a:rPr>
              <a:t>Course Outcome – </a:t>
            </a:r>
          </a:p>
          <a:p>
            <a:r>
              <a:rPr lang="en-US" sz="2400" spc="76" dirty="0" smtClean="0">
                <a:cs typeface="Arial"/>
              </a:rPr>
              <a:t>Create</a:t>
            </a:r>
            <a:r>
              <a:rPr lang="en-US" sz="2400" spc="-34" dirty="0" smtClean="0">
                <a:cs typeface="Arial"/>
              </a:rPr>
              <a:t> </a:t>
            </a:r>
            <a:r>
              <a:rPr lang="en-US" sz="2400" spc="106" dirty="0">
                <a:cs typeface="Arial"/>
              </a:rPr>
              <a:t>an</a:t>
            </a:r>
            <a:r>
              <a:rPr lang="en-US" sz="2400" spc="-34" dirty="0">
                <a:cs typeface="Arial"/>
              </a:rPr>
              <a:t> </a:t>
            </a:r>
            <a:r>
              <a:rPr lang="en-US" sz="2400" spc="92" dirty="0">
                <a:cs typeface="Arial"/>
              </a:rPr>
              <a:t>interactive</a:t>
            </a:r>
            <a:r>
              <a:rPr lang="en-US" sz="2400" spc="-34" dirty="0">
                <a:cs typeface="Arial"/>
              </a:rPr>
              <a:t> </a:t>
            </a:r>
            <a:r>
              <a:rPr lang="en-US" sz="2400" spc="104" dirty="0">
                <a:cs typeface="Arial"/>
              </a:rPr>
              <a:t>web</a:t>
            </a:r>
            <a:r>
              <a:rPr lang="en-US" sz="2400" spc="-34" dirty="0">
                <a:cs typeface="Arial"/>
              </a:rPr>
              <a:t> </a:t>
            </a:r>
            <a:r>
              <a:rPr lang="en-US" sz="2400" spc="8" dirty="0">
                <a:cs typeface="Arial"/>
              </a:rPr>
              <a:t>pages</a:t>
            </a:r>
            <a:r>
              <a:rPr lang="en-US" sz="2400" spc="-34" dirty="0">
                <a:cs typeface="Arial"/>
              </a:rPr>
              <a:t> </a:t>
            </a:r>
            <a:r>
              <a:rPr lang="en-US" sz="2400" spc="14" dirty="0">
                <a:cs typeface="Arial"/>
              </a:rPr>
              <a:t>using</a:t>
            </a:r>
            <a:r>
              <a:rPr lang="en-US" sz="2400" spc="-31" dirty="0">
                <a:cs typeface="Arial"/>
              </a:rPr>
              <a:t> </a:t>
            </a:r>
            <a:r>
              <a:rPr lang="en-US" sz="2400" spc="76" dirty="0">
                <a:cs typeface="Arial"/>
              </a:rPr>
              <a:t>program.</a:t>
            </a:r>
            <a:endParaRPr lang="en-US" sz="2400" dirty="0"/>
          </a:p>
        </p:txBody>
      </p:sp>
      <p:sp>
        <p:nvSpPr>
          <p:cNvPr id="6" name="object 3"/>
          <p:cNvSpPr/>
          <p:nvPr/>
        </p:nvSpPr>
        <p:spPr>
          <a:xfrm>
            <a:off x="3733800" y="685800"/>
            <a:ext cx="1657350" cy="1454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361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Conditional Statements – if- else</a:t>
            </a:r>
            <a:endParaRPr lang="en-US" sz="2400" dirty="0"/>
          </a:p>
        </p:txBody>
      </p:sp>
      <p:pic>
        <p:nvPicPr>
          <p:cNvPr id="2050" name="Picture 2" descr="Decision Ma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1981200" cy="253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95600" y="1295400"/>
            <a:ext cx="4038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Different forms of if-else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if </a:t>
            </a:r>
            <a:r>
              <a:rPr lang="en-US" sz="1200" dirty="0"/>
              <a:t>statement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/>
              <a:t>if...else statement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/>
              <a:t>if...else if... </a:t>
            </a:r>
            <a:r>
              <a:rPr lang="en-US" sz="1200" dirty="0" smtClean="0"/>
              <a:t>Statement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71800" y="2444592"/>
            <a:ext cx="48768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Syntax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b="1" dirty="0" smtClean="0"/>
              <a:t>if </a:t>
            </a:r>
            <a:r>
              <a:rPr lang="en-US" sz="1200" b="1" dirty="0"/>
              <a:t>(expression) </a:t>
            </a:r>
          </a:p>
          <a:p>
            <a:r>
              <a:rPr lang="en-US" sz="1200" b="1" dirty="0"/>
              <a:t>   </a:t>
            </a:r>
            <a:r>
              <a:rPr lang="en-US" sz="1200" dirty="0"/>
              <a:t> </a:t>
            </a:r>
            <a:r>
              <a:rPr lang="en-US" sz="1200" dirty="0" smtClean="0"/>
              <a:t>	 </a:t>
            </a:r>
            <a:r>
              <a:rPr lang="en-US" sz="1200" dirty="0"/>
              <a:t>{ Statement(s) to be executed if    expression is true </a:t>
            </a:r>
            <a:r>
              <a:rPr lang="en-US" sz="1200" dirty="0" smtClean="0"/>
              <a:t>}</a:t>
            </a:r>
          </a:p>
          <a:p>
            <a:endParaRPr lang="en-US" sz="12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b="1" dirty="0" smtClean="0"/>
              <a:t>if </a:t>
            </a:r>
            <a:r>
              <a:rPr lang="en-US" sz="1200" b="1" dirty="0"/>
              <a:t>(expression) </a:t>
            </a:r>
          </a:p>
          <a:p>
            <a:pPr marL="114300" indent="0">
              <a:buNone/>
            </a:pPr>
            <a:r>
              <a:rPr lang="en-US" sz="1200" dirty="0"/>
              <a:t>   </a:t>
            </a:r>
            <a:r>
              <a:rPr lang="en-US" sz="1200" dirty="0" smtClean="0"/>
              <a:t>	{ </a:t>
            </a:r>
            <a:r>
              <a:rPr lang="en-US" sz="1200" dirty="0"/>
              <a:t>Statement(s) to be executed if   expression is true } </a:t>
            </a:r>
          </a:p>
          <a:p>
            <a:pPr marL="114300" indent="0">
              <a:buNone/>
            </a:pPr>
            <a:r>
              <a:rPr lang="en-US" sz="1200" b="1" dirty="0"/>
              <a:t>     </a:t>
            </a:r>
            <a:r>
              <a:rPr lang="en-US" sz="1200" b="1" dirty="0" smtClean="0"/>
              <a:t>              else </a:t>
            </a:r>
            <a:endParaRPr lang="en-US" sz="1200" b="1" dirty="0"/>
          </a:p>
          <a:p>
            <a:pPr marL="114300" indent="0">
              <a:buNone/>
            </a:pPr>
            <a:r>
              <a:rPr lang="en-US" sz="1200" dirty="0"/>
              <a:t>  </a:t>
            </a:r>
            <a:r>
              <a:rPr lang="en-US" sz="1200" dirty="0" smtClean="0"/>
              <a:t>	  </a:t>
            </a:r>
            <a:r>
              <a:rPr lang="en-US" sz="1200" dirty="0"/>
              <a:t>{ Statement(s) to be executed if expression is false }</a:t>
            </a:r>
          </a:p>
          <a:p>
            <a:pPr marL="285750" indent="-285750"/>
            <a:endParaRPr lang="en-US" sz="12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b="1" dirty="0"/>
              <a:t>if (expression 1) </a:t>
            </a:r>
          </a:p>
          <a:p>
            <a:r>
              <a:rPr lang="en-US" sz="1200" dirty="0"/>
              <a:t>    </a:t>
            </a:r>
            <a:r>
              <a:rPr lang="en-US" sz="1200" dirty="0" smtClean="0"/>
              <a:t>	 </a:t>
            </a:r>
            <a:r>
              <a:rPr lang="en-US" sz="1200" dirty="0"/>
              <a:t>{ Statement(s) to be executed if expression 1 is true }</a:t>
            </a:r>
          </a:p>
          <a:p>
            <a:r>
              <a:rPr lang="en-US" sz="1200" b="1" dirty="0"/>
              <a:t>     </a:t>
            </a:r>
            <a:r>
              <a:rPr lang="en-US" sz="1200" b="1" dirty="0" smtClean="0"/>
              <a:t>                </a:t>
            </a:r>
            <a:r>
              <a:rPr lang="en-US" sz="1200" b="1" dirty="0"/>
              <a:t>else if (expression 2) </a:t>
            </a:r>
          </a:p>
          <a:p>
            <a:r>
              <a:rPr lang="en-US" sz="1200" dirty="0"/>
              <a:t>     </a:t>
            </a:r>
            <a:r>
              <a:rPr lang="en-US" sz="1200" dirty="0" smtClean="0"/>
              <a:t>	{ </a:t>
            </a:r>
            <a:r>
              <a:rPr lang="en-US" sz="1200" dirty="0"/>
              <a:t>Statement(s) to be executed if expression 2 is true }</a:t>
            </a:r>
          </a:p>
          <a:p>
            <a:r>
              <a:rPr lang="en-US" sz="1200" b="1" dirty="0"/>
              <a:t>    </a:t>
            </a:r>
            <a:r>
              <a:rPr lang="en-US" sz="1200" b="1" dirty="0" smtClean="0"/>
              <a:t>                  </a:t>
            </a:r>
            <a:r>
              <a:rPr lang="en-US" sz="1200" b="1" dirty="0"/>
              <a:t>else if (expression 3)</a:t>
            </a:r>
          </a:p>
          <a:p>
            <a:r>
              <a:rPr lang="en-US" sz="1200" dirty="0"/>
              <a:t>    </a:t>
            </a:r>
            <a:r>
              <a:rPr lang="en-US" sz="1200" dirty="0" smtClean="0"/>
              <a:t>                      </a:t>
            </a:r>
            <a:r>
              <a:rPr lang="en-US" sz="1200" dirty="0"/>
              <a:t>{ Statement(s) to be executed if expression 3 is true } </a:t>
            </a:r>
          </a:p>
          <a:p>
            <a:r>
              <a:rPr lang="en-US" sz="1200" b="1" dirty="0"/>
              <a:t> </a:t>
            </a:r>
            <a:r>
              <a:rPr lang="en-US" sz="1200" b="1" dirty="0" smtClean="0"/>
              <a:t>                      </a:t>
            </a:r>
            <a:r>
              <a:rPr lang="en-US" sz="1200" b="1" dirty="0"/>
              <a:t>else </a:t>
            </a:r>
          </a:p>
          <a:p>
            <a:r>
              <a:rPr lang="en-US" sz="1200" dirty="0" smtClean="0"/>
              <a:t>                         </a:t>
            </a:r>
            <a:r>
              <a:rPr lang="en-US" sz="1200" dirty="0"/>
              <a:t>{ Statement(s) to be executed if no expression is true }</a:t>
            </a:r>
          </a:p>
        </p:txBody>
      </p:sp>
    </p:spTree>
    <p:extLst>
      <p:ext uri="{BB962C8B-B14F-4D97-AF65-F5344CB8AC3E}">
        <p14:creationId xmlns:p14="http://schemas.microsoft.com/office/powerpoint/2010/main" val="325735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Conditional </a:t>
            </a:r>
            <a:r>
              <a:rPr lang="en-US" sz="2400" dirty="0" smtClean="0"/>
              <a:t>Statements - Switch-case</a:t>
            </a:r>
            <a:br>
              <a:rPr lang="en-US" sz="2400" dirty="0" smtClean="0"/>
            </a:br>
            <a:r>
              <a:rPr lang="en-US" sz="1800" dirty="0" smtClean="0"/>
              <a:t>LO 2 -  </a:t>
            </a:r>
            <a:r>
              <a:rPr lang="en-US" sz="1800" dirty="0"/>
              <a:t>Develop </a:t>
            </a:r>
            <a:r>
              <a:rPr lang="en-US" sz="1800" dirty="0" err="1"/>
              <a:t>Javascript</a:t>
            </a:r>
            <a:r>
              <a:rPr lang="en-US" sz="1800" dirty="0"/>
              <a:t> to implement </a:t>
            </a:r>
            <a:r>
              <a:rPr lang="en-US" sz="1800" dirty="0" err="1"/>
              <a:t>Swith</a:t>
            </a:r>
            <a:r>
              <a:rPr lang="en-US" sz="1800" dirty="0"/>
              <a:t>-case Statement for given problem</a:t>
            </a:r>
          </a:p>
        </p:txBody>
      </p:sp>
      <p:pic>
        <p:nvPicPr>
          <p:cNvPr id="3074" name="Picture 2" descr="Switch c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399"/>
            <a:ext cx="1761444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2400" y="1676399"/>
            <a:ext cx="156363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switch (expression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{ </a:t>
            </a:r>
          </a:p>
          <a:p>
            <a:r>
              <a:rPr lang="en-US" sz="1200" dirty="0" smtClean="0"/>
              <a:t>case </a:t>
            </a:r>
            <a:r>
              <a:rPr lang="en-US" sz="1200" dirty="0"/>
              <a:t>condition 1: </a:t>
            </a:r>
            <a:endParaRPr lang="en-US" sz="1200" dirty="0" smtClean="0"/>
          </a:p>
          <a:p>
            <a:r>
              <a:rPr lang="en-US" sz="1200" dirty="0" smtClean="0"/>
              <a:t>statement(s</a:t>
            </a:r>
            <a:r>
              <a:rPr lang="en-US" sz="1200" dirty="0"/>
              <a:t>) break; </a:t>
            </a:r>
            <a:endParaRPr lang="en-US" sz="1200" dirty="0" smtClean="0"/>
          </a:p>
          <a:p>
            <a:r>
              <a:rPr lang="en-US" sz="1200" dirty="0" smtClean="0"/>
              <a:t>case </a:t>
            </a:r>
            <a:r>
              <a:rPr lang="en-US" sz="1200" dirty="0"/>
              <a:t>condition 2: </a:t>
            </a:r>
            <a:endParaRPr lang="en-US" sz="1200" dirty="0" smtClean="0"/>
          </a:p>
          <a:p>
            <a:r>
              <a:rPr lang="en-US" sz="1200" dirty="0" smtClean="0"/>
              <a:t>statement(s</a:t>
            </a:r>
            <a:r>
              <a:rPr lang="en-US" sz="1200" dirty="0"/>
              <a:t>) break; </a:t>
            </a:r>
            <a:endParaRPr lang="en-US" sz="1200" dirty="0" smtClean="0"/>
          </a:p>
          <a:p>
            <a:r>
              <a:rPr lang="en-US" sz="1200" dirty="0" smtClean="0"/>
              <a:t>... </a:t>
            </a:r>
          </a:p>
          <a:p>
            <a:r>
              <a:rPr lang="en-US" sz="1200" dirty="0" smtClean="0"/>
              <a:t>case </a:t>
            </a:r>
            <a:r>
              <a:rPr lang="en-US" sz="1200" dirty="0"/>
              <a:t>condition n: </a:t>
            </a:r>
            <a:endParaRPr lang="en-US" sz="1200" dirty="0" smtClean="0"/>
          </a:p>
          <a:p>
            <a:r>
              <a:rPr lang="en-US" sz="1200" dirty="0" smtClean="0"/>
              <a:t>statement(s</a:t>
            </a:r>
            <a:r>
              <a:rPr lang="en-US" sz="1200" dirty="0"/>
              <a:t>) break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</a:t>
            </a:r>
            <a:r>
              <a:rPr lang="en-US" sz="1200" dirty="0"/>
              <a:t>default: statement(s) </a:t>
            </a:r>
            <a:endParaRPr lang="en-US" sz="1200" dirty="0" smtClean="0"/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66157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Formative </a:t>
            </a:r>
            <a:r>
              <a:rPr lang="en-US" sz="2400" smtClean="0"/>
              <a:t>Assessment- 2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LO – 2 Develop </a:t>
            </a:r>
            <a:r>
              <a:rPr lang="en-US" sz="2400" dirty="0" err="1"/>
              <a:t>Javascript</a:t>
            </a:r>
            <a:r>
              <a:rPr lang="en-US" sz="2400" dirty="0"/>
              <a:t> to implement </a:t>
            </a:r>
            <a:r>
              <a:rPr lang="en-US" sz="2400" dirty="0" err="1"/>
              <a:t>Swith</a:t>
            </a:r>
            <a:r>
              <a:rPr lang="en-US" sz="2400" dirty="0"/>
              <a:t>-case Statement for given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Q.1 When statements </a:t>
            </a:r>
            <a:r>
              <a:rPr lang="en-US" sz="1400" dirty="0"/>
              <a:t>in default will be executed? </a:t>
            </a:r>
            <a:endParaRPr lang="en-US" sz="1400" dirty="0" smtClean="0"/>
          </a:p>
          <a:p>
            <a:pPr marL="514350" indent="-514350">
              <a:buAutoNum type="arabicPeriod"/>
            </a:pPr>
            <a:r>
              <a:rPr lang="en-US" sz="1400" dirty="0" smtClean="0"/>
              <a:t>When </a:t>
            </a:r>
            <a:r>
              <a:rPr lang="en-US" sz="1400" dirty="0"/>
              <a:t>all cases are </a:t>
            </a:r>
            <a:r>
              <a:rPr lang="en-US" sz="1400" dirty="0" smtClean="0"/>
              <a:t>true , 2. If </a:t>
            </a:r>
            <a:r>
              <a:rPr lang="en-US" sz="1400" dirty="0"/>
              <a:t>none of case </a:t>
            </a:r>
            <a:r>
              <a:rPr lang="en-US" sz="1400" dirty="0" smtClean="0"/>
              <a:t>matches   3. At </a:t>
            </a:r>
            <a:r>
              <a:rPr lang="en-US" sz="1400" dirty="0"/>
              <a:t>the beginning of the switch </a:t>
            </a:r>
            <a:r>
              <a:rPr lang="en-US" sz="1400" dirty="0" smtClean="0"/>
              <a:t>case 4. At </a:t>
            </a:r>
            <a:r>
              <a:rPr lang="en-US" sz="1400" dirty="0"/>
              <a:t>the end of switch </a:t>
            </a:r>
            <a:r>
              <a:rPr lang="en-US" sz="1400" dirty="0" smtClean="0"/>
              <a:t>case</a:t>
            </a:r>
          </a:p>
          <a:p>
            <a:pPr marL="0" indent="0">
              <a:buNone/>
            </a:pPr>
            <a:r>
              <a:rPr lang="en-US" sz="1400" dirty="0" smtClean="0"/>
              <a:t>Q.2 Switch </a:t>
            </a:r>
            <a:r>
              <a:rPr lang="en-US" sz="1400" dirty="0"/>
              <a:t>case statement break is compulsory statement for each case</a:t>
            </a:r>
            <a:r>
              <a:rPr lang="en-US" sz="14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1400" dirty="0" smtClean="0"/>
              <a:t>True   2. False</a:t>
            </a:r>
          </a:p>
          <a:p>
            <a:pPr marL="0" indent="0">
              <a:buNone/>
            </a:pPr>
            <a:r>
              <a:rPr lang="en-US" sz="1400" dirty="0" smtClean="0"/>
              <a:t>Q.3 </a:t>
            </a:r>
            <a:r>
              <a:rPr lang="en-US" sz="1400" dirty="0"/>
              <a:t> What will be the output of the code?</a:t>
            </a:r>
          </a:p>
          <a:p>
            <a:pPr marL="0" indent="0">
              <a:buNone/>
            </a:pP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/>
              <a:t>selection = 1;</a:t>
            </a:r>
          </a:p>
          <a:p>
            <a:pPr marL="0" indent="0">
              <a:buNone/>
            </a:pPr>
            <a:r>
              <a:rPr lang="en-US" sz="1400" dirty="0"/>
              <a:t>switch (selection)</a:t>
            </a:r>
          </a:p>
          <a:p>
            <a:pPr marL="0" indent="0">
              <a:buNone/>
            </a:pPr>
            <a:r>
              <a:rPr lang="en-US" sz="1400" dirty="0"/>
              <a:t>{ case 1:</a:t>
            </a:r>
          </a:p>
          <a:p>
            <a:pPr marL="0" indent="0">
              <a:buNone/>
            </a:pPr>
            <a:r>
              <a:rPr lang="en-US" sz="1400" dirty="0"/>
              <a:t>           </a:t>
            </a:r>
            <a:r>
              <a:rPr lang="en-US" sz="1400" dirty="0" err="1"/>
              <a:t>document.write</a:t>
            </a:r>
            <a:r>
              <a:rPr lang="en-US" sz="1400" dirty="0"/>
              <a:t>(“You entered 1”);</a:t>
            </a:r>
          </a:p>
          <a:p>
            <a:pPr marL="0" indent="0">
              <a:buNone/>
            </a:pPr>
            <a:r>
              <a:rPr lang="en-US" sz="1400" dirty="0"/>
              <a:t>  case 2:</a:t>
            </a:r>
          </a:p>
          <a:p>
            <a:pPr marL="0" indent="0">
              <a:buNone/>
            </a:pPr>
            <a:r>
              <a:rPr lang="en-US" sz="1400" dirty="0"/>
              <a:t>           </a:t>
            </a:r>
            <a:r>
              <a:rPr lang="en-US" sz="1400" dirty="0" err="1"/>
              <a:t>document.write</a:t>
            </a:r>
            <a:r>
              <a:rPr lang="en-US" sz="1400" dirty="0"/>
              <a:t>(“You entered 2”);</a:t>
            </a:r>
          </a:p>
          <a:p>
            <a:pPr marL="0" indent="0">
              <a:buNone/>
            </a:pPr>
            <a:r>
              <a:rPr lang="en-US" sz="1400" dirty="0"/>
              <a:t>           break;</a:t>
            </a:r>
          </a:p>
          <a:p>
            <a:pPr marL="0" indent="0">
              <a:buNone/>
            </a:pPr>
            <a:r>
              <a:rPr lang="en-US" sz="1400" dirty="0"/>
              <a:t> default:</a:t>
            </a:r>
          </a:p>
          <a:p>
            <a:pPr marL="0" indent="0">
              <a:buNone/>
            </a:pPr>
            <a:r>
              <a:rPr lang="en-US" sz="1400" dirty="0"/>
              <a:t>           </a:t>
            </a:r>
            <a:r>
              <a:rPr lang="en-US" sz="1400" dirty="0" err="1"/>
              <a:t>document.write</a:t>
            </a:r>
            <a:r>
              <a:rPr lang="en-US" sz="1400" dirty="0"/>
              <a:t>(“Not matching”);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514350" indent="-514350">
              <a:buAutoNum type="arabicPeriod"/>
            </a:pPr>
            <a:r>
              <a:rPr lang="en-US" sz="1400" dirty="0" smtClean="0"/>
              <a:t>You </a:t>
            </a:r>
            <a:r>
              <a:rPr lang="en-US" sz="1400" dirty="0"/>
              <a:t>entered </a:t>
            </a:r>
            <a:r>
              <a:rPr lang="en-US" sz="1400" dirty="0" smtClean="0"/>
              <a:t>1   2. You </a:t>
            </a:r>
            <a:r>
              <a:rPr lang="en-US" sz="1400" dirty="0"/>
              <a:t>entered 1 You entered </a:t>
            </a:r>
            <a:r>
              <a:rPr lang="en-US" sz="1400" dirty="0" smtClean="0"/>
              <a:t>2   3. Not matching    4. You </a:t>
            </a:r>
            <a:r>
              <a:rPr lang="en-US" sz="1400" dirty="0"/>
              <a:t>entered 1 You entered 2 Not matching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6291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/>
              <a:t>Loop Statement – while </a:t>
            </a:r>
            <a:br>
              <a:rPr lang="en-US" sz="2400" dirty="0" smtClean="0"/>
            </a:br>
            <a:r>
              <a:rPr lang="en-US" sz="2400" dirty="0" smtClean="0"/>
              <a:t>LO – 3 </a:t>
            </a:r>
            <a:r>
              <a:rPr lang="en-US" sz="2400" dirty="0"/>
              <a:t>Develop </a:t>
            </a:r>
            <a:r>
              <a:rPr lang="en-US" sz="2400" dirty="0" err="1"/>
              <a:t>Javascript</a:t>
            </a:r>
            <a:r>
              <a:rPr lang="en-US" sz="2400" dirty="0"/>
              <a:t> to implement loop for solving given iterative 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The purpose of a </a:t>
            </a:r>
            <a:r>
              <a:rPr lang="en-US" sz="1200" b="1" dirty="0"/>
              <a:t>while</a:t>
            </a:r>
            <a:r>
              <a:rPr lang="en-US" sz="1200" dirty="0"/>
              <a:t> loop is to execute a statement or code block repeatedly as long as an </a:t>
            </a:r>
            <a:r>
              <a:rPr lang="en-US" sz="1200" b="1" dirty="0"/>
              <a:t>expression</a:t>
            </a:r>
            <a:r>
              <a:rPr lang="en-US" sz="1200" dirty="0"/>
              <a:t> is true. Once the expression </a:t>
            </a:r>
            <a:r>
              <a:rPr lang="en-US" sz="1200" dirty="0" smtClean="0"/>
              <a:t>becomes</a:t>
            </a:r>
            <a:r>
              <a:rPr lang="en-US" sz="1200" dirty="0"/>
              <a:t> </a:t>
            </a:r>
            <a:r>
              <a:rPr lang="en-US" sz="1200" b="1" dirty="0"/>
              <a:t>false,</a:t>
            </a:r>
            <a:r>
              <a:rPr lang="en-US" sz="1200" dirty="0"/>
              <a:t> the loop terminates.</a:t>
            </a:r>
          </a:p>
        </p:txBody>
      </p:sp>
      <p:pic>
        <p:nvPicPr>
          <p:cNvPr id="4098" name="Picture 2" descr="While 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1885006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3800" y="2155982"/>
            <a:ext cx="19850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while (expression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</a:t>
            </a:r>
            <a:r>
              <a:rPr lang="en-US" sz="1200" dirty="0"/>
              <a:t>{ </a:t>
            </a:r>
            <a:endParaRPr lang="en-US" sz="1200" dirty="0" smtClean="0"/>
          </a:p>
          <a:p>
            <a:r>
              <a:rPr lang="en-US" sz="1200" dirty="0" smtClean="0"/>
              <a:t>Statement(s</a:t>
            </a:r>
            <a:r>
              <a:rPr lang="en-US" sz="1200" dirty="0"/>
              <a:t>) to be executed </a:t>
            </a:r>
            <a:endParaRPr lang="en-US" sz="1200" dirty="0" smtClean="0"/>
          </a:p>
          <a:p>
            <a:r>
              <a:rPr lang="en-US" sz="1200" dirty="0" smtClean="0"/>
              <a:t>if </a:t>
            </a:r>
            <a:r>
              <a:rPr lang="en-US" sz="1200" dirty="0"/>
              <a:t>expression is true </a:t>
            </a:r>
            <a:endParaRPr lang="en-US" sz="1200" dirty="0" smtClean="0"/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876675" y="3365477"/>
            <a:ext cx="19850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while (expression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</a:t>
            </a:r>
            <a:r>
              <a:rPr lang="en-US" sz="1200" dirty="0"/>
              <a:t>{ </a:t>
            </a:r>
            <a:endParaRPr lang="en-US" sz="1200" dirty="0" smtClean="0"/>
          </a:p>
          <a:p>
            <a:r>
              <a:rPr lang="en-US" sz="1200" dirty="0" smtClean="0"/>
              <a:t>Statement(s</a:t>
            </a:r>
            <a:r>
              <a:rPr lang="en-US" sz="1200" dirty="0"/>
              <a:t>) to be executed </a:t>
            </a:r>
            <a:endParaRPr lang="en-US" sz="1200" dirty="0" smtClean="0"/>
          </a:p>
          <a:p>
            <a:r>
              <a:rPr lang="en-US" sz="1200" dirty="0" smtClean="0"/>
              <a:t>if </a:t>
            </a:r>
            <a:r>
              <a:rPr lang="en-US" sz="1200" dirty="0"/>
              <a:t>expression is true </a:t>
            </a:r>
            <a:endParaRPr lang="en-US" sz="1200" dirty="0" smtClean="0"/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8986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Loop Statement – </a:t>
            </a:r>
            <a:r>
              <a:rPr lang="en-US" sz="2400" dirty="0" smtClean="0"/>
              <a:t>do -while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The </a:t>
            </a:r>
            <a:r>
              <a:rPr lang="en-US" sz="1400" b="1" dirty="0"/>
              <a:t>do...while</a:t>
            </a:r>
            <a:r>
              <a:rPr lang="en-US" sz="1400" dirty="0"/>
              <a:t> loop is similar to the </a:t>
            </a:r>
            <a:r>
              <a:rPr lang="en-US" sz="1400" b="1" dirty="0"/>
              <a:t>while</a:t>
            </a:r>
            <a:r>
              <a:rPr lang="en-US" sz="1400" dirty="0"/>
              <a:t> loop except that the condition check happens at the end of the loop. This means that the loop will always be executed at least once, even if the condition is </a:t>
            </a:r>
            <a:r>
              <a:rPr lang="en-US" sz="1400" b="1" dirty="0"/>
              <a:t>false</a:t>
            </a:r>
            <a:r>
              <a:rPr lang="en-US" sz="1400" dirty="0"/>
              <a:t>.</a:t>
            </a:r>
          </a:p>
        </p:txBody>
      </p:sp>
      <p:pic>
        <p:nvPicPr>
          <p:cNvPr id="5122" name="Picture 2" descr="Do While 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26384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86300" y="2429470"/>
            <a:ext cx="23349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 { </a:t>
            </a:r>
            <a:endParaRPr lang="en-US" sz="1400" dirty="0" smtClean="0"/>
          </a:p>
          <a:p>
            <a:r>
              <a:rPr lang="en-US" sz="1400" dirty="0" smtClean="0"/>
              <a:t>Statement(s</a:t>
            </a:r>
            <a:r>
              <a:rPr lang="en-US" sz="1400" dirty="0"/>
              <a:t>) to be executed; </a:t>
            </a:r>
            <a:endParaRPr lang="en-US" sz="1400" dirty="0" smtClean="0"/>
          </a:p>
          <a:p>
            <a:r>
              <a:rPr lang="en-US" sz="1400" dirty="0" smtClean="0"/>
              <a:t>} </a:t>
            </a:r>
            <a:r>
              <a:rPr lang="en-US" sz="1400" dirty="0"/>
              <a:t>while (expression);</a:t>
            </a:r>
          </a:p>
        </p:txBody>
      </p:sp>
    </p:spTree>
    <p:extLst>
      <p:ext uri="{BB962C8B-B14F-4D97-AF65-F5344CB8AC3E}">
        <p14:creationId xmlns:p14="http://schemas.microsoft.com/office/powerpoint/2010/main" val="258024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Loop Statement – </a:t>
            </a:r>
            <a:r>
              <a:rPr lang="en-US" sz="2400" dirty="0" smtClean="0"/>
              <a:t>for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Three important part of for loop</a:t>
            </a:r>
          </a:p>
          <a:p>
            <a:r>
              <a:rPr lang="en-US" sz="1400" dirty="0" smtClean="0"/>
              <a:t>The</a:t>
            </a:r>
            <a:r>
              <a:rPr lang="en-US" sz="1400" dirty="0"/>
              <a:t> </a:t>
            </a:r>
            <a:r>
              <a:rPr lang="en-US" sz="1400" b="1" dirty="0"/>
              <a:t>loop initialization</a:t>
            </a:r>
            <a:r>
              <a:rPr lang="en-US" sz="1400" dirty="0"/>
              <a:t> where we initialize our counter to a starting value. The initialization statement is executed before the loop begins.</a:t>
            </a:r>
          </a:p>
          <a:p>
            <a:r>
              <a:rPr lang="en-US" sz="1400" dirty="0"/>
              <a:t>The </a:t>
            </a:r>
            <a:r>
              <a:rPr lang="en-US" sz="1400" b="1" dirty="0"/>
              <a:t>test statement</a:t>
            </a:r>
            <a:r>
              <a:rPr lang="en-US" sz="1400" dirty="0"/>
              <a:t> which will test if a given condition is true or not. If the condition is true, then the code given inside the loop will be executed, otherwise the control will come out of the loop.</a:t>
            </a:r>
          </a:p>
          <a:p>
            <a:r>
              <a:rPr lang="en-US" sz="1400" dirty="0"/>
              <a:t>The </a:t>
            </a:r>
            <a:r>
              <a:rPr lang="en-US" sz="1400" b="1" dirty="0"/>
              <a:t>iteration statement</a:t>
            </a:r>
            <a:r>
              <a:rPr lang="en-US" sz="1400" dirty="0"/>
              <a:t> where you can increase or decrease your counter.</a:t>
            </a:r>
          </a:p>
          <a:p>
            <a:endParaRPr lang="en-US" sz="1400" dirty="0"/>
          </a:p>
        </p:txBody>
      </p:sp>
      <p:pic>
        <p:nvPicPr>
          <p:cNvPr id="6146" name="Picture 2" descr="For 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00400"/>
            <a:ext cx="404812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9333" y="3517612"/>
            <a:ext cx="4124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 (initialization; test condition; iteration statement) </a:t>
            </a:r>
            <a:endParaRPr lang="en-US" sz="1400" dirty="0" smtClean="0"/>
          </a:p>
          <a:p>
            <a:r>
              <a:rPr lang="en-US" sz="1400" dirty="0" smtClean="0"/>
              <a:t>{ </a:t>
            </a:r>
            <a:r>
              <a:rPr lang="en-US" sz="1400" dirty="0"/>
              <a:t>Statement(s) to be executed if test condition is true }</a:t>
            </a:r>
          </a:p>
        </p:txBody>
      </p:sp>
    </p:spTree>
    <p:extLst>
      <p:ext uri="{BB962C8B-B14F-4D97-AF65-F5344CB8AC3E}">
        <p14:creationId xmlns:p14="http://schemas.microsoft.com/office/powerpoint/2010/main" val="257321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Loop Statement – </a:t>
            </a:r>
            <a:r>
              <a:rPr lang="en-US" sz="2400" dirty="0" smtClean="0"/>
              <a:t>for - in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for (</a:t>
            </a:r>
            <a:r>
              <a:rPr lang="en-US" sz="1400" dirty="0" err="1"/>
              <a:t>variablename</a:t>
            </a:r>
            <a:r>
              <a:rPr lang="en-US" sz="1400" dirty="0"/>
              <a:t> in object</a:t>
            </a:r>
            <a:r>
              <a:rPr lang="en-US" sz="1400" dirty="0" smtClean="0"/>
              <a:t>)</a:t>
            </a:r>
          </a:p>
          <a:p>
            <a:pPr marL="114300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{ statement or block to execute }</a:t>
            </a:r>
          </a:p>
        </p:txBody>
      </p:sp>
      <p:pic>
        <p:nvPicPr>
          <p:cNvPr id="4" name="Picture 2" descr="For 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676525"/>
            <a:ext cx="404812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28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Formative Assessment </a:t>
            </a:r>
            <a:r>
              <a:rPr lang="en-US" sz="2400" dirty="0" smtClean="0"/>
              <a:t> 3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LO – </a:t>
            </a:r>
            <a:r>
              <a:rPr lang="en-US" sz="2400" dirty="0" smtClean="0"/>
              <a:t>3 </a:t>
            </a:r>
            <a:r>
              <a:rPr lang="en-US" sz="2400" dirty="0"/>
              <a:t>Develop </a:t>
            </a:r>
            <a:r>
              <a:rPr lang="en-US" sz="2400" dirty="0" err="1"/>
              <a:t>Javascript</a:t>
            </a:r>
            <a:r>
              <a:rPr lang="en-US" sz="2400" dirty="0"/>
              <a:t> to implement loop for solving given iterative 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Q.1 What </a:t>
            </a:r>
            <a:r>
              <a:rPr lang="en-US" dirty="0"/>
              <a:t>is syntax of for loop?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for(</a:t>
            </a:r>
            <a:r>
              <a:rPr lang="en-US" dirty="0" err="1" smtClean="0"/>
              <a:t>initialization;condition;inc</a:t>
            </a:r>
            <a:r>
              <a:rPr lang="en-US" dirty="0" smtClean="0"/>
              <a:t>/</a:t>
            </a:r>
            <a:r>
              <a:rPr lang="en-US" dirty="0" err="1" smtClean="0"/>
              <a:t>dec</a:t>
            </a:r>
            <a:r>
              <a:rPr lang="en-US" dirty="0" smtClean="0"/>
              <a:t>)    2. for(</a:t>
            </a:r>
            <a:r>
              <a:rPr lang="en-US" dirty="0" err="1" smtClean="0"/>
              <a:t>condition;inc</a:t>
            </a:r>
            <a:r>
              <a:rPr lang="en-US" dirty="0" smtClean="0"/>
              <a:t>/</a:t>
            </a:r>
            <a:r>
              <a:rPr lang="en-US" dirty="0" err="1" smtClean="0"/>
              <a:t>dec</a:t>
            </a:r>
            <a:r>
              <a:rPr lang="en-US" dirty="0" smtClean="0"/>
              <a:t>)   3. for(</a:t>
            </a:r>
            <a:r>
              <a:rPr lang="en-US" dirty="0" err="1" smtClean="0"/>
              <a:t>initialization;condition</a:t>
            </a:r>
            <a:r>
              <a:rPr lang="en-US" dirty="0" smtClean="0"/>
              <a:t>)    4. for(condition)</a:t>
            </a:r>
          </a:p>
          <a:p>
            <a:pPr marL="0" indent="0">
              <a:buNone/>
            </a:pPr>
            <a:r>
              <a:rPr lang="en-US" dirty="0" smtClean="0"/>
              <a:t>Q.2 Which </a:t>
            </a:r>
            <a:r>
              <a:rPr lang="en-US" dirty="0"/>
              <a:t>loop will be executed </a:t>
            </a:r>
            <a:r>
              <a:rPr lang="en-US" dirty="0" err="1"/>
              <a:t>atleast</a:t>
            </a:r>
            <a:r>
              <a:rPr lang="en-US" dirty="0"/>
              <a:t> once</a:t>
            </a:r>
            <a:r>
              <a:rPr lang="en-US" dirty="0" smtClean="0"/>
              <a:t>?</a:t>
            </a:r>
          </a:p>
          <a:p>
            <a:pPr marL="514350" indent="-514350">
              <a:buAutoNum type="arabicPeriod"/>
            </a:pPr>
            <a:r>
              <a:rPr lang="en-US" dirty="0" smtClean="0"/>
              <a:t>do</a:t>
            </a:r>
            <a:r>
              <a:rPr lang="en-US" dirty="0"/>
              <a:t>….</a:t>
            </a:r>
            <a:r>
              <a:rPr lang="en-US" dirty="0" smtClean="0"/>
              <a:t>while     2. While     3. For    4. for </a:t>
            </a:r>
            <a:r>
              <a:rPr lang="en-US" dirty="0"/>
              <a:t>in </a:t>
            </a:r>
            <a:r>
              <a:rPr lang="en-US" dirty="0" smtClean="0"/>
              <a:t>loop</a:t>
            </a:r>
          </a:p>
          <a:p>
            <a:pPr marL="0" indent="0">
              <a:buNone/>
            </a:pPr>
            <a:r>
              <a:rPr lang="en-US" dirty="0" smtClean="0"/>
              <a:t>Q.3 </a:t>
            </a:r>
            <a:r>
              <a:rPr lang="en-US" dirty="0"/>
              <a:t>What will be the output of the </a:t>
            </a:r>
            <a:r>
              <a:rPr lang="en-US" dirty="0" err="1"/>
              <a:t>prog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i=1;</a:t>
            </a:r>
          </a:p>
          <a:p>
            <a:pPr marL="0" indent="0">
              <a:buNone/>
            </a:pPr>
            <a:r>
              <a:rPr lang="en-US" dirty="0"/>
              <a:t>do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(“Inside Loop”);</a:t>
            </a:r>
          </a:p>
          <a:p>
            <a:pPr marL="0" indent="0">
              <a:buNone/>
            </a:pPr>
            <a:r>
              <a:rPr lang="en-US" dirty="0"/>
              <a:t>}while(i&gt;10);</a:t>
            </a:r>
          </a:p>
          <a:p>
            <a:pPr marL="0" indent="0">
              <a:buNone/>
            </a:pPr>
            <a:r>
              <a:rPr lang="en-US" dirty="0"/>
              <a:t>What will be the output of the </a:t>
            </a:r>
            <a:r>
              <a:rPr lang="en-US" dirty="0" err="1"/>
              <a:t>prog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r>
              <a:rPr lang="en-US" dirty="0" smtClean="0"/>
              <a:t>Inside Loop    2. Nothing </a:t>
            </a:r>
            <a:r>
              <a:rPr lang="en-US" dirty="0"/>
              <a:t>will be printed as condition is </a:t>
            </a:r>
            <a:r>
              <a:rPr lang="en-US" dirty="0" smtClean="0"/>
              <a:t>false    3. syntax error   4. Print </a:t>
            </a:r>
            <a:r>
              <a:rPr lang="en-US" dirty="0"/>
              <a:t>Inside loop 10 times.</a:t>
            </a:r>
          </a:p>
        </p:txBody>
      </p:sp>
    </p:spTree>
    <p:extLst>
      <p:ext uri="{BB962C8B-B14F-4D97-AF65-F5344CB8AC3E}">
        <p14:creationId xmlns:p14="http://schemas.microsoft.com/office/powerpoint/2010/main" val="1140578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Break and Continue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There may be a situation when you need to come out of a loop without reaching its bottom. </a:t>
            </a:r>
            <a:endParaRPr lang="en-US" sz="1400" dirty="0" smtClean="0"/>
          </a:p>
          <a:p>
            <a:r>
              <a:rPr lang="en-US" sz="1400" dirty="0" smtClean="0"/>
              <a:t>There </a:t>
            </a:r>
            <a:r>
              <a:rPr lang="en-US" sz="1400" dirty="0"/>
              <a:t>may also be a situation when you want to skip a part of your code block and start the next iteration of the loop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Break statement:</a:t>
            </a:r>
          </a:p>
          <a:p>
            <a:pPr lvl="1"/>
            <a:r>
              <a:rPr lang="en-US" sz="1400" dirty="0" smtClean="0"/>
              <a:t>It is </a:t>
            </a:r>
            <a:r>
              <a:rPr lang="en-US" sz="1400" dirty="0"/>
              <a:t>used to exit a loop early, breaking out of the enclosing curly braces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Continue Statement:</a:t>
            </a:r>
          </a:p>
          <a:p>
            <a:pPr lvl="1"/>
            <a:r>
              <a:rPr lang="en-US" sz="1400" dirty="0"/>
              <a:t>The </a:t>
            </a:r>
            <a:r>
              <a:rPr lang="en-US" sz="1400" b="1" dirty="0"/>
              <a:t>continue</a:t>
            </a:r>
            <a:r>
              <a:rPr lang="en-US" sz="1400" dirty="0"/>
              <a:t> statement tells the interpreter to immediately start the next iteration of the loop and skip the remaining code block. </a:t>
            </a:r>
          </a:p>
        </p:txBody>
      </p:sp>
    </p:spTree>
    <p:extLst>
      <p:ext uri="{BB962C8B-B14F-4D97-AF65-F5344CB8AC3E}">
        <p14:creationId xmlns:p14="http://schemas.microsoft.com/office/powerpoint/2010/main" val="30329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Break Example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dirty="0"/>
              <a:t>&lt;html</a:t>
            </a:r>
            <a:r>
              <a:rPr lang="en-US" sz="1400" dirty="0" smtClean="0"/>
              <a:t>&gt;</a:t>
            </a:r>
          </a:p>
          <a:p>
            <a:pPr marL="114300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&lt;body&gt; </a:t>
            </a:r>
            <a:endParaRPr lang="en-US" sz="1400" dirty="0" smtClean="0"/>
          </a:p>
          <a:p>
            <a:pPr marL="114300"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script type = "text/</a:t>
            </a:r>
            <a:r>
              <a:rPr lang="en-US" sz="1400" dirty="0" err="1"/>
              <a:t>javascript</a:t>
            </a:r>
            <a:r>
              <a:rPr lang="en-US" sz="1400" dirty="0" smtClean="0"/>
              <a:t>"&gt;</a:t>
            </a:r>
          </a:p>
          <a:p>
            <a:pPr marL="114300" indent="0">
              <a:buNone/>
            </a:pPr>
            <a:r>
              <a:rPr lang="en-US" sz="1400" dirty="0" smtClean="0"/>
              <a:t>&lt;!-- </a:t>
            </a:r>
            <a:r>
              <a:rPr lang="en-US" sz="1400" dirty="0" err="1"/>
              <a:t>var</a:t>
            </a:r>
            <a:r>
              <a:rPr lang="en-US" sz="1400" dirty="0"/>
              <a:t> x = 1; </a:t>
            </a:r>
            <a:endParaRPr lang="en-US" sz="1400" dirty="0" smtClean="0"/>
          </a:p>
          <a:p>
            <a:pPr marL="114300" indent="0">
              <a:buNone/>
            </a:pPr>
            <a:r>
              <a:rPr lang="en-US" sz="1400" dirty="0" err="1" smtClean="0"/>
              <a:t>document.write</a:t>
            </a:r>
            <a:r>
              <a:rPr lang="en-US" sz="1400" dirty="0"/>
              <a:t>("Entering the loop&lt;</a:t>
            </a:r>
            <a:r>
              <a:rPr lang="en-US" sz="1400" dirty="0" err="1"/>
              <a:t>br</a:t>
            </a:r>
            <a:r>
              <a:rPr lang="en-US" sz="1400" dirty="0"/>
              <a:t> /&gt; </a:t>
            </a:r>
            <a:r>
              <a:rPr lang="en-US" sz="1400" dirty="0" smtClean="0"/>
              <a:t>");</a:t>
            </a:r>
          </a:p>
          <a:p>
            <a:pPr marL="114300" indent="0">
              <a:buNone/>
            </a:pPr>
            <a:r>
              <a:rPr lang="en-US" sz="1400" dirty="0" smtClean="0"/>
              <a:t>while </a:t>
            </a:r>
            <a:r>
              <a:rPr lang="en-US" sz="1400" dirty="0"/>
              <a:t>(x &lt; 20</a:t>
            </a:r>
            <a:r>
              <a:rPr lang="en-US" sz="1400" dirty="0" smtClean="0"/>
              <a:t>) {</a:t>
            </a:r>
          </a:p>
          <a:p>
            <a:pPr marL="411480" lvl="1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if (x == 5) </a:t>
            </a:r>
            <a:r>
              <a:rPr lang="en-US" sz="1400" dirty="0" smtClean="0"/>
              <a:t>{</a:t>
            </a:r>
          </a:p>
          <a:p>
            <a:pPr marL="411480" lvl="1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break; // breaks out of loop completely </a:t>
            </a:r>
            <a:endParaRPr lang="en-US" sz="1400" dirty="0" smtClean="0"/>
          </a:p>
          <a:p>
            <a:pPr marL="411480" lvl="1" indent="0">
              <a:buNone/>
            </a:pPr>
            <a:r>
              <a:rPr lang="en-US" sz="1400" dirty="0" smtClean="0"/>
              <a:t>} </a:t>
            </a:r>
          </a:p>
          <a:p>
            <a:pPr marL="114300" indent="0">
              <a:buNone/>
            </a:pPr>
            <a:r>
              <a:rPr lang="en-US" sz="1400" dirty="0" smtClean="0"/>
              <a:t>x </a:t>
            </a:r>
            <a:r>
              <a:rPr lang="en-US" sz="1400" dirty="0"/>
              <a:t>= x + 1; </a:t>
            </a:r>
            <a:endParaRPr lang="en-US" sz="1400" dirty="0" smtClean="0"/>
          </a:p>
          <a:p>
            <a:pPr marL="114300" indent="0">
              <a:buNone/>
            </a:pPr>
            <a:r>
              <a:rPr lang="en-US" sz="1400" dirty="0" err="1" smtClean="0"/>
              <a:t>document.write</a:t>
            </a:r>
            <a:r>
              <a:rPr lang="en-US" sz="1400" dirty="0"/>
              <a:t>( x + "&lt;</a:t>
            </a:r>
            <a:r>
              <a:rPr lang="en-US" sz="1400" dirty="0" err="1"/>
              <a:t>br</a:t>
            </a:r>
            <a:r>
              <a:rPr lang="en-US" sz="1400" dirty="0"/>
              <a:t> /&gt;"); </a:t>
            </a:r>
            <a:endParaRPr lang="en-US" sz="1400" dirty="0" smtClean="0"/>
          </a:p>
          <a:p>
            <a:pPr marL="114300" indent="0">
              <a:buNone/>
            </a:pPr>
            <a:r>
              <a:rPr lang="en-US" sz="1400" dirty="0" smtClean="0"/>
              <a:t>} </a:t>
            </a:r>
          </a:p>
          <a:p>
            <a:pPr marL="114300" indent="0">
              <a:buNone/>
            </a:pPr>
            <a:r>
              <a:rPr lang="en-US" sz="1400" dirty="0" err="1" smtClean="0"/>
              <a:t>document.write</a:t>
            </a:r>
            <a:r>
              <a:rPr lang="en-US" sz="1400" dirty="0"/>
              <a:t>("Exiting the loop!&lt;</a:t>
            </a:r>
            <a:r>
              <a:rPr lang="en-US" sz="1400" dirty="0" err="1"/>
              <a:t>br</a:t>
            </a:r>
            <a:r>
              <a:rPr lang="en-US" sz="1400" dirty="0"/>
              <a:t> /&gt; "); </a:t>
            </a:r>
            <a:endParaRPr lang="en-US" sz="1400" dirty="0" smtClean="0"/>
          </a:p>
          <a:p>
            <a:pPr marL="114300" indent="0">
              <a:buNone/>
            </a:pPr>
            <a:r>
              <a:rPr lang="en-US" sz="1400" dirty="0" smtClean="0"/>
              <a:t>//--&gt; </a:t>
            </a:r>
            <a:r>
              <a:rPr lang="en-US" sz="1400" dirty="0"/>
              <a:t>&lt;/script&gt; </a:t>
            </a:r>
            <a:endParaRPr lang="en-US" sz="1400" dirty="0" smtClean="0"/>
          </a:p>
          <a:p>
            <a:pPr marL="114300"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p&gt;Set the variable to different value and then try...&lt;/p&gt; </a:t>
            </a:r>
            <a:endParaRPr lang="en-US" sz="1400" dirty="0" smtClean="0"/>
          </a:p>
          <a:p>
            <a:pPr marL="114300" indent="0">
              <a:buNone/>
            </a:pPr>
            <a:r>
              <a:rPr lang="en-US" sz="1400" dirty="0" smtClean="0"/>
              <a:t>&lt;/</a:t>
            </a:r>
            <a:r>
              <a:rPr lang="en-US" sz="1400" dirty="0"/>
              <a:t>body&gt; </a:t>
            </a:r>
            <a:endParaRPr lang="en-US" sz="1400" dirty="0" smtClean="0"/>
          </a:p>
          <a:p>
            <a:pPr marL="114300" indent="0">
              <a:buNone/>
            </a:pPr>
            <a:r>
              <a:rPr lang="en-US" sz="1400" dirty="0" smtClean="0"/>
              <a:t>&lt;/</a:t>
            </a:r>
            <a:r>
              <a:rPr lang="en-US" sz="1400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97405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What is scripting ?</a:t>
            </a:r>
            <a:endParaRPr lang="en-US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0066">
              <a:spcBef>
                <a:spcPts val="356"/>
              </a:spcBef>
            </a:pPr>
            <a:r>
              <a:rPr lang="en-US" sz="1400" dirty="0">
                <a:solidFill>
                  <a:srgbClr val="202020"/>
                </a:solidFill>
                <a:cs typeface="Arial Black"/>
              </a:rPr>
              <a:t>A </a:t>
            </a:r>
            <a:r>
              <a:rPr lang="en-US" sz="1400" spc="-3" dirty="0">
                <a:solidFill>
                  <a:srgbClr val="202020"/>
                </a:solidFill>
                <a:cs typeface="Arial Black"/>
              </a:rPr>
              <a:t>scripting language is used to write</a:t>
            </a:r>
            <a:r>
              <a:rPr lang="en-US" sz="1400" spc="-11" dirty="0">
                <a:solidFill>
                  <a:srgbClr val="202020"/>
                </a:solidFill>
                <a:cs typeface="Arial Black"/>
              </a:rPr>
              <a:t> </a:t>
            </a:r>
            <a:r>
              <a:rPr lang="en-US" sz="1400" spc="-3" dirty="0">
                <a:solidFill>
                  <a:srgbClr val="202020"/>
                </a:solidFill>
                <a:cs typeface="Arial Black"/>
              </a:rPr>
              <a:t>scripts</a:t>
            </a:r>
            <a:r>
              <a:rPr lang="en-US" sz="1400" spc="-3" dirty="0" smtClean="0">
                <a:solidFill>
                  <a:srgbClr val="202020"/>
                </a:solidFill>
                <a:cs typeface="Arial Black"/>
              </a:rPr>
              <a:t>.</a:t>
            </a:r>
          </a:p>
          <a:p>
            <a:pPr marL="560066">
              <a:spcBef>
                <a:spcPts val="356"/>
              </a:spcBef>
            </a:pPr>
            <a:r>
              <a:rPr lang="en-US" sz="1400" spc="-3" dirty="0" smtClean="0">
                <a:solidFill>
                  <a:srgbClr val="202020"/>
                </a:solidFill>
                <a:cs typeface="Arial Black"/>
              </a:rPr>
              <a:t>These contain a series of commands that are interpreted one by one at runtime unlike programming languages that are compiled first before running.</a:t>
            </a:r>
            <a:endParaRPr lang="en-US" sz="1400" dirty="0">
              <a:cs typeface="Arial Black"/>
            </a:endParaRPr>
          </a:p>
          <a:p>
            <a:pPr marL="6756" marR="223315" indent="0">
              <a:lnSpc>
                <a:spcPct val="115900"/>
              </a:lnSpc>
              <a:buNone/>
              <a:tabLst>
                <a:tab pos="626207" algn="l"/>
              </a:tabLst>
            </a:pPr>
            <a:r>
              <a:rPr lang="en-US" sz="1400" spc="-3" dirty="0" smtClean="0">
                <a:solidFill>
                  <a:srgbClr val="202020"/>
                </a:solidFill>
                <a:cs typeface="Arial Black"/>
              </a:rPr>
              <a:t>Nowadays</a:t>
            </a:r>
            <a:r>
              <a:rPr lang="en-US" sz="1400" spc="-3" dirty="0">
                <a:solidFill>
                  <a:srgbClr val="202020"/>
                </a:solidFill>
                <a:cs typeface="Arial Black"/>
              </a:rPr>
              <a:t>, scripts are generally associated with web development where  they are widely used to make dynamic web</a:t>
            </a:r>
            <a:r>
              <a:rPr lang="en-US" sz="1400" spc="-11" dirty="0">
                <a:solidFill>
                  <a:srgbClr val="202020"/>
                </a:solidFill>
                <a:cs typeface="Arial Black"/>
              </a:rPr>
              <a:t> </a:t>
            </a:r>
            <a:r>
              <a:rPr lang="en-US" sz="1400" spc="-3" dirty="0">
                <a:solidFill>
                  <a:srgbClr val="202020"/>
                </a:solidFill>
                <a:cs typeface="Arial Black"/>
              </a:rPr>
              <a:t>applications.</a:t>
            </a:r>
            <a:endParaRPr lang="en-US" sz="1400" dirty="0">
              <a:cs typeface="Arial Black"/>
            </a:endParaRPr>
          </a:p>
          <a:p>
            <a:pPr marL="898594" marR="1970364" indent="-338885">
              <a:lnSpc>
                <a:spcPct val="115900"/>
              </a:lnSpc>
              <a:spcBef>
                <a:spcPts val="3"/>
              </a:spcBef>
            </a:pPr>
            <a:r>
              <a:rPr lang="en-US" sz="1400" spc="-3" dirty="0">
                <a:solidFill>
                  <a:srgbClr val="202020"/>
                </a:solidFill>
                <a:cs typeface="Arial Black"/>
              </a:rPr>
              <a:t>Scripting languages can be divided into two categories:  Server Side Scripting</a:t>
            </a:r>
            <a:r>
              <a:rPr lang="en-US" sz="1400" spc="-8" dirty="0">
                <a:solidFill>
                  <a:srgbClr val="202020"/>
                </a:solidFill>
                <a:cs typeface="Arial Black"/>
              </a:rPr>
              <a:t> </a:t>
            </a:r>
            <a:r>
              <a:rPr lang="en-US" sz="1400" spc="-3" dirty="0">
                <a:solidFill>
                  <a:srgbClr val="202020"/>
                </a:solidFill>
                <a:cs typeface="Arial Black"/>
              </a:rPr>
              <a:t>Languages</a:t>
            </a:r>
            <a:endParaRPr lang="en-US" sz="1400" dirty="0">
              <a:cs typeface="Arial Black"/>
            </a:endParaRPr>
          </a:p>
          <a:p>
            <a:pPr marL="898594" marR="614472">
              <a:lnSpc>
                <a:spcPct val="115900"/>
              </a:lnSpc>
            </a:pPr>
            <a:r>
              <a:rPr lang="en-US" sz="1400" spc="-3" dirty="0">
                <a:solidFill>
                  <a:srgbClr val="202020"/>
                </a:solidFill>
                <a:cs typeface="Arial Black"/>
              </a:rPr>
              <a:t>Client Side Scripting Languages -The Programming languages for  client-side programming are</a:t>
            </a:r>
            <a:r>
              <a:rPr lang="en-US" sz="1400" spc="-6" dirty="0">
                <a:solidFill>
                  <a:srgbClr val="202020"/>
                </a:solidFill>
                <a:cs typeface="Arial Black"/>
              </a:rPr>
              <a:t> </a:t>
            </a:r>
            <a:r>
              <a:rPr lang="en-US" sz="1400" dirty="0">
                <a:solidFill>
                  <a:srgbClr val="202020"/>
                </a:solidFill>
                <a:cs typeface="Arial Black"/>
              </a:rPr>
              <a:t>:</a:t>
            </a:r>
            <a:endParaRPr lang="en-US" sz="1400" dirty="0">
              <a:cs typeface="Arial Black"/>
            </a:endParaRPr>
          </a:p>
          <a:p>
            <a:pPr marL="1513422" indent="-276655">
              <a:spcBef>
                <a:spcPts val="300"/>
              </a:spcBef>
              <a:buAutoNum type="arabicParenR"/>
              <a:tabLst>
                <a:tab pos="1513777" algn="l"/>
              </a:tabLst>
            </a:pPr>
            <a:r>
              <a:rPr lang="en-US" sz="1400" spc="-3" dirty="0" err="1">
                <a:cs typeface="Arial Black"/>
              </a:rPr>
              <a:t>Javascript</a:t>
            </a:r>
            <a:endParaRPr lang="en-US" sz="1400" dirty="0">
              <a:cs typeface="Arial Black"/>
            </a:endParaRPr>
          </a:p>
          <a:p>
            <a:pPr marL="1513422" indent="-276655">
              <a:spcBef>
                <a:spcPts val="300"/>
              </a:spcBef>
              <a:buAutoNum type="arabicParenR"/>
              <a:tabLst>
                <a:tab pos="1513777" algn="l"/>
              </a:tabLst>
            </a:pPr>
            <a:r>
              <a:rPr lang="en-US" sz="1400" spc="-3" dirty="0">
                <a:cs typeface="Arial Black"/>
              </a:rPr>
              <a:t>VBScript</a:t>
            </a:r>
            <a:endParaRPr lang="en-US" sz="1400" dirty="0">
              <a:cs typeface="Arial Black"/>
            </a:endParaRPr>
          </a:p>
          <a:p>
            <a:pPr marL="1513422" indent="-276655">
              <a:spcBef>
                <a:spcPts val="300"/>
              </a:spcBef>
              <a:buAutoNum type="arabicParenR"/>
              <a:tabLst>
                <a:tab pos="1513777" algn="l"/>
              </a:tabLst>
            </a:pPr>
            <a:r>
              <a:rPr lang="en-US" sz="1400" spc="-3" dirty="0">
                <a:cs typeface="Arial Black"/>
              </a:rPr>
              <a:t>HTML</a:t>
            </a:r>
            <a:endParaRPr lang="en-US" sz="1400" dirty="0">
              <a:cs typeface="Arial Black"/>
            </a:endParaRPr>
          </a:p>
          <a:p>
            <a:pPr marL="1513422" indent="-276655">
              <a:spcBef>
                <a:spcPts val="300"/>
              </a:spcBef>
              <a:buAutoNum type="arabicParenR"/>
              <a:tabLst>
                <a:tab pos="1513777" algn="l"/>
              </a:tabLst>
            </a:pPr>
            <a:r>
              <a:rPr lang="en-US" sz="1400" spc="-3" dirty="0">
                <a:cs typeface="Arial Black"/>
              </a:rPr>
              <a:t>CSS</a:t>
            </a:r>
            <a:endParaRPr lang="en-US" sz="1400" dirty="0">
              <a:cs typeface="Arial Black"/>
            </a:endParaRPr>
          </a:p>
          <a:p>
            <a:pPr marL="1513422" indent="-276655">
              <a:spcBef>
                <a:spcPts val="300"/>
              </a:spcBef>
              <a:buAutoNum type="arabicParenR"/>
              <a:tabLst>
                <a:tab pos="1513777" algn="l"/>
              </a:tabLst>
            </a:pPr>
            <a:r>
              <a:rPr lang="en-US" sz="1400" spc="-3" dirty="0" smtClean="0">
                <a:cs typeface="Arial Black"/>
              </a:rPr>
              <a:t>AJAX</a:t>
            </a:r>
          </a:p>
          <a:p>
            <a:pPr marL="1513422" indent="-276655">
              <a:spcBef>
                <a:spcPts val="300"/>
              </a:spcBef>
              <a:buAutoNum type="arabicParenR"/>
              <a:tabLst>
                <a:tab pos="1513777" algn="l"/>
              </a:tabLst>
            </a:pPr>
            <a:endParaRPr lang="en-US" sz="1400" dirty="0">
              <a:cs typeface="Arial Black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6576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Continue Example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dirty="0"/>
              <a:t>&lt;html</a:t>
            </a:r>
            <a:r>
              <a:rPr lang="en-US" sz="1400" dirty="0" smtClean="0"/>
              <a:t>&gt;</a:t>
            </a:r>
          </a:p>
          <a:p>
            <a:pPr marL="114300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&lt;body</a:t>
            </a:r>
            <a:r>
              <a:rPr lang="en-US" sz="1400" dirty="0" smtClean="0"/>
              <a:t>&gt;</a:t>
            </a:r>
          </a:p>
          <a:p>
            <a:pPr marL="114300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&lt;script type = "text/</a:t>
            </a:r>
            <a:r>
              <a:rPr lang="en-US" sz="1400" dirty="0" err="1"/>
              <a:t>javascript</a:t>
            </a:r>
            <a:r>
              <a:rPr lang="en-US" sz="1400" dirty="0"/>
              <a:t>"&gt; </a:t>
            </a:r>
            <a:endParaRPr lang="en-US" sz="1400" dirty="0" smtClean="0"/>
          </a:p>
          <a:p>
            <a:pPr marL="114300" indent="0">
              <a:buNone/>
            </a:pP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/>
              <a:t>x = 1</a:t>
            </a:r>
            <a:r>
              <a:rPr lang="en-US" sz="1400" dirty="0" smtClean="0"/>
              <a:t>;</a:t>
            </a:r>
          </a:p>
          <a:p>
            <a:pPr marL="114300" indent="0">
              <a:buNone/>
            </a:pPr>
            <a:r>
              <a:rPr lang="en-US" sz="1400" dirty="0" err="1" smtClean="0"/>
              <a:t>document.write</a:t>
            </a:r>
            <a:r>
              <a:rPr lang="en-US" sz="1400" dirty="0"/>
              <a:t>("Entering the loop&lt;</a:t>
            </a:r>
            <a:r>
              <a:rPr lang="en-US" sz="1400" dirty="0" err="1"/>
              <a:t>br</a:t>
            </a:r>
            <a:r>
              <a:rPr lang="en-US" sz="1400" dirty="0"/>
              <a:t> /&gt; "); </a:t>
            </a:r>
            <a:endParaRPr lang="en-US" sz="1400" dirty="0" smtClean="0"/>
          </a:p>
          <a:p>
            <a:pPr marL="114300" indent="0">
              <a:buNone/>
            </a:pPr>
            <a:r>
              <a:rPr lang="en-US" sz="1400" dirty="0" smtClean="0"/>
              <a:t>while </a:t>
            </a:r>
            <a:r>
              <a:rPr lang="en-US" sz="1400" dirty="0"/>
              <a:t>(x &lt; 10) { </a:t>
            </a:r>
            <a:endParaRPr lang="en-US" sz="1400" dirty="0" smtClean="0"/>
          </a:p>
          <a:p>
            <a:pPr marL="114300" indent="0">
              <a:buNone/>
            </a:pPr>
            <a:r>
              <a:rPr lang="en-US" sz="1400" dirty="0" smtClean="0"/>
              <a:t>x </a:t>
            </a:r>
            <a:r>
              <a:rPr lang="en-US" sz="1400" dirty="0"/>
              <a:t>= x + 1; </a:t>
            </a:r>
            <a:endParaRPr lang="en-US" sz="1400" dirty="0" smtClean="0"/>
          </a:p>
          <a:p>
            <a:pPr marL="114300" indent="0">
              <a:buNone/>
            </a:pPr>
            <a:r>
              <a:rPr lang="en-US" sz="1400" dirty="0" smtClean="0"/>
              <a:t>if </a:t>
            </a:r>
            <a:r>
              <a:rPr lang="en-US" sz="1400" dirty="0"/>
              <a:t>(x == 5) { </a:t>
            </a:r>
            <a:endParaRPr lang="en-US" sz="1400" dirty="0" smtClean="0"/>
          </a:p>
          <a:p>
            <a:pPr marL="114300" indent="0">
              <a:buNone/>
            </a:pPr>
            <a:r>
              <a:rPr lang="en-US" sz="1400" dirty="0" smtClean="0"/>
              <a:t>continue</a:t>
            </a:r>
            <a:r>
              <a:rPr lang="en-US" sz="1400" dirty="0"/>
              <a:t>; // skip rest of the loop </a:t>
            </a:r>
            <a:r>
              <a:rPr lang="en-US" sz="1400" dirty="0" smtClean="0"/>
              <a:t>body</a:t>
            </a:r>
          </a:p>
          <a:p>
            <a:pPr marL="114300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} </a:t>
            </a:r>
            <a:endParaRPr lang="en-US" sz="1400" dirty="0" smtClean="0"/>
          </a:p>
          <a:p>
            <a:pPr marL="114300" indent="0">
              <a:buNone/>
            </a:pPr>
            <a:r>
              <a:rPr lang="en-US" sz="1400" dirty="0" err="1" smtClean="0"/>
              <a:t>document.write</a:t>
            </a:r>
            <a:r>
              <a:rPr lang="en-US" sz="1400" dirty="0"/>
              <a:t>( x + "&lt;</a:t>
            </a:r>
            <a:r>
              <a:rPr lang="en-US" sz="1400" dirty="0" err="1"/>
              <a:t>br</a:t>
            </a:r>
            <a:r>
              <a:rPr lang="en-US" sz="1400" dirty="0"/>
              <a:t> /&gt;"); </a:t>
            </a:r>
            <a:endParaRPr lang="en-US" sz="1400" dirty="0" smtClean="0"/>
          </a:p>
          <a:p>
            <a:pPr marL="114300" indent="0">
              <a:buNone/>
            </a:pPr>
            <a:r>
              <a:rPr lang="en-US" sz="1400" dirty="0" smtClean="0"/>
              <a:t>}</a:t>
            </a:r>
          </a:p>
          <a:p>
            <a:pPr marL="114300" indent="0">
              <a:buNone/>
            </a:pPr>
            <a:r>
              <a:rPr lang="en-US" sz="1400" dirty="0" smtClean="0"/>
              <a:t> </a:t>
            </a:r>
            <a:r>
              <a:rPr lang="en-US" sz="1400" dirty="0" err="1"/>
              <a:t>document.write</a:t>
            </a:r>
            <a:r>
              <a:rPr lang="en-US" sz="1400" dirty="0"/>
              <a:t>("Exiting the loop!&lt;</a:t>
            </a:r>
            <a:r>
              <a:rPr lang="en-US" sz="1400" dirty="0" err="1"/>
              <a:t>br</a:t>
            </a:r>
            <a:r>
              <a:rPr lang="en-US" sz="1400" dirty="0"/>
              <a:t> /&gt; "); </a:t>
            </a:r>
            <a:endParaRPr lang="en-US" sz="1400" dirty="0" smtClean="0"/>
          </a:p>
          <a:p>
            <a:pPr marL="114300" indent="0">
              <a:buNone/>
            </a:pPr>
            <a:r>
              <a:rPr lang="en-US" sz="1400" dirty="0" smtClean="0"/>
              <a:t>&lt;/</a:t>
            </a:r>
            <a:r>
              <a:rPr lang="en-US" sz="1400" dirty="0"/>
              <a:t>script</a:t>
            </a:r>
            <a:r>
              <a:rPr lang="en-US" sz="1400" dirty="0" smtClean="0"/>
              <a:t>&gt;</a:t>
            </a:r>
          </a:p>
          <a:p>
            <a:pPr marL="114300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&lt;p&gt;Set the variable to different value and then try...&lt;/p&gt; </a:t>
            </a:r>
            <a:endParaRPr lang="en-US" sz="1400" dirty="0" smtClean="0"/>
          </a:p>
          <a:p>
            <a:pPr marL="114300" indent="0">
              <a:buNone/>
            </a:pPr>
            <a:r>
              <a:rPr lang="en-US" sz="1400" dirty="0" smtClean="0"/>
              <a:t>&lt;/</a:t>
            </a:r>
            <a:r>
              <a:rPr lang="en-US" sz="1400" dirty="0"/>
              <a:t>body&gt; </a:t>
            </a:r>
            <a:endParaRPr lang="en-US" sz="1400" dirty="0" smtClean="0"/>
          </a:p>
          <a:p>
            <a:pPr marL="114300" indent="0">
              <a:buNone/>
            </a:pPr>
            <a:r>
              <a:rPr lang="en-US" sz="1400" dirty="0" smtClean="0"/>
              <a:t>&lt;/</a:t>
            </a:r>
            <a:r>
              <a:rPr lang="en-US" sz="1400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7763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Getting, Setting and Deleting  Properties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dirty="0" smtClean="0"/>
              <a:t>&lt;script&gt;</a:t>
            </a:r>
          </a:p>
          <a:p>
            <a:pPr marL="114300" indent="0">
              <a:buNone/>
            </a:pP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/>
              <a:t>Person = {</a:t>
            </a:r>
            <a:r>
              <a:rPr lang="en-US" sz="1400" dirty="0" err="1"/>
              <a:t>fname</a:t>
            </a:r>
            <a:r>
              <a:rPr lang="en-US" sz="1400" dirty="0"/>
              <a:t>:"</a:t>
            </a:r>
            <a:r>
              <a:rPr lang="en-US" sz="1400" dirty="0" err="1"/>
              <a:t>Manaswini</a:t>
            </a:r>
            <a:r>
              <a:rPr lang="en-US" sz="1400" dirty="0"/>
              <a:t>",</a:t>
            </a:r>
            <a:r>
              <a:rPr lang="en-US" sz="1400" dirty="0" err="1"/>
              <a:t>lname</a:t>
            </a:r>
            <a:r>
              <a:rPr lang="en-US" sz="1400" dirty="0"/>
              <a:t>:"</a:t>
            </a:r>
            <a:r>
              <a:rPr lang="en-US" sz="1400" dirty="0" err="1"/>
              <a:t>Parlikar</a:t>
            </a:r>
            <a:r>
              <a:rPr lang="en-US" sz="1400" dirty="0"/>
              <a:t>", age:40</a:t>
            </a:r>
            <a:r>
              <a:rPr lang="en-US" sz="1400" dirty="0" smtClean="0"/>
              <a:t>};</a:t>
            </a:r>
          </a:p>
          <a:p>
            <a:pPr marL="114300" indent="0">
              <a:buNone/>
            </a:pPr>
            <a:r>
              <a:rPr lang="en-US" sz="1400" dirty="0" smtClean="0"/>
              <a:t>&lt;/script&gt;</a:t>
            </a:r>
          </a:p>
          <a:p>
            <a:pPr marL="114300" indent="0">
              <a:buNone/>
            </a:pPr>
            <a:endParaRPr lang="en-US" sz="1400" dirty="0"/>
          </a:p>
          <a:p>
            <a:r>
              <a:rPr lang="en-US" sz="1400" dirty="0" smtClean="0"/>
              <a:t>Getting Properties :</a:t>
            </a:r>
          </a:p>
          <a:p>
            <a:pPr marL="114300" indent="0">
              <a:buNone/>
            </a:pPr>
            <a:r>
              <a:rPr lang="en-US" sz="1400" dirty="0" err="1" smtClean="0"/>
              <a:t>Var</a:t>
            </a:r>
            <a:r>
              <a:rPr lang="en-US" sz="1400" dirty="0" smtClean="0"/>
              <a:t> $</a:t>
            </a:r>
            <a:r>
              <a:rPr lang="en-US" sz="1400" dirty="0" err="1" smtClean="0"/>
              <a:t>Myname</a:t>
            </a:r>
            <a:r>
              <a:rPr lang="en-US" sz="1400" dirty="0" smtClean="0"/>
              <a:t> = </a:t>
            </a:r>
            <a:r>
              <a:rPr lang="en-US" sz="1400" dirty="0" err="1" smtClean="0"/>
              <a:t>Person.fname</a:t>
            </a:r>
            <a:r>
              <a:rPr lang="en-US" sz="1400" dirty="0" smtClean="0"/>
              <a:t>;</a:t>
            </a:r>
          </a:p>
          <a:p>
            <a:pPr marL="114300" indent="0">
              <a:buNone/>
            </a:pPr>
            <a:endParaRPr lang="en-US" sz="1400" dirty="0"/>
          </a:p>
          <a:p>
            <a:r>
              <a:rPr lang="en-US" sz="1400" dirty="0" smtClean="0"/>
              <a:t>Setting Properties:</a:t>
            </a:r>
          </a:p>
          <a:p>
            <a:pPr marL="114300" indent="0">
              <a:buNone/>
            </a:pPr>
            <a:r>
              <a:rPr lang="en-US" sz="1400" dirty="0" err="1" smtClean="0"/>
              <a:t>Person.fname</a:t>
            </a:r>
            <a:r>
              <a:rPr lang="en-US" sz="1400" dirty="0" smtClean="0"/>
              <a:t> = “</a:t>
            </a:r>
            <a:r>
              <a:rPr lang="en-US" sz="1400" dirty="0" err="1" smtClean="0"/>
              <a:t>Abc</a:t>
            </a:r>
            <a:r>
              <a:rPr lang="en-US" sz="1400" dirty="0" smtClean="0"/>
              <a:t>”;</a:t>
            </a:r>
          </a:p>
          <a:p>
            <a:pPr marL="114300" indent="0">
              <a:buNone/>
            </a:pPr>
            <a:r>
              <a:rPr lang="en-US" sz="1400" dirty="0" err="1" smtClean="0"/>
              <a:t>Person.age</a:t>
            </a:r>
            <a:r>
              <a:rPr lang="en-US" sz="1400" dirty="0" smtClean="0"/>
              <a:t> = 45;</a:t>
            </a:r>
          </a:p>
          <a:p>
            <a:pPr marL="114300" indent="0">
              <a:buNone/>
            </a:pPr>
            <a:endParaRPr lang="en-US" sz="1400" dirty="0"/>
          </a:p>
          <a:p>
            <a:r>
              <a:rPr lang="en-US" sz="1400" dirty="0" smtClean="0"/>
              <a:t>Deleting Property:</a:t>
            </a:r>
          </a:p>
          <a:p>
            <a:pPr marL="114300" indent="0">
              <a:buNone/>
            </a:pPr>
            <a:r>
              <a:rPr lang="en-US" sz="1400" dirty="0" smtClean="0"/>
              <a:t>delete </a:t>
            </a:r>
            <a:r>
              <a:rPr lang="en-US" sz="1400" dirty="0" err="1" smtClean="0"/>
              <a:t>Person.age</a:t>
            </a:r>
            <a:r>
              <a:rPr lang="en-US" sz="1400" dirty="0" smtClean="0"/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639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Property Getter and Setter</a:t>
            </a:r>
            <a:br>
              <a:rPr lang="en-US" sz="2400" dirty="0" smtClean="0"/>
            </a:br>
            <a:r>
              <a:rPr lang="en-US" sz="2400" dirty="0" smtClean="0"/>
              <a:t>LO – 4 </a:t>
            </a:r>
            <a:r>
              <a:rPr lang="en-US" sz="2400" dirty="0"/>
              <a:t>Display properties for given object using getter and setter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To avoid accessibility of data from outside world we will use getter and setter. </a:t>
            </a:r>
          </a:p>
          <a:p>
            <a:r>
              <a:rPr lang="en-US" sz="1400" dirty="0" smtClean="0"/>
              <a:t>3 ways - </a:t>
            </a:r>
          </a:p>
          <a:p>
            <a:pPr lvl="1"/>
            <a:r>
              <a:rPr lang="en-US" sz="1400" dirty="0" smtClean="0"/>
              <a:t>With methods</a:t>
            </a:r>
          </a:p>
          <a:p>
            <a:pPr marL="457200" lvl="1" indent="0">
              <a:buNone/>
            </a:pPr>
            <a:r>
              <a:rPr lang="en-US" sz="1400" dirty="0" smtClean="0"/>
              <a:t>Since getters and setters are </a:t>
            </a:r>
            <a:r>
              <a:rPr lang="en-US" sz="1400" b="1" dirty="0" smtClean="0"/>
              <a:t>basically functions</a:t>
            </a:r>
            <a:r>
              <a:rPr lang="en-US" sz="1400" dirty="0" smtClean="0"/>
              <a:t> that fetch/change a value</a:t>
            </a:r>
          </a:p>
          <a:p>
            <a:pPr marL="457200" lvl="1" indent="0">
              <a:buNone/>
            </a:pP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obj</a:t>
            </a:r>
            <a:r>
              <a:rPr lang="en-US" sz="1400" dirty="0" smtClean="0"/>
              <a:t> = {</a:t>
            </a:r>
          </a:p>
          <a:p>
            <a:pPr marL="457200" lvl="1" indent="0">
              <a:buNone/>
            </a:pPr>
            <a:r>
              <a:rPr lang="en-US" sz="1400" dirty="0" smtClean="0"/>
              <a:t>  foo:    'this is the value of foo',   </a:t>
            </a:r>
          </a:p>
          <a:p>
            <a:pPr marL="457200" lvl="1" indent="0">
              <a:buNone/>
            </a:pPr>
            <a:r>
              <a:rPr lang="en-US" sz="1400" dirty="0" smtClean="0"/>
              <a:t>  </a:t>
            </a:r>
            <a:r>
              <a:rPr lang="en-US" sz="1400" dirty="0" err="1" smtClean="0"/>
              <a:t>getFoo</a:t>
            </a:r>
            <a:r>
              <a:rPr lang="en-US" sz="1400" dirty="0" smtClean="0"/>
              <a:t>: function() {</a:t>
            </a:r>
          </a:p>
          <a:p>
            <a:pPr marL="0" indent="0">
              <a:buNone/>
            </a:pPr>
            <a:r>
              <a:rPr lang="en-US" sz="1400" dirty="0" smtClean="0"/>
              <a:t>       </a:t>
            </a:r>
            <a:r>
              <a:rPr lang="en-US" sz="1400" dirty="0"/>
              <a:t> </a:t>
            </a:r>
            <a:r>
              <a:rPr lang="en-US" sz="1400" dirty="0" smtClean="0"/>
              <a:t>     </a:t>
            </a:r>
            <a:r>
              <a:rPr lang="en-US" sz="1400" dirty="0"/>
              <a:t> return </a:t>
            </a:r>
            <a:r>
              <a:rPr lang="en-US" sz="1400" dirty="0" err="1"/>
              <a:t>this.foo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        </a:t>
            </a:r>
            <a:r>
              <a:rPr lang="en-US" sz="1400" dirty="0" smtClean="0"/>
              <a:t>          },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  </a:t>
            </a:r>
            <a:r>
              <a:rPr lang="en-US" sz="1400" dirty="0" smtClean="0"/>
              <a:t>               </a:t>
            </a:r>
            <a:r>
              <a:rPr lang="en-US" sz="1400" dirty="0" err="1" smtClean="0"/>
              <a:t>setFoo</a:t>
            </a:r>
            <a:r>
              <a:rPr lang="en-US" sz="1400" dirty="0"/>
              <a:t>: function(</a:t>
            </a:r>
            <a:r>
              <a:rPr lang="en-US" sz="1400" dirty="0" err="1"/>
              <a:t>val</a:t>
            </a:r>
            <a:r>
              <a:rPr lang="en-US" sz="1400" dirty="0"/>
              <a:t>) {</a:t>
            </a:r>
          </a:p>
          <a:p>
            <a:pPr marL="0" indent="0">
              <a:buNone/>
            </a:pPr>
            <a:r>
              <a:rPr lang="en-US" sz="1400" dirty="0"/>
              <a:t>            </a:t>
            </a:r>
            <a:r>
              <a:rPr lang="en-US" sz="1400" dirty="0" smtClean="0"/>
              <a:t>       </a:t>
            </a:r>
            <a:r>
              <a:rPr lang="en-US" sz="1400" dirty="0" err="1" smtClean="0"/>
              <a:t>this.foo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val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        </a:t>
            </a:r>
            <a:r>
              <a:rPr lang="en-US" sz="1400" dirty="0" smtClean="0"/>
              <a:t>       }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         }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         </a:t>
            </a:r>
            <a:r>
              <a:rPr lang="en-US" sz="1400" dirty="0"/>
              <a:t> </a:t>
            </a:r>
            <a:r>
              <a:rPr lang="en-US" sz="1400" dirty="0" err="1"/>
              <a:t>document.write</a:t>
            </a:r>
            <a:r>
              <a:rPr lang="en-US" sz="1400" dirty="0"/>
              <a:t>(</a:t>
            </a:r>
            <a:r>
              <a:rPr lang="en-US" sz="1400" dirty="0" err="1"/>
              <a:t>obj.getFoo</a:t>
            </a:r>
            <a:r>
              <a:rPr lang="en-US" sz="1400" dirty="0"/>
              <a:t>());</a:t>
            </a:r>
          </a:p>
          <a:p>
            <a:pPr marL="0" indent="0">
              <a:buNone/>
            </a:pPr>
            <a:r>
              <a:rPr lang="en-US" sz="1400" dirty="0" smtClean="0"/>
              <a:t>             </a:t>
            </a:r>
            <a:r>
              <a:rPr lang="en-US" sz="1400" dirty="0"/>
              <a:t> </a:t>
            </a:r>
            <a:r>
              <a:rPr lang="en-US" sz="1400" dirty="0" err="1"/>
              <a:t>obj.setFoo</a:t>
            </a:r>
            <a:r>
              <a:rPr lang="en-US" sz="1400" dirty="0"/>
              <a:t>('hello');</a:t>
            </a:r>
          </a:p>
          <a:p>
            <a:pPr marL="0" indent="0">
              <a:buNone/>
            </a:pPr>
            <a:r>
              <a:rPr lang="en-US" sz="1400" dirty="0" smtClean="0"/>
              <a:t>              </a:t>
            </a:r>
            <a:r>
              <a:rPr lang="en-US" sz="1400" dirty="0" err="1" smtClean="0"/>
              <a:t>Document.write</a:t>
            </a:r>
            <a:r>
              <a:rPr lang="en-US" sz="1400" dirty="0" smtClean="0"/>
              <a:t>(</a:t>
            </a:r>
            <a:r>
              <a:rPr lang="en-US" sz="1400" dirty="0" err="1" smtClean="0"/>
              <a:t>obj.getFoo</a:t>
            </a:r>
            <a:r>
              <a:rPr lang="en-US" sz="1400" dirty="0" smtClean="0"/>
              <a:t>());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7931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Property Getter and </a:t>
            </a:r>
            <a:r>
              <a:rPr lang="en-US" sz="2400" dirty="0" smtClean="0"/>
              <a:t>Setter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With keywords</a:t>
            </a:r>
          </a:p>
          <a:p>
            <a:pPr lvl="1"/>
            <a:r>
              <a:rPr lang="en-US" sz="1400" dirty="0" smtClean="0"/>
              <a:t>To</a:t>
            </a:r>
            <a:r>
              <a:rPr lang="en-US" sz="1400" dirty="0"/>
              <a:t> </a:t>
            </a:r>
            <a:r>
              <a:rPr lang="en-US" sz="1400" b="1" dirty="0"/>
              <a:t>create a getter</a:t>
            </a:r>
            <a:r>
              <a:rPr lang="en-US" sz="1400" dirty="0"/>
              <a:t>, place the </a:t>
            </a:r>
            <a:r>
              <a:rPr lang="en-US" sz="1400" b="1" dirty="0"/>
              <a:t>get keyword</a:t>
            </a:r>
            <a:r>
              <a:rPr lang="en-US" sz="1400" dirty="0"/>
              <a:t> in front of a function declaration that will serve as the getter </a:t>
            </a:r>
            <a:r>
              <a:rPr lang="en-US" sz="1400" dirty="0" smtClean="0"/>
              <a:t>method</a:t>
            </a:r>
          </a:p>
          <a:p>
            <a:pPr lvl="1"/>
            <a:r>
              <a:rPr lang="en-US" sz="1400" dirty="0"/>
              <a:t>use the </a:t>
            </a:r>
            <a:r>
              <a:rPr lang="en-US" sz="1400" b="1" dirty="0"/>
              <a:t>set keyword</a:t>
            </a:r>
            <a:r>
              <a:rPr lang="en-US" sz="1400" dirty="0"/>
              <a:t> in the same way to </a:t>
            </a:r>
            <a:r>
              <a:rPr lang="en-US" sz="1400" b="1" dirty="0"/>
              <a:t>create a </a:t>
            </a:r>
            <a:r>
              <a:rPr lang="en-US" sz="1400" b="1" dirty="0" smtClean="0"/>
              <a:t>setter</a:t>
            </a:r>
          </a:p>
          <a:p>
            <a:pPr marL="800100" indent="0">
              <a:buNone/>
            </a:pP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/>
              <a:t>obj</a:t>
            </a:r>
            <a:r>
              <a:rPr lang="en-US" sz="1400" dirty="0"/>
              <a:t> = {</a:t>
            </a:r>
          </a:p>
          <a:p>
            <a:pPr marL="800100" indent="0">
              <a:buNone/>
            </a:pPr>
            <a:r>
              <a:rPr lang="en-US" sz="1400" dirty="0"/>
              <a:t>  </a:t>
            </a:r>
            <a:r>
              <a:rPr lang="en-US" sz="1400" dirty="0" err="1"/>
              <a:t>fooVal</a:t>
            </a:r>
            <a:r>
              <a:rPr lang="en-US" sz="1400" dirty="0"/>
              <a:t>: 'this is the value of foo',</a:t>
            </a:r>
          </a:p>
          <a:p>
            <a:pPr marL="800100" indent="0">
              <a:buNone/>
            </a:pPr>
            <a:r>
              <a:rPr lang="en-US" sz="1400" dirty="0"/>
              <a:t>  get foo() {</a:t>
            </a:r>
          </a:p>
          <a:p>
            <a:pPr marL="800100" indent="0">
              <a:buNone/>
            </a:pPr>
            <a:r>
              <a:rPr lang="en-US" sz="1400" dirty="0"/>
              <a:t>      return </a:t>
            </a:r>
            <a:r>
              <a:rPr lang="en-US" sz="1400" dirty="0" err="1"/>
              <a:t>this.fooVal</a:t>
            </a:r>
            <a:r>
              <a:rPr lang="en-US" sz="1400" dirty="0"/>
              <a:t>;</a:t>
            </a:r>
          </a:p>
          <a:p>
            <a:pPr marL="800100" indent="0">
              <a:buNone/>
            </a:pPr>
            <a:r>
              <a:rPr lang="en-US" sz="1400" dirty="0"/>
              <a:t>  },</a:t>
            </a:r>
          </a:p>
          <a:p>
            <a:pPr marL="800100" indent="0">
              <a:buNone/>
            </a:pPr>
            <a:r>
              <a:rPr lang="en-US" sz="1400" dirty="0"/>
              <a:t>  set foo(</a:t>
            </a:r>
            <a:r>
              <a:rPr lang="en-US" sz="1400" dirty="0" err="1"/>
              <a:t>val</a:t>
            </a:r>
            <a:r>
              <a:rPr lang="en-US" sz="1400" dirty="0"/>
              <a:t>) {</a:t>
            </a:r>
          </a:p>
          <a:p>
            <a:pPr marL="800100" indent="0">
              <a:buNone/>
            </a:pPr>
            <a:r>
              <a:rPr lang="en-US" sz="1400" dirty="0"/>
              <a:t>      </a:t>
            </a:r>
            <a:r>
              <a:rPr lang="en-US" sz="1400" dirty="0" err="1"/>
              <a:t>this.fooVal</a:t>
            </a:r>
            <a:r>
              <a:rPr lang="en-US" sz="1400" dirty="0"/>
              <a:t> = </a:t>
            </a:r>
            <a:r>
              <a:rPr lang="en-US" sz="1400" dirty="0" err="1"/>
              <a:t>val</a:t>
            </a:r>
            <a:r>
              <a:rPr lang="en-US" sz="1400" dirty="0"/>
              <a:t>;</a:t>
            </a:r>
          </a:p>
          <a:p>
            <a:pPr marL="800100" indent="0">
              <a:buNone/>
            </a:pPr>
            <a:r>
              <a:rPr lang="en-US" sz="1400" dirty="0"/>
              <a:t>  }</a:t>
            </a:r>
          </a:p>
          <a:p>
            <a:pPr marL="800100" indent="0">
              <a:buNone/>
            </a:pPr>
            <a:r>
              <a:rPr lang="en-US" sz="1400" dirty="0"/>
              <a:t>}</a:t>
            </a:r>
          </a:p>
          <a:p>
            <a:pPr marL="800100" indent="0">
              <a:buNone/>
            </a:pPr>
            <a:r>
              <a:rPr lang="en-US" sz="1400" dirty="0"/>
              <a:t> </a:t>
            </a:r>
            <a:r>
              <a:rPr lang="en-US" sz="1400" dirty="0" smtClean="0"/>
              <a:t>console.log(</a:t>
            </a:r>
            <a:r>
              <a:rPr lang="en-US" sz="1400" dirty="0" err="1" smtClean="0"/>
              <a:t>obj.foo</a:t>
            </a:r>
            <a:r>
              <a:rPr lang="en-US" sz="1400" dirty="0"/>
              <a:t>);</a:t>
            </a:r>
          </a:p>
          <a:p>
            <a:pPr marL="800100" indent="0">
              <a:buNone/>
            </a:pPr>
            <a:r>
              <a:rPr lang="en-US" sz="1400" dirty="0" err="1" smtClean="0"/>
              <a:t>obj.foo</a:t>
            </a:r>
            <a:r>
              <a:rPr lang="en-US" sz="1400" dirty="0" smtClean="0"/>
              <a:t> </a:t>
            </a:r>
            <a:r>
              <a:rPr lang="en-US" sz="1400" dirty="0"/>
              <a:t>= 'hello';</a:t>
            </a:r>
          </a:p>
          <a:p>
            <a:pPr marL="800100" indent="0">
              <a:buNone/>
            </a:pPr>
            <a:r>
              <a:rPr lang="en-US" sz="1400" dirty="0" smtClean="0"/>
              <a:t>console.log(</a:t>
            </a:r>
            <a:r>
              <a:rPr lang="en-US" sz="1400" dirty="0" err="1" smtClean="0"/>
              <a:t>obj.foo</a:t>
            </a:r>
            <a:r>
              <a:rPr lang="en-US" sz="1400" dirty="0" smtClean="0"/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472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Property Getter and Setter – </a:t>
            </a:r>
            <a:br>
              <a:rPr lang="en-US" sz="2400" dirty="0"/>
            </a:br>
            <a:r>
              <a:rPr lang="en-US" sz="2400" dirty="0"/>
              <a:t>With </a:t>
            </a:r>
            <a:r>
              <a:rPr lang="en-US" sz="2400" dirty="0" smtClean="0"/>
              <a:t>keyword </a:t>
            </a:r>
            <a:r>
              <a:rPr lang="en-US" sz="2400" dirty="0" err="1" smtClean="0"/>
              <a:t>cont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3400" dirty="0"/>
              <a:t>If you choose to create getters and setters with keywords, you can use the </a:t>
            </a:r>
            <a:r>
              <a:rPr lang="en-US" sz="3400" b="1" dirty="0"/>
              <a:t>assignment operator to set the data</a:t>
            </a:r>
            <a:r>
              <a:rPr lang="en-US" sz="3400" dirty="0"/>
              <a:t> and the </a:t>
            </a:r>
            <a:r>
              <a:rPr lang="en-US" sz="3400" b="1" dirty="0"/>
              <a:t>dot operator to get the data</a:t>
            </a:r>
            <a:r>
              <a:rPr lang="en-US" sz="3400" dirty="0"/>
              <a:t>, the same way you’d access/set the value of a regular property.</a:t>
            </a:r>
          </a:p>
          <a:p>
            <a:r>
              <a:rPr lang="en-US" sz="3400" dirty="0"/>
              <a:t>if you choose the first way of coding getters and setters, you have to call the setter and getter methods </a:t>
            </a:r>
            <a:r>
              <a:rPr lang="en-US" sz="3400" b="1" dirty="0"/>
              <a:t>using the function call syntax</a:t>
            </a:r>
            <a:r>
              <a:rPr lang="en-US" sz="3400" dirty="0"/>
              <a:t> because they are typical functions (nothing special like those created using the get and set keywords).</a:t>
            </a:r>
          </a:p>
          <a:p>
            <a:r>
              <a:rPr lang="en-US" sz="3400" dirty="0"/>
              <a:t>Also, there’s a chance you might end up accidentally </a:t>
            </a:r>
            <a:r>
              <a:rPr lang="en-US" sz="3400" b="1" dirty="0"/>
              <a:t>assigning some other value</a:t>
            </a:r>
            <a:r>
              <a:rPr lang="en-US" sz="3400" dirty="0"/>
              <a:t> to the properties that held those getter-setter methods and </a:t>
            </a:r>
            <a:r>
              <a:rPr lang="en-US" sz="3400" b="1" dirty="0"/>
              <a:t>lose them completely</a:t>
            </a:r>
            <a:r>
              <a:rPr lang="en-US" sz="3400" dirty="0"/>
              <a:t>! Something you don’t have to worry about in the later method</a:t>
            </a:r>
            <a:r>
              <a:rPr lang="en-US" sz="3400" dirty="0" smtClean="0"/>
              <a:t>.</a:t>
            </a:r>
          </a:p>
          <a:p>
            <a:r>
              <a:rPr lang="en-US" sz="3400" dirty="0" smtClean="0"/>
              <a:t>If for some reason you prefer the first technique, make the properties holding the getter-setter methods </a:t>
            </a:r>
            <a:r>
              <a:rPr lang="en-US" sz="3400" b="1" dirty="0" smtClean="0"/>
              <a:t>read-only</a:t>
            </a:r>
            <a:r>
              <a:rPr lang="en-US" sz="3400" dirty="0" smtClean="0"/>
              <a:t> by creating them </a:t>
            </a:r>
            <a:r>
              <a:rPr lang="en-US" sz="3400" b="1" dirty="0" smtClean="0"/>
              <a:t>using </a:t>
            </a:r>
            <a:r>
              <a:rPr lang="en-US" sz="3400" b="1" dirty="0" err="1" smtClean="0"/>
              <a:t>Object.defineProperties</a:t>
            </a:r>
            <a:r>
              <a:rPr lang="en-US" sz="3400" dirty="0" smtClean="0"/>
              <a:t>. Properties created via </a:t>
            </a:r>
            <a:r>
              <a:rPr lang="en-US" sz="3400" b="1" u="sng" dirty="0" err="1" smtClean="0">
                <a:hlinkClick r:id="rId2"/>
              </a:rPr>
              <a:t>Object.defineProperties</a:t>
            </a:r>
            <a:r>
              <a:rPr lang="en-US" sz="3400" dirty="0" smtClean="0"/>
              <a:t>, </a:t>
            </a:r>
            <a:r>
              <a:rPr lang="en-US" sz="3400" b="1" u="sng" dirty="0" err="1" smtClean="0">
                <a:hlinkClick r:id="rId3"/>
              </a:rPr>
              <a:t>Object.defineProperty</a:t>
            </a:r>
            <a:r>
              <a:rPr lang="en-US" sz="3400" dirty="0" smtClean="0"/>
              <a:t> and </a:t>
            </a:r>
            <a:r>
              <a:rPr lang="en-US" sz="3400" b="1" u="sng" dirty="0" err="1" smtClean="0">
                <a:hlinkClick r:id="rId4"/>
              </a:rPr>
              <a:t>Reflect.defineProperty</a:t>
            </a:r>
            <a:r>
              <a:rPr lang="en-US" sz="3400" dirty="0" smtClean="0"/>
              <a:t> </a:t>
            </a:r>
            <a:r>
              <a:rPr lang="en-US" sz="3400" b="1" dirty="0" smtClean="0"/>
              <a:t>automatically configure</a:t>
            </a:r>
            <a:r>
              <a:rPr lang="en-US" sz="3400" dirty="0" smtClean="0"/>
              <a:t> to writable: false which means </a:t>
            </a:r>
            <a:r>
              <a:rPr lang="en-US" sz="3400" b="1" dirty="0" smtClean="0"/>
              <a:t>read-only.</a:t>
            </a:r>
          </a:p>
          <a:p>
            <a:pPr marL="571500" indent="0">
              <a:buNone/>
            </a:pPr>
            <a:r>
              <a:rPr lang="en-US" sz="3400" dirty="0" smtClean="0"/>
              <a:t>/* Overwrite prevention */</a:t>
            </a:r>
          </a:p>
          <a:p>
            <a:pPr marL="571500" indent="0">
              <a:buNone/>
            </a:pPr>
            <a:r>
              <a:rPr lang="en-US" sz="3400" dirty="0" err="1" smtClean="0"/>
              <a:t>var</a:t>
            </a:r>
            <a:r>
              <a:rPr lang="en-US" sz="3400" dirty="0" smtClean="0"/>
              <a:t> </a:t>
            </a:r>
            <a:r>
              <a:rPr lang="en-US" sz="3400" dirty="0" err="1" smtClean="0"/>
              <a:t>obj</a:t>
            </a:r>
            <a:r>
              <a:rPr lang="en-US" sz="3400" dirty="0" smtClean="0"/>
              <a:t> = {</a:t>
            </a:r>
          </a:p>
          <a:p>
            <a:pPr marL="571500" indent="0">
              <a:buNone/>
            </a:pPr>
            <a:r>
              <a:rPr lang="en-US" sz="3400" dirty="0" smtClean="0"/>
              <a:t>  foo: 'this is the value of foo'</a:t>
            </a:r>
          </a:p>
          <a:p>
            <a:pPr marL="571500" indent="0">
              <a:buNone/>
            </a:pPr>
            <a:r>
              <a:rPr lang="en-US" sz="3400" dirty="0" smtClean="0"/>
              <a:t>};</a:t>
            </a:r>
          </a:p>
          <a:p>
            <a:pPr marL="571500" indent="0">
              <a:buNone/>
            </a:pPr>
            <a:r>
              <a:rPr lang="en-US" sz="3400" dirty="0" smtClean="0"/>
              <a:t> </a:t>
            </a:r>
            <a:r>
              <a:rPr lang="en-US" sz="3400" dirty="0" err="1" smtClean="0"/>
              <a:t>Object.defineProperties</a:t>
            </a:r>
            <a:r>
              <a:rPr lang="en-US" sz="3400" dirty="0" smtClean="0"/>
              <a:t>(</a:t>
            </a:r>
            <a:r>
              <a:rPr lang="en-US" sz="3400" dirty="0" err="1" smtClean="0"/>
              <a:t>obj</a:t>
            </a:r>
            <a:r>
              <a:rPr lang="en-US" sz="3400" dirty="0" smtClean="0"/>
              <a:t>, {</a:t>
            </a:r>
          </a:p>
          <a:p>
            <a:pPr marL="571500" indent="0">
              <a:buNone/>
            </a:pPr>
            <a:r>
              <a:rPr lang="en-US" sz="3400" dirty="0" smtClean="0"/>
              <a:t>  '</a:t>
            </a:r>
            <a:r>
              <a:rPr lang="en-US" sz="3400" dirty="0" err="1" smtClean="0"/>
              <a:t>getFoo</a:t>
            </a:r>
            <a:r>
              <a:rPr lang="en-US" sz="3400" dirty="0" smtClean="0"/>
              <a:t>': {</a:t>
            </a:r>
          </a:p>
          <a:p>
            <a:pPr marL="571500" indent="0">
              <a:buNone/>
            </a:pPr>
            <a:r>
              <a:rPr lang="en-US" sz="3400" dirty="0" smtClean="0"/>
              <a:t>      value: function () {</a:t>
            </a:r>
          </a:p>
          <a:p>
            <a:pPr marL="571500" indent="0">
              <a:buNone/>
            </a:pPr>
            <a:r>
              <a:rPr lang="en-US" sz="3400" dirty="0" smtClean="0"/>
              <a:t>          return </a:t>
            </a:r>
            <a:r>
              <a:rPr lang="en-US" sz="3400" dirty="0" err="1" smtClean="0"/>
              <a:t>this.foo</a:t>
            </a:r>
            <a:r>
              <a:rPr lang="en-US" sz="3400" dirty="0" smtClean="0"/>
              <a:t>;</a:t>
            </a:r>
          </a:p>
          <a:p>
            <a:pPr marL="571500" indent="0">
              <a:buNone/>
            </a:pPr>
            <a:r>
              <a:rPr lang="en-US" sz="3400" dirty="0" smtClean="0"/>
              <a:t>      }</a:t>
            </a:r>
          </a:p>
          <a:p>
            <a:pPr marL="571500" indent="0">
              <a:buNone/>
            </a:pPr>
            <a:r>
              <a:rPr lang="en-US" sz="3400" dirty="0" smtClean="0"/>
              <a:t>  },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3810000"/>
            <a:ext cx="3200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0">
              <a:buNone/>
            </a:pPr>
            <a:r>
              <a:rPr lang="en-US" sz="1400" dirty="0"/>
              <a:t>  '</a:t>
            </a:r>
            <a:r>
              <a:rPr lang="en-US" sz="1400" dirty="0" err="1"/>
              <a:t>setFoo</a:t>
            </a:r>
            <a:r>
              <a:rPr lang="en-US" sz="1400" dirty="0"/>
              <a:t>': {</a:t>
            </a:r>
          </a:p>
          <a:p>
            <a:pPr marL="571500" indent="0">
              <a:buNone/>
            </a:pPr>
            <a:r>
              <a:rPr lang="en-US" sz="1400" dirty="0"/>
              <a:t>      value: function (</a:t>
            </a:r>
            <a:r>
              <a:rPr lang="en-US" sz="1400" dirty="0" err="1"/>
              <a:t>val</a:t>
            </a:r>
            <a:r>
              <a:rPr lang="en-US" sz="1400" dirty="0"/>
              <a:t>) {</a:t>
            </a:r>
          </a:p>
          <a:p>
            <a:pPr marL="571500" indent="0">
              <a:buNone/>
            </a:pPr>
            <a:r>
              <a:rPr lang="en-US" sz="1400" dirty="0"/>
              <a:t>          </a:t>
            </a:r>
            <a:r>
              <a:rPr lang="en-US" sz="1400" dirty="0" err="1"/>
              <a:t>this.foo</a:t>
            </a:r>
            <a:r>
              <a:rPr lang="en-US" sz="1400" dirty="0"/>
              <a:t> = </a:t>
            </a:r>
            <a:r>
              <a:rPr lang="en-US" sz="1400" dirty="0" err="1"/>
              <a:t>val</a:t>
            </a:r>
            <a:r>
              <a:rPr lang="en-US" sz="1400" dirty="0"/>
              <a:t>;</a:t>
            </a:r>
          </a:p>
          <a:p>
            <a:pPr marL="571500" indent="0">
              <a:buNone/>
            </a:pPr>
            <a:r>
              <a:rPr lang="en-US" sz="1400" dirty="0"/>
              <a:t>      }</a:t>
            </a:r>
          </a:p>
          <a:p>
            <a:pPr marL="571500" indent="0">
              <a:buNone/>
            </a:pPr>
            <a:r>
              <a:rPr lang="en-US" sz="1400" dirty="0"/>
              <a:t>  }</a:t>
            </a:r>
          </a:p>
          <a:p>
            <a:pPr marL="571500" indent="0">
              <a:buNone/>
            </a:pPr>
            <a:r>
              <a:rPr lang="en-US" sz="1400" dirty="0"/>
              <a:t>});</a:t>
            </a:r>
          </a:p>
          <a:p>
            <a:pPr marL="571500" indent="0">
              <a:buNone/>
            </a:pPr>
            <a:r>
              <a:rPr lang="en-US" sz="1400" dirty="0" err="1"/>
              <a:t>obj.getFoo</a:t>
            </a:r>
            <a:r>
              <a:rPr lang="en-US" sz="1400" dirty="0"/>
              <a:t> = 66;</a:t>
            </a:r>
          </a:p>
          <a:p>
            <a:pPr marL="571500" indent="0">
              <a:buNone/>
            </a:pPr>
            <a:r>
              <a:rPr lang="en-US" sz="1400" dirty="0"/>
              <a:t>console.log(</a:t>
            </a:r>
            <a:r>
              <a:rPr lang="en-US" sz="1400" dirty="0" err="1"/>
              <a:t>obj.getFoo</a:t>
            </a:r>
            <a:r>
              <a:rPr lang="en-US" sz="1400" dirty="0"/>
              <a:t>());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639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Formative Assessment </a:t>
            </a:r>
            <a:r>
              <a:rPr lang="en-US" sz="2400" dirty="0" smtClean="0"/>
              <a:t> 4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LO – </a:t>
            </a:r>
            <a:r>
              <a:rPr lang="en-US" sz="2400" dirty="0" smtClean="0"/>
              <a:t>4 </a:t>
            </a:r>
            <a:r>
              <a:rPr lang="en-US" sz="2400" dirty="0"/>
              <a:t>Display properties for given object using getter and setter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Q.1 </a:t>
            </a:r>
            <a:r>
              <a:rPr lang="en-US" dirty="0"/>
              <a:t>Which keywords are used to define </a:t>
            </a:r>
            <a:r>
              <a:rPr lang="en-US" dirty="0" err="1"/>
              <a:t>accessor</a:t>
            </a:r>
            <a:r>
              <a:rPr lang="en-US" dirty="0"/>
              <a:t> properties of object?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new,delete</a:t>
            </a:r>
            <a:r>
              <a:rPr lang="en-US" dirty="0" smtClean="0"/>
              <a:t>   2. </a:t>
            </a:r>
            <a:r>
              <a:rPr lang="en-US" dirty="0" err="1" smtClean="0"/>
              <a:t>get,set</a:t>
            </a:r>
            <a:r>
              <a:rPr lang="en-US" dirty="0" smtClean="0"/>
              <a:t>   3. </a:t>
            </a:r>
            <a:r>
              <a:rPr lang="en-US" dirty="0" err="1" smtClean="0"/>
              <a:t>in,out</a:t>
            </a:r>
            <a:r>
              <a:rPr lang="en-US" dirty="0" smtClean="0"/>
              <a:t>   4. </a:t>
            </a:r>
            <a:r>
              <a:rPr lang="en-US" dirty="0" err="1" smtClean="0"/>
              <a:t>set,unset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Q.2 </a:t>
            </a:r>
            <a:r>
              <a:rPr lang="en-US" dirty="0"/>
              <a:t>The ……………………… attribute of an object specifies whether the value of the property can be </a:t>
            </a:r>
            <a:r>
              <a:rPr lang="en-US" dirty="0" smtClean="0"/>
              <a:t>set.</a:t>
            </a:r>
          </a:p>
          <a:p>
            <a:pPr marL="514350" indent="-514350">
              <a:buAutoNum type="arabicPeriod"/>
            </a:pPr>
            <a:r>
              <a:rPr lang="en-US" dirty="0" smtClean="0"/>
              <a:t>Readable     2. Writable    3. Enumerable   4. Configurable</a:t>
            </a:r>
          </a:p>
          <a:p>
            <a:pPr marL="0" indent="0">
              <a:buNone/>
            </a:pPr>
            <a:r>
              <a:rPr lang="en-US" dirty="0" smtClean="0"/>
              <a:t>Q. 3 </a:t>
            </a:r>
            <a:r>
              <a:rPr lang="en-US" dirty="0"/>
              <a:t>Which code will make it </a:t>
            </a:r>
            <a:r>
              <a:rPr lang="en-US" dirty="0" err="1"/>
              <a:t>readonly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Person = {</a:t>
            </a:r>
          </a:p>
          <a:p>
            <a:pPr marL="0" indent="0">
              <a:buNone/>
            </a:pPr>
            <a:r>
              <a:rPr lang="en-US" dirty="0" err="1"/>
              <a:t>fname:Manaswini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514350" indent="-514350">
              <a:buAutoNum type="arabicPeriod"/>
            </a:pPr>
            <a:r>
              <a:rPr lang="en-US" dirty="0" smtClean="0"/>
              <a:t>By </a:t>
            </a:r>
            <a:r>
              <a:rPr lang="en-US" dirty="0"/>
              <a:t>adding only get </a:t>
            </a:r>
            <a:r>
              <a:rPr lang="en-US" dirty="0" err="1"/>
              <a:t>fname</a:t>
            </a:r>
            <a:r>
              <a:rPr lang="en-US" dirty="0"/>
              <a:t>() </a:t>
            </a:r>
            <a:r>
              <a:rPr lang="en-US" dirty="0" smtClean="0"/>
              <a:t> 2. By </a:t>
            </a:r>
            <a:r>
              <a:rPr lang="en-US" dirty="0"/>
              <a:t>adding only set </a:t>
            </a:r>
            <a:r>
              <a:rPr lang="en-US" dirty="0" err="1"/>
              <a:t>fname</a:t>
            </a:r>
            <a:r>
              <a:rPr lang="en-US" dirty="0" smtClean="0"/>
              <a:t>()  3. By </a:t>
            </a:r>
            <a:r>
              <a:rPr lang="en-US" dirty="0"/>
              <a:t>adding bot get </a:t>
            </a:r>
            <a:r>
              <a:rPr lang="en-US" dirty="0" err="1"/>
              <a:t>fname</a:t>
            </a:r>
            <a:r>
              <a:rPr lang="en-US" dirty="0"/>
              <a:t>() and </a:t>
            </a:r>
            <a:r>
              <a:rPr lang="en-US" dirty="0" err="1"/>
              <a:t>setfname</a:t>
            </a:r>
            <a:r>
              <a:rPr lang="en-US" dirty="0" smtClean="0"/>
              <a:t>()  4. By </a:t>
            </a:r>
            <a:r>
              <a:rPr lang="en-US" dirty="0"/>
              <a:t>doing nothing</a:t>
            </a:r>
          </a:p>
        </p:txBody>
      </p:sp>
    </p:spTree>
    <p:extLst>
      <p:ext uri="{BB962C8B-B14F-4D97-AF65-F5344CB8AC3E}">
        <p14:creationId xmlns:p14="http://schemas.microsoft.com/office/powerpoint/2010/main" val="1849545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/>
              <a:t>Formative Assessment </a:t>
            </a:r>
            <a:r>
              <a:rPr lang="en-US" sz="2400" dirty="0" smtClean="0"/>
              <a:t>5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LO – </a:t>
            </a:r>
            <a:r>
              <a:rPr lang="en-US" sz="2400" dirty="0" smtClean="0"/>
              <a:t>5 Develop </a:t>
            </a:r>
            <a:r>
              <a:rPr lang="en-US" sz="2400" dirty="0"/>
              <a:t>Program using basic features of </a:t>
            </a:r>
            <a:r>
              <a:rPr lang="en-US" sz="2400" dirty="0" err="1"/>
              <a:t>Javascript</a:t>
            </a:r>
            <a:r>
              <a:rPr lang="en-US" sz="2400" dirty="0"/>
              <a:t> to solve given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Q.1 </a:t>
            </a:r>
            <a:r>
              <a:rPr lang="en-US" dirty="0"/>
              <a:t>JavaScript Code is written inside file having extension </a:t>
            </a:r>
            <a:r>
              <a:rPr lang="en-US" dirty="0" smtClean="0"/>
              <a:t>__________.</a:t>
            </a:r>
          </a:p>
          <a:p>
            <a:pPr marL="514350" indent="-514350"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jvs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/>
              <a:t>.</a:t>
            </a:r>
            <a:r>
              <a:rPr lang="en-US" dirty="0" err="1" smtClean="0"/>
              <a:t>js</a:t>
            </a:r>
            <a:endParaRPr lang="en-US" dirty="0" smtClean="0"/>
          </a:p>
          <a:p>
            <a:pPr marL="514350" lvl="0" indent="-514350">
              <a:buFont typeface="Arial" pitchFamily="34" charset="0"/>
              <a:buAutoNum type="arabicPeriod"/>
            </a:pPr>
            <a:r>
              <a:rPr lang="en-US" dirty="0"/>
              <a:t>.</a:t>
            </a:r>
            <a:r>
              <a:rPr lang="en-US" dirty="0" err="1"/>
              <a:t>javascript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.</a:t>
            </a:r>
            <a:r>
              <a:rPr lang="en-US" dirty="0" err="1" smtClean="0"/>
              <a:t>jsc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Q.2 </a:t>
            </a:r>
            <a:r>
              <a:rPr lang="en-US" dirty="0"/>
              <a:t>JavaScript is designed for following purpose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Style html </a:t>
            </a:r>
            <a:r>
              <a:rPr lang="en-US" dirty="0" smtClean="0"/>
              <a:t>page</a:t>
            </a:r>
          </a:p>
          <a:p>
            <a:pPr marL="514350" lvl="0" indent="-514350">
              <a:buFont typeface="Arial" pitchFamily="34" charset="0"/>
              <a:buAutoNum type="arabicPeriod"/>
            </a:pPr>
            <a:r>
              <a:rPr lang="en-US" dirty="0"/>
              <a:t>To add interactivity to html pages</a:t>
            </a:r>
          </a:p>
          <a:p>
            <a:pPr marL="514350" indent="-514350">
              <a:buAutoNum type="arabicPeriod"/>
            </a:pPr>
            <a:r>
              <a:rPr lang="en-US" dirty="0"/>
              <a:t>To perform server side Scripting </a:t>
            </a:r>
            <a:r>
              <a:rPr lang="en-US" dirty="0" smtClean="0"/>
              <a:t>operation</a:t>
            </a:r>
          </a:p>
          <a:p>
            <a:pPr marL="514350" indent="-514350">
              <a:buAutoNum type="arabicPeriod"/>
            </a:pPr>
            <a:r>
              <a:rPr lang="en-US" dirty="0"/>
              <a:t>To execute Query related to DB </a:t>
            </a:r>
            <a:r>
              <a:rPr lang="en-US" dirty="0" smtClean="0"/>
              <a:t>Server</a:t>
            </a:r>
          </a:p>
          <a:p>
            <a:pPr marL="0" indent="0" latinLnBrk="1">
              <a:buNone/>
            </a:pPr>
            <a:r>
              <a:rPr lang="en-US" dirty="0" smtClean="0"/>
              <a:t>Q. 3 Following code is Correct or not</a:t>
            </a:r>
          </a:p>
          <a:p>
            <a:pPr marL="0" indent="0" latinLnBrk="1">
              <a:buNone/>
            </a:pPr>
            <a:r>
              <a:rPr lang="en-US" dirty="0" smtClean="0"/>
              <a:t>&lt;</a:t>
            </a:r>
            <a:r>
              <a:rPr lang="en-US" dirty="0"/>
              <a:t>html&gt;&lt;head&gt;&lt;title&gt;My Page&lt;/title&gt;</a:t>
            </a:r>
          </a:p>
          <a:p>
            <a:pPr marL="0" indent="0" latinLnBrk="1">
              <a:buNone/>
            </a:pPr>
            <a:r>
              <a:rPr lang="en-US" dirty="0"/>
              <a:t>&lt;/head&gt;</a:t>
            </a:r>
          </a:p>
          <a:p>
            <a:pPr marL="0" indent="0" latinLnBrk="1">
              <a:buNone/>
            </a:pPr>
            <a:r>
              <a:rPr lang="en-US" dirty="0"/>
              <a:t>&lt;body&gt;</a:t>
            </a:r>
          </a:p>
          <a:p>
            <a:pPr marL="0" indent="0" latinLnBrk="1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javascript:myFunction</a:t>
            </a:r>
            <a:r>
              <a:rPr lang="en-US" dirty="0"/>
              <a:t>();"&gt;Click here&lt;/a&gt;</a:t>
            </a:r>
          </a:p>
          <a:p>
            <a:pPr marL="0" indent="0" latinLnBrk="1">
              <a:buNone/>
            </a:pPr>
            <a:r>
              <a:rPr lang="en-US" dirty="0"/>
              <a:t>&lt;script language="</a:t>
            </a:r>
            <a:r>
              <a:rPr lang="en-US" dirty="0" err="1"/>
              <a:t>javascript</a:t>
            </a:r>
            <a:r>
              <a:rPr lang="en-US" dirty="0"/>
              <a:t>"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 latinLnBrk="1">
              <a:buNone/>
            </a:pPr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pPr marL="0" indent="0" latinLnBrk="1">
              <a:buNone/>
            </a:pPr>
            <a:r>
              <a:rPr lang="en-US" dirty="0"/>
              <a:t>    alert('Hello world');</a:t>
            </a:r>
          </a:p>
          <a:p>
            <a:pPr marL="0" indent="0" latinLnBrk="1">
              <a:buNone/>
            </a:pPr>
            <a:r>
              <a:rPr lang="en-US" dirty="0"/>
              <a:t>}</a:t>
            </a:r>
          </a:p>
          <a:p>
            <a:pPr marL="0" indent="0" latinLnBrk="1">
              <a:buNone/>
            </a:pPr>
            <a:r>
              <a:rPr lang="en-US" dirty="0"/>
              <a:t>&lt;/script&gt;</a:t>
            </a:r>
          </a:p>
          <a:p>
            <a:pPr marL="0" indent="0" latinLnBrk="1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1. Yes   2. No.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12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Summative assessment</a:t>
            </a:r>
            <a:br>
              <a:rPr lang="en-US" sz="2700" dirty="0" smtClean="0"/>
            </a:br>
            <a:r>
              <a:rPr lang="en-US" sz="2700" dirty="0" smtClean="0"/>
              <a:t>CO - </a:t>
            </a:r>
            <a:r>
              <a:rPr lang="en-US" sz="2700" spc="76" dirty="0">
                <a:cs typeface="Arial"/>
              </a:rPr>
              <a:t>Create</a:t>
            </a:r>
            <a:r>
              <a:rPr lang="en-US" sz="2700" spc="-34" dirty="0">
                <a:cs typeface="Arial"/>
              </a:rPr>
              <a:t> </a:t>
            </a:r>
            <a:r>
              <a:rPr lang="en-US" sz="2700" spc="106" dirty="0">
                <a:cs typeface="Arial"/>
              </a:rPr>
              <a:t>an</a:t>
            </a:r>
            <a:r>
              <a:rPr lang="en-US" sz="2700" spc="-34" dirty="0">
                <a:cs typeface="Arial"/>
              </a:rPr>
              <a:t> </a:t>
            </a:r>
            <a:r>
              <a:rPr lang="en-US" sz="2700" spc="92" dirty="0">
                <a:cs typeface="Arial"/>
              </a:rPr>
              <a:t>interactive</a:t>
            </a:r>
            <a:r>
              <a:rPr lang="en-US" sz="2700" spc="-34" dirty="0">
                <a:cs typeface="Arial"/>
              </a:rPr>
              <a:t> </a:t>
            </a:r>
            <a:r>
              <a:rPr lang="en-US" sz="2700" spc="104" dirty="0">
                <a:cs typeface="Arial"/>
              </a:rPr>
              <a:t>web</a:t>
            </a:r>
            <a:r>
              <a:rPr lang="en-US" sz="2700" spc="-34" dirty="0">
                <a:cs typeface="Arial"/>
              </a:rPr>
              <a:t> </a:t>
            </a:r>
            <a:r>
              <a:rPr lang="en-US" sz="2700" spc="8" dirty="0">
                <a:cs typeface="Arial"/>
              </a:rPr>
              <a:t>pages</a:t>
            </a:r>
            <a:r>
              <a:rPr lang="en-US" sz="2700" spc="-34" dirty="0">
                <a:cs typeface="Arial"/>
              </a:rPr>
              <a:t> </a:t>
            </a:r>
            <a:r>
              <a:rPr lang="en-US" sz="2700" spc="14" dirty="0">
                <a:cs typeface="Arial"/>
              </a:rPr>
              <a:t>using</a:t>
            </a:r>
            <a:r>
              <a:rPr lang="en-US" sz="2700" spc="-31" dirty="0">
                <a:cs typeface="Arial"/>
              </a:rPr>
              <a:t> </a:t>
            </a:r>
            <a:r>
              <a:rPr lang="en-US" sz="2700" spc="76" dirty="0">
                <a:cs typeface="Arial"/>
              </a:rPr>
              <a:t>program</a:t>
            </a:r>
            <a:r>
              <a:rPr lang="en-US" sz="2700" spc="76" dirty="0" smtClean="0">
                <a:cs typeface="Arial"/>
              </a:rPr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Q. 1. Which </a:t>
            </a:r>
            <a:r>
              <a:rPr lang="en-US" dirty="0"/>
              <a:t>of the following Attribute is used to include External JS code inside your HTML Document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Script    2. Link   3. Ext   4. </a:t>
            </a:r>
            <a:r>
              <a:rPr lang="en-US" dirty="0" err="1" smtClean="0"/>
              <a:t>Src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Q.2 </a:t>
            </a:r>
            <a:r>
              <a:rPr lang="en-US" dirty="0"/>
              <a:t>We can embed JS code inside HTML directly </a:t>
            </a:r>
            <a:r>
              <a:rPr lang="en-US" dirty="0" smtClean="0"/>
              <a:t>?</a:t>
            </a:r>
          </a:p>
          <a:p>
            <a:pPr marL="514350" indent="-514350">
              <a:buAutoNum type="arabicPeriod"/>
            </a:pPr>
            <a:r>
              <a:rPr lang="en-US" dirty="0" smtClean="0"/>
              <a:t>True   2. False</a:t>
            </a:r>
          </a:p>
          <a:p>
            <a:pPr marL="0" indent="0">
              <a:buNone/>
            </a:pPr>
            <a:r>
              <a:rPr lang="en-US" dirty="0" smtClean="0"/>
              <a:t>Q.3 What is output of following code </a:t>
            </a:r>
          </a:p>
          <a:p>
            <a:pPr marL="0" indent="0">
              <a:buNone/>
            </a:pPr>
            <a:r>
              <a:rPr lang="en-US" dirty="0"/>
              <a:t>&lt;html</a:t>
            </a:r>
            <a:r>
              <a:rPr lang="en-US" dirty="0" smtClean="0"/>
              <a:t>&gt;&lt;</a:t>
            </a:r>
            <a:r>
              <a:rPr lang="en-US" dirty="0"/>
              <a:t>body&gt;</a:t>
            </a:r>
          </a:p>
          <a:p>
            <a:pPr marL="0" indent="0"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&lt;!--</a:t>
            </a:r>
          </a:p>
          <a:p>
            <a:pPr marL="0" indent="0">
              <a:buNone/>
            </a:pPr>
            <a:r>
              <a:rPr lang="en-US" dirty="0" err="1"/>
              <a:t>document.print</a:t>
            </a:r>
            <a:r>
              <a:rPr lang="en-US" dirty="0"/>
              <a:t>("Hello");</a:t>
            </a:r>
          </a:p>
          <a:p>
            <a:pPr marL="0" indent="0">
              <a:buNone/>
            </a:pPr>
            <a:r>
              <a:rPr lang="en-US" dirty="0"/>
              <a:t>//--&gt;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&lt;/body</a:t>
            </a:r>
            <a:r>
              <a:rPr lang="en-US" dirty="0" smtClean="0"/>
              <a:t>&gt;&lt;/</a:t>
            </a:r>
            <a:r>
              <a:rPr lang="en-US" dirty="0"/>
              <a:t>html</a:t>
            </a:r>
            <a:r>
              <a:rPr lang="en-US" dirty="0" smtClean="0"/>
              <a:t>&gt;</a:t>
            </a:r>
          </a:p>
          <a:p>
            <a:pPr marL="514350" indent="-514350">
              <a:buAutoNum type="arabicPeriod"/>
            </a:pPr>
            <a:r>
              <a:rPr lang="en-US" dirty="0" smtClean="0"/>
              <a:t>will </a:t>
            </a:r>
            <a:r>
              <a:rPr lang="en-US" dirty="0"/>
              <a:t>throw </a:t>
            </a:r>
            <a:r>
              <a:rPr lang="en-US" dirty="0" smtClean="0"/>
              <a:t>error 2. Hello  3. </a:t>
            </a:r>
            <a:r>
              <a:rPr lang="en-US" dirty="0"/>
              <a:t>will not print anything due to </a:t>
            </a:r>
            <a:r>
              <a:rPr lang="en-US" dirty="0" smtClean="0"/>
              <a:t>comment  4. </a:t>
            </a:r>
            <a:r>
              <a:rPr lang="en-US" dirty="0"/>
              <a:t>None of </a:t>
            </a:r>
            <a:r>
              <a:rPr lang="en-US" dirty="0" smtClean="0"/>
              <a:t>these</a:t>
            </a:r>
          </a:p>
          <a:p>
            <a:pPr marL="0" indent="0">
              <a:buNone/>
            </a:pPr>
            <a:r>
              <a:rPr lang="en-US" dirty="0" smtClean="0"/>
              <a:t>Q.4 </a:t>
            </a:r>
            <a:r>
              <a:rPr lang="en-US" dirty="0"/>
              <a:t>What are the three important manipulations done in a for loop on a loop variable in </a:t>
            </a:r>
            <a:r>
              <a:rPr lang="en-US" dirty="0" err="1"/>
              <a:t>javascript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1. the </a:t>
            </a:r>
            <a:r>
              <a:rPr lang="en-US" dirty="0"/>
              <a:t>initialization, the </a:t>
            </a:r>
            <a:r>
              <a:rPr lang="en-US" dirty="0" err="1"/>
              <a:t>Incrementation</a:t>
            </a:r>
            <a:r>
              <a:rPr lang="en-US" dirty="0"/>
              <a:t>, and </a:t>
            </a:r>
            <a:r>
              <a:rPr lang="en-US" dirty="0" smtClean="0"/>
              <a:t>update  2. </a:t>
            </a:r>
            <a:r>
              <a:rPr lang="en-US" dirty="0"/>
              <a:t>the initialization, the test, and the </a:t>
            </a:r>
            <a:r>
              <a:rPr lang="en-US" dirty="0" smtClean="0"/>
              <a:t>update 3. </a:t>
            </a:r>
            <a:r>
              <a:rPr lang="en-US" dirty="0"/>
              <a:t>the initialization, the test, and </a:t>
            </a:r>
            <a:r>
              <a:rPr lang="en-US" dirty="0" err="1" smtClean="0"/>
              <a:t>Incrementation</a:t>
            </a:r>
            <a:r>
              <a:rPr lang="en-US" dirty="0" smtClean="0"/>
              <a:t>  4. </a:t>
            </a:r>
            <a:r>
              <a:rPr lang="en-US" dirty="0"/>
              <a:t>All of the </a:t>
            </a:r>
            <a:r>
              <a:rPr lang="en-US" dirty="0" smtClean="0"/>
              <a:t>above</a:t>
            </a:r>
          </a:p>
          <a:p>
            <a:pPr marL="0" indent="0">
              <a:buNone/>
            </a:pPr>
            <a:r>
              <a:rPr lang="en-US" dirty="0" smtClean="0"/>
              <a:t>Q. 5. </a:t>
            </a:r>
            <a:r>
              <a:rPr lang="en-US" dirty="0"/>
              <a:t>JS code included inside head section is loaded before loading page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1. True 2. 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26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Practice Worksheet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Write Answers for the following questions in the notebook</a:t>
            </a:r>
          </a:p>
          <a:p>
            <a:r>
              <a:rPr lang="en-US" sz="1400" dirty="0" smtClean="0"/>
              <a:t>List </a:t>
            </a:r>
            <a:r>
              <a:rPr lang="en-US" sz="1400" dirty="0"/>
              <a:t>any four features of Java </a:t>
            </a:r>
            <a:r>
              <a:rPr lang="en-US" sz="1400" dirty="0" smtClean="0"/>
              <a:t>script</a:t>
            </a:r>
          </a:p>
          <a:p>
            <a:r>
              <a:rPr lang="en-US" sz="1400" dirty="0"/>
              <a:t>Explain getter and setter properties in Java script with suitable </a:t>
            </a:r>
            <a:r>
              <a:rPr lang="en-US" sz="1400" dirty="0" smtClean="0"/>
              <a:t>example</a:t>
            </a:r>
          </a:p>
          <a:p>
            <a:r>
              <a:rPr lang="en-US" sz="1400" dirty="0"/>
              <a:t>Write Java script to create person object with properties </a:t>
            </a:r>
            <a:r>
              <a:rPr lang="en-US" sz="1400" dirty="0" err="1"/>
              <a:t>firstname</a:t>
            </a:r>
            <a:r>
              <a:rPr lang="en-US" sz="1400" dirty="0"/>
              <a:t>, </a:t>
            </a:r>
            <a:r>
              <a:rPr lang="en-US" sz="1400" dirty="0" err="1"/>
              <a:t>lastname</a:t>
            </a:r>
            <a:r>
              <a:rPr lang="en-US" sz="1400" dirty="0"/>
              <a:t>, age, eye color, delete eye color property and display remaining properties of person object </a:t>
            </a:r>
            <a:endParaRPr lang="en-US" sz="1400" dirty="0" smtClean="0"/>
          </a:p>
          <a:p>
            <a:pPr lvl="0"/>
            <a:r>
              <a:rPr lang="en-US" sz="1400" dirty="0"/>
              <a:t>Write a Java script program which computes, the average marks of 5 students then, this average is used to determine the corresponding grade.    </a:t>
            </a:r>
          </a:p>
          <a:p>
            <a:r>
              <a:rPr lang="en-US" sz="1400" dirty="0"/>
              <a:t>State the use of dot syntax in JavaScript with the help of suitable example</a:t>
            </a:r>
            <a:r>
              <a:rPr lang="en-US" sz="1400" dirty="0" smtClean="0"/>
              <a:t>. 	</a:t>
            </a:r>
          </a:p>
          <a:p>
            <a:r>
              <a:rPr lang="en-US" sz="1400" dirty="0"/>
              <a:t>List and explain Logical operators in JavaScript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Write syntax of and explain prompt method in JavaScript with the help of suitable example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Write a program to print sum of even numbers between 1 to 100 using for loop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Write a JavaScript that displays first 20 even numbers on the document window</a:t>
            </a:r>
            <a:r>
              <a:rPr lang="en-US" sz="1400" dirty="0" smtClean="0"/>
              <a:t>.</a:t>
            </a:r>
          </a:p>
          <a:p>
            <a:pPr lvl="0"/>
            <a:r>
              <a:rPr lang="en-US" sz="1400" dirty="0"/>
              <a:t>Describe all the tokens of the following statements : </a:t>
            </a:r>
          </a:p>
          <a:p>
            <a:pPr marL="400050" indent="0">
              <a:buNone/>
            </a:pPr>
            <a:r>
              <a:rPr lang="en-US" sz="1400" dirty="0"/>
              <a:t>i. </a:t>
            </a:r>
            <a:r>
              <a:rPr lang="en-US" sz="1400" dirty="0" err="1"/>
              <a:t>document.bgColor</a:t>
            </a:r>
            <a:r>
              <a:rPr lang="en-US" sz="1400" dirty="0"/>
              <a:t> </a:t>
            </a:r>
          </a:p>
          <a:p>
            <a:pPr marL="400050" indent="0">
              <a:buNone/>
            </a:pPr>
            <a:r>
              <a:rPr lang="en-US" sz="1400" dirty="0"/>
              <a:t>ii. </a:t>
            </a:r>
            <a:r>
              <a:rPr lang="en-US" sz="1400" dirty="0" err="1"/>
              <a:t>document.write</a:t>
            </a:r>
            <a:r>
              <a:rPr lang="en-US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10663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Study </a:t>
            </a:r>
            <a:r>
              <a:rPr lang="en-US" sz="2400" dirty="0" smtClean="0"/>
              <a:t>Material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Reference </a:t>
            </a:r>
            <a:r>
              <a:rPr lang="en-US" sz="1400" dirty="0"/>
              <a:t>Book : </a:t>
            </a:r>
            <a:r>
              <a:rPr lang="en-US" sz="1400" dirty="0" err="1"/>
              <a:t>Javascript</a:t>
            </a:r>
            <a:r>
              <a:rPr lang="en-US" sz="1400" dirty="0"/>
              <a:t> Demystified </a:t>
            </a:r>
          </a:p>
          <a:p>
            <a:pPr lvl="0"/>
            <a:r>
              <a:rPr lang="en-US" sz="1400" dirty="0"/>
              <a:t>Create an object to solve given problem -  </a:t>
            </a:r>
            <a:r>
              <a:rPr lang="en-US" sz="1400" dirty="0" err="1"/>
              <a:t>Pg</a:t>
            </a:r>
            <a:r>
              <a:rPr lang="en-US" sz="1400" dirty="0"/>
              <a:t> No 4</a:t>
            </a:r>
          </a:p>
          <a:p>
            <a:pPr lvl="0"/>
            <a:r>
              <a:rPr lang="en-US" sz="1400" dirty="0"/>
              <a:t>Develop </a:t>
            </a:r>
            <a:r>
              <a:rPr lang="en-US" sz="1400" dirty="0" err="1"/>
              <a:t>Javascript</a:t>
            </a:r>
            <a:r>
              <a:rPr lang="en-US" sz="1400" dirty="0"/>
              <a:t> to implement </a:t>
            </a:r>
            <a:r>
              <a:rPr lang="en-US" sz="1400" dirty="0" err="1"/>
              <a:t>Swith</a:t>
            </a:r>
            <a:r>
              <a:rPr lang="en-US" sz="1400" dirty="0"/>
              <a:t>-case Statement for given problem – </a:t>
            </a:r>
            <a:r>
              <a:rPr lang="en-US" sz="1400" dirty="0" err="1"/>
              <a:t>Pg</a:t>
            </a:r>
            <a:r>
              <a:rPr lang="en-US" sz="1400" dirty="0"/>
              <a:t> No 58</a:t>
            </a:r>
          </a:p>
          <a:p>
            <a:pPr lvl="0"/>
            <a:r>
              <a:rPr lang="en-US" sz="1400" dirty="0"/>
              <a:t>Develop </a:t>
            </a:r>
            <a:r>
              <a:rPr lang="en-US" sz="1400" dirty="0" err="1"/>
              <a:t>Javascript</a:t>
            </a:r>
            <a:r>
              <a:rPr lang="en-US" sz="1400" dirty="0"/>
              <a:t> to implement loop for solving given iterative  problem – Pg. No. 62</a:t>
            </a:r>
          </a:p>
          <a:p>
            <a:pPr lvl="0"/>
            <a:r>
              <a:rPr lang="en-US" sz="1400" dirty="0"/>
              <a:t>Display properties for given object using getter and setter - </a:t>
            </a:r>
          </a:p>
          <a:p>
            <a:pPr lvl="0"/>
            <a:r>
              <a:rPr lang="en-US" sz="1400" dirty="0"/>
              <a:t>Develop Program using basic features of </a:t>
            </a:r>
            <a:r>
              <a:rPr lang="en-US" sz="1400" dirty="0" err="1"/>
              <a:t>Javascript</a:t>
            </a:r>
            <a:r>
              <a:rPr lang="en-US" sz="1400" dirty="0"/>
              <a:t> to solve given problem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8013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History of </a:t>
            </a:r>
            <a:r>
              <a:rPr lang="en-US" sz="2400" dirty="0" err="1" smtClean="0"/>
              <a:t>Javascript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12" marR="68630">
              <a:lnSpc>
                <a:spcPct val="115900"/>
              </a:lnSpc>
              <a:spcBef>
                <a:spcPts val="56"/>
              </a:spcBef>
            </a:pPr>
            <a:r>
              <a:rPr lang="en-US" sz="1400" spc="-3" dirty="0">
                <a:solidFill>
                  <a:srgbClr val="202020"/>
                </a:solidFill>
                <a:latin typeface="+mj-lt"/>
                <a:cs typeface="Arial Black"/>
              </a:rPr>
              <a:t>JavaScript is </a:t>
            </a:r>
            <a:r>
              <a:rPr lang="en-US" sz="1400" dirty="0">
                <a:solidFill>
                  <a:srgbClr val="202020"/>
                </a:solidFill>
                <a:latin typeface="+mj-lt"/>
                <a:cs typeface="Arial Black"/>
              </a:rPr>
              <a:t>a </a:t>
            </a:r>
            <a:r>
              <a:rPr lang="en-US" sz="1400" spc="-3" dirty="0">
                <a:solidFill>
                  <a:srgbClr val="202020"/>
                </a:solidFill>
                <a:latin typeface="+mj-lt"/>
                <a:cs typeface="Arial Black"/>
              </a:rPr>
              <a:t>programming language for use in </a:t>
            </a:r>
            <a:r>
              <a:rPr lang="en-US" sz="1400" spc="-3" dirty="0">
                <a:latin typeface="+mj-lt"/>
                <a:cs typeface="Arial Black"/>
              </a:rPr>
              <a:t>HTML  pages</a:t>
            </a:r>
            <a:endParaRPr lang="en-US" sz="1400" dirty="0">
              <a:latin typeface="+mj-lt"/>
              <a:cs typeface="Arial Black"/>
            </a:endParaRPr>
          </a:p>
          <a:p>
            <a:pPr marL="7112" marR="156818">
              <a:lnSpc>
                <a:spcPct val="115900"/>
              </a:lnSpc>
            </a:pPr>
            <a:r>
              <a:rPr lang="en-US" sz="1400" spc="-3" dirty="0">
                <a:latin typeface="+mj-lt"/>
                <a:cs typeface="Arial Black"/>
              </a:rPr>
              <a:t>Invented in 1995 at Netscape Corporation (</a:t>
            </a:r>
            <a:r>
              <a:rPr lang="en-US" sz="1400" spc="-3" dirty="0" err="1">
                <a:latin typeface="+mj-lt"/>
                <a:cs typeface="Arial Black"/>
              </a:rPr>
              <a:t>LiveScript</a:t>
            </a:r>
            <a:r>
              <a:rPr lang="en-US" sz="1400" spc="-3" dirty="0">
                <a:latin typeface="+mj-lt"/>
                <a:cs typeface="Arial Black"/>
              </a:rPr>
              <a:t>)  JavaScript has nothing to do with</a:t>
            </a:r>
            <a:r>
              <a:rPr lang="en-US" sz="1400" spc="-11" dirty="0">
                <a:latin typeface="+mj-lt"/>
                <a:cs typeface="Arial Black"/>
              </a:rPr>
              <a:t> </a:t>
            </a:r>
            <a:r>
              <a:rPr lang="en-US" sz="1400" spc="-3" dirty="0">
                <a:latin typeface="+mj-lt"/>
                <a:cs typeface="Arial Black"/>
              </a:rPr>
              <a:t>Java</a:t>
            </a:r>
            <a:endParaRPr lang="en-US" sz="1400" dirty="0">
              <a:latin typeface="+mj-lt"/>
              <a:cs typeface="Arial Black"/>
            </a:endParaRPr>
          </a:p>
          <a:p>
            <a:pPr marL="7112" marR="2845">
              <a:lnSpc>
                <a:spcPct val="115900"/>
              </a:lnSpc>
              <a:spcBef>
                <a:spcPts val="3"/>
              </a:spcBef>
            </a:pPr>
            <a:r>
              <a:rPr lang="en-US" sz="1400" spc="-3" dirty="0">
                <a:latin typeface="+mj-lt"/>
                <a:cs typeface="Arial Black"/>
              </a:rPr>
              <a:t>JavaScript programs are run by an interpreter built </a:t>
            </a:r>
            <a:r>
              <a:rPr lang="en-US" sz="1400" spc="-3" dirty="0">
                <a:solidFill>
                  <a:srgbClr val="202020"/>
                </a:solidFill>
                <a:latin typeface="+mj-lt"/>
                <a:cs typeface="Arial Black"/>
              </a:rPr>
              <a:t>into  the user's web browser (not on the</a:t>
            </a:r>
            <a:r>
              <a:rPr lang="en-US" sz="1400" spc="-11" dirty="0">
                <a:solidFill>
                  <a:srgbClr val="202020"/>
                </a:solidFill>
                <a:latin typeface="+mj-lt"/>
                <a:cs typeface="Arial Black"/>
              </a:rPr>
              <a:t> </a:t>
            </a:r>
            <a:r>
              <a:rPr lang="en-US" sz="1400" spc="-3" dirty="0">
                <a:solidFill>
                  <a:srgbClr val="202020"/>
                </a:solidFill>
                <a:latin typeface="+mj-lt"/>
                <a:cs typeface="Arial Black"/>
              </a:rPr>
              <a:t>server</a:t>
            </a:r>
            <a:r>
              <a:rPr lang="en-US" sz="1400" spc="-3" dirty="0" smtClean="0">
                <a:solidFill>
                  <a:srgbClr val="202020"/>
                </a:solidFill>
                <a:latin typeface="+mj-lt"/>
                <a:cs typeface="Arial Black"/>
              </a:rPr>
              <a:t>)</a:t>
            </a:r>
          </a:p>
          <a:p>
            <a:pPr marL="7112" marR="2845">
              <a:lnSpc>
                <a:spcPct val="115900"/>
              </a:lnSpc>
              <a:spcBef>
                <a:spcPts val="3"/>
              </a:spcBef>
            </a:pPr>
            <a:r>
              <a:rPr lang="en-US" sz="1400" dirty="0">
                <a:latin typeface="+mj-lt"/>
                <a:cs typeface="Arial Black"/>
              </a:rPr>
              <a:t>Designed by Brendan </a:t>
            </a:r>
            <a:r>
              <a:rPr lang="en-US" sz="1400" dirty="0" err="1">
                <a:latin typeface="+mj-lt"/>
                <a:cs typeface="Arial Black"/>
              </a:rPr>
              <a:t>Eich</a:t>
            </a:r>
            <a:r>
              <a:rPr lang="en-US" sz="1400" dirty="0">
                <a:latin typeface="+mj-lt"/>
                <a:cs typeface="Arial Black"/>
              </a:rPr>
              <a:t> for Netscape.</a:t>
            </a:r>
          </a:p>
          <a:p>
            <a:pPr marL="7112" marR="2845">
              <a:lnSpc>
                <a:spcPct val="115900"/>
              </a:lnSpc>
              <a:spcBef>
                <a:spcPts val="3"/>
              </a:spcBef>
            </a:pPr>
            <a:r>
              <a:rPr lang="en-US" sz="1400" dirty="0">
                <a:latin typeface="+mj-lt"/>
                <a:cs typeface="Arial Black"/>
              </a:rPr>
              <a:t>It was originally called Mocha, renamed to </a:t>
            </a:r>
            <a:r>
              <a:rPr lang="en-US" sz="1400" dirty="0" err="1">
                <a:latin typeface="+mj-lt"/>
                <a:cs typeface="Arial Black"/>
              </a:rPr>
              <a:t>LiveScript</a:t>
            </a:r>
            <a:r>
              <a:rPr lang="en-US" sz="1400" dirty="0">
                <a:latin typeface="+mj-lt"/>
                <a:cs typeface="Arial Black"/>
              </a:rPr>
              <a:t>, and then renamed  to JavaScript. the official standard is just called </a:t>
            </a:r>
            <a:r>
              <a:rPr lang="en-US" sz="1400" dirty="0" err="1">
                <a:latin typeface="+mj-lt"/>
                <a:cs typeface="Arial Black"/>
              </a:rPr>
              <a:t>ECMAScript</a:t>
            </a:r>
            <a:r>
              <a:rPr lang="en-US" sz="1400" dirty="0">
                <a:latin typeface="+mj-lt"/>
                <a:cs typeface="Arial Black"/>
              </a:rPr>
              <a:t>.</a:t>
            </a:r>
          </a:p>
          <a:p>
            <a:pPr marL="0" marR="2845" indent="0">
              <a:lnSpc>
                <a:spcPct val="115900"/>
              </a:lnSpc>
              <a:spcBef>
                <a:spcPts val="3"/>
              </a:spcBef>
              <a:buNone/>
            </a:pPr>
            <a:endParaRPr lang="en-US" sz="1400" dirty="0" smtClean="0">
              <a:latin typeface="+mj-lt"/>
              <a:cs typeface="Arial Black"/>
            </a:endParaRPr>
          </a:p>
          <a:p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2668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Formative Assessment 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Question </a:t>
            </a:r>
            <a:r>
              <a:rPr lang="en-US" dirty="0"/>
              <a:t>No </a:t>
            </a:r>
            <a:r>
              <a:rPr lang="en-US" dirty="0" smtClean="0"/>
              <a:t>1 - </a:t>
            </a:r>
            <a:r>
              <a:rPr lang="en-US" dirty="0"/>
              <a:t>Dot operator </a:t>
            </a:r>
            <a:r>
              <a:rPr lang="en-US" dirty="0" smtClean="0"/>
              <a:t>(.)</a:t>
            </a:r>
          </a:p>
          <a:p>
            <a:pPr marL="0" indent="0">
              <a:buNone/>
            </a:pPr>
            <a:r>
              <a:rPr lang="en-US" dirty="0" smtClean="0"/>
              <a:t>Question </a:t>
            </a:r>
            <a:r>
              <a:rPr lang="en-US" dirty="0"/>
              <a:t>No </a:t>
            </a:r>
            <a:r>
              <a:rPr lang="en-US" dirty="0" smtClean="0"/>
              <a:t>2 - </a:t>
            </a:r>
            <a:r>
              <a:rPr lang="en-US" dirty="0"/>
              <a:t>associative </a:t>
            </a:r>
            <a:r>
              <a:rPr lang="en-US" dirty="0" smtClean="0"/>
              <a:t>arrays</a:t>
            </a:r>
          </a:p>
          <a:p>
            <a:pPr marL="0" indent="0">
              <a:buNone/>
            </a:pPr>
            <a:r>
              <a:rPr lang="en-US" dirty="0" smtClean="0"/>
              <a:t>Question </a:t>
            </a:r>
            <a:r>
              <a:rPr lang="en-US" dirty="0"/>
              <a:t>No </a:t>
            </a:r>
            <a:r>
              <a:rPr lang="en-US" dirty="0" smtClean="0"/>
              <a:t>3 – undefined</a:t>
            </a:r>
          </a:p>
          <a:p>
            <a:r>
              <a:rPr lang="en-US" dirty="0" smtClean="0"/>
              <a:t>Formative Assessment 2</a:t>
            </a:r>
          </a:p>
          <a:p>
            <a:pPr marL="0" indent="0">
              <a:buNone/>
            </a:pPr>
            <a:r>
              <a:rPr lang="en-US" dirty="0"/>
              <a:t>Question No 1 - </a:t>
            </a:r>
            <a:r>
              <a:rPr lang="en-US" dirty="0"/>
              <a:t>If none of case </a:t>
            </a:r>
            <a:r>
              <a:rPr lang="en-US" dirty="0" smtClean="0"/>
              <a:t>matches</a:t>
            </a:r>
          </a:p>
          <a:p>
            <a:pPr marL="0" indent="0">
              <a:buNone/>
            </a:pPr>
            <a:r>
              <a:rPr lang="en-US" dirty="0" smtClean="0"/>
              <a:t>Question </a:t>
            </a:r>
            <a:r>
              <a:rPr lang="en-US" dirty="0"/>
              <a:t>No 2 </a:t>
            </a:r>
            <a:r>
              <a:rPr lang="en-US" dirty="0" smtClean="0"/>
              <a:t>– false</a:t>
            </a:r>
          </a:p>
          <a:p>
            <a:pPr marL="0" indent="0">
              <a:buNone/>
            </a:pPr>
            <a:r>
              <a:rPr lang="en-US" dirty="0" smtClean="0"/>
              <a:t>Question </a:t>
            </a:r>
            <a:r>
              <a:rPr lang="en-US" dirty="0"/>
              <a:t>No 3 – </a:t>
            </a:r>
            <a:r>
              <a:rPr lang="en-US" dirty="0"/>
              <a:t>You entered 1 You entered </a:t>
            </a:r>
            <a:r>
              <a:rPr lang="en-US" dirty="0" smtClean="0"/>
              <a:t>2</a:t>
            </a:r>
          </a:p>
          <a:p>
            <a:r>
              <a:rPr lang="en-US" dirty="0"/>
              <a:t>Formative Assessment </a:t>
            </a:r>
            <a:r>
              <a:rPr lang="en-US" dirty="0" smtClean="0"/>
              <a:t>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Question No 1 - </a:t>
            </a:r>
            <a:r>
              <a:rPr lang="en-US" dirty="0" smtClean="0"/>
              <a:t>for(</a:t>
            </a:r>
            <a:r>
              <a:rPr lang="en-US" dirty="0" err="1" smtClean="0"/>
              <a:t>initialization;condition;inc</a:t>
            </a:r>
            <a:r>
              <a:rPr lang="en-US" dirty="0" smtClean="0"/>
              <a:t>/</a:t>
            </a:r>
            <a:r>
              <a:rPr lang="en-US" dirty="0" err="1" smtClean="0"/>
              <a:t>dec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Question </a:t>
            </a:r>
            <a:r>
              <a:rPr lang="en-US" dirty="0"/>
              <a:t>No 2 – </a:t>
            </a:r>
            <a:r>
              <a:rPr lang="en-US" dirty="0"/>
              <a:t>do…while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 </a:t>
            </a:r>
            <a:r>
              <a:rPr lang="en-US" dirty="0"/>
              <a:t>No 3 – </a:t>
            </a:r>
            <a:r>
              <a:rPr lang="en-US" dirty="0"/>
              <a:t>Inside Loop</a:t>
            </a:r>
            <a:endParaRPr lang="en-US" dirty="0" smtClean="0"/>
          </a:p>
          <a:p>
            <a:r>
              <a:rPr lang="en-US" dirty="0"/>
              <a:t>Formative Assessment </a:t>
            </a: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 smtClean="0"/>
              <a:t>Question </a:t>
            </a:r>
            <a:r>
              <a:rPr lang="en-US" dirty="0"/>
              <a:t>No 1 - </a:t>
            </a:r>
            <a:r>
              <a:rPr lang="en-US" dirty="0" err="1" smtClean="0"/>
              <a:t>get,set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 </a:t>
            </a:r>
            <a:r>
              <a:rPr lang="en-US" dirty="0"/>
              <a:t>No 2 – </a:t>
            </a:r>
            <a:r>
              <a:rPr lang="en-US" dirty="0"/>
              <a:t> writable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Question No 3 – </a:t>
            </a:r>
            <a:r>
              <a:rPr lang="en-US" dirty="0"/>
              <a:t>By adding only get </a:t>
            </a:r>
            <a:r>
              <a:rPr lang="en-US" dirty="0" err="1"/>
              <a:t>fname</a:t>
            </a:r>
            <a:r>
              <a:rPr lang="en-US" dirty="0"/>
              <a:t>() </a:t>
            </a:r>
            <a:endParaRPr lang="en-US" dirty="0" smtClean="0"/>
          </a:p>
          <a:p>
            <a:r>
              <a:rPr lang="en-US" dirty="0"/>
              <a:t>Formative Assessment </a:t>
            </a:r>
            <a:r>
              <a:rPr lang="en-US" dirty="0" smtClean="0"/>
              <a:t>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Question No 1 - </a:t>
            </a:r>
            <a:r>
              <a:rPr lang="en-US" dirty="0"/>
              <a:t> .</a:t>
            </a:r>
            <a:r>
              <a:rPr lang="en-US" dirty="0" err="1" smtClean="0"/>
              <a:t>js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 No 2 –  </a:t>
            </a:r>
            <a:r>
              <a:rPr lang="en-US" dirty="0"/>
              <a:t>To add interactivity to html </a:t>
            </a:r>
            <a:r>
              <a:rPr lang="en-US" dirty="0" smtClean="0"/>
              <a:t>pages</a:t>
            </a:r>
          </a:p>
          <a:p>
            <a:pPr marL="0" indent="0">
              <a:buNone/>
            </a:pPr>
            <a:r>
              <a:rPr lang="en-US" dirty="0" smtClean="0"/>
              <a:t>Question </a:t>
            </a:r>
            <a:r>
              <a:rPr lang="en-US" dirty="0"/>
              <a:t>No 3 </a:t>
            </a:r>
            <a:r>
              <a:rPr lang="en-US"/>
              <a:t>– </a:t>
            </a:r>
            <a:r>
              <a:rPr lang="en-US"/>
              <a:t> Yes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5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Features of </a:t>
            </a:r>
            <a:r>
              <a:rPr lang="en-US" sz="2400" dirty="0" err="1" smtClean="0"/>
              <a:t>Javascript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12" marR="217626">
              <a:lnSpc>
                <a:spcPct val="114599"/>
              </a:lnSpc>
              <a:spcBef>
                <a:spcPts val="56"/>
              </a:spcBef>
            </a:pPr>
            <a:r>
              <a:rPr lang="en-US" sz="1400" dirty="0">
                <a:solidFill>
                  <a:srgbClr val="202020"/>
                </a:solidFill>
                <a:cs typeface="Arial"/>
              </a:rPr>
              <a:t>JavaScript can dynamically modify an</a:t>
            </a:r>
            <a:r>
              <a:rPr lang="en-US" sz="1400" spc="-56" dirty="0">
                <a:solidFill>
                  <a:srgbClr val="202020"/>
                </a:solidFill>
                <a:cs typeface="Arial"/>
              </a:rPr>
              <a:t> </a:t>
            </a:r>
            <a:r>
              <a:rPr lang="en-US" sz="1400" dirty="0">
                <a:solidFill>
                  <a:srgbClr val="202020"/>
                </a:solidFill>
                <a:cs typeface="Arial"/>
              </a:rPr>
              <a:t>HTML  page</a:t>
            </a:r>
            <a:endParaRPr lang="en-US" sz="1400" dirty="0">
              <a:cs typeface="Arial"/>
            </a:endParaRPr>
          </a:p>
          <a:p>
            <a:pPr marL="7112" marR="463698">
              <a:lnSpc>
                <a:spcPct val="114599"/>
              </a:lnSpc>
            </a:pPr>
            <a:r>
              <a:rPr lang="en-US" sz="1400" dirty="0">
                <a:cs typeface="Arial"/>
              </a:rPr>
              <a:t>JavaScript can react to user input  JavaScript can validate user input  JavaScript can be used to create</a:t>
            </a:r>
            <a:r>
              <a:rPr lang="en-US" sz="1400" spc="-56" dirty="0">
                <a:cs typeface="Arial"/>
              </a:rPr>
              <a:t> </a:t>
            </a:r>
            <a:r>
              <a:rPr lang="en-US" sz="1400" dirty="0">
                <a:cs typeface="Arial"/>
              </a:rPr>
              <a:t>cookies  JavaScript is a full-featured</a:t>
            </a:r>
            <a:r>
              <a:rPr lang="en-US" sz="1400" spc="-56" dirty="0">
                <a:cs typeface="Arial"/>
              </a:rPr>
              <a:t> </a:t>
            </a:r>
            <a:r>
              <a:rPr lang="en-US" sz="1400" dirty="0">
                <a:cs typeface="Arial"/>
              </a:rPr>
              <a:t>programming  language</a:t>
            </a:r>
          </a:p>
          <a:p>
            <a:pPr marL="7112" marR="2845" indent="43739">
              <a:lnSpc>
                <a:spcPts val="2016"/>
              </a:lnSpc>
              <a:spcBef>
                <a:spcPts val="8"/>
              </a:spcBef>
            </a:pPr>
            <a:r>
              <a:rPr lang="en-US" sz="1400" spc="64" dirty="0" smtClean="0">
                <a:cs typeface="Garamond"/>
              </a:rPr>
              <a:t>      JavaScript</a:t>
            </a:r>
            <a:r>
              <a:rPr lang="en-US" sz="1400" spc="6" dirty="0" smtClean="0">
                <a:cs typeface="Garamond"/>
              </a:rPr>
              <a:t> </a:t>
            </a:r>
            <a:r>
              <a:rPr lang="en-US" sz="1400" spc="87" dirty="0">
                <a:cs typeface="Garamond"/>
              </a:rPr>
              <a:t>user</a:t>
            </a:r>
            <a:r>
              <a:rPr lang="en-US" sz="1400" spc="8" dirty="0">
                <a:cs typeface="Garamond"/>
              </a:rPr>
              <a:t> </a:t>
            </a:r>
            <a:r>
              <a:rPr lang="en-US" sz="1400" spc="76" dirty="0">
                <a:cs typeface="Garamond"/>
              </a:rPr>
              <a:t>interaction</a:t>
            </a:r>
            <a:r>
              <a:rPr lang="en-US" sz="1400" spc="6" dirty="0">
                <a:cs typeface="Garamond"/>
              </a:rPr>
              <a:t> </a:t>
            </a:r>
            <a:r>
              <a:rPr lang="en-US" sz="1400" spc="64" dirty="0">
                <a:cs typeface="Garamond"/>
              </a:rPr>
              <a:t>does</a:t>
            </a:r>
            <a:r>
              <a:rPr lang="en-US" sz="1400" spc="8" dirty="0">
                <a:cs typeface="Garamond"/>
              </a:rPr>
              <a:t> </a:t>
            </a:r>
            <a:r>
              <a:rPr lang="en-US" sz="1400" spc="64" dirty="0">
                <a:cs typeface="Garamond"/>
              </a:rPr>
              <a:t>not</a:t>
            </a:r>
            <a:r>
              <a:rPr lang="en-US" sz="1400" spc="8" dirty="0">
                <a:cs typeface="Garamond"/>
              </a:rPr>
              <a:t> </a:t>
            </a:r>
            <a:r>
              <a:rPr lang="en-US" sz="1400" spc="81" dirty="0">
                <a:cs typeface="Garamond"/>
              </a:rPr>
              <a:t>require</a:t>
            </a:r>
            <a:r>
              <a:rPr lang="en-US" sz="1400" spc="6" dirty="0">
                <a:cs typeface="Garamond"/>
              </a:rPr>
              <a:t> </a:t>
            </a:r>
            <a:r>
              <a:rPr lang="en-US" sz="1400" spc="98" dirty="0">
                <a:cs typeface="Garamond"/>
              </a:rPr>
              <a:t>any  </a:t>
            </a:r>
            <a:r>
              <a:rPr lang="en-US" sz="1400" spc="87" dirty="0">
                <a:solidFill>
                  <a:srgbClr val="202020"/>
                </a:solidFill>
                <a:cs typeface="Garamond"/>
              </a:rPr>
              <a:t>communication </a:t>
            </a:r>
            <a:r>
              <a:rPr lang="en-US" sz="1400" spc="81" dirty="0">
                <a:solidFill>
                  <a:srgbClr val="202020"/>
                </a:solidFill>
                <a:cs typeface="Garamond"/>
              </a:rPr>
              <a:t>with </a:t>
            </a:r>
            <a:r>
              <a:rPr lang="en-US" sz="1400" spc="84" dirty="0">
                <a:solidFill>
                  <a:srgbClr val="202020"/>
                </a:solidFill>
                <a:cs typeface="Garamond"/>
              </a:rPr>
              <a:t>the</a:t>
            </a:r>
            <a:r>
              <a:rPr lang="en-US" sz="1400" spc="-148" dirty="0">
                <a:solidFill>
                  <a:srgbClr val="202020"/>
                </a:solidFill>
                <a:cs typeface="Garamond"/>
              </a:rPr>
              <a:t> </a:t>
            </a:r>
            <a:r>
              <a:rPr lang="en-US" sz="1400" spc="70" dirty="0">
                <a:solidFill>
                  <a:srgbClr val="202020"/>
                </a:solidFill>
                <a:cs typeface="Garamond"/>
              </a:rPr>
              <a:t>server</a:t>
            </a:r>
            <a:endParaRPr lang="en-US" sz="1400" dirty="0">
              <a:cs typeface="Garamond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184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in HTML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You </a:t>
            </a:r>
            <a:r>
              <a:rPr lang="en-US" sz="1400" dirty="0"/>
              <a:t>can have any number of scripts</a:t>
            </a:r>
          </a:p>
          <a:p>
            <a:r>
              <a:rPr lang="en-US" sz="1400" dirty="0"/>
              <a:t>Scripts can be placed in the HEAD or in the BODY</a:t>
            </a:r>
          </a:p>
          <a:p>
            <a:r>
              <a:rPr lang="en-US" sz="1400" dirty="0"/>
              <a:t>In the HEAD, scripts are run before the page is displayed</a:t>
            </a:r>
          </a:p>
          <a:p>
            <a:r>
              <a:rPr lang="en-US" sz="1400" dirty="0"/>
              <a:t>In the BODY, scripts are run as the page is displayed</a:t>
            </a:r>
          </a:p>
          <a:p>
            <a:r>
              <a:rPr lang="en-US" sz="1400" dirty="0"/>
              <a:t>In the HEAD is the right place to define functions and variables that are  used by scripts within the </a:t>
            </a:r>
            <a:r>
              <a:rPr lang="en-US" sz="1400" dirty="0" smtClean="0"/>
              <a:t>BODY</a:t>
            </a:r>
          </a:p>
          <a:p>
            <a:r>
              <a:rPr lang="en-US" sz="1400" dirty="0"/>
              <a:t>External Scripts</a:t>
            </a:r>
          </a:p>
          <a:p>
            <a:r>
              <a:rPr lang="en-US" sz="1400" dirty="0"/>
              <a:t>Scripts can also be loaded from an external file</a:t>
            </a:r>
          </a:p>
          <a:p>
            <a:r>
              <a:rPr lang="en-US" sz="1400" dirty="0"/>
              <a:t>This is useful if you have a complicated script or  set of subroutines that are used in several different  documents</a:t>
            </a:r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/>
          </a:p>
        </p:txBody>
      </p:sp>
      <p:sp>
        <p:nvSpPr>
          <p:cNvPr id="4" name="object 2"/>
          <p:cNvSpPr txBox="1"/>
          <p:nvPr/>
        </p:nvSpPr>
        <p:spPr>
          <a:xfrm>
            <a:off x="914400" y="3962399"/>
            <a:ext cx="1784668" cy="1874667"/>
          </a:xfrm>
          <a:prstGeom prst="rect">
            <a:avLst/>
          </a:prstGeom>
        </p:spPr>
        <p:txBody>
          <a:bodyPr vert="horz" wrap="square" lIns="0" tIns="27737" rIns="0" bIns="0" rtlCol="0">
            <a:spAutoFit/>
          </a:bodyPr>
          <a:lstStyle/>
          <a:p>
            <a:pPr marL="7112">
              <a:spcBef>
                <a:spcPts val="218"/>
              </a:spcBef>
            </a:pPr>
            <a:r>
              <a:rPr sz="900" dirty="0">
                <a:solidFill>
                  <a:srgbClr val="202020"/>
                </a:solidFill>
                <a:cs typeface="Arial"/>
              </a:rPr>
              <a:t>&lt;htm</a:t>
            </a:r>
            <a:r>
              <a:rPr sz="900" dirty="0">
                <a:cs typeface="Arial"/>
              </a:rPr>
              <a:t>l&gt;</a:t>
            </a:r>
          </a:p>
          <a:p>
            <a:pPr marL="7112">
              <a:spcBef>
                <a:spcPts val="162"/>
              </a:spcBef>
            </a:pPr>
            <a:r>
              <a:rPr sz="900" dirty="0">
                <a:cs typeface="Arial"/>
              </a:rPr>
              <a:t>&lt;head&gt;</a:t>
            </a:r>
          </a:p>
          <a:p>
            <a:pPr marL="7112">
              <a:spcBef>
                <a:spcPts val="162"/>
              </a:spcBef>
            </a:pPr>
            <a:r>
              <a:rPr sz="900" dirty="0">
                <a:cs typeface="Arial"/>
              </a:rPr>
              <a:t>&lt;title&gt;Hello World in</a:t>
            </a:r>
            <a:r>
              <a:rPr sz="900" spc="-42" dirty="0">
                <a:cs typeface="Arial"/>
              </a:rPr>
              <a:t> </a:t>
            </a:r>
            <a:r>
              <a:rPr sz="900" dirty="0">
                <a:cs typeface="Arial"/>
              </a:rPr>
              <a:t>JavaScript&lt;/title&gt;</a:t>
            </a:r>
          </a:p>
          <a:p>
            <a:pPr marL="7112">
              <a:spcBef>
                <a:spcPts val="162"/>
              </a:spcBef>
            </a:pPr>
            <a:r>
              <a:rPr sz="900" dirty="0">
                <a:cs typeface="Arial"/>
              </a:rPr>
              <a:t>&lt;/head&gt;</a:t>
            </a:r>
          </a:p>
          <a:p>
            <a:pPr marL="7112">
              <a:spcBef>
                <a:spcPts val="162"/>
              </a:spcBef>
            </a:pPr>
            <a:r>
              <a:rPr sz="900" dirty="0">
                <a:cs typeface="Arial"/>
              </a:rPr>
              <a:t>&lt;body&gt;</a:t>
            </a:r>
          </a:p>
          <a:p>
            <a:pPr marL="7112">
              <a:spcBef>
                <a:spcPts val="165"/>
              </a:spcBef>
            </a:pPr>
            <a:r>
              <a:rPr sz="900" b="1" dirty="0">
                <a:solidFill>
                  <a:srgbClr val="3749A2"/>
                </a:solidFill>
                <a:cs typeface="Arial"/>
              </a:rPr>
              <a:t>&lt;script</a:t>
            </a:r>
            <a:r>
              <a:rPr sz="900" b="1" spc="-6" dirty="0">
                <a:solidFill>
                  <a:srgbClr val="3749A2"/>
                </a:solidFill>
                <a:cs typeface="Arial"/>
              </a:rPr>
              <a:t> </a:t>
            </a:r>
            <a:r>
              <a:rPr sz="900" b="1" dirty="0">
                <a:solidFill>
                  <a:srgbClr val="3749A2"/>
                </a:solidFill>
                <a:cs typeface="Arial"/>
              </a:rPr>
              <a:t>type="text/javascript"&gt;</a:t>
            </a:r>
            <a:endParaRPr sz="900" dirty="0">
              <a:cs typeface="Arial"/>
            </a:endParaRPr>
          </a:p>
          <a:p>
            <a:pPr marL="7112">
              <a:spcBef>
                <a:spcPts val="162"/>
              </a:spcBef>
            </a:pPr>
            <a:r>
              <a:rPr sz="900" dirty="0">
                <a:cs typeface="Arial"/>
              </a:rPr>
              <a:t>document.write("Hello</a:t>
            </a:r>
            <a:r>
              <a:rPr sz="900" spc="-6" dirty="0">
                <a:cs typeface="Arial"/>
              </a:rPr>
              <a:t> </a:t>
            </a:r>
            <a:r>
              <a:rPr sz="900" dirty="0">
                <a:cs typeface="Arial"/>
              </a:rPr>
              <a:t>World!");</a:t>
            </a:r>
          </a:p>
          <a:p>
            <a:pPr marL="7112">
              <a:spcBef>
                <a:spcPts val="162"/>
              </a:spcBef>
            </a:pPr>
            <a:r>
              <a:rPr sz="900" dirty="0">
                <a:cs typeface="Arial"/>
              </a:rPr>
              <a:t>&lt;/script&gt;</a:t>
            </a:r>
          </a:p>
          <a:p>
            <a:pPr marL="7112">
              <a:spcBef>
                <a:spcPts val="162"/>
              </a:spcBef>
            </a:pPr>
            <a:r>
              <a:rPr sz="900" dirty="0">
                <a:cs typeface="Arial"/>
              </a:rPr>
              <a:t>&lt;/body&gt;</a:t>
            </a:r>
          </a:p>
          <a:p>
            <a:pPr marL="7112">
              <a:spcBef>
                <a:spcPts val="182"/>
              </a:spcBef>
            </a:pPr>
            <a:r>
              <a:rPr sz="1400" spc="-53" dirty="0">
                <a:solidFill>
                  <a:srgbClr val="202020"/>
                </a:solidFill>
                <a:cs typeface="Garamond"/>
              </a:rPr>
              <a:t>&lt;/html&gt;</a:t>
            </a:r>
            <a:endParaRPr sz="1400" dirty="0">
              <a:cs typeface="Garamond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2987198" y="3724275"/>
            <a:ext cx="2880202" cy="2945832"/>
          </a:xfrm>
          <a:prstGeom prst="rect">
            <a:avLst/>
          </a:prstGeom>
        </p:spPr>
        <p:txBody>
          <a:bodyPr vert="horz" wrap="square" lIns="0" tIns="8534" rIns="0" bIns="0" rtlCol="0">
            <a:spAutoFit/>
          </a:bodyPr>
          <a:lstStyle/>
          <a:p>
            <a:pPr marL="7112">
              <a:spcBef>
                <a:spcPts val="2170"/>
              </a:spcBef>
            </a:pPr>
            <a:r>
              <a:rPr sz="1200" spc="3" dirty="0" smtClean="0">
                <a:solidFill>
                  <a:srgbClr val="202020"/>
                </a:solidFill>
                <a:cs typeface="Arial"/>
              </a:rPr>
              <a:t>&lt;</a:t>
            </a:r>
            <a:r>
              <a:rPr sz="1200" spc="3" dirty="0">
                <a:solidFill>
                  <a:srgbClr val="202020"/>
                </a:solidFill>
                <a:cs typeface="Arial"/>
              </a:rPr>
              <a:t>h</a:t>
            </a:r>
            <a:r>
              <a:rPr sz="1200" spc="3" dirty="0">
                <a:cs typeface="Arial"/>
              </a:rPr>
              <a:t>tml&gt;</a:t>
            </a:r>
            <a:endParaRPr sz="1200" dirty="0">
              <a:cs typeface="Arial"/>
            </a:endParaRPr>
          </a:p>
          <a:p>
            <a:pPr marL="7112">
              <a:spcBef>
                <a:spcPts val="171"/>
              </a:spcBef>
            </a:pPr>
            <a:r>
              <a:rPr sz="1200" spc="3" dirty="0">
                <a:cs typeface="Arial"/>
              </a:rPr>
              <a:t>&lt;head&gt;</a:t>
            </a:r>
            <a:endParaRPr sz="1200" dirty="0">
              <a:cs typeface="Arial"/>
            </a:endParaRPr>
          </a:p>
          <a:p>
            <a:pPr marL="7112">
              <a:spcBef>
                <a:spcPts val="171"/>
              </a:spcBef>
            </a:pPr>
            <a:r>
              <a:rPr sz="1200" dirty="0">
                <a:cs typeface="Arial"/>
              </a:rPr>
              <a:t>&lt;title&gt;Hello </a:t>
            </a:r>
            <a:r>
              <a:rPr sz="1200" spc="3" dirty="0">
                <a:cs typeface="Arial"/>
              </a:rPr>
              <a:t>World </a:t>
            </a:r>
            <a:r>
              <a:rPr sz="1200" dirty="0">
                <a:cs typeface="Arial"/>
              </a:rPr>
              <a:t>in JavaScript&lt;/title&gt;</a:t>
            </a:r>
          </a:p>
          <a:p>
            <a:pPr marL="7112" marR="1001717">
              <a:lnSpc>
                <a:spcPct val="115399"/>
              </a:lnSpc>
            </a:pPr>
            <a:r>
              <a:rPr sz="1200" dirty="0">
                <a:solidFill>
                  <a:srgbClr val="3749A2"/>
                </a:solidFill>
                <a:cs typeface="Arial"/>
              </a:rPr>
              <a:t>&lt;script </a:t>
            </a:r>
            <a:r>
              <a:rPr sz="1200" spc="3" dirty="0" smtClean="0">
                <a:solidFill>
                  <a:srgbClr val="3749A2"/>
                </a:solidFill>
                <a:cs typeface="Arial"/>
              </a:rPr>
              <a:t>type</a:t>
            </a:r>
            <a:r>
              <a:rPr sz="1200" spc="3" dirty="0">
                <a:solidFill>
                  <a:srgbClr val="3749A2"/>
                </a:solidFill>
                <a:cs typeface="Arial"/>
              </a:rPr>
              <a:t>="</a:t>
            </a:r>
            <a:r>
              <a:rPr sz="1200" spc="3" dirty="0" smtClean="0">
                <a:solidFill>
                  <a:srgbClr val="3749A2"/>
                </a:solidFill>
                <a:cs typeface="Arial"/>
              </a:rPr>
              <a:t>text/</a:t>
            </a:r>
            <a:r>
              <a:rPr sz="1200" spc="3" dirty="0" err="1" smtClean="0">
                <a:solidFill>
                  <a:srgbClr val="3749A2"/>
                </a:solidFill>
                <a:cs typeface="Arial"/>
              </a:rPr>
              <a:t>javasc</a:t>
            </a:r>
            <a:r>
              <a:rPr lang="en-US" sz="1200" spc="3" dirty="0" err="1" smtClean="0">
                <a:solidFill>
                  <a:srgbClr val="3749A2"/>
                </a:solidFill>
                <a:cs typeface="Arial"/>
              </a:rPr>
              <a:t>ript</a:t>
            </a:r>
            <a:r>
              <a:rPr sz="1200" spc="3" dirty="0" smtClean="0">
                <a:solidFill>
                  <a:srgbClr val="3749A2"/>
                </a:solidFill>
                <a:cs typeface="Arial"/>
              </a:rPr>
              <a:t>"&gt;  </a:t>
            </a:r>
            <a:r>
              <a:rPr sz="1200" spc="3" dirty="0">
                <a:cs typeface="Arial"/>
              </a:rPr>
              <a:t>function helloWorld() </a:t>
            </a:r>
            <a:r>
              <a:rPr sz="1200" dirty="0">
                <a:cs typeface="Arial"/>
              </a:rPr>
              <a:t>{  </a:t>
            </a:r>
            <a:r>
              <a:rPr sz="1200" spc="3" dirty="0">
                <a:cs typeface="Arial"/>
              </a:rPr>
              <a:t>document.write("Hello</a:t>
            </a:r>
            <a:r>
              <a:rPr sz="1200" spc="-50" dirty="0">
                <a:cs typeface="Arial"/>
              </a:rPr>
              <a:t> </a:t>
            </a:r>
            <a:r>
              <a:rPr sz="1200" spc="3" dirty="0">
                <a:cs typeface="Arial"/>
              </a:rPr>
              <a:t>World!");</a:t>
            </a:r>
            <a:endParaRPr sz="1200" dirty="0">
              <a:cs typeface="Arial"/>
            </a:endParaRPr>
          </a:p>
          <a:p>
            <a:pPr marL="7112">
              <a:spcBef>
                <a:spcPts val="171"/>
              </a:spcBef>
            </a:pPr>
            <a:r>
              <a:rPr sz="1200" dirty="0">
                <a:cs typeface="Arial"/>
              </a:rPr>
              <a:t>}</a:t>
            </a:r>
          </a:p>
          <a:p>
            <a:pPr marL="7112">
              <a:spcBef>
                <a:spcPts val="171"/>
              </a:spcBef>
            </a:pPr>
            <a:r>
              <a:rPr sz="1200" dirty="0">
                <a:cs typeface="Arial"/>
              </a:rPr>
              <a:t>&lt;/script</a:t>
            </a:r>
            <a:r>
              <a:rPr sz="1200" dirty="0" smtClean="0">
                <a:cs typeface="Arial"/>
              </a:rPr>
              <a:t>&gt;</a:t>
            </a:r>
            <a:r>
              <a:rPr lang="en-US" sz="1200" dirty="0" smtClean="0">
                <a:cs typeface="Arial"/>
              </a:rPr>
              <a:t> </a:t>
            </a:r>
            <a:r>
              <a:rPr sz="1200" spc="3" dirty="0" smtClean="0">
                <a:cs typeface="Arial"/>
              </a:rPr>
              <a:t>&lt;/</a:t>
            </a:r>
            <a:r>
              <a:rPr sz="1200" spc="3" dirty="0">
                <a:cs typeface="Arial"/>
              </a:rPr>
              <a:t>head</a:t>
            </a:r>
            <a:r>
              <a:rPr sz="1200" spc="3" dirty="0" smtClean="0">
                <a:cs typeface="Arial"/>
              </a:rPr>
              <a:t>&gt;&lt;</a:t>
            </a:r>
            <a:r>
              <a:rPr sz="1200" spc="3" dirty="0">
                <a:cs typeface="Arial"/>
              </a:rPr>
              <a:t>body&gt;</a:t>
            </a:r>
            <a:endParaRPr sz="1200" dirty="0">
              <a:cs typeface="Arial"/>
            </a:endParaRPr>
          </a:p>
          <a:p>
            <a:pPr marL="7112" marR="1090261">
              <a:lnSpc>
                <a:spcPct val="115399"/>
              </a:lnSpc>
            </a:pPr>
            <a:r>
              <a:rPr sz="1200" dirty="0">
                <a:cs typeface="Arial"/>
              </a:rPr>
              <a:t>&lt;</a:t>
            </a:r>
            <a:r>
              <a:rPr sz="1200" dirty="0" smtClean="0">
                <a:cs typeface="Arial"/>
              </a:rPr>
              <a:t>script</a:t>
            </a:r>
            <a:r>
              <a:rPr lang="en-US" sz="1200" spc="-36" dirty="0">
                <a:cs typeface="Arial"/>
              </a:rPr>
              <a:t> </a:t>
            </a:r>
            <a:r>
              <a:rPr lang="en-US" sz="1200" spc="-36" dirty="0" smtClean="0">
                <a:cs typeface="Arial"/>
              </a:rPr>
              <a:t>t</a:t>
            </a:r>
            <a:r>
              <a:rPr sz="1200" spc="3" dirty="0" smtClean="0">
                <a:cs typeface="Arial"/>
              </a:rPr>
              <a:t>ype</a:t>
            </a:r>
            <a:r>
              <a:rPr sz="1200" spc="3" dirty="0">
                <a:cs typeface="Arial"/>
              </a:rPr>
              <a:t>="text/javascript"&gt;  </a:t>
            </a:r>
            <a:r>
              <a:rPr sz="1200" spc="3" dirty="0" err="1">
                <a:cs typeface="Arial"/>
              </a:rPr>
              <a:t>helloWorld</a:t>
            </a:r>
            <a:r>
              <a:rPr sz="1200" spc="3" dirty="0" smtClean="0">
                <a:cs typeface="Arial"/>
              </a:rPr>
              <a:t>();</a:t>
            </a:r>
            <a:r>
              <a:rPr lang="en-US" sz="1200" spc="3" dirty="0" smtClean="0">
                <a:cs typeface="Arial"/>
              </a:rPr>
              <a:t> </a:t>
            </a:r>
            <a:r>
              <a:rPr sz="1200" dirty="0" smtClean="0">
                <a:cs typeface="Arial"/>
              </a:rPr>
              <a:t>&lt;/</a:t>
            </a:r>
            <a:r>
              <a:rPr sz="1200" dirty="0">
                <a:cs typeface="Arial"/>
              </a:rPr>
              <a:t>script</a:t>
            </a:r>
            <a:r>
              <a:rPr sz="1200" dirty="0" smtClean="0">
                <a:cs typeface="Arial"/>
              </a:rPr>
              <a:t>&gt;</a:t>
            </a:r>
            <a:r>
              <a:rPr lang="en-US" sz="1200" dirty="0" smtClean="0">
                <a:cs typeface="Arial"/>
              </a:rPr>
              <a:t> </a:t>
            </a:r>
            <a:r>
              <a:rPr sz="1200" spc="3" dirty="0" smtClean="0">
                <a:cs typeface="Arial"/>
              </a:rPr>
              <a:t>&lt;/</a:t>
            </a:r>
            <a:r>
              <a:rPr sz="1200" spc="3" dirty="0">
                <a:cs typeface="Arial"/>
              </a:rPr>
              <a:t>body</a:t>
            </a:r>
            <a:r>
              <a:rPr sz="1200" spc="3" dirty="0" smtClean="0">
                <a:cs typeface="Arial"/>
              </a:rPr>
              <a:t>&gt;</a:t>
            </a:r>
            <a:r>
              <a:rPr sz="1200" spc="-50" dirty="0" smtClean="0">
                <a:solidFill>
                  <a:srgbClr val="202020"/>
                </a:solidFill>
                <a:cs typeface="Garamond"/>
              </a:rPr>
              <a:t>&lt;/</a:t>
            </a:r>
            <a:r>
              <a:rPr sz="1200" spc="-50" dirty="0">
                <a:solidFill>
                  <a:srgbClr val="202020"/>
                </a:solidFill>
                <a:cs typeface="Garamond"/>
              </a:rPr>
              <a:t>html&gt;</a:t>
            </a:r>
            <a:endParaRPr sz="1200" dirty="0">
              <a:cs typeface="Garamond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6172200" y="3742108"/>
            <a:ext cx="2349818" cy="440582"/>
          </a:xfrm>
          <a:prstGeom prst="rect">
            <a:avLst/>
          </a:prstGeom>
        </p:spPr>
        <p:txBody>
          <a:bodyPr vert="horz" wrap="square" lIns="0" tIns="9601" rIns="0" bIns="0" rtlCol="0">
            <a:spAutoFit/>
          </a:bodyPr>
          <a:lstStyle/>
          <a:p>
            <a:pPr marL="7112">
              <a:spcBef>
                <a:spcPts val="1887"/>
              </a:spcBef>
            </a:pPr>
            <a:r>
              <a:rPr sz="1400" spc="22" dirty="0" smtClean="0">
                <a:solidFill>
                  <a:srgbClr val="3749A2"/>
                </a:solidFill>
                <a:cs typeface="Garamond"/>
              </a:rPr>
              <a:t>&lt;</a:t>
            </a:r>
            <a:r>
              <a:rPr sz="1400" spc="22" dirty="0">
                <a:solidFill>
                  <a:srgbClr val="3749A2"/>
                </a:solidFill>
                <a:cs typeface="Garamond"/>
              </a:rPr>
              <a:t>script</a:t>
            </a:r>
            <a:r>
              <a:rPr sz="1400" spc="8" dirty="0">
                <a:solidFill>
                  <a:srgbClr val="3749A2"/>
                </a:solidFill>
                <a:cs typeface="Garamond"/>
              </a:rPr>
              <a:t> </a:t>
            </a:r>
            <a:r>
              <a:rPr sz="1400" spc="3" dirty="0">
                <a:solidFill>
                  <a:srgbClr val="3749A2"/>
                </a:solidFill>
                <a:cs typeface="Garamond"/>
              </a:rPr>
              <a:t>src="myscript.js"&gt;&lt;/script&gt;</a:t>
            </a:r>
            <a:endParaRPr sz="1400" dirty="0"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7478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+mn-lt"/>
              </a:rPr>
              <a:t>Javascript</a:t>
            </a:r>
            <a:r>
              <a:rPr lang="en-US" sz="2400" dirty="0">
                <a:latin typeface="+mn-lt"/>
              </a:rPr>
              <a:t> Object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Lesson Outcome - Create an object to solve given </a:t>
            </a:r>
            <a:r>
              <a:rPr lang="en-US" sz="2400" dirty="0" smtClean="0">
                <a:latin typeface="+mn-lt"/>
              </a:rPr>
              <a:t>problem</a:t>
            </a:r>
            <a:endParaRPr lang="en-US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12" marR="2845">
              <a:lnSpc>
                <a:spcPct val="125000"/>
              </a:lnSpc>
              <a:spcBef>
                <a:spcPts val="56"/>
              </a:spcBef>
            </a:pPr>
            <a:r>
              <a:rPr lang="en-US" sz="1400" spc="56" dirty="0" smtClean="0">
                <a:solidFill>
                  <a:srgbClr val="202020"/>
                </a:solidFill>
                <a:cs typeface="Garamond"/>
              </a:rPr>
              <a:t>J</a:t>
            </a:r>
            <a:r>
              <a:rPr lang="en-US" sz="1400" spc="56" dirty="0" smtClean="0">
                <a:cs typeface="Garamond"/>
              </a:rPr>
              <a:t>avaScript</a:t>
            </a:r>
            <a:r>
              <a:rPr lang="en-US" sz="1400" spc="8" dirty="0" smtClean="0">
                <a:cs typeface="Garamond"/>
              </a:rPr>
              <a:t> </a:t>
            </a:r>
            <a:r>
              <a:rPr lang="en-US" sz="1400" spc="70" dirty="0">
                <a:cs typeface="Garamond"/>
              </a:rPr>
              <a:t>is</a:t>
            </a:r>
            <a:r>
              <a:rPr lang="en-US" sz="1400" spc="8" dirty="0">
                <a:cs typeface="Garamond"/>
              </a:rPr>
              <a:t> </a:t>
            </a:r>
            <a:r>
              <a:rPr lang="en-US" sz="1400" spc="53" dirty="0">
                <a:cs typeface="Garamond"/>
              </a:rPr>
              <a:t>object-oriented</a:t>
            </a:r>
            <a:r>
              <a:rPr lang="en-US" sz="1400" spc="8" dirty="0">
                <a:cs typeface="Garamond"/>
              </a:rPr>
              <a:t> </a:t>
            </a:r>
            <a:r>
              <a:rPr lang="en-US" sz="1400" spc="81" dirty="0">
                <a:cs typeface="Garamond"/>
              </a:rPr>
              <a:t>and</a:t>
            </a:r>
            <a:r>
              <a:rPr lang="en-US" sz="1400" spc="8" dirty="0">
                <a:cs typeface="Garamond"/>
              </a:rPr>
              <a:t> </a:t>
            </a:r>
            <a:r>
              <a:rPr lang="en-US" sz="1400" spc="78" dirty="0">
                <a:cs typeface="Garamond"/>
              </a:rPr>
              <a:t>uses</a:t>
            </a:r>
            <a:r>
              <a:rPr lang="en-US" sz="1400" spc="11" dirty="0">
                <a:cs typeface="Garamond"/>
              </a:rPr>
              <a:t> </a:t>
            </a:r>
            <a:r>
              <a:rPr lang="en-US" sz="1400" spc="73" dirty="0">
                <a:cs typeface="Garamond"/>
              </a:rPr>
              <a:t>the</a:t>
            </a:r>
            <a:r>
              <a:rPr lang="en-US" sz="1400" spc="8" dirty="0">
                <a:cs typeface="Garamond"/>
              </a:rPr>
              <a:t> </a:t>
            </a:r>
            <a:r>
              <a:rPr lang="en-US" sz="1400" spc="95" dirty="0">
                <a:cs typeface="Garamond"/>
              </a:rPr>
              <a:t>same</a:t>
            </a:r>
            <a:r>
              <a:rPr lang="en-US" sz="1400" spc="8" dirty="0">
                <a:cs typeface="Garamond"/>
              </a:rPr>
              <a:t> </a:t>
            </a:r>
            <a:r>
              <a:rPr lang="en-US" sz="1400" spc="70" dirty="0">
                <a:solidFill>
                  <a:srgbClr val="202020"/>
                </a:solidFill>
                <a:cs typeface="Garamond"/>
              </a:rPr>
              <a:t>method-calling</a:t>
            </a:r>
            <a:r>
              <a:rPr lang="en-US" sz="1400" spc="8" dirty="0">
                <a:solidFill>
                  <a:srgbClr val="202020"/>
                </a:solidFill>
                <a:cs typeface="Garamond"/>
              </a:rPr>
              <a:t> </a:t>
            </a:r>
            <a:r>
              <a:rPr lang="en-US" sz="1400" spc="73" dirty="0">
                <a:solidFill>
                  <a:srgbClr val="202020"/>
                </a:solidFill>
                <a:cs typeface="Garamond"/>
              </a:rPr>
              <a:t>syntax  </a:t>
            </a:r>
            <a:r>
              <a:rPr lang="en-US" sz="1400" spc="92" dirty="0">
                <a:solidFill>
                  <a:srgbClr val="202020"/>
                </a:solidFill>
                <a:cs typeface="Garamond"/>
              </a:rPr>
              <a:t>as</a:t>
            </a:r>
            <a:r>
              <a:rPr lang="en-US" sz="1400" spc="3" dirty="0">
                <a:solidFill>
                  <a:srgbClr val="202020"/>
                </a:solidFill>
                <a:cs typeface="Garamond"/>
              </a:rPr>
              <a:t> </a:t>
            </a:r>
            <a:r>
              <a:rPr lang="en-US" sz="1400" spc="59" dirty="0">
                <a:solidFill>
                  <a:srgbClr val="202020"/>
                </a:solidFill>
                <a:cs typeface="Garamond"/>
              </a:rPr>
              <a:t>Java</a:t>
            </a:r>
            <a:endParaRPr lang="en-US" sz="1400" dirty="0">
              <a:cs typeface="Garamond"/>
            </a:endParaRPr>
          </a:p>
          <a:p>
            <a:pPr marL="7112">
              <a:spcBef>
                <a:spcPts val="353"/>
              </a:spcBef>
            </a:pPr>
            <a:r>
              <a:rPr lang="en-US" sz="1400" spc="56" dirty="0" err="1">
                <a:solidFill>
                  <a:srgbClr val="202020"/>
                </a:solidFill>
                <a:cs typeface="Garamond"/>
              </a:rPr>
              <a:t>document.write</a:t>
            </a:r>
            <a:r>
              <a:rPr lang="en-US" sz="1400" spc="56" dirty="0">
                <a:solidFill>
                  <a:srgbClr val="202020"/>
                </a:solidFill>
                <a:cs typeface="Garamond"/>
              </a:rPr>
              <a:t>("Hello</a:t>
            </a:r>
            <a:r>
              <a:rPr lang="en-US" sz="1400" spc="3" dirty="0">
                <a:solidFill>
                  <a:srgbClr val="202020"/>
                </a:solidFill>
                <a:cs typeface="Garamond"/>
              </a:rPr>
              <a:t> </a:t>
            </a:r>
            <a:r>
              <a:rPr lang="en-US" sz="1400" spc="45" dirty="0">
                <a:solidFill>
                  <a:srgbClr val="202020"/>
                </a:solidFill>
                <a:cs typeface="Garamond"/>
              </a:rPr>
              <a:t>World!");</a:t>
            </a:r>
            <a:endParaRPr lang="en-US" sz="1400" dirty="0">
              <a:cs typeface="Garamond"/>
            </a:endParaRPr>
          </a:p>
          <a:p>
            <a:pPr marL="7112" marR="727907">
              <a:lnSpc>
                <a:spcPct val="125000"/>
              </a:lnSpc>
            </a:pPr>
            <a:r>
              <a:rPr lang="en-US" sz="1400" spc="62" dirty="0" err="1">
                <a:solidFill>
                  <a:srgbClr val="202020"/>
                </a:solidFill>
                <a:cs typeface="Garamond"/>
              </a:rPr>
              <a:t>Javascript</a:t>
            </a:r>
            <a:r>
              <a:rPr lang="en-US" sz="1400" spc="6" dirty="0">
                <a:solidFill>
                  <a:srgbClr val="202020"/>
                </a:solidFill>
                <a:cs typeface="Garamond"/>
              </a:rPr>
              <a:t> </a:t>
            </a:r>
            <a:r>
              <a:rPr lang="en-US" sz="1400" spc="56" dirty="0">
                <a:solidFill>
                  <a:srgbClr val="202020"/>
                </a:solidFill>
                <a:cs typeface="Garamond"/>
              </a:rPr>
              <a:t>objects</a:t>
            </a:r>
            <a:r>
              <a:rPr lang="en-US" sz="1400" spc="6" dirty="0">
                <a:solidFill>
                  <a:srgbClr val="202020"/>
                </a:solidFill>
                <a:cs typeface="Garamond"/>
              </a:rPr>
              <a:t> </a:t>
            </a:r>
            <a:r>
              <a:rPr lang="en-US" sz="1400" spc="84" dirty="0">
                <a:solidFill>
                  <a:srgbClr val="202020"/>
                </a:solidFill>
                <a:cs typeface="Garamond"/>
              </a:rPr>
              <a:t>are</a:t>
            </a:r>
            <a:r>
              <a:rPr lang="en-US" sz="1400" spc="6" dirty="0">
                <a:solidFill>
                  <a:srgbClr val="202020"/>
                </a:solidFill>
                <a:cs typeface="Garamond"/>
              </a:rPr>
              <a:t> </a:t>
            </a:r>
            <a:r>
              <a:rPr lang="en-US" sz="1400" spc="59" dirty="0">
                <a:solidFill>
                  <a:srgbClr val="202020"/>
                </a:solidFill>
                <a:cs typeface="Garamond"/>
              </a:rPr>
              <a:t>collection</a:t>
            </a:r>
            <a:r>
              <a:rPr lang="en-US" sz="1400" spc="6" dirty="0">
                <a:solidFill>
                  <a:srgbClr val="202020"/>
                </a:solidFill>
                <a:cs typeface="Garamond"/>
              </a:rPr>
              <a:t> </a:t>
            </a:r>
            <a:r>
              <a:rPr lang="en-US" sz="1400" spc="25" dirty="0">
                <a:solidFill>
                  <a:srgbClr val="202020"/>
                </a:solidFill>
                <a:cs typeface="Garamond"/>
              </a:rPr>
              <a:t>of</a:t>
            </a:r>
            <a:r>
              <a:rPr lang="en-US" sz="1400" spc="6" dirty="0">
                <a:solidFill>
                  <a:srgbClr val="202020"/>
                </a:solidFill>
                <a:cs typeface="Garamond"/>
              </a:rPr>
              <a:t> </a:t>
            </a:r>
            <a:r>
              <a:rPr lang="en-US" sz="1400" spc="62" dirty="0">
                <a:solidFill>
                  <a:srgbClr val="202020"/>
                </a:solidFill>
                <a:cs typeface="Garamond"/>
              </a:rPr>
              <a:t>properties</a:t>
            </a:r>
            <a:r>
              <a:rPr lang="en-US" sz="1400" spc="6" dirty="0">
                <a:solidFill>
                  <a:srgbClr val="202020"/>
                </a:solidFill>
                <a:cs typeface="Garamond"/>
              </a:rPr>
              <a:t> </a:t>
            </a:r>
            <a:r>
              <a:rPr lang="en-US" sz="1400" spc="81" dirty="0">
                <a:solidFill>
                  <a:srgbClr val="202020"/>
                </a:solidFill>
                <a:cs typeface="Garamond"/>
              </a:rPr>
              <a:t>and</a:t>
            </a:r>
            <a:r>
              <a:rPr lang="en-US" sz="1400" spc="6" dirty="0">
                <a:solidFill>
                  <a:srgbClr val="202020"/>
                </a:solidFill>
                <a:cs typeface="Garamond"/>
              </a:rPr>
              <a:t> </a:t>
            </a:r>
            <a:r>
              <a:rPr lang="en-US" sz="1400" spc="70" dirty="0">
                <a:solidFill>
                  <a:srgbClr val="202020"/>
                </a:solidFill>
                <a:cs typeface="Garamond"/>
              </a:rPr>
              <a:t>methods  </a:t>
            </a:r>
            <a:r>
              <a:rPr lang="en-US" sz="1400" spc="50" dirty="0">
                <a:solidFill>
                  <a:srgbClr val="202020"/>
                </a:solidFill>
                <a:cs typeface="Garamond"/>
              </a:rPr>
              <a:t>Properties </a:t>
            </a:r>
            <a:r>
              <a:rPr lang="en-US" sz="1400" spc="25" dirty="0">
                <a:solidFill>
                  <a:srgbClr val="202020"/>
                </a:solidFill>
                <a:cs typeface="Garamond"/>
              </a:rPr>
              <a:t>- </a:t>
            </a:r>
            <a:r>
              <a:rPr lang="en-US" sz="1400" spc="73" dirty="0">
                <a:solidFill>
                  <a:srgbClr val="202020"/>
                </a:solidFill>
                <a:cs typeface="Garamond"/>
              </a:rPr>
              <a:t>value </a:t>
            </a:r>
            <a:r>
              <a:rPr lang="en-US" sz="1400" spc="45" dirty="0">
                <a:solidFill>
                  <a:srgbClr val="202020"/>
                </a:solidFill>
                <a:cs typeface="Garamond"/>
              </a:rPr>
              <a:t>or </a:t>
            </a:r>
            <a:r>
              <a:rPr lang="en-US" sz="1400" spc="67" dirty="0">
                <a:solidFill>
                  <a:srgbClr val="202020"/>
                </a:solidFill>
                <a:cs typeface="Garamond"/>
              </a:rPr>
              <a:t>set</a:t>
            </a:r>
            <a:r>
              <a:rPr lang="en-US" sz="1400" spc="-188" dirty="0">
                <a:solidFill>
                  <a:srgbClr val="202020"/>
                </a:solidFill>
                <a:cs typeface="Garamond"/>
              </a:rPr>
              <a:t> </a:t>
            </a:r>
            <a:r>
              <a:rPr lang="en-US" sz="1400" spc="25" dirty="0">
                <a:solidFill>
                  <a:srgbClr val="202020"/>
                </a:solidFill>
                <a:cs typeface="Garamond"/>
              </a:rPr>
              <a:t>of </a:t>
            </a:r>
            <a:r>
              <a:rPr lang="en-US" sz="1400" spc="73" dirty="0">
                <a:solidFill>
                  <a:srgbClr val="202020"/>
                </a:solidFill>
                <a:cs typeface="Garamond"/>
              </a:rPr>
              <a:t>values</a:t>
            </a:r>
            <a:endParaRPr lang="en-US" sz="1400" dirty="0">
              <a:cs typeface="Garamond"/>
            </a:endParaRPr>
          </a:p>
          <a:p>
            <a:pPr marL="7112">
              <a:spcBef>
                <a:spcPts val="353"/>
              </a:spcBef>
            </a:pPr>
            <a:r>
              <a:rPr lang="en-US" sz="1400" spc="64" dirty="0" err="1" smtClean="0">
                <a:solidFill>
                  <a:srgbClr val="202020"/>
                </a:solidFill>
                <a:cs typeface="Garamond"/>
              </a:rPr>
              <a:t>metode</a:t>
            </a:r>
            <a:r>
              <a:rPr lang="en-US" sz="1400" spc="64" dirty="0" smtClean="0">
                <a:solidFill>
                  <a:srgbClr val="202020"/>
                </a:solidFill>
                <a:cs typeface="Garamond"/>
              </a:rPr>
              <a:t> </a:t>
            </a:r>
            <a:r>
              <a:rPr lang="en-US" sz="1400" spc="25" dirty="0" smtClean="0">
                <a:solidFill>
                  <a:srgbClr val="202020"/>
                </a:solidFill>
                <a:cs typeface="Garamond"/>
              </a:rPr>
              <a:t>–</a:t>
            </a:r>
            <a:r>
              <a:rPr lang="en-US" sz="1400" spc="-56" dirty="0" smtClean="0">
                <a:solidFill>
                  <a:srgbClr val="202020"/>
                </a:solidFill>
                <a:cs typeface="Garamond"/>
              </a:rPr>
              <a:t> </a:t>
            </a:r>
            <a:r>
              <a:rPr lang="en-US" sz="1400" spc="50" dirty="0" smtClean="0">
                <a:solidFill>
                  <a:srgbClr val="202020"/>
                </a:solidFill>
                <a:cs typeface="Garamond"/>
              </a:rPr>
              <a:t>Function</a:t>
            </a:r>
          </a:p>
          <a:p>
            <a:pPr marL="7112">
              <a:spcBef>
                <a:spcPts val="353"/>
              </a:spcBef>
            </a:pPr>
            <a:r>
              <a:rPr lang="en-US" sz="1400" spc="50" dirty="0" smtClean="0">
                <a:solidFill>
                  <a:srgbClr val="202020"/>
                </a:solidFill>
                <a:cs typeface="Garamond"/>
              </a:rPr>
              <a:t>Property</a:t>
            </a:r>
          </a:p>
          <a:p>
            <a:pPr marL="407162" lvl="1">
              <a:spcBef>
                <a:spcPts val="353"/>
              </a:spcBef>
            </a:pPr>
            <a:r>
              <a:rPr lang="en-US" sz="1400" dirty="0">
                <a:cs typeface="Garamond"/>
              </a:rPr>
              <a:t>data associated </a:t>
            </a:r>
            <a:r>
              <a:rPr lang="en-US" sz="1400" dirty="0" err="1">
                <a:cs typeface="Garamond"/>
              </a:rPr>
              <a:t>wth</a:t>
            </a:r>
            <a:r>
              <a:rPr lang="en-US" sz="1400" dirty="0">
                <a:cs typeface="Garamond"/>
              </a:rPr>
              <a:t> an object  Each </a:t>
            </a:r>
            <a:r>
              <a:rPr lang="en-US" sz="1400" dirty="0" err="1">
                <a:cs typeface="Garamond"/>
              </a:rPr>
              <a:t>objevt</a:t>
            </a:r>
            <a:r>
              <a:rPr lang="en-US" sz="1400" dirty="0">
                <a:cs typeface="Garamond"/>
              </a:rPr>
              <a:t> has its own set of  properties</a:t>
            </a:r>
          </a:p>
          <a:p>
            <a:pPr marL="407162" lvl="1">
              <a:spcBef>
                <a:spcPts val="353"/>
              </a:spcBef>
            </a:pPr>
            <a:r>
              <a:rPr lang="en-US" sz="1400" dirty="0">
                <a:cs typeface="Garamond"/>
              </a:rPr>
              <a:t>A Property is </a:t>
            </a:r>
            <a:r>
              <a:rPr lang="en-US" sz="1400" dirty="0" err="1">
                <a:cs typeface="Garamond"/>
              </a:rPr>
              <a:t>key:value</a:t>
            </a:r>
            <a:r>
              <a:rPr lang="en-US" sz="1400" dirty="0">
                <a:cs typeface="Garamond"/>
              </a:rPr>
              <a:t> pair  </a:t>
            </a:r>
            <a:r>
              <a:rPr lang="en-US" sz="1400" dirty="0" err="1">
                <a:cs typeface="Garamond"/>
              </a:rPr>
              <a:t>var</a:t>
            </a:r>
            <a:r>
              <a:rPr lang="en-US" sz="1400" dirty="0">
                <a:cs typeface="Garamond"/>
              </a:rPr>
              <a:t> user =</a:t>
            </a:r>
          </a:p>
          <a:p>
            <a:pPr marL="407162" lvl="1">
              <a:spcBef>
                <a:spcPts val="353"/>
              </a:spcBef>
            </a:pPr>
            <a:r>
              <a:rPr lang="en-US" sz="1400" dirty="0">
                <a:cs typeface="Garamond"/>
              </a:rPr>
              <a:t>{ </a:t>
            </a:r>
            <a:r>
              <a:rPr lang="en-US" sz="1400" dirty="0" err="1">
                <a:cs typeface="Garamond"/>
              </a:rPr>
              <a:t>fname</a:t>
            </a:r>
            <a:r>
              <a:rPr lang="en-US" sz="1400" dirty="0">
                <a:cs typeface="Garamond"/>
              </a:rPr>
              <a:t>: "</a:t>
            </a:r>
            <a:r>
              <a:rPr lang="en-US" sz="1400" dirty="0" err="1">
                <a:cs typeface="Garamond"/>
              </a:rPr>
              <a:t>Manaswini</a:t>
            </a:r>
            <a:r>
              <a:rPr lang="en-US" sz="1400" dirty="0">
                <a:cs typeface="Garamond"/>
              </a:rPr>
              <a:t>",</a:t>
            </a:r>
          </a:p>
          <a:p>
            <a:pPr marL="407162" lvl="1">
              <a:spcBef>
                <a:spcPts val="353"/>
              </a:spcBef>
            </a:pPr>
            <a:r>
              <a:rPr lang="en-US" sz="1400" dirty="0" err="1">
                <a:cs typeface="Garamond"/>
              </a:rPr>
              <a:t>lname</a:t>
            </a:r>
            <a:r>
              <a:rPr lang="en-US" sz="1400" dirty="0">
                <a:cs typeface="Garamond"/>
              </a:rPr>
              <a:t>: "</a:t>
            </a:r>
            <a:r>
              <a:rPr lang="en-US" sz="1400" dirty="0" err="1">
                <a:cs typeface="Garamond"/>
              </a:rPr>
              <a:t>Parlikar</a:t>
            </a:r>
            <a:r>
              <a:rPr lang="en-US" sz="1400" dirty="0" smtClean="0">
                <a:cs typeface="Garamond"/>
              </a:rPr>
              <a:t>"};</a:t>
            </a:r>
          </a:p>
          <a:p>
            <a:pPr marL="7112">
              <a:spcBef>
                <a:spcPts val="353"/>
              </a:spcBef>
            </a:pPr>
            <a:r>
              <a:rPr lang="en-US" sz="1400" dirty="0" smtClean="0">
                <a:cs typeface="Garamond"/>
              </a:rPr>
              <a:t>Method</a:t>
            </a:r>
          </a:p>
          <a:p>
            <a:pPr marL="407162" lvl="1">
              <a:spcBef>
                <a:spcPts val="353"/>
              </a:spcBef>
            </a:pPr>
            <a:r>
              <a:rPr lang="en-US" sz="1400" dirty="0">
                <a:cs typeface="Garamond"/>
              </a:rPr>
              <a:t>Action performed by </a:t>
            </a:r>
            <a:r>
              <a:rPr lang="en-US" sz="1400" dirty="0" smtClean="0">
                <a:cs typeface="Garamond"/>
              </a:rPr>
              <a:t>object</a:t>
            </a:r>
          </a:p>
          <a:p>
            <a:pPr marL="7112">
              <a:spcBef>
                <a:spcPts val="353"/>
              </a:spcBef>
            </a:pPr>
            <a:r>
              <a:rPr lang="en-US" sz="1400" dirty="0" smtClean="0">
                <a:cs typeface="Garamond"/>
              </a:rPr>
              <a:t>Dot Syntax</a:t>
            </a:r>
          </a:p>
          <a:p>
            <a:pPr marL="407162" lvl="1">
              <a:spcBef>
                <a:spcPts val="353"/>
              </a:spcBef>
            </a:pPr>
            <a:r>
              <a:rPr lang="en-US" sz="1400" dirty="0" smtClean="0">
                <a:cs typeface="Garamond"/>
              </a:rPr>
              <a:t>Properties </a:t>
            </a:r>
            <a:r>
              <a:rPr lang="en-US" sz="1400" dirty="0">
                <a:cs typeface="Garamond"/>
              </a:rPr>
              <a:t>and Methods of object  can be accessed using dot syntax  </a:t>
            </a:r>
            <a:r>
              <a:rPr lang="en-US" sz="1400" dirty="0" err="1">
                <a:cs typeface="Garamond"/>
              </a:rPr>
              <a:t>user.fname</a:t>
            </a:r>
            <a:endParaRPr lang="en-US" sz="1400" dirty="0">
              <a:cs typeface="Garamond"/>
            </a:endParaRPr>
          </a:p>
          <a:p>
            <a:pPr marL="7112">
              <a:spcBef>
                <a:spcPts val="353"/>
              </a:spcBef>
            </a:pPr>
            <a:r>
              <a:rPr lang="en-US" sz="1400" dirty="0" err="1">
                <a:cs typeface="Garamond"/>
              </a:rPr>
              <a:t>Var</a:t>
            </a:r>
            <a:r>
              <a:rPr lang="en-US" sz="1400" dirty="0">
                <a:cs typeface="Garamond"/>
              </a:rPr>
              <a:t> student = {</a:t>
            </a:r>
            <a:r>
              <a:rPr lang="en-US" sz="1400" dirty="0" err="1">
                <a:cs typeface="Garamond"/>
              </a:rPr>
              <a:t>fname</a:t>
            </a:r>
            <a:r>
              <a:rPr lang="en-US" sz="1400" dirty="0">
                <a:cs typeface="Garamond"/>
              </a:rPr>
              <a:t>=“</a:t>
            </a:r>
            <a:r>
              <a:rPr lang="en-US" sz="1400" dirty="0" err="1">
                <a:cs typeface="Garamond"/>
              </a:rPr>
              <a:t>Manaswini</a:t>
            </a:r>
            <a:r>
              <a:rPr lang="en-US" sz="1400" dirty="0">
                <a:cs typeface="Garamond"/>
              </a:rPr>
              <a:t>”, </a:t>
            </a:r>
            <a:r>
              <a:rPr lang="en-US" sz="1400" dirty="0" err="1">
                <a:cs typeface="Garamond"/>
              </a:rPr>
              <a:t>lname</a:t>
            </a:r>
            <a:r>
              <a:rPr lang="en-US" sz="1400" dirty="0">
                <a:cs typeface="Garamond"/>
              </a:rPr>
              <a:t>= "</a:t>
            </a:r>
            <a:r>
              <a:rPr lang="en-US" sz="1400" dirty="0" err="1">
                <a:cs typeface="Garamond"/>
              </a:rPr>
              <a:t>Parlikar</a:t>
            </a:r>
            <a:r>
              <a:rPr lang="en-US" sz="1400" dirty="0">
                <a:cs typeface="Garamond"/>
              </a:rPr>
              <a:t>", id = 17 , </a:t>
            </a:r>
            <a:r>
              <a:rPr lang="en-US" sz="1400" dirty="0" err="1">
                <a:cs typeface="Garamond"/>
              </a:rPr>
              <a:t>fullname</a:t>
            </a:r>
            <a:r>
              <a:rPr lang="en-US" sz="1400" dirty="0">
                <a:cs typeface="Garamond"/>
              </a:rPr>
              <a:t>: function() { return </a:t>
            </a:r>
            <a:r>
              <a:rPr lang="en-US" sz="1400" dirty="0" err="1">
                <a:cs typeface="Garamond"/>
              </a:rPr>
              <a:t>this.fname</a:t>
            </a:r>
            <a:r>
              <a:rPr lang="en-US" sz="1400" dirty="0">
                <a:cs typeface="Garamond"/>
              </a:rPr>
              <a:t> + " " +  </a:t>
            </a:r>
            <a:r>
              <a:rPr lang="en-US" sz="1400" dirty="0" err="1">
                <a:cs typeface="Garamond"/>
              </a:rPr>
              <a:t>this.lname</a:t>
            </a:r>
            <a:r>
              <a:rPr lang="en-US" sz="1400" dirty="0" smtClean="0">
                <a:cs typeface="Garamond"/>
              </a:rPr>
              <a:t>} };</a:t>
            </a:r>
            <a:endParaRPr lang="en-US" sz="1400" dirty="0">
              <a:cs typeface="Garamond"/>
            </a:endParaRPr>
          </a:p>
          <a:p>
            <a:pPr marL="7112">
              <a:spcBef>
                <a:spcPts val="353"/>
              </a:spcBef>
            </a:pPr>
            <a:endParaRPr lang="en-US" sz="1400" dirty="0" smtClean="0">
              <a:cs typeface="Garamond"/>
            </a:endParaRPr>
          </a:p>
          <a:p>
            <a:pPr marL="121412" lvl="1" indent="0">
              <a:spcBef>
                <a:spcPts val="353"/>
              </a:spcBef>
              <a:buNone/>
            </a:pPr>
            <a:endParaRPr lang="en-US" sz="1000" dirty="0" smtClean="0">
              <a:cs typeface="Garamond"/>
            </a:endParaRPr>
          </a:p>
          <a:p>
            <a:pPr marL="407162" lvl="1">
              <a:spcBef>
                <a:spcPts val="353"/>
              </a:spcBef>
            </a:pPr>
            <a:endParaRPr lang="en-US" sz="1000" dirty="0" smtClean="0">
              <a:cs typeface="Garamon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2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Formative Assessment 1</a:t>
            </a:r>
            <a:br>
              <a:rPr lang="en-US" sz="2400" dirty="0" smtClean="0"/>
            </a:br>
            <a:r>
              <a:rPr lang="en-US" sz="2400" dirty="0"/>
              <a:t>Lesson Outcome - Create an object to solve given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/>
              <a:t>Which Operator is used to access properties of </a:t>
            </a:r>
            <a:r>
              <a:rPr lang="en-US" sz="1400" dirty="0" smtClean="0"/>
              <a:t>object</a:t>
            </a:r>
          </a:p>
          <a:p>
            <a:pPr marL="628650" lvl="1" indent="-228600">
              <a:buFont typeface="+mj-lt"/>
              <a:buAutoNum type="arabicPeriod"/>
            </a:pPr>
            <a:r>
              <a:rPr lang="en-US" sz="1000" dirty="0"/>
              <a:t> </a:t>
            </a:r>
            <a:r>
              <a:rPr lang="en-US" sz="1000" dirty="0" smtClean="0"/>
              <a:t>   dot operator    2. arrow operator   3. </a:t>
            </a:r>
            <a:r>
              <a:rPr lang="en-US" sz="1000" dirty="0"/>
              <a:t>+ </a:t>
            </a:r>
            <a:r>
              <a:rPr lang="en-US" sz="1000" dirty="0" smtClean="0"/>
              <a:t>operator    4.  - </a:t>
            </a:r>
            <a:r>
              <a:rPr lang="en-US" sz="1000" dirty="0"/>
              <a:t>operator</a:t>
            </a:r>
            <a:endParaRPr lang="en-US" sz="1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An ……………………… is a comma separated list of colon separated name: value pair is, enclosed within curly braces</a:t>
            </a:r>
            <a:r>
              <a:rPr lang="en-US" sz="1400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000" dirty="0"/>
              <a:t>object </a:t>
            </a:r>
            <a:r>
              <a:rPr lang="en-US" sz="1000" dirty="0" smtClean="0"/>
              <a:t>prototype 2. </a:t>
            </a:r>
            <a:r>
              <a:rPr lang="en-US" sz="1000" dirty="0"/>
              <a:t>object </a:t>
            </a:r>
            <a:r>
              <a:rPr lang="en-US" sz="1000" dirty="0" smtClean="0"/>
              <a:t>literal   3. </a:t>
            </a:r>
            <a:r>
              <a:rPr lang="en-US" sz="1000" dirty="0"/>
              <a:t>object </a:t>
            </a:r>
            <a:r>
              <a:rPr lang="en-US" sz="1000" dirty="0" smtClean="0"/>
              <a:t>class     4. </a:t>
            </a:r>
            <a:r>
              <a:rPr lang="en-US" sz="1000" dirty="0"/>
              <a:t>associative arrays</a:t>
            </a:r>
            <a:endParaRPr lang="en-US" sz="1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var</a:t>
            </a:r>
            <a:r>
              <a:rPr lang="en-US" sz="1400" dirty="0"/>
              <a:t> Person = {</a:t>
            </a:r>
            <a:r>
              <a:rPr lang="en-US" sz="1400" dirty="0" err="1"/>
              <a:t>fname</a:t>
            </a:r>
            <a:r>
              <a:rPr lang="en-US" sz="1400" dirty="0"/>
              <a:t>:"</a:t>
            </a:r>
            <a:r>
              <a:rPr lang="en-US" sz="1400" dirty="0" err="1"/>
              <a:t>Manaswini</a:t>
            </a:r>
            <a:r>
              <a:rPr lang="en-US" sz="1400" dirty="0"/>
              <a:t>",</a:t>
            </a:r>
            <a:r>
              <a:rPr lang="en-US" sz="1400" dirty="0" err="1"/>
              <a:t>lname</a:t>
            </a:r>
            <a:r>
              <a:rPr lang="en-US" sz="1400" dirty="0"/>
              <a:t>:"</a:t>
            </a:r>
            <a:r>
              <a:rPr lang="en-US" sz="1400" dirty="0" err="1"/>
              <a:t>Parlikar</a:t>
            </a:r>
            <a:r>
              <a:rPr lang="en-US" sz="1400" dirty="0"/>
              <a:t>", age:40};</a:t>
            </a:r>
          </a:p>
          <a:p>
            <a:pPr marL="514350" indent="0">
              <a:buNone/>
            </a:pPr>
            <a:r>
              <a:rPr lang="en-US" sz="1400" dirty="0"/>
              <a:t>delete  </a:t>
            </a:r>
            <a:r>
              <a:rPr lang="en-US" sz="1400" dirty="0" err="1"/>
              <a:t>Person.age</a:t>
            </a:r>
            <a:r>
              <a:rPr lang="en-US" sz="1400" dirty="0"/>
              <a:t>;</a:t>
            </a:r>
          </a:p>
          <a:p>
            <a:pPr marL="514350" indent="0">
              <a:buNone/>
            </a:pPr>
            <a:r>
              <a:rPr lang="en-US" sz="1400" dirty="0" err="1"/>
              <a:t>document.write</a:t>
            </a:r>
            <a:r>
              <a:rPr lang="en-US" sz="1400" dirty="0"/>
              <a:t>(</a:t>
            </a:r>
            <a:r>
              <a:rPr lang="en-US" sz="1400" dirty="0" err="1"/>
              <a:t>Person.age</a:t>
            </a:r>
            <a:r>
              <a:rPr lang="en-US" sz="1400" dirty="0" smtClean="0"/>
              <a:t>);</a:t>
            </a:r>
          </a:p>
          <a:p>
            <a:pPr marL="514350" indent="0">
              <a:buNone/>
            </a:pPr>
            <a:r>
              <a:rPr lang="en-US" sz="1400" dirty="0" smtClean="0"/>
              <a:t>What is the output of the code?</a:t>
            </a:r>
          </a:p>
          <a:p>
            <a:pPr marL="857250">
              <a:buFont typeface="+mj-lt"/>
              <a:buAutoNum type="arabicPeriod"/>
            </a:pPr>
            <a:r>
              <a:rPr lang="en-US" sz="1000" dirty="0" smtClean="0"/>
              <a:t>Undefined     2.   40  3. Not available   4.  Syntax Error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2859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JavaScript's interaction with HTML is handled through events that occur when the user or the  browser manipulates a page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dirty="0"/>
              <a:t>Events are a part of the Document Object Model (DOM) and every HTML element contains a set of  events which can trigger JavaScript Code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pPr indent="0">
              <a:buNone/>
            </a:pPr>
            <a:r>
              <a:rPr lang="en-US" sz="1400" dirty="0"/>
              <a:t>&lt;body&gt;</a:t>
            </a:r>
          </a:p>
          <a:p>
            <a:pPr indent="0">
              <a:buNone/>
            </a:pPr>
            <a:r>
              <a:rPr lang="en-US" sz="1400" dirty="0"/>
              <a:t>&lt;p&gt;Click the following button and see result&lt;/p&gt;</a:t>
            </a:r>
          </a:p>
          <a:p>
            <a:pPr indent="0">
              <a:buNone/>
            </a:pPr>
            <a:r>
              <a:rPr lang="en-US" sz="1400" dirty="0"/>
              <a:t>&lt;form&gt;</a:t>
            </a:r>
          </a:p>
          <a:p>
            <a:pPr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input type = "button" </a:t>
            </a:r>
            <a:r>
              <a:rPr lang="en-US" sz="1400" dirty="0" err="1"/>
              <a:t>onclick</a:t>
            </a:r>
            <a:r>
              <a:rPr lang="en-US" sz="1400" dirty="0"/>
              <a:t> = "</a:t>
            </a:r>
            <a:r>
              <a:rPr lang="en-US" sz="1400" dirty="0" err="1"/>
              <a:t>sayHello</a:t>
            </a:r>
            <a:r>
              <a:rPr lang="en-US" sz="1400" dirty="0"/>
              <a:t>()" value = "Say Hello" /&gt;</a:t>
            </a:r>
          </a:p>
          <a:p>
            <a:pPr indent="0">
              <a:buNone/>
            </a:pPr>
            <a:r>
              <a:rPr lang="en-US" sz="1400" dirty="0"/>
              <a:t>&lt;/form&gt;</a:t>
            </a:r>
          </a:p>
          <a:p>
            <a:pPr indent="0">
              <a:buNone/>
            </a:pPr>
            <a:r>
              <a:rPr lang="en-US" sz="1400" dirty="0"/>
              <a:t>&lt;/body&gt;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object 5"/>
          <p:cNvSpPr/>
          <p:nvPr/>
        </p:nvSpPr>
        <p:spPr>
          <a:xfrm>
            <a:off x="914400" y="2635604"/>
            <a:ext cx="5429250" cy="1403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389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</TotalTime>
  <Words>3304</Words>
  <Application>Microsoft Office PowerPoint</Application>
  <PresentationFormat>On-screen Show (4:3)</PresentationFormat>
  <Paragraphs>600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Course Outcomes</vt:lpstr>
      <vt:lpstr>Unit 1</vt:lpstr>
      <vt:lpstr>What is scripting ?</vt:lpstr>
      <vt:lpstr>History of Javascript</vt:lpstr>
      <vt:lpstr>Features of Javascript</vt:lpstr>
      <vt:lpstr>Using Javascript in HTML</vt:lpstr>
      <vt:lpstr>Javascript Object Lesson Outcome - Create an object to solve given problem</vt:lpstr>
      <vt:lpstr>Formative Assessment 1 Lesson Outcome - Create an object to solve given problem</vt:lpstr>
      <vt:lpstr>Main Event</vt:lpstr>
      <vt:lpstr>Javascript Values And Variables</vt:lpstr>
      <vt:lpstr>Javascript variables Cont…</vt:lpstr>
      <vt:lpstr>Javascript variable scope</vt:lpstr>
      <vt:lpstr>Javascript Operators</vt:lpstr>
      <vt:lpstr>Javascript Operators - Comparison Operators</vt:lpstr>
      <vt:lpstr>Javascript Operators - Logical Operators</vt:lpstr>
      <vt:lpstr>Javascript Operators - Bitwise Operators</vt:lpstr>
      <vt:lpstr>Javascript Operators – Assignment Operators</vt:lpstr>
      <vt:lpstr>Javascript Operators – Miscellaneous Operator</vt:lpstr>
      <vt:lpstr>Object , Array and Function</vt:lpstr>
      <vt:lpstr>Conditional Statements – if- else</vt:lpstr>
      <vt:lpstr>Conditional Statements - Switch-case LO 2 -  Develop Javascript to implement Swith-case Statement for given problem</vt:lpstr>
      <vt:lpstr>Formative Assessment- 2  LO – 2 Develop Javascript to implement Swith-case Statement for given problem</vt:lpstr>
      <vt:lpstr>Loop Statement – while  LO – 3 Develop Javascript to implement loop for solving given iterative  problem</vt:lpstr>
      <vt:lpstr>Loop Statement – do -while </vt:lpstr>
      <vt:lpstr>Loop Statement – for</vt:lpstr>
      <vt:lpstr>Loop Statement – for - in</vt:lpstr>
      <vt:lpstr>Formative Assessment  3 LO – 3 Develop Javascript to implement loop for solving given iterative  problem</vt:lpstr>
      <vt:lpstr>Break and Continue</vt:lpstr>
      <vt:lpstr>Break Example</vt:lpstr>
      <vt:lpstr>Continue Example</vt:lpstr>
      <vt:lpstr>Getting, Setting and Deleting  Properties</vt:lpstr>
      <vt:lpstr>Property Getter and Setter LO – 4 Display properties for given object using getter and setter</vt:lpstr>
      <vt:lpstr>Property Getter and Setter</vt:lpstr>
      <vt:lpstr>Property Getter and Setter –  With keyword cont…</vt:lpstr>
      <vt:lpstr>Formative Assessment  4 LO – 4 Display properties for given object using getter and setter</vt:lpstr>
      <vt:lpstr>Formative Assessment 5 LO – 5 Develop Program using basic features of Javascript to solve given problem</vt:lpstr>
      <vt:lpstr>Summative assessment CO - Create an interactive web pages using program.</vt:lpstr>
      <vt:lpstr>Practice Worksheet</vt:lpstr>
      <vt:lpstr>Study Material</vt:lpstr>
      <vt:lpstr>Answer Keys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Windows User</dc:creator>
  <cp:lastModifiedBy>Windows User</cp:lastModifiedBy>
  <cp:revision>85</cp:revision>
  <dcterms:created xsi:type="dcterms:W3CDTF">2020-06-26T09:32:22Z</dcterms:created>
  <dcterms:modified xsi:type="dcterms:W3CDTF">2020-08-11T10:15:29Z</dcterms:modified>
</cp:coreProperties>
</file>