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9" r:id="rId4"/>
    <p:sldId id="261" r:id="rId5"/>
    <p:sldId id="265" r:id="rId6"/>
    <p:sldId id="268" r:id="rId7"/>
    <p:sldId id="275" r:id="rId8"/>
    <p:sldId id="271" r:id="rId9"/>
    <p:sldId id="273" r:id="rId10"/>
    <p:sldId id="278" r:id="rId11"/>
    <p:sldId id="282" r:id="rId12"/>
    <p:sldId id="284" r:id="rId13"/>
    <p:sldId id="286" r:id="rId14"/>
    <p:sldId id="290" r:id="rId15"/>
    <p:sldId id="292" r:id="rId16"/>
    <p:sldId id="295" r:id="rId17"/>
    <p:sldId id="326" r:id="rId18"/>
    <p:sldId id="296" r:id="rId19"/>
    <p:sldId id="299" r:id="rId20"/>
    <p:sldId id="301" r:id="rId21"/>
    <p:sldId id="302" r:id="rId22"/>
    <p:sldId id="328" r:id="rId23"/>
    <p:sldId id="305" r:id="rId24"/>
    <p:sldId id="307" r:id="rId25"/>
    <p:sldId id="310" r:id="rId26"/>
    <p:sldId id="313" r:id="rId27"/>
    <p:sldId id="315" r:id="rId28"/>
    <p:sldId id="316" r:id="rId29"/>
    <p:sldId id="318" r:id="rId30"/>
    <p:sldId id="320" r:id="rId31"/>
    <p:sldId id="322" r:id="rId32"/>
    <p:sldId id="327" r:id="rId33"/>
    <p:sldId id="325" r:id="rId34"/>
    <p:sldId id="329" r:id="rId35"/>
    <p:sldId id="330" r:id="rId36"/>
    <p:sldId id="331" r:id="rId37"/>
    <p:sldId id="33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57" autoAdjust="0"/>
  </p:normalViewPr>
  <p:slideViewPr>
    <p:cSldViewPr>
      <p:cViewPr varScale="1">
        <p:scale>
          <a:sx n="95" d="100"/>
          <a:sy n="95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E8CD-70A5-47CC-BFE3-152BAB866A28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24100-04C2-4052-B91A-53B0C39CB4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24100-04C2-4052-B91A-53B0C39CB4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24100-04C2-4052-B91A-53B0C39CB40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8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2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4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759F-5B8E-49C7-8AB2-75BA4BDADF2A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8C43-0A3A-452D-B2D8-FE5090B49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9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script-objects" TargetMode="External"/><Relationship Id="rId2" Type="http://schemas.openxmlformats.org/officeDocument/2006/relationships/hyperlink" Target="https://www.javatpoint.com/javascript-arra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Unit</a:t>
            </a:r>
            <a:r>
              <a:rPr lang="en-US" dirty="0" smtClean="0"/>
              <a:t>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Array, Function and Strings</a:t>
            </a:r>
          </a:p>
          <a:p>
            <a:r>
              <a:rPr lang="en-US" sz="2400" dirty="0" smtClean="0"/>
              <a:t>Course Outcome – Implement Arrays and Functions in </a:t>
            </a:r>
            <a:r>
              <a:rPr lang="en-US" sz="2400" dirty="0" err="1" smtClean="0"/>
              <a:t>Javascript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pop()</a:t>
            </a:r>
          </a:p>
          <a:p>
            <a:pPr lvl="1"/>
            <a:r>
              <a:rPr lang="en-US" sz="1400" dirty="0" smtClean="0"/>
              <a:t>removes the last element from the given array and return that element.	</a:t>
            </a:r>
          </a:p>
          <a:p>
            <a:pPr lvl="1"/>
            <a:r>
              <a:rPr lang="en-US" sz="1400" dirty="0" smtClean="0"/>
              <a:t>Syntax – </a:t>
            </a:r>
          </a:p>
          <a:p>
            <a:pPr marL="747713" lvl="1" indent="0">
              <a:buNone/>
            </a:pPr>
            <a:r>
              <a:rPr lang="en-US" sz="1400" dirty="0" smtClean="0"/>
              <a:t>array.pop()  </a:t>
            </a:r>
          </a:p>
          <a:p>
            <a:pPr marL="747713" lvl="1" indent="0">
              <a:buNone/>
            </a:pPr>
            <a:r>
              <a:rPr lang="en-US" sz="1400" dirty="0" smtClean="0"/>
              <a:t>The last element of given array is return.</a:t>
            </a:r>
          </a:p>
          <a:p>
            <a:pPr lvl="1"/>
            <a:r>
              <a:rPr lang="en-US" sz="1400" dirty="0" smtClean="0"/>
              <a:t>Example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r>
              <a:rPr lang="en-US" sz="1400" dirty="0"/>
              <a:t>p</a:t>
            </a:r>
            <a:r>
              <a:rPr lang="en-US" sz="1400" dirty="0" smtClean="0"/>
              <a:t>ush()</a:t>
            </a:r>
          </a:p>
          <a:p>
            <a:pPr lvl="1"/>
            <a:r>
              <a:rPr lang="en-US" sz="1400" dirty="0" smtClean="0"/>
              <a:t>adds one or more elements to the end of the given array. </a:t>
            </a:r>
          </a:p>
          <a:p>
            <a:pPr lvl="1"/>
            <a:r>
              <a:rPr lang="en-US" sz="1400" dirty="0" smtClean="0"/>
              <a:t>This method changes the length of the original array.</a:t>
            </a:r>
          </a:p>
          <a:p>
            <a:pPr lvl="1"/>
            <a:r>
              <a:rPr lang="en-US" sz="1400" dirty="0" smtClean="0"/>
              <a:t>Syntax – </a:t>
            </a:r>
          </a:p>
          <a:p>
            <a:pPr lvl="1"/>
            <a:r>
              <a:rPr lang="en-US" sz="1400" dirty="0" err="1" smtClean="0"/>
              <a:t>array.push</a:t>
            </a:r>
            <a:r>
              <a:rPr lang="en-US" sz="1400" dirty="0" smtClean="0"/>
              <a:t>(element1,element2....</a:t>
            </a:r>
            <a:r>
              <a:rPr lang="en-US" sz="1400" dirty="0" err="1" smtClean="0"/>
              <a:t>elementn</a:t>
            </a:r>
            <a:r>
              <a:rPr lang="en-US" sz="1400" dirty="0" smtClean="0"/>
              <a:t>)</a:t>
            </a:r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819400"/>
            <a:ext cx="458741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</a:t>
            </a:r>
            <a:r>
              <a:rPr lang="en-US" sz="1400" dirty="0" err="1"/>
              <a:t>AngularJS</a:t>
            </a:r>
            <a:r>
              <a:rPr lang="en-US" sz="1400" dirty="0"/>
              <a:t>","Node.</a:t>
            </a:r>
            <a:r>
              <a:rPr lang="en-US" sz="1400" dirty="0" err="1"/>
              <a:t>js</a:t>
            </a:r>
            <a:r>
              <a:rPr lang="en-US" sz="1400" dirty="0"/>
              <a:t>","</a:t>
            </a:r>
            <a:r>
              <a:rPr lang="en-US" sz="1400" dirty="0" err="1"/>
              <a:t>JQuery</a:t>
            </a:r>
            <a:r>
              <a:rPr lang="en-US" sz="1400" dirty="0"/>
              <a:t>"];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("</a:t>
            </a:r>
            <a:r>
              <a:rPr lang="en-US" sz="1400" dirty="0" err="1"/>
              <a:t>Orginal</a:t>
            </a:r>
            <a:r>
              <a:rPr lang="en-US" sz="1400" dirty="0"/>
              <a:t> array: "+</a:t>
            </a:r>
            <a:r>
              <a:rPr lang="en-US" sz="1400" dirty="0" err="1"/>
              <a:t>arr</a:t>
            </a:r>
            <a:r>
              <a:rPr lang="en-US" sz="1400" dirty="0"/>
              <a:t>+"&lt;</a:t>
            </a:r>
            <a:r>
              <a:rPr lang="en-US" sz="1400" dirty="0" err="1"/>
              <a:t>br</a:t>
            </a:r>
            <a:r>
              <a:rPr lang="en-US" sz="1400" dirty="0"/>
              <a:t>&gt;")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("Extracted element: "+</a:t>
            </a:r>
            <a:r>
              <a:rPr lang="en-US" sz="1400" dirty="0" err="1"/>
              <a:t>arr.pop</a:t>
            </a:r>
            <a:r>
              <a:rPr lang="en-US" sz="1400" dirty="0"/>
              <a:t>()+"&lt;</a:t>
            </a:r>
            <a:r>
              <a:rPr lang="en-US" sz="1400" dirty="0" err="1"/>
              <a:t>br</a:t>
            </a:r>
            <a:r>
              <a:rPr lang="en-US" sz="1400" dirty="0"/>
              <a:t>&gt;");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("Remaining elements: "+ </a:t>
            </a:r>
            <a:r>
              <a:rPr lang="en-US" sz="1400" dirty="0" err="1"/>
              <a:t>arr</a:t>
            </a:r>
            <a:r>
              <a:rPr lang="en-US" sz="1400" dirty="0"/>
              <a:t>);  </a:t>
            </a:r>
            <a:endParaRPr lang="en-US" sz="1400" dirty="0" smtClean="0"/>
          </a:p>
          <a:p>
            <a:r>
              <a:rPr lang="en-US" sz="1400" dirty="0" smtClean="0"/>
              <a:t>&lt;/</a:t>
            </a:r>
            <a:r>
              <a:rPr lang="en-US" sz="1400" dirty="0"/>
              <a:t>script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50163" y="5715000"/>
            <a:ext cx="223586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&lt;script&gt;  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var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 err="1">
                <a:solidFill>
                  <a:srgbClr val="FF0000"/>
                </a:solidFill>
              </a:rPr>
              <a:t>arr</a:t>
            </a:r>
            <a:r>
              <a:rPr lang="en-US" sz="1200" dirty="0">
                <a:solidFill>
                  <a:srgbClr val="FF0000"/>
                </a:solidFill>
              </a:rPr>
              <a:t>=["</a:t>
            </a:r>
            <a:r>
              <a:rPr lang="en-US" sz="1200" dirty="0" err="1">
                <a:solidFill>
                  <a:srgbClr val="FF0000"/>
                </a:solidFill>
              </a:rPr>
              <a:t>AngularJS</a:t>
            </a:r>
            <a:r>
              <a:rPr lang="en-US" sz="1200" dirty="0">
                <a:solidFill>
                  <a:srgbClr val="FF0000"/>
                </a:solidFill>
              </a:rPr>
              <a:t>","Node.js"];  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arr.push</a:t>
            </a:r>
            <a:r>
              <a:rPr lang="en-US" sz="1200" dirty="0">
                <a:solidFill>
                  <a:srgbClr val="FF0000"/>
                </a:solidFill>
              </a:rPr>
              <a:t>("</a:t>
            </a:r>
            <a:r>
              <a:rPr lang="en-US" sz="1200" dirty="0" err="1">
                <a:solidFill>
                  <a:srgbClr val="FF0000"/>
                </a:solidFill>
              </a:rPr>
              <a:t>JQuery</a:t>
            </a:r>
            <a:r>
              <a:rPr lang="en-US" sz="1200" dirty="0">
                <a:solidFill>
                  <a:srgbClr val="FF0000"/>
                </a:solidFill>
              </a:rPr>
              <a:t>");  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document.writeln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arr</a:t>
            </a:r>
            <a:r>
              <a:rPr lang="en-US" sz="1200" dirty="0">
                <a:solidFill>
                  <a:srgbClr val="FF0000"/>
                </a:solidFill>
              </a:rPr>
              <a:t>);  </a:t>
            </a:r>
          </a:p>
          <a:p>
            <a:r>
              <a:rPr lang="en-US" sz="1200" dirty="0">
                <a:solidFill>
                  <a:srgbClr val="FF0000"/>
                </a:solidFill>
              </a:rPr>
              <a:t>&lt;/script</a:t>
            </a:r>
            <a:r>
              <a:rPr lang="en-US" sz="1200" dirty="0" smtClean="0">
                <a:solidFill>
                  <a:srgbClr val="FF0000"/>
                </a:solidFill>
              </a:rPr>
              <a:t>&gt;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4958744"/>
            <a:ext cx="3604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&lt;script&gt;  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var</a:t>
            </a:r>
            <a:r>
              <a:rPr lang="en-US" sz="1200" dirty="0">
                <a:solidFill>
                  <a:srgbClr val="0070C0"/>
                </a:solidFill>
              </a:rPr>
              <a:t> </a:t>
            </a:r>
            <a:r>
              <a:rPr lang="en-US" sz="1200" dirty="0" err="1">
                <a:solidFill>
                  <a:srgbClr val="0070C0"/>
                </a:solidFill>
              </a:rPr>
              <a:t>arr</a:t>
            </a:r>
            <a:r>
              <a:rPr lang="en-US" sz="1200" dirty="0">
                <a:solidFill>
                  <a:srgbClr val="0070C0"/>
                </a:solidFill>
              </a:rPr>
              <a:t>=["</a:t>
            </a:r>
            <a:r>
              <a:rPr lang="en-US" sz="1200" dirty="0" err="1">
                <a:solidFill>
                  <a:srgbClr val="0070C0"/>
                </a:solidFill>
              </a:rPr>
              <a:t>AngularJS</a:t>
            </a:r>
            <a:r>
              <a:rPr lang="en-US" sz="1200" dirty="0">
                <a:solidFill>
                  <a:srgbClr val="0070C0"/>
                </a:solidFill>
              </a:rPr>
              <a:t>","Node.js"];  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document.writeln</a:t>
            </a:r>
            <a:r>
              <a:rPr lang="en-US" sz="1200" dirty="0">
                <a:solidFill>
                  <a:srgbClr val="0070C0"/>
                </a:solidFill>
              </a:rPr>
              <a:t>("Length before invoking push(): "+</a:t>
            </a:r>
            <a:r>
              <a:rPr lang="en-US" sz="1200" dirty="0" err="1">
                <a:solidFill>
                  <a:srgbClr val="0070C0"/>
                </a:solidFill>
              </a:rPr>
              <a:t>arr.length</a:t>
            </a:r>
            <a:r>
              <a:rPr lang="en-US" sz="1200" dirty="0">
                <a:solidFill>
                  <a:srgbClr val="0070C0"/>
                </a:solidFill>
              </a:rPr>
              <a:t>+"&lt;</a:t>
            </a:r>
            <a:r>
              <a:rPr lang="en-US" sz="1200" dirty="0" err="1">
                <a:solidFill>
                  <a:srgbClr val="0070C0"/>
                </a:solidFill>
              </a:rPr>
              <a:t>br</a:t>
            </a:r>
            <a:r>
              <a:rPr lang="en-US" sz="1200" dirty="0">
                <a:solidFill>
                  <a:srgbClr val="0070C0"/>
                </a:solidFill>
              </a:rPr>
              <a:t>&gt;");  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arr.push</a:t>
            </a:r>
            <a:r>
              <a:rPr lang="en-US" sz="1200" dirty="0">
                <a:solidFill>
                  <a:srgbClr val="0070C0"/>
                </a:solidFill>
              </a:rPr>
              <a:t>("</a:t>
            </a:r>
            <a:r>
              <a:rPr lang="en-US" sz="1200" dirty="0" err="1">
                <a:solidFill>
                  <a:srgbClr val="0070C0"/>
                </a:solidFill>
              </a:rPr>
              <a:t>JQuery</a:t>
            </a:r>
            <a:r>
              <a:rPr lang="en-US" sz="1200" dirty="0">
                <a:solidFill>
                  <a:srgbClr val="0070C0"/>
                </a:solidFill>
              </a:rPr>
              <a:t>","Bootstrap");  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document.writeln</a:t>
            </a:r>
            <a:r>
              <a:rPr lang="en-US" sz="1200" dirty="0">
                <a:solidFill>
                  <a:srgbClr val="0070C0"/>
                </a:solidFill>
              </a:rPr>
              <a:t>("Length after invoking push(): "+</a:t>
            </a:r>
            <a:r>
              <a:rPr lang="en-US" sz="1200" dirty="0" err="1">
                <a:solidFill>
                  <a:srgbClr val="0070C0"/>
                </a:solidFill>
              </a:rPr>
              <a:t>arr.length</a:t>
            </a:r>
            <a:r>
              <a:rPr lang="en-US" sz="1200" dirty="0">
                <a:solidFill>
                  <a:srgbClr val="0070C0"/>
                </a:solidFill>
              </a:rPr>
              <a:t>+"&lt;</a:t>
            </a:r>
            <a:r>
              <a:rPr lang="en-US" sz="1200" dirty="0" err="1">
                <a:solidFill>
                  <a:srgbClr val="0070C0"/>
                </a:solidFill>
              </a:rPr>
              <a:t>br</a:t>
            </a:r>
            <a:r>
              <a:rPr lang="en-US" sz="1200" dirty="0">
                <a:solidFill>
                  <a:srgbClr val="0070C0"/>
                </a:solidFill>
              </a:rPr>
              <a:t>&gt;");   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document.writeln</a:t>
            </a:r>
            <a:r>
              <a:rPr lang="en-US" sz="1200" dirty="0">
                <a:solidFill>
                  <a:srgbClr val="0070C0"/>
                </a:solidFill>
              </a:rPr>
              <a:t>("Update array: "+</a:t>
            </a:r>
            <a:r>
              <a:rPr lang="en-US" sz="1200" dirty="0" err="1">
                <a:solidFill>
                  <a:srgbClr val="0070C0"/>
                </a:solidFill>
              </a:rPr>
              <a:t>arr</a:t>
            </a:r>
            <a:r>
              <a:rPr lang="en-US" sz="1200" dirty="0">
                <a:solidFill>
                  <a:srgbClr val="0070C0"/>
                </a:solidFill>
              </a:rPr>
              <a:t>);  </a:t>
            </a:r>
          </a:p>
          <a:p>
            <a:r>
              <a:rPr lang="en-US" sz="1200" dirty="0">
                <a:solidFill>
                  <a:srgbClr val="0070C0"/>
                </a:solidFill>
              </a:rPr>
              <a:t>&lt;/script&gt; </a:t>
            </a:r>
            <a:r>
              <a:rPr lang="en-US" sz="1200" dirty="0"/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reverse()</a:t>
            </a:r>
          </a:p>
          <a:p>
            <a:r>
              <a:rPr lang="en-US" sz="1400" dirty="0" smtClean="0"/>
              <a:t>method changes the sequence of elements of the given array and returns the reverse sequence. </a:t>
            </a:r>
          </a:p>
          <a:p>
            <a:r>
              <a:rPr lang="en-US" sz="1400" dirty="0" smtClean="0"/>
              <a:t>In other words, the arrays last element becomes first and the first element becomes the last. </a:t>
            </a:r>
          </a:p>
          <a:p>
            <a:r>
              <a:rPr lang="en-US" sz="1400" dirty="0" smtClean="0"/>
              <a:t>This method also made the changes in the original array.</a:t>
            </a:r>
          </a:p>
          <a:p>
            <a:pPr lvl="1"/>
            <a:r>
              <a:rPr lang="en-US" sz="1400" dirty="0" smtClean="0"/>
              <a:t>Syntax – </a:t>
            </a:r>
          </a:p>
          <a:p>
            <a:pPr lvl="1"/>
            <a:r>
              <a:rPr lang="en-US" sz="1400" dirty="0" err="1" smtClean="0"/>
              <a:t>array.reverse</a:t>
            </a:r>
            <a:r>
              <a:rPr lang="en-US" sz="1400" dirty="0" smtClean="0"/>
              <a:t>()  </a:t>
            </a:r>
          </a:p>
          <a:p>
            <a:pPr lvl="1"/>
            <a:r>
              <a:rPr lang="en-US" sz="1400" dirty="0" smtClean="0"/>
              <a:t>Example</a:t>
            </a:r>
          </a:p>
          <a:p>
            <a:pPr lvl="1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3505200"/>
            <a:ext cx="40386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</a:t>
            </a:r>
            <a:r>
              <a:rPr lang="en-US" sz="1400" dirty="0" err="1"/>
              <a:t>AngulaJS</a:t>
            </a:r>
            <a:r>
              <a:rPr lang="en-US" sz="1400" dirty="0"/>
              <a:t>","Node.</a:t>
            </a:r>
            <a:r>
              <a:rPr lang="en-US" sz="1400" dirty="0" err="1"/>
              <a:t>js</a:t>
            </a:r>
            <a:r>
              <a:rPr lang="en-US" sz="1400" dirty="0"/>
              <a:t>","</a:t>
            </a:r>
            <a:r>
              <a:rPr lang="en-US" sz="1400" dirty="0" err="1"/>
              <a:t>JQuery</a:t>
            </a:r>
            <a:r>
              <a:rPr lang="en-US" sz="1400" dirty="0"/>
              <a:t>"];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rev=</a:t>
            </a:r>
            <a:r>
              <a:rPr lang="en-US" sz="1400" dirty="0" err="1"/>
              <a:t>arr.reverse</a:t>
            </a:r>
            <a:r>
              <a:rPr lang="en-US" sz="1400" dirty="0"/>
              <a:t>();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(rev);  </a:t>
            </a:r>
          </a:p>
          <a:p>
            <a:r>
              <a:rPr lang="en-US" sz="1400" dirty="0"/>
              <a:t>&lt;/script&gt;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shift() - </a:t>
            </a:r>
          </a:p>
          <a:p>
            <a:r>
              <a:rPr lang="en-US" sz="1400" dirty="0" smtClean="0"/>
              <a:t>removes the first element of the given array and returns that element. </a:t>
            </a:r>
          </a:p>
          <a:p>
            <a:r>
              <a:rPr lang="en-US" sz="1400" dirty="0" smtClean="0"/>
              <a:t>This method changes the length of the original array.</a:t>
            </a:r>
          </a:p>
          <a:p>
            <a:pPr lvl="1"/>
            <a:r>
              <a:rPr lang="en-US" sz="1400" dirty="0" smtClean="0"/>
              <a:t>Syntax – </a:t>
            </a:r>
          </a:p>
          <a:p>
            <a:pPr marL="747713" lvl="1" indent="0">
              <a:buNone/>
            </a:pPr>
            <a:r>
              <a:rPr lang="en-US" sz="1400" dirty="0" smtClean="0"/>
              <a:t>array. shift() </a:t>
            </a:r>
          </a:p>
          <a:p>
            <a:pPr marL="747713" lvl="1" indent="0">
              <a:buNone/>
            </a:pPr>
            <a:r>
              <a:rPr lang="en-US" sz="1400" dirty="0" smtClean="0"/>
              <a:t>It returns the first element of an array.</a:t>
            </a:r>
          </a:p>
          <a:p>
            <a:pPr lvl="1"/>
            <a:r>
              <a:rPr lang="en-US" sz="1400" dirty="0" smtClean="0"/>
              <a:t>Example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429000"/>
            <a:ext cx="324306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</a:t>
            </a:r>
            <a:r>
              <a:rPr lang="en-US" sz="1400" dirty="0" err="1"/>
              <a:t>AngularJS</a:t>
            </a:r>
            <a:r>
              <a:rPr lang="en-US" sz="1400" dirty="0"/>
              <a:t>","Node.</a:t>
            </a:r>
            <a:r>
              <a:rPr lang="en-US" sz="1400" dirty="0" err="1"/>
              <a:t>js</a:t>
            </a:r>
            <a:r>
              <a:rPr lang="en-US" sz="1400" dirty="0"/>
              <a:t>","</a:t>
            </a:r>
            <a:r>
              <a:rPr lang="en-US" sz="1400" dirty="0" err="1"/>
              <a:t>JQuery</a:t>
            </a:r>
            <a:r>
              <a:rPr lang="en-US" sz="1400" dirty="0"/>
              <a:t>"];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result=</a:t>
            </a:r>
            <a:r>
              <a:rPr lang="en-US" sz="1400" dirty="0" err="1"/>
              <a:t>arr.shift</a:t>
            </a:r>
            <a:r>
              <a:rPr lang="en-US" sz="1400" dirty="0"/>
              <a:t>();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(result);  </a:t>
            </a:r>
          </a:p>
          <a:p>
            <a:r>
              <a:rPr lang="en-US" sz="1400" dirty="0"/>
              <a:t>&lt;/script&gt;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lice()</a:t>
            </a:r>
          </a:p>
          <a:p>
            <a:r>
              <a:rPr lang="en-US" sz="1400" dirty="0" smtClean="0"/>
              <a:t>extracts the part of the given array and returns it.</a:t>
            </a:r>
          </a:p>
          <a:p>
            <a:r>
              <a:rPr lang="en-US" sz="1400" dirty="0" smtClean="0"/>
              <a:t>This method doesn't change the original array.</a:t>
            </a:r>
          </a:p>
          <a:p>
            <a:pPr lvl="1"/>
            <a:r>
              <a:rPr lang="en-US" sz="1400" dirty="0" smtClean="0"/>
              <a:t>Syntax- </a:t>
            </a:r>
          </a:p>
          <a:p>
            <a:pPr marL="747713" lvl="1" indent="0">
              <a:buNone/>
            </a:pPr>
            <a:r>
              <a:rPr lang="en-US" sz="1400" dirty="0" err="1" smtClean="0"/>
              <a:t>array.slice</a:t>
            </a:r>
            <a:r>
              <a:rPr lang="en-US" sz="1400" dirty="0" smtClean="0"/>
              <a:t>(</a:t>
            </a:r>
            <a:r>
              <a:rPr lang="en-US" sz="1400" dirty="0" err="1" smtClean="0"/>
              <a:t>start,end</a:t>
            </a:r>
            <a:r>
              <a:rPr lang="en-US" sz="1400" dirty="0" smtClean="0"/>
              <a:t>)  </a:t>
            </a:r>
          </a:p>
          <a:p>
            <a:pPr marL="747713" lvl="1" indent="0">
              <a:buNone/>
            </a:pPr>
            <a:r>
              <a:rPr lang="en-US" sz="1400" b="1" dirty="0" smtClean="0"/>
              <a:t>start</a:t>
            </a:r>
            <a:r>
              <a:rPr lang="en-US" sz="1400" dirty="0" smtClean="0"/>
              <a:t> - It is optional. It represents the index from where the method starts to extract the elements.</a:t>
            </a:r>
          </a:p>
          <a:p>
            <a:pPr marL="747713" lvl="1" indent="0">
              <a:buNone/>
            </a:pPr>
            <a:r>
              <a:rPr lang="en-US" sz="1400" b="1" dirty="0" smtClean="0"/>
              <a:t>end</a:t>
            </a:r>
            <a:r>
              <a:rPr lang="en-US" sz="1400" dirty="0" smtClean="0"/>
              <a:t> - It is optional. It represents the index at where the method stops extracting elements.</a:t>
            </a:r>
          </a:p>
          <a:p>
            <a:pPr marL="747713" lvl="1" indent="0">
              <a:buNone/>
            </a:pPr>
            <a:r>
              <a:rPr lang="en-US" sz="1400" dirty="0" smtClean="0"/>
              <a:t>Returns a new array contains the extracted elements.</a:t>
            </a:r>
          </a:p>
          <a:p>
            <a:pPr lvl="1"/>
            <a:r>
              <a:rPr lang="en-US" sz="1400" dirty="0" smtClean="0"/>
              <a:t>Example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2400"/>
            <a:ext cx="414151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</a:t>
            </a:r>
            <a:r>
              <a:rPr lang="en-US" sz="1400" dirty="0" err="1"/>
              <a:t>AngularJS</a:t>
            </a:r>
            <a:r>
              <a:rPr lang="en-US" sz="1400" dirty="0"/>
              <a:t>","Node.</a:t>
            </a:r>
            <a:r>
              <a:rPr lang="en-US" sz="1400" dirty="0" err="1"/>
              <a:t>js</a:t>
            </a:r>
            <a:r>
              <a:rPr lang="en-US" sz="1400" dirty="0"/>
              <a:t>","</a:t>
            </a:r>
            <a:r>
              <a:rPr lang="en-US" sz="1400" dirty="0" err="1"/>
              <a:t>JQuery</a:t>
            </a:r>
            <a:r>
              <a:rPr lang="en-US" sz="1400" dirty="0"/>
              <a:t>","Bootstrap"]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result=</a:t>
            </a:r>
            <a:r>
              <a:rPr lang="en-US" sz="1400" dirty="0" err="1"/>
              <a:t>arr.slice</a:t>
            </a:r>
            <a:r>
              <a:rPr lang="en-US" sz="1400" dirty="0"/>
              <a:t>(1,2);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(result);  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Output – </a:t>
            </a:r>
            <a:r>
              <a:rPr lang="en-US" sz="1400" dirty="0" smtClean="0"/>
              <a:t> Node.js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3952010"/>
            <a:ext cx="414151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</a:t>
            </a:r>
            <a:r>
              <a:rPr lang="en-US" sz="1400" dirty="0" err="1"/>
              <a:t>AngularJS</a:t>
            </a:r>
            <a:r>
              <a:rPr lang="en-US" sz="1400" dirty="0"/>
              <a:t>","Node.</a:t>
            </a:r>
            <a:r>
              <a:rPr lang="en-US" sz="1400" dirty="0" err="1"/>
              <a:t>js</a:t>
            </a:r>
            <a:r>
              <a:rPr lang="en-US" sz="1400" dirty="0"/>
              <a:t>","</a:t>
            </a:r>
            <a:r>
              <a:rPr lang="en-US" sz="1400" dirty="0" err="1"/>
              <a:t>JQuery</a:t>
            </a:r>
            <a:r>
              <a:rPr lang="en-US" sz="1400" dirty="0"/>
              <a:t>","Bootstrap"]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result=</a:t>
            </a:r>
            <a:r>
              <a:rPr lang="en-US" sz="1400" dirty="0" err="1"/>
              <a:t>arr.slice</a:t>
            </a:r>
            <a:r>
              <a:rPr lang="en-US" sz="1400" dirty="0"/>
              <a:t>(0,3);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(result);  </a:t>
            </a:r>
          </a:p>
          <a:p>
            <a:r>
              <a:rPr lang="en-US" sz="1400" dirty="0"/>
              <a:t>&lt;/script&gt;</a:t>
            </a:r>
          </a:p>
          <a:p>
            <a:r>
              <a:rPr lang="en-US" sz="1400" dirty="0"/>
              <a:t>Output – </a:t>
            </a:r>
            <a:r>
              <a:rPr lang="en-US" sz="1400" dirty="0" smtClean="0"/>
              <a:t> </a:t>
            </a:r>
            <a:r>
              <a:rPr lang="en-US" sz="1400" dirty="0" err="1" smtClean="0"/>
              <a:t>AngularJS,Node.js,JQuery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5486400"/>
            <a:ext cx="414151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</a:t>
            </a:r>
            <a:r>
              <a:rPr lang="en-US" sz="1400" dirty="0" err="1"/>
              <a:t>AngularJS</a:t>
            </a:r>
            <a:r>
              <a:rPr lang="en-US" sz="1400" dirty="0"/>
              <a:t>","Node.</a:t>
            </a:r>
            <a:r>
              <a:rPr lang="en-US" sz="1400" dirty="0" err="1"/>
              <a:t>js</a:t>
            </a:r>
            <a:r>
              <a:rPr lang="en-US" sz="1400" dirty="0"/>
              <a:t>","</a:t>
            </a:r>
            <a:r>
              <a:rPr lang="en-US" sz="1400" dirty="0" err="1"/>
              <a:t>JQuery</a:t>
            </a:r>
            <a:r>
              <a:rPr lang="en-US" sz="1400" dirty="0"/>
              <a:t>","Bootstrap"]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result=</a:t>
            </a:r>
            <a:r>
              <a:rPr lang="en-US" sz="1400" dirty="0" err="1"/>
              <a:t>arr.slice</a:t>
            </a:r>
            <a:r>
              <a:rPr lang="en-US" sz="1400" dirty="0"/>
              <a:t>(-4,-1);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(result);  </a:t>
            </a:r>
          </a:p>
          <a:p>
            <a:r>
              <a:rPr lang="en-US" sz="1400" dirty="0"/>
              <a:t>&lt;/script&gt;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sort()</a:t>
            </a:r>
          </a:p>
          <a:p>
            <a:r>
              <a:rPr lang="en-US" sz="1400" dirty="0" smtClean="0"/>
              <a:t>arrange the array elements in some order. By default, sort() method follows the ascending order.</a:t>
            </a:r>
          </a:p>
          <a:p>
            <a:pPr lvl="1"/>
            <a:r>
              <a:rPr lang="en-US" sz="1400" dirty="0" smtClean="0"/>
              <a:t>Syntax – </a:t>
            </a:r>
          </a:p>
          <a:p>
            <a:pPr lvl="1" indent="0">
              <a:buNone/>
            </a:pPr>
            <a:r>
              <a:rPr lang="en-US" sz="1400" dirty="0" err="1" smtClean="0"/>
              <a:t>array.sort</a:t>
            </a:r>
            <a:r>
              <a:rPr lang="en-US" sz="1400" dirty="0" smtClean="0"/>
              <a:t>(</a:t>
            </a:r>
            <a:r>
              <a:rPr lang="en-US" sz="1400" dirty="0" err="1" smtClean="0"/>
              <a:t>compareFunction</a:t>
            </a:r>
            <a:r>
              <a:rPr lang="en-US" sz="1400" dirty="0" smtClean="0"/>
              <a:t>)  </a:t>
            </a:r>
          </a:p>
          <a:p>
            <a:pPr lvl="1" indent="0">
              <a:buNone/>
            </a:pPr>
            <a:r>
              <a:rPr lang="en-US" sz="1400" b="1" dirty="0" err="1" smtClean="0"/>
              <a:t>compareFunction</a:t>
            </a:r>
            <a:r>
              <a:rPr lang="en-US" sz="1400" dirty="0" smtClean="0"/>
              <a:t> - It is optional. It represents a function that provides an alternative sort order.</a:t>
            </a:r>
          </a:p>
          <a:p>
            <a:pPr lvl="1"/>
            <a:r>
              <a:rPr lang="en-US" sz="1400" dirty="0" smtClean="0"/>
              <a:t>Example</a:t>
            </a:r>
          </a:p>
          <a:p>
            <a:pPr lvl="1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3352800"/>
            <a:ext cx="414151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</a:t>
            </a:r>
            <a:r>
              <a:rPr lang="en-US" sz="1400" dirty="0" err="1"/>
              <a:t>AngularJS</a:t>
            </a:r>
            <a:r>
              <a:rPr lang="en-US" sz="1400" dirty="0"/>
              <a:t>","Node.</a:t>
            </a:r>
            <a:r>
              <a:rPr lang="en-US" sz="1400" dirty="0" err="1"/>
              <a:t>js</a:t>
            </a:r>
            <a:r>
              <a:rPr lang="en-US" sz="1400" dirty="0"/>
              <a:t>","</a:t>
            </a:r>
            <a:r>
              <a:rPr lang="en-US" sz="1400" dirty="0" err="1"/>
              <a:t>JQuery</a:t>
            </a:r>
            <a:r>
              <a:rPr lang="en-US" sz="1400" dirty="0"/>
              <a:t>","Bootstrap"]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result=</a:t>
            </a:r>
            <a:r>
              <a:rPr lang="en-US" sz="1400" dirty="0" err="1"/>
              <a:t>arr.sort</a:t>
            </a:r>
            <a:r>
              <a:rPr lang="en-US" sz="1400" dirty="0"/>
              <a:t>();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(result);  </a:t>
            </a:r>
          </a:p>
          <a:p>
            <a:r>
              <a:rPr lang="en-US" sz="1400" dirty="0"/>
              <a:t>&lt;/script&gt; 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splice() - </a:t>
            </a:r>
          </a:p>
          <a:p>
            <a:r>
              <a:rPr lang="en-US" sz="1400" dirty="0" smtClean="0"/>
              <a:t>add/remove the elements to/from the existing array. It returns the removed elements from an array. </a:t>
            </a:r>
          </a:p>
          <a:p>
            <a:r>
              <a:rPr lang="en-US" sz="1400" dirty="0" smtClean="0"/>
              <a:t>The splice() method also modifies the original array.</a:t>
            </a:r>
          </a:p>
          <a:p>
            <a:pPr lvl="1"/>
            <a:r>
              <a:rPr lang="en-US" sz="1400" dirty="0" smtClean="0"/>
              <a:t>Syntax – </a:t>
            </a:r>
          </a:p>
          <a:p>
            <a:pPr lvl="1"/>
            <a:r>
              <a:rPr lang="en-US" sz="1400" dirty="0" err="1" smtClean="0"/>
              <a:t>array.splice</a:t>
            </a:r>
            <a:r>
              <a:rPr lang="en-US" sz="1400" dirty="0" smtClean="0"/>
              <a:t>(start,delete,element1,element2,?,elementn) </a:t>
            </a:r>
          </a:p>
          <a:p>
            <a:pPr lvl="1"/>
            <a:r>
              <a:rPr lang="en-US" sz="1400" b="1" dirty="0" smtClean="0"/>
              <a:t>start</a:t>
            </a:r>
            <a:r>
              <a:rPr lang="en-US" sz="1400" dirty="0" smtClean="0"/>
              <a:t> - It represents the index from where the method start to extract the elements.</a:t>
            </a:r>
          </a:p>
          <a:p>
            <a:pPr lvl="1"/>
            <a:r>
              <a:rPr lang="en-US" sz="1400" b="1" dirty="0"/>
              <a:t>delete</a:t>
            </a:r>
            <a:r>
              <a:rPr lang="en-US" sz="1400" dirty="0"/>
              <a:t> - It is optional. It represents the number of elements to be removed.</a:t>
            </a:r>
          </a:p>
          <a:p>
            <a:pPr lvl="1"/>
            <a:r>
              <a:rPr lang="en-US" sz="1400" b="1" dirty="0"/>
              <a:t>element1,element2,...,</a:t>
            </a:r>
            <a:r>
              <a:rPr lang="en-US" sz="1400" b="1" dirty="0" err="1"/>
              <a:t>elementn</a:t>
            </a:r>
            <a:r>
              <a:rPr lang="en-US" sz="1400" dirty="0"/>
              <a:t> - It is optional. It represent the elements to be inserted.</a:t>
            </a:r>
          </a:p>
          <a:p>
            <a:pPr lvl="1"/>
            <a:r>
              <a:rPr lang="en-US" sz="1400" dirty="0"/>
              <a:t>Returns A new array containing the removed elements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Example</a:t>
            </a:r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191000"/>
            <a:ext cx="400968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</a:t>
            </a:r>
            <a:r>
              <a:rPr lang="en-US" sz="1400" dirty="0" err="1">
                <a:solidFill>
                  <a:srgbClr val="FF0000"/>
                </a:solidFill>
              </a:rPr>
              <a:t>arr</a:t>
            </a:r>
            <a:r>
              <a:rPr lang="en-US" sz="1400" dirty="0">
                <a:solidFill>
                  <a:srgbClr val="FF0000"/>
                </a:solidFill>
              </a:rPr>
              <a:t>=["</a:t>
            </a:r>
            <a:r>
              <a:rPr lang="en-US" sz="1400" dirty="0" err="1">
                <a:solidFill>
                  <a:srgbClr val="FF0000"/>
                </a:solidFill>
              </a:rPr>
              <a:t>Monday","Tuesday","Thursday","Friday</a:t>
            </a:r>
            <a:r>
              <a:rPr lang="en-US" sz="1400" dirty="0">
                <a:solidFill>
                  <a:srgbClr val="FF0000"/>
                </a:solidFill>
              </a:rPr>
              <a:t>"];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result=</a:t>
            </a:r>
            <a:r>
              <a:rPr lang="en-US" sz="1400" dirty="0" err="1">
                <a:solidFill>
                  <a:srgbClr val="FF0000"/>
                </a:solidFill>
              </a:rPr>
              <a:t>arr.splice</a:t>
            </a:r>
            <a:r>
              <a:rPr lang="en-US" sz="1400" dirty="0">
                <a:solidFill>
                  <a:srgbClr val="FF0000"/>
                </a:solidFill>
              </a:rPr>
              <a:t>(2,0,"Wednesday")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document.writeln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arr</a:t>
            </a:r>
            <a:r>
              <a:rPr lang="en-US" sz="1400" dirty="0">
                <a:solidFill>
                  <a:srgbClr val="FF0000"/>
                </a:solidFill>
              </a:rPr>
              <a:t>);  </a:t>
            </a:r>
          </a:p>
          <a:p>
            <a:r>
              <a:rPr lang="en-US" sz="1400" dirty="0">
                <a:solidFill>
                  <a:srgbClr val="FF0000"/>
                </a:solidFill>
              </a:rPr>
              <a:t>&lt;/script&gt;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4191000"/>
            <a:ext cx="38100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</a:t>
            </a:r>
            <a:r>
              <a:rPr lang="en-US" sz="1400" dirty="0" err="1">
                <a:solidFill>
                  <a:srgbClr val="0070C0"/>
                </a:solidFill>
              </a:rPr>
              <a:t>arr</a:t>
            </a:r>
            <a:r>
              <a:rPr lang="en-US" sz="1400" dirty="0">
                <a:solidFill>
                  <a:srgbClr val="0070C0"/>
                </a:solidFill>
              </a:rPr>
              <a:t>=["</a:t>
            </a:r>
            <a:r>
              <a:rPr lang="en-US" sz="1400" dirty="0" err="1">
                <a:solidFill>
                  <a:srgbClr val="0070C0"/>
                </a:solidFill>
              </a:rPr>
              <a:t>Monday","Tuesday","Saturday","Sunday","Thursday","Friday</a:t>
            </a:r>
            <a:r>
              <a:rPr lang="en-US" sz="1400" dirty="0">
                <a:solidFill>
                  <a:srgbClr val="0070C0"/>
                </a:solidFill>
              </a:rPr>
              <a:t>"];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result=</a:t>
            </a:r>
            <a:r>
              <a:rPr lang="en-US" sz="1400" dirty="0" err="1">
                <a:solidFill>
                  <a:srgbClr val="0070C0"/>
                </a:solidFill>
              </a:rPr>
              <a:t>arr.splice</a:t>
            </a:r>
            <a:r>
              <a:rPr lang="en-US" sz="1400" dirty="0">
                <a:solidFill>
                  <a:srgbClr val="0070C0"/>
                </a:solidFill>
              </a:rPr>
              <a:t>(2,2,"Wednesday")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document.writeln</a:t>
            </a:r>
            <a:r>
              <a:rPr lang="en-US" sz="1400" dirty="0">
                <a:solidFill>
                  <a:srgbClr val="0070C0"/>
                </a:solidFill>
              </a:rPr>
              <a:t>("Updated array: "+</a:t>
            </a:r>
            <a:r>
              <a:rPr lang="en-US" sz="1400" dirty="0" err="1">
                <a:solidFill>
                  <a:srgbClr val="0070C0"/>
                </a:solidFill>
              </a:rPr>
              <a:t>arr</a:t>
            </a:r>
            <a:r>
              <a:rPr lang="en-US" sz="1400" dirty="0">
                <a:solidFill>
                  <a:srgbClr val="0070C0"/>
                </a:solidFill>
              </a:rPr>
              <a:t>+"&lt;</a:t>
            </a:r>
            <a:r>
              <a:rPr lang="en-US" sz="1400" dirty="0" err="1">
                <a:solidFill>
                  <a:srgbClr val="0070C0"/>
                </a:solidFill>
              </a:rPr>
              <a:t>br</a:t>
            </a:r>
            <a:r>
              <a:rPr lang="en-US" sz="1400" dirty="0">
                <a:solidFill>
                  <a:srgbClr val="0070C0"/>
                </a:solidFill>
              </a:rPr>
              <a:t>&gt;");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document.writeln</a:t>
            </a:r>
            <a:r>
              <a:rPr lang="en-US" sz="1400" dirty="0">
                <a:solidFill>
                  <a:srgbClr val="0070C0"/>
                </a:solidFill>
              </a:rPr>
              <a:t>("Removed element: "+result);  </a:t>
            </a:r>
          </a:p>
          <a:p>
            <a:r>
              <a:rPr lang="en-US" sz="1400" dirty="0">
                <a:solidFill>
                  <a:srgbClr val="0070C0"/>
                </a:solidFill>
              </a:rPr>
              <a:t>&lt;/script&gt;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Objects as Associative Arrays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Many programming languages support arrays with named indexes.</a:t>
            </a:r>
          </a:p>
          <a:p>
            <a:r>
              <a:rPr lang="en-US" sz="1400" dirty="0" smtClean="0"/>
              <a:t>Arrays with named indexes are called associative arrays </a:t>
            </a:r>
          </a:p>
          <a:p>
            <a:r>
              <a:rPr lang="en-US" sz="1400" dirty="0" smtClean="0"/>
              <a:t>JavaScript does </a:t>
            </a:r>
            <a:r>
              <a:rPr lang="en-US" sz="1400" b="1" dirty="0" smtClean="0"/>
              <a:t>not</a:t>
            </a:r>
            <a:r>
              <a:rPr lang="en-US" sz="1400" dirty="0" smtClean="0"/>
              <a:t> support arrays with named indexes.</a:t>
            </a:r>
          </a:p>
          <a:p>
            <a:r>
              <a:rPr lang="en-US" sz="1400" dirty="0" smtClean="0"/>
              <a:t>In JavaScript, </a:t>
            </a:r>
            <a:r>
              <a:rPr lang="en-US" sz="1400" b="1" dirty="0" smtClean="0"/>
              <a:t>arrays</a:t>
            </a:r>
            <a:r>
              <a:rPr lang="en-US" sz="1400" dirty="0" smtClean="0"/>
              <a:t> always use </a:t>
            </a:r>
            <a:r>
              <a:rPr lang="en-US" sz="1400" b="1" dirty="0" smtClean="0"/>
              <a:t>numbered indexes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In JavaScript, </a:t>
            </a:r>
            <a:r>
              <a:rPr lang="en-US" sz="1400" b="1" dirty="0" smtClean="0"/>
              <a:t>objects</a:t>
            </a:r>
            <a:r>
              <a:rPr lang="en-US" sz="1400" dirty="0" smtClean="0"/>
              <a:t> use </a:t>
            </a:r>
            <a:r>
              <a:rPr lang="en-US" sz="1400" b="1" dirty="0" smtClean="0"/>
              <a:t>named indexes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Person = {fn: “</a:t>
            </a:r>
            <a:r>
              <a:rPr lang="en-US" sz="1400" dirty="0" err="1" smtClean="0"/>
              <a:t>Manaswini</a:t>
            </a:r>
            <a:r>
              <a:rPr lang="en-US" sz="1400" dirty="0" smtClean="0"/>
              <a:t>”, </a:t>
            </a:r>
            <a:r>
              <a:rPr lang="en-US" sz="1400" dirty="0" err="1" smtClean="0"/>
              <a:t>ln</a:t>
            </a:r>
            <a:r>
              <a:rPr lang="en-US" sz="1400" dirty="0" smtClean="0"/>
              <a:t>:”</a:t>
            </a:r>
            <a:r>
              <a:rPr lang="en-US" sz="1400" dirty="0" err="1" smtClean="0"/>
              <a:t>parlikar</a:t>
            </a:r>
            <a:r>
              <a:rPr lang="en-US" sz="1400" dirty="0" smtClean="0"/>
              <a:t>”};</a:t>
            </a:r>
          </a:p>
          <a:p>
            <a:r>
              <a:rPr lang="en-US" sz="1400" dirty="0" err="1" smtClean="0"/>
              <a:t>Document.write</a:t>
            </a:r>
            <a:r>
              <a:rPr lang="en-US" sz="1400" dirty="0" smtClean="0"/>
              <a:t>(Person[fn] ); // Associative Array</a:t>
            </a:r>
          </a:p>
          <a:p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Formative Assessment 1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LO1 - </a:t>
            </a:r>
            <a:r>
              <a:rPr lang="en-US" sz="2400" dirty="0">
                <a:latin typeface="+mn-lt"/>
              </a:rPr>
              <a:t>Create an array to solve given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Q.1 </a:t>
            </a:r>
            <a:r>
              <a:rPr lang="en-US" sz="1400" dirty="0"/>
              <a:t>Create an array to solve given </a:t>
            </a:r>
            <a:r>
              <a:rPr lang="en-US" sz="1400" dirty="0" smtClean="0"/>
              <a:t>problem</a:t>
            </a:r>
          </a:p>
          <a:p>
            <a:pPr lvl="0">
              <a:buAutoNum type="arabicPeriod"/>
            </a:pPr>
            <a:r>
              <a:rPr lang="en-US" sz="1400" dirty="0" smtClean="0"/>
              <a:t>By </a:t>
            </a:r>
            <a:r>
              <a:rPr lang="en-US" sz="1400" dirty="0"/>
              <a:t>array </a:t>
            </a:r>
            <a:r>
              <a:rPr lang="en-US" sz="1400" dirty="0" smtClean="0"/>
              <a:t>literal 2. </a:t>
            </a:r>
            <a:r>
              <a:rPr lang="en-US" sz="1400" dirty="0"/>
              <a:t>By creating instance of Array directly (using new keyword</a:t>
            </a:r>
            <a:r>
              <a:rPr lang="en-US" sz="1400" dirty="0" smtClean="0"/>
              <a:t>) 3. </a:t>
            </a:r>
            <a:r>
              <a:rPr lang="en-US" sz="1400" dirty="0"/>
              <a:t>By using an Array constructor (using new keyword</a:t>
            </a:r>
            <a:r>
              <a:rPr lang="en-US" sz="1400" dirty="0" smtClean="0"/>
              <a:t>) 4. All of </a:t>
            </a:r>
            <a:r>
              <a:rPr lang="en-US" sz="1400" dirty="0" smtClean="0"/>
              <a:t>These</a:t>
            </a:r>
          </a:p>
          <a:p>
            <a:pPr marL="0" lvl="0" indent="0">
              <a:buNone/>
            </a:pPr>
            <a:r>
              <a:rPr lang="en-US" sz="1400" dirty="0" smtClean="0"/>
              <a:t>Q.2  </a:t>
            </a:r>
            <a:r>
              <a:rPr lang="en-US" sz="1400" dirty="0"/>
              <a:t>An ……………………… is a comma separated list of colon separated name: value pair is, enclosed within curly braces</a:t>
            </a:r>
            <a:r>
              <a:rPr lang="en-US" sz="1400" dirty="0" smtClean="0"/>
              <a:t>.</a:t>
            </a:r>
          </a:p>
          <a:p>
            <a:pPr lvl="0">
              <a:buAutoNum type="arabicPeriod"/>
            </a:pPr>
            <a:r>
              <a:rPr lang="en-US" sz="1400" dirty="0" smtClean="0"/>
              <a:t>object prototype 2. </a:t>
            </a:r>
            <a:r>
              <a:rPr lang="en-US" sz="1400" dirty="0"/>
              <a:t>object </a:t>
            </a:r>
            <a:r>
              <a:rPr lang="en-US" sz="1400" dirty="0" smtClean="0"/>
              <a:t>literal 3. </a:t>
            </a:r>
            <a:r>
              <a:rPr lang="en-US" sz="1400" dirty="0"/>
              <a:t>object </a:t>
            </a:r>
            <a:r>
              <a:rPr lang="en-US" sz="1400" dirty="0" smtClean="0"/>
              <a:t>class 4. </a:t>
            </a:r>
            <a:r>
              <a:rPr lang="en-US" sz="1400" dirty="0"/>
              <a:t>associative </a:t>
            </a:r>
            <a:r>
              <a:rPr lang="en-US" sz="1400" dirty="0" smtClean="0"/>
              <a:t>arrays</a:t>
            </a:r>
          </a:p>
          <a:p>
            <a:pPr marL="0" indent="0">
              <a:buNone/>
            </a:pPr>
            <a:r>
              <a:rPr lang="en-US" sz="1400" dirty="0" smtClean="0"/>
              <a:t>Q. 3 State the output of the following code.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 err="1"/>
              <a:t>var</a:t>
            </a:r>
            <a:r>
              <a:rPr lang="en-US" sz="1400" dirty="0"/>
              <a:t> Person = {</a:t>
            </a:r>
            <a:r>
              <a:rPr lang="en-US" sz="1400" dirty="0" err="1"/>
              <a:t>fname</a:t>
            </a:r>
            <a:r>
              <a:rPr lang="en-US" sz="1400" dirty="0"/>
              <a:t>:"</a:t>
            </a:r>
            <a:r>
              <a:rPr lang="en-US" sz="1400" dirty="0" err="1"/>
              <a:t>Manaswini</a:t>
            </a:r>
            <a:r>
              <a:rPr lang="en-US" sz="1400" dirty="0"/>
              <a:t>",</a:t>
            </a:r>
            <a:r>
              <a:rPr lang="en-US" sz="1400" dirty="0" err="1"/>
              <a:t>lname</a:t>
            </a:r>
            <a:r>
              <a:rPr lang="en-US" sz="1400" dirty="0"/>
              <a:t>:"</a:t>
            </a:r>
            <a:r>
              <a:rPr lang="en-US" sz="1400" dirty="0" err="1"/>
              <a:t>Parlikar</a:t>
            </a:r>
            <a:r>
              <a:rPr lang="en-US" sz="1400" dirty="0"/>
              <a:t>", age:40};</a:t>
            </a:r>
          </a:p>
          <a:p>
            <a:pPr marL="0" indent="0">
              <a:buNone/>
            </a:pPr>
            <a:r>
              <a:rPr lang="en-US" sz="1400" dirty="0"/>
              <a:t>delete  </a:t>
            </a:r>
            <a:r>
              <a:rPr lang="en-US" sz="1400" dirty="0" err="1"/>
              <a:t>Person.age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Person.age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1. </a:t>
            </a:r>
            <a:r>
              <a:rPr lang="en-US" sz="1400" dirty="0" smtClean="0"/>
              <a:t>Undefined 2. 40 3. </a:t>
            </a:r>
            <a:r>
              <a:rPr lang="en-US" sz="1400" dirty="0"/>
              <a:t>Not </a:t>
            </a:r>
            <a:r>
              <a:rPr lang="en-US" sz="1400" dirty="0" smtClean="0"/>
              <a:t>available  4. </a:t>
            </a:r>
            <a:r>
              <a:rPr lang="en-US" sz="1400" dirty="0"/>
              <a:t>Syntax Error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58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</a:t>
            </a:r>
            <a:br>
              <a:rPr lang="en-US" sz="2400" dirty="0"/>
            </a:br>
            <a:r>
              <a:rPr lang="en-US" sz="2400" dirty="0"/>
              <a:t>LO 3 - Develop a </a:t>
            </a:r>
            <a:r>
              <a:rPr lang="en-US" sz="2400" dirty="0" err="1"/>
              <a:t>javascript</a:t>
            </a:r>
            <a:r>
              <a:rPr lang="en-US" sz="2400" dirty="0"/>
              <a:t> to implement the given function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A function is a group of reusable code which can be called anywhere in your program. </a:t>
            </a:r>
          </a:p>
          <a:p>
            <a:r>
              <a:rPr lang="en-US" sz="1400" dirty="0" smtClean="0"/>
              <a:t>This eliminates the need of writing the same code again and again.</a:t>
            </a:r>
          </a:p>
          <a:p>
            <a:r>
              <a:rPr lang="en-US" sz="1400" dirty="0" smtClean="0"/>
              <a:t>Functions allow a programmer to divide a big program into a number of small and manageable functions.</a:t>
            </a:r>
          </a:p>
          <a:p>
            <a:r>
              <a:rPr lang="en-US" sz="1400" dirty="0" smtClean="0"/>
              <a:t>JavaScript also supports all the features necessary to write modular code using functions.</a:t>
            </a:r>
          </a:p>
          <a:p>
            <a:r>
              <a:rPr lang="en-US" sz="1400" dirty="0" smtClean="0"/>
              <a:t>E.g. alert(), write()</a:t>
            </a:r>
          </a:p>
          <a:p>
            <a:r>
              <a:rPr lang="en-US" sz="1400" dirty="0" smtClean="0"/>
              <a:t>Defining function-</a:t>
            </a:r>
          </a:p>
          <a:p>
            <a:pPr lvl="1"/>
            <a:r>
              <a:rPr lang="en-US" sz="1400" dirty="0"/>
              <a:t>Before we use a function, we need to define it. </a:t>
            </a:r>
          </a:p>
          <a:p>
            <a:pPr lvl="1"/>
            <a:r>
              <a:rPr lang="en-US" sz="1400" dirty="0"/>
              <a:t>The most common way to define a function in JavaScript is by using the </a:t>
            </a:r>
            <a:r>
              <a:rPr lang="en-US" sz="1400" b="1" dirty="0"/>
              <a:t>function</a:t>
            </a:r>
            <a:r>
              <a:rPr lang="en-US" sz="1400" dirty="0"/>
              <a:t> keyword, followed by a unique function name, a list of parameters (that might be empty), and a statement block surrounded by curly braces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Syntax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&lt;script type = "text/</a:t>
            </a:r>
            <a:r>
              <a:rPr lang="en-US" sz="1400" dirty="0" err="1"/>
              <a:t>javascript</a:t>
            </a:r>
            <a:r>
              <a:rPr lang="en-US" sz="1400" dirty="0"/>
              <a:t>"&gt;</a:t>
            </a:r>
          </a:p>
          <a:p>
            <a:pPr>
              <a:buNone/>
            </a:pPr>
            <a:r>
              <a:rPr lang="en-US" sz="1400" dirty="0"/>
              <a:t>function </a:t>
            </a:r>
            <a:r>
              <a:rPr lang="en-US" sz="1400" dirty="0" err="1"/>
              <a:t>functionname</a:t>
            </a:r>
            <a:r>
              <a:rPr lang="en-US" sz="1400" dirty="0"/>
              <a:t>(parameter-list) </a:t>
            </a:r>
          </a:p>
          <a:p>
            <a:pPr>
              <a:buNone/>
            </a:pPr>
            <a:r>
              <a:rPr lang="en-US" sz="1400" dirty="0"/>
              <a:t>{ statements } </a:t>
            </a:r>
          </a:p>
          <a:p>
            <a:pPr>
              <a:buNone/>
            </a:pPr>
            <a:r>
              <a:rPr lang="en-US" sz="1400" dirty="0"/>
              <a:t>&lt;/script&gt;</a:t>
            </a:r>
          </a:p>
          <a:p>
            <a:pPr lvl="1"/>
            <a:endParaRPr lang="en-US" sz="1400" dirty="0"/>
          </a:p>
          <a:p>
            <a:pPr lvl="1"/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810000"/>
            <a:ext cx="250260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Example</a:t>
            </a:r>
          </a:p>
          <a:p>
            <a:pPr>
              <a:buNone/>
            </a:pPr>
            <a:r>
              <a:rPr lang="en-US" sz="1400" dirty="0"/>
              <a:t>&lt;script type = "text/</a:t>
            </a:r>
            <a:r>
              <a:rPr lang="en-US" sz="1400" dirty="0" err="1"/>
              <a:t>javascript</a:t>
            </a:r>
            <a:r>
              <a:rPr lang="en-US" sz="1400" dirty="0"/>
              <a:t>"&gt;</a:t>
            </a:r>
          </a:p>
          <a:p>
            <a:pPr>
              <a:buNone/>
            </a:pPr>
            <a:r>
              <a:rPr lang="en-US" sz="1400" dirty="0"/>
              <a:t>function </a:t>
            </a:r>
            <a:r>
              <a:rPr lang="en-US" sz="1400" dirty="0" err="1"/>
              <a:t>sayHello</a:t>
            </a:r>
            <a:r>
              <a:rPr lang="en-US" sz="1400" dirty="0"/>
              <a:t>() </a:t>
            </a:r>
          </a:p>
          <a:p>
            <a:pPr>
              <a:buNone/>
            </a:pPr>
            <a:r>
              <a:rPr lang="en-US" sz="1400" dirty="0"/>
              <a:t>{ alert("Hello "); </a:t>
            </a:r>
          </a:p>
          <a:p>
            <a:pPr>
              <a:buNone/>
            </a:pPr>
            <a:r>
              <a:rPr lang="en-US" sz="1400" dirty="0"/>
              <a:t>} </a:t>
            </a:r>
          </a:p>
          <a:p>
            <a:pPr>
              <a:buNone/>
            </a:pPr>
            <a:r>
              <a:rPr lang="en-US" sz="1400" dirty="0"/>
              <a:t>&lt;/script&gt;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Calling Function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To invoke a function somewhere later in the script, you would simply need to write the name of that function </a:t>
            </a:r>
          </a:p>
          <a:p>
            <a:pPr>
              <a:buNone/>
            </a:pPr>
            <a:r>
              <a:rPr lang="en-US" sz="1400" dirty="0" smtClean="0"/>
              <a:t>&lt;html&gt; &lt;head&gt;</a:t>
            </a:r>
          </a:p>
          <a:p>
            <a:pPr>
              <a:buNone/>
            </a:pPr>
            <a:r>
              <a:rPr lang="en-US" sz="1400" dirty="0" smtClean="0"/>
              <a:t> &lt;script type = 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"&gt; </a:t>
            </a:r>
          </a:p>
          <a:p>
            <a:pPr>
              <a:buNone/>
            </a:pPr>
            <a:r>
              <a:rPr lang="en-US" sz="1400" dirty="0" smtClean="0"/>
              <a:t>function </a:t>
            </a:r>
            <a:r>
              <a:rPr lang="en-US" sz="1400" dirty="0" err="1" smtClean="0"/>
              <a:t>sayHello</a:t>
            </a:r>
            <a:r>
              <a:rPr lang="en-US" sz="1400" dirty="0" smtClean="0"/>
              <a:t>() { </a:t>
            </a:r>
          </a:p>
          <a:p>
            <a:pPr>
              <a:buNone/>
            </a:pPr>
            <a:r>
              <a:rPr lang="en-US" sz="1400" dirty="0" err="1" smtClean="0"/>
              <a:t>document.write</a:t>
            </a:r>
            <a:r>
              <a:rPr lang="en-US" sz="1400" dirty="0" smtClean="0"/>
              <a:t> ("Hello there!"); 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 &lt;/script&gt;  &lt;/head&gt; </a:t>
            </a:r>
          </a:p>
          <a:p>
            <a:pPr>
              <a:buNone/>
            </a:pPr>
            <a:r>
              <a:rPr lang="en-US" sz="1400" dirty="0" smtClean="0"/>
              <a:t>&lt;body&gt;</a:t>
            </a:r>
          </a:p>
          <a:p>
            <a:pPr>
              <a:buNone/>
            </a:pPr>
            <a:r>
              <a:rPr lang="en-US" sz="1400" dirty="0" smtClean="0"/>
              <a:t> &lt;p&gt;Click the following button to call the function&lt;/p&gt; &lt;form&gt; </a:t>
            </a:r>
          </a:p>
          <a:p>
            <a:pPr>
              <a:buNone/>
            </a:pPr>
            <a:r>
              <a:rPr lang="en-US" sz="1400" dirty="0" smtClean="0"/>
              <a:t>&lt;input type = "button" </a:t>
            </a:r>
            <a:r>
              <a:rPr lang="en-US" sz="1400" dirty="0" err="1" smtClean="0"/>
              <a:t>onclick</a:t>
            </a:r>
            <a:r>
              <a:rPr lang="en-US" sz="1400" dirty="0" smtClean="0"/>
              <a:t> = "</a:t>
            </a:r>
            <a:r>
              <a:rPr lang="en-US" sz="1400" dirty="0" err="1" smtClean="0"/>
              <a:t>sayHello</a:t>
            </a:r>
            <a:r>
              <a:rPr lang="en-US" sz="1400" dirty="0" smtClean="0"/>
              <a:t>()" value = "Say Hello"&gt;</a:t>
            </a:r>
          </a:p>
          <a:p>
            <a:pPr marL="0" indent="0">
              <a:buNone/>
            </a:pPr>
            <a:r>
              <a:rPr lang="en-US" sz="1400" dirty="0" smtClean="0"/>
              <a:t> &lt;/form&gt; &lt;/html&gt;</a:t>
            </a:r>
          </a:p>
          <a:p>
            <a:pPr lvl="1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Construction of Array</a:t>
            </a:r>
            <a:br>
              <a:rPr lang="en-US" sz="2400" dirty="0" smtClean="0"/>
            </a:br>
            <a:r>
              <a:rPr lang="en-US" sz="2400" dirty="0" smtClean="0"/>
              <a:t>LO 1 - </a:t>
            </a:r>
            <a:r>
              <a:rPr lang="en-US" sz="2400" dirty="0"/>
              <a:t>Create an array to solve given </a:t>
            </a:r>
            <a:r>
              <a:rPr lang="en-US" sz="2400" dirty="0" smtClean="0"/>
              <a:t>problem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JavaScript array</a:t>
            </a:r>
            <a:r>
              <a:rPr lang="en-US" sz="1400" dirty="0" smtClean="0"/>
              <a:t> is an object that represents a collection of similar type of elements.</a:t>
            </a:r>
          </a:p>
          <a:p>
            <a:r>
              <a:rPr lang="en-US" sz="1400" dirty="0" smtClean="0"/>
              <a:t>3 ways to construct array in JavaScript</a:t>
            </a:r>
          </a:p>
          <a:p>
            <a:pPr lvl="1"/>
            <a:r>
              <a:rPr lang="en-US" sz="1400" dirty="0" smtClean="0"/>
              <a:t>By array literal</a:t>
            </a:r>
          </a:p>
          <a:p>
            <a:pPr lvl="1"/>
            <a:r>
              <a:rPr lang="en-US" sz="1400" dirty="0" smtClean="0"/>
              <a:t>By creating instance of Array directly (using new keyword)</a:t>
            </a:r>
          </a:p>
          <a:p>
            <a:pPr lvl="1"/>
            <a:r>
              <a:rPr lang="en-US" sz="1400" dirty="0" smtClean="0"/>
              <a:t>By using an Array constructor (using new keyword)</a:t>
            </a:r>
          </a:p>
          <a:p>
            <a:pPr lvl="1"/>
            <a:r>
              <a:rPr lang="en-US" sz="1400" dirty="0" smtClean="0"/>
              <a:t>Example</a:t>
            </a:r>
          </a:p>
          <a:p>
            <a:pPr marL="744538" indent="-1588">
              <a:buNone/>
            </a:pPr>
            <a:r>
              <a:rPr lang="en-US" sz="1400" dirty="0" smtClean="0"/>
              <a:t>1. </a:t>
            </a:r>
            <a:r>
              <a:rPr lang="en-US" sz="1400" dirty="0" err="1" smtClean="0"/>
              <a:t>var</a:t>
            </a:r>
            <a:r>
              <a:rPr lang="en-US" sz="1400" dirty="0" smtClean="0"/>
              <a:t> </a:t>
            </a:r>
            <a:r>
              <a:rPr lang="en-US" sz="1400" dirty="0" err="1" smtClean="0"/>
              <a:t>arrayname</a:t>
            </a:r>
            <a:r>
              <a:rPr lang="en-US" sz="1400" dirty="0" smtClean="0"/>
              <a:t>=[value1,value2.....</a:t>
            </a:r>
            <a:r>
              <a:rPr lang="en-US" sz="1400" dirty="0" err="1" smtClean="0"/>
              <a:t>valueN</a:t>
            </a:r>
            <a:r>
              <a:rPr lang="en-US" sz="1400" dirty="0" smtClean="0"/>
              <a:t>];</a:t>
            </a:r>
          </a:p>
          <a:p>
            <a:pPr marL="744538" indent="-1588">
              <a:buNone/>
            </a:pPr>
            <a:r>
              <a:rPr lang="en-US" sz="1400" dirty="0" err="1" smtClean="0"/>
              <a:t>e.g.var</a:t>
            </a:r>
            <a:r>
              <a:rPr lang="en-US" sz="1400" dirty="0" smtClean="0"/>
              <a:t> </a:t>
            </a:r>
            <a:r>
              <a:rPr lang="en-US" sz="1400" dirty="0" err="1" smtClean="0"/>
              <a:t>emp</a:t>
            </a:r>
            <a:r>
              <a:rPr lang="en-US" sz="1400" dirty="0" smtClean="0"/>
              <a:t>=["</a:t>
            </a:r>
            <a:r>
              <a:rPr lang="en-US" sz="1400" dirty="0" err="1" smtClean="0"/>
              <a:t>Sonoo</a:t>
            </a:r>
            <a:r>
              <a:rPr lang="en-US" sz="1400" dirty="0" smtClean="0"/>
              <a:t>","</a:t>
            </a:r>
            <a:r>
              <a:rPr lang="en-US" sz="1400" dirty="0" err="1" smtClean="0"/>
              <a:t>Vimal</a:t>
            </a:r>
            <a:r>
              <a:rPr lang="en-US" sz="1400" dirty="0" smtClean="0"/>
              <a:t>","</a:t>
            </a:r>
            <a:r>
              <a:rPr lang="en-US" sz="1400" dirty="0" err="1" smtClean="0"/>
              <a:t>Ratan</a:t>
            </a:r>
            <a:r>
              <a:rPr lang="en-US" sz="1400" dirty="0" smtClean="0"/>
              <a:t>"];</a:t>
            </a:r>
          </a:p>
          <a:p>
            <a:pPr marL="744538" indent="-1588">
              <a:buNone/>
            </a:pPr>
            <a:r>
              <a:rPr lang="en-US" sz="1400" dirty="0" smtClean="0"/>
              <a:t>2. </a:t>
            </a:r>
            <a:r>
              <a:rPr lang="en-US" sz="1400" dirty="0" err="1" smtClean="0"/>
              <a:t>var</a:t>
            </a:r>
            <a:r>
              <a:rPr lang="en-US" sz="1400" dirty="0" smtClean="0"/>
              <a:t> </a:t>
            </a:r>
            <a:r>
              <a:rPr lang="en-US" sz="1400" dirty="0" err="1" smtClean="0"/>
              <a:t>arrayname</a:t>
            </a:r>
            <a:r>
              <a:rPr lang="en-US" sz="1400" dirty="0" smtClean="0"/>
              <a:t>=new Array(); </a:t>
            </a:r>
          </a:p>
          <a:p>
            <a:pPr marL="744538" indent="-1588">
              <a:buNone/>
            </a:pPr>
            <a:r>
              <a:rPr lang="en-US" sz="1400" dirty="0" smtClean="0"/>
              <a:t>e.g. </a:t>
            </a:r>
            <a:r>
              <a:rPr lang="en-US" sz="1400" dirty="0" err="1" smtClean="0"/>
              <a:t>var</a:t>
            </a:r>
            <a:r>
              <a:rPr lang="en-US" sz="1400" dirty="0" smtClean="0"/>
              <a:t> </a:t>
            </a:r>
            <a:r>
              <a:rPr lang="en-US" sz="1400" dirty="0" err="1" smtClean="0"/>
              <a:t>emp</a:t>
            </a:r>
            <a:r>
              <a:rPr lang="en-US" sz="1400" dirty="0" smtClean="0"/>
              <a:t> = new Array();  </a:t>
            </a:r>
          </a:p>
          <a:p>
            <a:pPr marL="744538" indent="-1588">
              <a:buNone/>
            </a:pPr>
            <a:r>
              <a:rPr lang="en-US" sz="1400" dirty="0" err="1" smtClean="0"/>
              <a:t>emp</a:t>
            </a:r>
            <a:r>
              <a:rPr lang="en-US" sz="1400" dirty="0" smtClean="0"/>
              <a:t>[0] = "</a:t>
            </a:r>
            <a:r>
              <a:rPr lang="en-US" sz="1400" dirty="0" err="1" smtClean="0"/>
              <a:t>Arun</a:t>
            </a:r>
            <a:r>
              <a:rPr lang="en-US" sz="1400" dirty="0" smtClean="0"/>
              <a:t>";  </a:t>
            </a:r>
          </a:p>
          <a:p>
            <a:pPr marL="744538" indent="-1588">
              <a:buNone/>
            </a:pPr>
            <a:r>
              <a:rPr lang="en-US" sz="1400" dirty="0" err="1" smtClean="0"/>
              <a:t>emp</a:t>
            </a:r>
            <a:r>
              <a:rPr lang="en-US" sz="1400" dirty="0" smtClean="0"/>
              <a:t>[1] = "</a:t>
            </a:r>
            <a:r>
              <a:rPr lang="en-US" sz="1400" dirty="0" err="1" smtClean="0"/>
              <a:t>Varun</a:t>
            </a:r>
            <a:r>
              <a:rPr lang="en-US" sz="1400" dirty="0" smtClean="0"/>
              <a:t>";  </a:t>
            </a:r>
          </a:p>
          <a:p>
            <a:pPr marL="744538" indent="-1588">
              <a:buNone/>
            </a:pPr>
            <a:r>
              <a:rPr lang="en-US" sz="1400" dirty="0" err="1" smtClean="0"/>
              <a:t>emp</a:t>
            </a:r>
            <a:r>
              <a:rPr lang="en-US" sz="1400" dirty="0" smtClean="0"/>
              <a:t>[2] = "John";  </a:t>
            </a:r>
          </a:p>
          <a:p>
            <a:pPr marL="744538" indent="-1588">
              <a:buNone/>
            </a:pPr>
            <a:r>
              <a:rPr lang="en-US" sz="1400" dirty="0" smtClean="0"/>
              <a:t>3.var </a:t>
            </a:r>
            <a:r>
              <a:rPr lang="en-US" sz="1400" dirty="0" err="1" smtClean="0"/>
              <a:t>emp</a:t>
            </a:r>
            <a:r>
              <a:rPr lang="en-US" sz="1400" dirty="0" smtClean="0"/>
              <a:t>=new Array("</a:t>
            </a:r>
            <a:r>
              <a:rPr lang="en-US" sz="1400" dirty="0" err="1" smtClean="0"/>
              <a:t>Jai","Vijay","Smith</a:t>
            </a:r>
            <a:r>
              <a:rPr lang="en-US" sz="1400" dirty="0" smtClean="0"/>
              <a:t>"); 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 Parameter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Passing Parameter </a:t>
            </a:r>
          </a:p>
          <a:p>
            <a:pPr lvl="1"/>
            <a:r>
              <a:rPr lang="en-US" sz="1400" dirty="0"/>
              <a:t>there is a facility to pass different parameters while calling a function. </a:t>
            </a:r>
          </a:p>
          <a:p>
            <a:pPr lvl="1"/>
            <a:r>
              <a:rPr lang="en-US" sz="1400" dirty="0"/>
              <a:t>These passed parameters can be captured inside the function and any manipulation can be done over those parameters. </a:t>
            </a:r>
          </a:p>
          <a:p>
            <a:pPr lvl="1"/>
            <a:r>
              <a:rPr lang="en-US" sz="1400" dirty="0"/>
              <a:t>A function can take multiple parameters separated by comma.</a:t>
            </a:r>
          </a:p>
          <a:p>
            <a:pPr>
              <a:buNone/>
            </a:pPr>
            <a:r>
              <a:rPr lang="en-US" sz="1400" dirty="0" smtClean="0"/>
              <a:t>&lt;html&gt; &lt;head&gt;</a:t>
            </a:r>
          </a:p>
          <a:p>
            <a:pPr>
              <a:buNone/>
            </a:pPr>
            <a:r>
              <a:rPr lang="en-US" sz="1400" dirty="0" smtClean="0"/>
              <a:t> &lt;script type = 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"&gt; </a:t>
            </a:r>
          </a:p>
          <a:p>
            <a:pPr>
              <a:buNone/>
            </a:pPr>
            <a:r>
              <a:rPr lang="en-US" sz="1400" dirty="0" smtClean="0"/>
              <a:t>function </a:t>
            </a:r>
            <a:r>
              <a:rPr lang="en-US" sz="1400" dirty="0" err="1" smtClean="0"/>
              <a:t>sayHello</a:t>
            </a:r>
            <a:r>
              <a:rPr lang="en-US" sz="1400" dirty="0" smtClean="0"/>
              <a:t>(</a:t>
            </a:r>
            <a:r>
              <a:rPr lang="en-US" sz="1400" dirty="0" err="1" smtClean="0"/>
              <a:t>name,age</a:t>
            </a:r>
            <a:r>
              <a:rPr lang="en-US" sz="1400" dirty="0" smtClean="0"/>
              <a:t>) { </a:t>
            </a:r>
          </a:p>
          <a:p>
            <a:pPr>
              <a:buNone/>
            </a:pPr>
            <a:r>
              <a:rPr lang="en-US" sz="1400" dirty="0" err="1" smtClean="0"/>
              <a:t>document.write</a:t>
            </a:r>
            <a:r>
              <a:rPr lang="en-US" sz="1400" dirty="0" smtClean="0"/>
              <a:t> (name + " is " + age + " years old.");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 &lt;/script&gt; </a:t>
            </a:r>
          </a:p>
          <a:p>
            <a:pPr>
              <a:buNone/>
            </a:pPr>
            <a:r>
              <a:rPr lang="en-US" sz="1400" dirty="0" smtClean="0"/>
              <a:t>&lt;/head&gt; </a:t>
            </a:r>
          </a:p>
          <a:p>
            <a:pPr>
              <a:buNone/>
            </a:pPr>
            <a:r>
              <a:rPr lang="en-US" sz="1400" dirty="0" smtClean="0"/>
              <a:t>&lt;body&gt;</a:t>
            </a:r>
          </a:p>
          <a:p>
            <a:pPr>
              <a:buNone/>
            </a:pPr>
            <a:r>
              <a:rPr lang="en-US" sz="1400" dirty="0" smtClean="0"/>
              <a:t> &lt;p&gt;Click the following button to call the function&lt;/p&gt; &lt;form&gt; </a:t>
            </a:r>
          </a:p>
          <a:p>
            <a:pPr>
              <a:buNone/>
            </a:pPr>
            <a:r>
              <a:rPr lang="en-US" sz="1400" dirty="0" smtClean="0"/>
              <a:t>&lt;input type = "button" </a:t>
            </a:r>
            <a:r>
              <a:rPr lang="en-US" sz="1400" dirty="0" err="1" smtClean="0"/>
              <a:t>onclick</a:t>
            </a:r>
            <a:r>
              <a:rPr lang="en-US" sz="1400" dirty="0" smtClean="0"/>
              <a:t> = "</a:t>
            </a:r>
            <a:r>
              <a:rPr lang="en-US" sz="1400" dirty="0" err="1" smtClean="0"/>
              <a:t>sayHello</a:t>
            </a:r>
            <a:r>
              <a:rPr lang="en-US" sz="1400" dirty="0" smtClean="0"/>
              <a:t>(‘Manaswini’,40)" value = "Say Hello"&gt;</a:t>
            </a:r>
          </a:p>
          <a:p>
            <a:pPr>
              <a:buNone/>
            </a:pPr>
            <a:r>
              <a:rPr lang="en-US" sz="1400" dirty="0" smtClean="0"/>
              <a:t> &lt;/form&gt; </a:t>
            </a:r>
          </a:p>
          <a:p>
            <a:pPr>
              <a:buNone/>
            </a:pPr>
            <a:r>
              <a:rPr lang="en-US" sz="1400" dirty="0" smtClean="0"/>
              <a:t>&lt;/html&gt;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Return Statement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Function can have optional return statement</a:t>
            </a:r>
          </a:p>
          <a:p>
            <a:r>
              <a:rPr lang="en-US" sz="1400" dirty="0" smtClean="0"/>
              <a:t>This is required if you want to return a value from a function. </a:t>
            </a:r>
          </a:p>
          <a:p>
            <a:r>
              <a:rPr lang="en-US" sz="1400" dirty="0" smtClean="0"/>
              <a:t>This statement should be the last statement in a function.</a:t>
            </a:r>
          </a:p>
          <a:p>
            <a:r>
              <a:rPr lang="en-US" sz="1400" dirty="0" smtClean="0"/>
              <a:t>Example</a:t>
            </a:r>
          </a:p>
          <a:p>
            <a:pPr lvl="1"/>
            <a:endParaRPr lang="en-US" sz="1000" dirty="0" smtClean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95600"/>
            <a:ext cx="272760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11125" lvl="1"/>
            <a:r>
              <a:rPr lang="en-US" sz="1400" dirty="0"/>
              <a:t>&lt;html&gt; &lt;head&gt;</a:t>
            </a:r>
          </a:p>
          <a:p>
            <a:pPr marL="111125" lvl="1"/>
            <a:r>
              <a:rPr lang="en-US" sz="1400" dirty="0"/>
              <a:t> &lt;script type = "text/</a:t>
            </a:r>
            <a:r>
              <a:rPr lang="en-US" sz="1400" dirty="0" err="1"/>
              <a:t>javascript</a:t>
            </a:r>
            <a:r>
              <a:rPr lang="en-US" sz="1400" dirty="0"/>
              <a:t>"&gt; </a:t>
            </a:r>
          </a:p>
          <a:p>
            <a:pPr marL="111125" lvl="1"/>
            <a:r>
              <a:rPr lang="en-US" sz="1400" dirty="0"/>
              <a:t>function concatenate(first, last) </a:t>
            </a:r>
          </a:p>
          <a:p>
            <a:pPr marL="111125" lvl="1"/>
            <a:r>
              <a:rPr lang="en-US" sz="1400" dirty="0"/>
              <a:t>{ </a:t>
            </a:r>
            <a:r>
              <a:rPr lang="en-US" sz="1400" dirty="0" err="1"/>
              <a:t>var</a:t>
            </a:r>
            <a:r>
              <a:rPr lang="en-US" sz="1400" dirty="0"/>
              <a:t> full; </a:t>
            </a:r>
          </a:p>
          <a:p>
            <a:pPr marL="111125" lvl="1"/>
            <a:r>
              <a:rPr lang="en-US" sz="1400" dirty="0"/>
              <a:t>full = first + last; </a:t>
            </a:r>
          </a:p>
          <a:p>
            <a:pPr marL="111125" lvl="1"/>
            <a:r>
              <a:rPr lang="en-US" sz="1400" dirty="0"/>
              <a:t>return full; </a:t>
            </a:r>
          </a:p>
          <a:p>
            <a:pPr marL="111125" lvl="1"/>
            <a:r>
              <a:rPr lang="en-US" sz="1400" dirty="0"/>
              <a:t>}</a:t>
            </a:r>
          </a:p>
          <a:p>
            <a:pPr marL="111125" lvl="1"/>
            <a:r>
              <a:rPr lang="en-US" sz="1400" dirty="0"/>
              <a:t> function </a:t>
            </a:r>
            <a:r>
              <a:rPr lang="en-US" sz="1400" dirty="0" err="1"/>
              <a:t>secondFunction</a:t>
            </a:r>
            <a:r>
              <a:rPr lang="en-US" sz="1400" dirty="0"/>
              <a:t>() {</a:t>
            </a:r>
          </a:p>
          <a:p>
            <a:pPr marL="111125" lvl="1"/>
            <a:r>
              <a:rPr lang="en-US" sz="1400" dirty="0"/>
              <a:t> </a:t>
            </a:r>
            <a:r>
              <a:rPr lang="en-US" sz="1400" dirty="0" err="1"/>
              <a:t>var</a:t>
            </a:r>
            <a:r>
              <a:rPr lang="en-US" sz="1400" dirty="0"/>
              <a:t> result; </a:t>
            </a:r>
          </a:p>
          <a:p>
            <a:pPr marL="111125" lvl="1"/>
            <a:r>
              <a:rPr lang="en-US" sz="1400" dirty="0"/>
              <a:t>result = concatenate('Zara', 'Ali'); </a:t>
            </a:r>
          </a:p>
          <a:p>
            <a:pPr marL="111125" lvl="1"/>
            <a:r>
              <a:rPr lang="en-US" sz="1400" dirty="0" err="1"/>
              <a:t>document.write</a:t>
            </a:r>
            <a:r>
              <a:rPr lang="en-US" sz="1400" dirty="0"/>
              <a:t> (result ); </a:t>
            </a:r>
          </a:p>
          <a:p>
            <a:pPr marL="111125" lvl="1"/>
            <a:r>
              <a:rPr lang="en-US" sz="1400" dirty="0"/>
              <a:t>} &lt;/script&gt; &lt;/head</a:t>
            </a:r>
            <a:r>
              <a:rPr lang="en-US" sz="1400" dirty="0" smtClean="0"/>
              <a:t>&gt;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2971800"/>
            <a:ext cx="29717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&lt;body&gt;</a:t>
            </a:r>
          </a:p>
          <a:p>
            <a:r>
              <a:rPr lang="en-US" sz="1400" dirty="0"/>
              <a:t> &lt;p&gt;Click the following button to call the function&lt;/p&gt; </a:t>
            </a:r>
          </a:p>
          <a:p>
            <a:r>
              <a:rPr lang="en-US" sz="1400" dirty="0"/>
              <a:t>&lt;form&gt; </a:t>
            </a:r>
          </a:p>
          <a:p>
            <a:r>
              <a:rPr lang="en-US" sz="1400" dirty="0"/>
              <a:t>&lt;input type = "button" </a:t>
            </a:r>
            <a:r>
              <a:rPr lang="en-US" sz="1400" dirty="0" err="1"/>
              <a:t>onclick</a:t>
            </a:r>
            <a:r>
              <a:rPr lang="en-US" sz="1400" dirty="0"/>
              <a:t> = "</a:t>
            </a:r>
            <a:r>
              <a:rPr lang="en-US" sz="1400" dirty="0" err="1"/>
              <a:t>secondFunction</a:t>
            </a:r>
            <a:r>
              <a:rPr lang="en-US" sz="1400" dirty="0"/>
              <a:t>()" value = "Call Function"&gt; </a:t>
            </a:r>
          </a:p>
          <a:p>
            <a:r>
              <a:rPr lang="en-US" sz="1400" dirty="0"/>
              <a:t>&lt;/form&gt; </a:t>
            </a:r>
          </a:p>
          <a:p>
            <a:r>
              <a:rPr lang="en-US" sz="1400" dirty="0"/>
              <a:t> &lt;/body&gt; &lt;/html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Formative Assessment 3</a:t>
            </a:r>
            <a:br>
              <a:rPr lang="en-US" sz="2400" dirty="0" smtClean="0"/>
            </a:br>
            <a:r>
              <a:rPr lang="en-US" sz="2400" dirty="0" smtClean="0"/>
              <a:t>LO 3 - </a:t>
            </a:r>
            <a:r>
              <a:rPr lang="en-US" sz="2400" dirty="0"/>
              <a:t>Develop a </a:t>
            </a:r>
            <a:r>
              <a:rPr lang="en-US" sz="2400" dirty="0" err="1"/>
              <a:t>javascript</a:t>
            </a:r>
            <a:r>
              <a:rPr lang="en-US" sz="2400" dirty="0"/>
              <a:t> to implement the given function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Q.1 </a:t>
            </a:r>
            <a:r>
              <a:rPr lang="en-US" dirty="0"/>
              <a:t>Which keyword is used to return value from  function in </a:t>
            </a:r>
            <a:r>
              <a:rPr lang="en-US" dirty="0" err="1"/>
              <a:t>javascript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smtClean="0"/>
              <a:t>Function 2 . </a:t>
            </a:r>
            <a:r>
              <a:rPr lang="en-US" dirty="0"/>
              <a:t>No keyword </a:t>
            </a:r>
            <a:r>
              <a:rPr lang="en-US" dirty="0" smtClean="0"/>
              <a:t>required 3. return 4. ret</a:t>
            </a:r>
          </a:p>
          <a:p>
            <a:pPr marL="0" indent="0">
              <a:buNone/>
            </a:pPr>
            <a:r>
              <a:rPr lang="en-US" dirty="0" smtClean="0"/>
              <a:t>Q.2 </a:t>
            </a:r>
            <a:r>
              <a:rPr lang="en-US" dirty="0"/>
              <a:t>function multi(</a:t>
            </a:r>
            <a:r>
              <a:rPr lang="en-US" dirty="0" err="1"/>
              <a:t>a,b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= a * b;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 err="1"/>
              <a:t>ans</a:t>
            </a:r>
            <a:r>
              <a:rPr lang="en-US" dirty="0"/>
              <a:t>; }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 = </a:t>
            </a:r>
            <a:r>
              <a:rPr lang="en-US" dirty="0" smtClean="0"/>
              <a:t>_________</a:t>
            </a:r>
          </a:p>
          <a:p>
            <a:pPr marL="514350" indent="-514350">
              <a:buAutoNum type="arabicPeriod"/>
            </a:pPr>
            <a:r>
              <a:rPr lang="en-US" dirty="0" smtClean="0"/>
              <a:t>multi(15,2); 2 . </a:t>
            </a:r>
            <a:r>
              <a:rPr lang="en-US" dirty="0"/>
              <a:t>multi 15, 2</a:t>
            </a:r>
            <a:r>
              <a:rPr lang="en-US" dirty="0" smtClean="0"/>
              <a:t>; 3. </a:t>
            </a:r>
            <a:r>
              <a:rPr lang="en-US" dirty="0"/>
              <a:t>multi</a:t>
            </a:r>
            <a:r>
              <a:rPr lang="en-US" dirty="0" smtClean="0"/>
              <a:t>();  4. </a:t>
            </a:r>
            <a:r>
              <a:rPr lang="en-US" dirty="0"/>
              <a:t>multi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Q. 3 </a:t>
            </a:r>
            <a:r>
              <a:rPr lang="en-US" dirty="0"/>
              <a:t>What is the output of the following expression?</a:t>
            </a:r>
          </a:p>
          <a:p>
            <a:pPr marL="0" indent="0">
              <a:buNone/>
            </a:pPr>
            <a:r>
              <a:rPr lang="en-US" dirty="0"/>
              <a:t>function multi(</a:t>
            </a:r>
            <a:r>
              <a:rPr lang="en-US" dirty="0" err="1"/>
              <a:t>x,y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 = x*y;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multi(20,3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1. 20  2. 60  3. 3   4. </a:t>
            </a:r>
            <a:r>
              <a:rPr lang="en-US" dirty="0"/>
              <a:t>Nothing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6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Strings</a:t>
            </a:r>
            <a:br>
              <a:rPr lang="en-US" sz="2400" dirty="0"/>
            </a:br>
            <a:r>
              <a:rPr lang="en-US" sz="2400" dirty="0"/>
              <a:t>LO 2 - Perform specified string manipulation operation on the given String(s).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A string is a sequence of letters, numbers, special characters and arithmetic values or combination of all. </a:t>
            </a:r>
          </a:p>
          <a:p>
            <a:r>
              <a:rPr lang="en-US" sz="1400" dirty="0" smtClean="0"/>
              <a:t>Strings can be created by enclosing the string literal (i.e. string characters) either within single quotes (') or double quotes (")</a:t>
            </a:r>
          </a:p>
          <a:p>
            <a:r>
              <a:rPr lang="en-US" sz="1400" dirty="0" smtClean="0"/>
              <a:t>Example – 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myString</a:t>
            </a:r>
            <a:r>
              <a:rPr lang="en-US" sz="1400" dirty="0" smtClean="0"/>
              <a:t> = 'Hello World!'; 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myString</a:t>
            </a:r>
            <a:r>
              <a:rPr lang="en-US" sz="1400" dirty="0" smtClean="0"/>
              <a:t> = "Hello World!"; </a:t>
            </a:r>
          </a:p>
          <a:p>
            <a:r>
              <a:rPr lang="en-US" sz="1400" dirty="0"/>
              <a:t>Getting Length – </a:t>
            </a:r>
          </a:p>
          <a:p>
            <a:pPr lvl="1"/>
            <a:r>
              <a:rPr lang="en-US" sz="1400" dirty="0"/>
              <a:t>The length property returns the length of the string, which is the number of characters contained in the string. </a:t>
            </a:r>
          </a:p>
          <a:p>
            <a:pPr lvl="1"/>
            <a:r>
              <a:rPr lang="en-US" sz="1400" dirty="0"/>
              <a:t>Example – </a:t>
            </a:r>
          </a:p>
          <a:p>
            <a:pPr lvl="1"/>
            <a:r>
              <a:rPr lang="en-US" sz="1400" dirty="0" err="1"/>
              <a:t>var</a:t>
            </a:r>
            <a:r>
              <a:rPr lang="en-US" sz="1400" dirty="0"/>
              <a:t> str1 = "This is a paragraph of text."; </a:t>
            </a:r>
            <a:r>
              <a:rPr lang="en-US" sz="1400" dirty="0" err="1"/>
              <a:t>document.write</a:t>
            </a:r>
            <a:r>
              <a:rPr lang="en-US" sz="1400" dirty="0"/>
              <a:t>(str1.length);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Finding a String Inside Another String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indexOf</a:t>
            </a:r>
            <a:r>
              <a:rPr lang="en-US" sz="1400" dirty="0" smtClean="0"/>
              <a:t>() – </a:t>
            </a:r>
          </a:p>
          <a:p>
            <a:pPr lvl="1"/>
            <a:r>
              <a:rPr lang="en-US" sz="1400" dirty="0" smtClean="0"/>
              <a:t>find a substring or string within another string. </a:t>
            </a:r>
          </a:p>
          <a:p>
            <a:pPr lvl="1"/>
            <a:r>
              <a:rPr lang="en-US" sz="1400" dirty="0" smtClean="0"/>
              <a:t>This method returns the index or position of the first occurrence of a specified string within a string.</a:t>
            </a:r>
          </a:p>
          <a:p>
            <a:pPr lvl="1"/>
            <a:r>
              <a:rPr lang="en-US" sz="1400" dirty="0" smtClean="0"/>
              <a:t>Syntax – </a:t>
            </a:r>
          </a:p>
          <a:p>
            <a:pPr lvl="1"/>
            <a:r>
              <a:rPr lang="en-US" sz="1400" dirty="0" err="1" smtClean="0"/>
              <a:t>inexOf</a:t>
            </a:r>
            <a:r>
              <a:rPr lang="en-US" sz="1400" dirty="0" smtClean="0"/>
              <a:t>(substring,[start])</a:t>
            </a:r>
          </a:p>
          <a:p>
            <a:pPr lvl="1"/>
            <a:r>
              <a:rPr lang="en-US" sz="1400" dirty="0" smtClean="0"/>
              <a:t>Example – </a:t>
            </a:r>
          </a:p>
          <a:p>
            <a:pPr lvl="1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str</a:t>
            </a:r>
            <a:r>
              <a:rPr lang="en-US" sz="1400" dirty="0" smtClean="0"/>
              <a:t> = "If the facts don't fit the theory, change the facts."; </a:t>
            </a:r>
          </a:p>
          <a:p>
            <a:pPr lvl="1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pos = </a:t>
            </a:r>
            <a:r>
              <a:rPr lang="en-US" sz="1400" dirty="0" err="1" smtClean="0"/>
              <a:t>str.indexOf</a:t>
            </a:r>
            <a:r>
              <a:rPr lang="en-US" sz="1400" dirty="0" smtClean="0"/>
              <a:t>("facts"); </a:t>
            </a:r>
          </a:p>
          <a:p>
            <a:pPr lvl="1">
              <a:buNone/>
            </a:pPr>
            <a:r>
              <a:rPr lang="en-US" sz="1400" dirty="0" smtClean="0"/>
              <a:t>alert(pos); </a:t>
            </a:r>
          </a:p>
          <a:p>
            <a:r>
              <a:rPr lang="en-US" sz="1400" dirty="0" err="1"/>
              <a:t>lastIndexOf</a:t>
            </a:r>
            <a:r>
              <a:rPr lang="en-US" sz="1400" dirty="0"/>
              <a:t>() - get the index or position of the last occurrence of the specified string within a string</a:t>
            </a:r>
          </a:p>
          <a:p>
            <a:r>
              <a:rPr lang="en-US" sz="1400" dirty="0"/>
              <a:t>Syntax –</a:t>
            </a:r>
            <a:r>
              <a:rPr lang="en-US" sz="1400" dirty="0" err="1"/>
              <a:t>lastIndexOf</a:t>
            </a:r>
            <a:r>
              <a:rPr lang="en-US" sz="1400" dirty="0"/>
              <a:t>(</a:t>
            </a:r>
            <a:r>
              <a:rPr lang="en-US" sz="1400" dirty="0" err="1"/>
              <a:t>sustring</a:t>
            </a:r>
            <a:r>
              <a:rPr lang="en-US" sz="1400" dirty="0"/>
              <a:t>,[start])</a:t>
            </a:r>
          </a:p>
          <a:p>
            <a:r>
              <a:rPr lang="en-US" sz="1400" dirty="0"/>
              <a:t>Example – </a:t>
            </a:r>
          </a:p>
          <a:p>
            <a:pPr lvl="1"/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str</a:t>
            </a:r>
            <a:r>
              <a:rPr lang="en-US" sz="1400" dirty="0"/>
              <a:t> = "If the facts don't fit the theory, change the facts."; </a:t>
            </a:r>
          </a:p>
          <a:p>
            <a:pPr lvl="1"/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pos</a:t>
            </a:r>
            <a:r>
              <a:rPr lang="en-US" sz="1400" dirty="0"/>
              <a:t> = </a:t>
            </a:r>
            <a:r>
              <a:rPr lang="en-US" sz="1400" dirty="0" err="1"/>
              <a:t>str.lastIndexOf</a:t>
            </a:r>
            <a:r>
              <a:rPr lang="en-US" sz="1400" dirty="0"/>
              <a:t>("facts"); </a:t>
            </a:r>
          </a:p>
          <a:p>
            <a:pPr lvl="1"/>
            <a:r>
              <a:rPr lang="en-US" sz="1400" dirty="0"/>
              <a:t>alert(</a:t>
            </a:r>
            <a:r>
              <a:rPr lang="en-US" sz="1400" dirty="0" err="1"/>
              <a:t>pos</a:t>
            </a:r>
            <a:r>
              <a:rPr lang="en-US" sz="1400" dirty="0"/>
              <a:t>);</a:t>
            </a:r>
          </a:p>
          <a:p>
            <a:r>
              <a:rPr lang="en-US" sz="1400" dirty="0"/>
              <a:t>Both the </a:t>
            </a:r>
            <a:r>
              <a:rPr lang="en-US" sz="1400" dirty="0" err="1"/>
              <a:t>indexOf</a:t>
            </a:r>
            <a:r>
              <a:rPr lang="en-US" sz="1400" dirty="0"/>
              <a:t>(), and the </a:t>
            </a:r>
            <a:r>
              <a:rPr lang="en-US" sz="1400" dirty="0" err="1"/>
              <a:t>lastIndexOf</a:t>
            </a:r>
            <a:r>
              <a:rPr lang="en-US" sz="1400" dirty="0"/>
              <a:t>() methods return -1 if the substring is not found. </a:t>
            </a:r>
          </a:p>
          <a:p>
            <a:r>
              <a:rPr lang="en-US" sz="1400" dirty="0"/>
              <a:t>Both methods also accept an optional integer parameter which specifies the position within the string at which to start the search. </a:t>
            </a:r>
          </a:p>
          <a:p>
            <a:r>
              <a:rPr lang="en-US" sz="1400" dirty="0"/>
              <a:t>Example –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5562600"/>
            <a:ext cx="478938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7013" lvl="1"/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str</a:t>
            </a:r>
            <a:r>
              <a:rPr lang="en-US" sz="1400" dirty="0"/>
              <a:t> = "If the facts don't fit the theory, change the facts."; </a:t>
            </a:r>
          </a:p>
          <a:p>
            <a:pPr marL="227013" lvl="1"/>
            <a:r>
              <a:rPr lang="en-US" sz="1400" dirty="0" err="1"/>
              <a:t>var</a:t>
            </a:r>
            <a:r>
              <a:rPr lang="en-US" sz="1400" dirty="0"/>
              <a:t> pos1 = </a:t>
            </a:r>
            <a:r>
              <a:rPr lang="en-US" sz="1400" dirty="0" err="1"/>
              <a:t>str.indexOf</a:t>
            </a:r>
            <a:r>
              <a:rPr lang="en-US" sz="1400" dirty="0"/>
              <a:t>("facts", 20); </a:t>
            </a:r>
          </a:p>
          <a:p>
            <a:pPr marL="227013" lvl="1"/>
            <a:r>
              <a:rPr lang="en-US" sz="1400" dirty="0"/>
              <a:t>alert(pos1); </a:t>
            </a:r>
          </a:p>
          <a:p>
            <a:pPr marL="227013" lvl="1"/>
            <a:r>
              <a:rPr lang="en-US" sz="1400" dirty="0" err="1"/>
              <a:t>var</a:t>
            </a:r>
            <a:r>
              <a:rPr lang="en-US" sz="1400" dirty="0"/>
              <a:t> pos2 = </a:t>
            </a:r>
            <a:r>
              <a:rPr lang="en-US" sz="1400" dirty="0" err="1"/>
              <a:t>str.lastIndexOf</a:t>
            </a:r>
            <a:r>
              <a:rPr lang="en-US" sz="1400" dirty="0"/>
              <a:t>("facts", 20); </a:t>
            </a:r>
          </a:p>
          <a:p>
            <a:pPr marL="227013" lvl="1"/>
            <a:r>
              <a:rPr lang="en-US" sz="1400" dirty="0"/>
              <a:t>alert(pos2);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Searching a </a:t>
            </a:r>
            <a:r>
              <a:rPr lang="en-US" sz="2400" dirty="0"/>
              <a:t>string and Extracting a Substring from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Searching - </a:t>
            </a:r>
          </a:p>
          <a:p>
            <a:pPr lvl="1"/>
            <a:r>
              <a:rPr lang="en-US" sz="1400" dirty="0" smtClean="0"/>
              <a:t>search() - search a particular piece of text or pattern inside a string.</a:t>
            </a:r>
          </a:p>
          <a:p>
            <a:pPr lvl="1"/>
            <a:r>
              <a:rPr lang="en-US" sz="1400" dirty="0" smtClean="0"/>
              <a:t>Returns index position where string appears.</a:t>
            </a:r>
          </a:p>
          <a:p>
            <a:pPr lvl="1"/>
            <a:r>
              <a:rPr lang="en-US" sz="1400" dirty="0" smtClean="0"/>
              <a:t>Search(substring)</a:t>
            </a:r>
          </a:p>
          <a:p>
            <a:r>
              <a:rPr lang="en-US" sz="1400" dirty="0" smtClean="0"/>
              <a:t>Extracting String - </a:t>
            </a:r>
          </a:p>
          <a:p>
            <a:pPr lvl="1"/>
            <a:r>
              <a:rPr lang="en-US" sz="1400" dirty="0" smtClean="0"/>
              <a:t>slice</a:t>
            </a:r>
            <a:r>
              <a:rPr lang="en-US" sz="1400" dirty="0"/>
              <a:t>() - extract a part or substring from a string.</a:t>
            </a:r>
          </a:p>
          <a:p>
            <a:pPr lvl="1"/>
            <a:r>
              <a:rPr lang="en-US" sz="1400" dirty="0"/>
              <a:t>his method takes 2 parameters: </a:t>
            </a:r>
            <a:r>
              <a:rPr lang="en-US" sz="1400" i="1" dirty="0"/>
              <a:t>start index</a:t>
            </a:r>
            <a:r>
              <a:rPr lang="en-US" sz="1400" dirty="0"/>
              <a:t> (index at which to begin extraction), and an optional </a:t>
            </a:r>
            <a:r>
              <a:rPr lang="en-US" sz="1400" i="1" dirty="0"/>
              <a:t>end index</a:t>
            </a:r>
            <a:r>
              <a:rPr lang="en-US" sz="1400" dirty="0"/>
              <a:t> (index before which to end extraction), </a:t>
            </a:r>
          </a:p>
          <a:p>
            <a:pPr lvl="1"/>
            <a:r>
              <a:rPr lang="en-US" sz="1400" dirty="0"/>
              <a:t>Syntax- </a:t>
            </a:r>
          </a:p>
          <a:p>
            <a:pPr lvl="2"/>
            <a:r>
              <a:rPr lang="en-US" sz="1400" dirty="0" err="1"/>
              <a:t>str.slice</a:t>
            </a:r>
            <a:r>
              <a:rPr lang="en-US" sz="1400" dirty="0"/>
              <a:t>(</a:t>
            </a:r>
            <a:r>
              <a:rPr lang="en-US" sz="1400" dirty="0" err="1"/>
              <a:t>startIndex</a:t>
            </a:r>
            <a:r>
              <a:rPr lang="en-US" sz="1400" dirty="0"/>
              <a:t>, </a:t>
            </a:r>
            <a:r>
              <a:rPr lang="en-US" sz="1400" dirty="0" err="1"/>
              <a:t>endIndex</a:t>
            </a:r>
            <a:r>
              <a:rPr lang="en-US" sz="1400" dirty="0"/>
              <a:t>).</a:t>
            </a:r>
          </a:p>
          <a:p>
            <a:pPr lvl="1"/>
            <a:r>
              <a:rPr lang="en-US" sz="1400" dirty="0"/>
              <a:t>Example – </a:t>
            </a:r>
          </a:p>
          <a:p>
            <a:pPr lvl="1"/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str</a:t>
            </a:r>
            <a:r>
              <a:rPr lang="en-US" sz="1400" dirty="0"/>
              <a:t> = "The quick brown fox jumps over the lazy dog."; </a:t>
            </a:r>
          </a:p>
          <a:p>
            <a:pPr lvl="1"/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subStr</a:t>
            </a:r>
            <a:r>
              <a:rPr lang="en-US" sz="1400" dirty="0"/>
              <a:t> = </a:t>
            </a:r>
            <a:r>
              <a:rPr lang="en-US" sz="1400" dirty="0" err="1"/>
              <a:t>str.slice</a:t>
            </a:r>
            <a:r>
              <a:rPr lang="en-US" sz="1400" dirty="0"/>
              <a:t>(4, 15); </a:t>
            </a:r>
          </a:p>
          <a:p>
            <a:pPr lvl="1"/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subStr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/>
              <a:t>substring() - extract a section of the given string based on start and end indexes</a:t>
            </a:r>
          </a:p>
          <a:p>
            <a:pPr lvl="1"/>
            <a:r>
              <a:rPr lang="en-US" sz="1400" dirty="0" err="1"/>
              <a:t>Synatx</a:t>
            </a:r>
            <a:r>
              <a:rPr lang="en-US" sz="1400" dirty="0"/>
              <a:t> – </a:t>
            </a:r>
          </a:p>
          <a:p>
            <a:pPr lvl="1"/>
            <a:r>
              <a:rPr lang="en-US" sz="1400" dirty="0" err="1"/>
              <a:t>str.substring</a:t>
            </a:r>
            <a:r>
              <a:rPr lang="en-US" sz="1400" dirty="0"/>
              <a:t>(</a:t>
            </a:r>
            <a:r>
              <a:rPr lang="en-US" sz="1400" dirty="0" err="1"/>
              <a:t>startIndex</a:t>
            </a:r>
            <a:r>
              <a:rPr lang="en-US" sz="1400" dirty="0"/>
              <a:t>, </a:t>
            </a:r>
            <a:r>
              <a:rPr lang="en-US" sz="1400" dirty="0" err="1"/>
              <a:t>endIndex</a:t>
            </a:r>
            <a:r>
              <a:rPr lang="en-US" sz="1400" dirty="0"/>
              <a:t>)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Extracting a Fixed Number of Characters from a </a:t>
            </a:r>
            <a:r>
              <a:rPr lang="en-US" sz="2400" dirty="0"/>
              <a:t>String</a:t>
            </a:r>
            <a:br>
              <a:rPr lang="en-US" sz="2400" dirty="0"/>
            </a:br>
            <a:r>
              <a:rPr lang="en-US" sz="2400" dirty="0"/>
              <a:t>Replacing the Contents of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Finding Substring - </a:t>
            </a:r>
          </a:p>
          <a:p>
            <a:r>
              <a:rPr lang="en-US" sz="1400" dirty="0" err="1" smtClean="0"/>
              <a:t>substr</a:t>
            </a:r>
            <a:r>
              <a:rPr lang="en-US" sz="1400" dirty="0" smtClean="0"/>
              <a:t>() –  </a:t>
            </a:r>
          </a:p>
          <a:p>
            <a:r>
              <a:rPr lang="en-US" sz="1400" dirty="0" smtClean="0"/>
              <a:t>Syntax – </a:t>
            </a:r>
          </a:p>
          <a:p>
            <a:pPr lvl="1"/>
            <a:r>
              <a:rPr lang="en-US" sz="1400" dirty="0" err="1" smtClean="0"/>
              <a:t>str.substr</a:t>
            </a:r>
            <a:r>
              <a:rPr lang="en-US" sz="1400" dirty="0" smtClean="0"/>
              <a:t>(</a:t>
            </a:r>
            <a:r>
              <a:rPr lang="en-US" sz="1400" dirty="0" err="1" smtClean="0"/>
              <a:t>startIndex</a:t>
            </a:r>
            <a:r>
              <a:rPr lang="en-US" sz="1400" dirty="0" smtClean="0"/>
              <a:t>, length)</a:t>
            </a:r>
          </a:p>
          <a:p>
            <a:pPr lvl="1"/>
            <a:r>
              <a:rPr lang="en-US" sz="1400" dirty="0" smtClean="0"/>
              <a:t>second parameter specifies the number of characters to extract</a:t>
            </a:r>
          </a:p>
          <a:p>
            <a:r>
              <a:rPr lang="en-US" sz="1400" dirty="0" smtClean="0"/>
              <a:t>Example – 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str</a:t>
            </a:r>
            <a:r>
              <a:rPr lang="en-US" sz="1400" dirty="0" smtClean="0"/>
              <a:t> = "The quick brown fox jumps over the lazy dog."; 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</a:t>
            </a:r>
            <a:r>
              <a:rPr lang="en-US" sz="1400" dirty="0" err="1" smtClean="0"/>
              <a:t>str.substr</a:t>
            </a:r>
            <a:r>
              <a:rPr lang="en-US" sz="1400" dirty="0" smtClean="0"/>
              <a:t>(4, 15));</a:t>
            </a:r>
          </a:p>
          <a:p>
            <a:r>
              <a:rPr lang="en-US" sz="1400" dirty="0" smtClean="0"/>
              <a:t>Replacing</a:t>
            </a:r>
          </a:p>
          <a:p>
            <a:pPr lvl="1"/>
            <a:r>
              <a:rPr lang="en-US" sz="1400" dirty="0"/>
              <a:t>replace() - replace part of a string with another string.</a:t>
            </a:r>
          </a:p>
          <a:p>
            <a:pPr lvl="1"/>
            <a:r>
              <a:rPr lang="en-US" sz="1400" dirty="0"/>
              <a:t>Syntax – </a:t>
            </a:r>
          </a:p>
          <a:p>
            <a:pPr lvl="1"/>
            <a:r>
              <a:rPr lang="en-US" sz="1400" dirty="0" err="1"/>
              <a:t>str.replace</a:t>
            </a:r>
            <a:r>
              <a:rPr lang="en-US" sz="1400" dirty="0"/>
              <a:t>(</a:t>
            </a:r>
            <a:r>
              <a:rPr lang="en-US" sz="1400" dirty="0" err="1"/>
              <a:t>regexp|substr</a:t>
            </a:r>
            <a:r>
              <a:rPr lang="en-US" sz="1400" dirty="0"/>
              <a:t>, </a:t>
            </a:r>
            <a:r>
              <a:rPr lang="en-US" sz="1400" dirty="0" err="1"/>
              <a:t>newSubstr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method returns a new string, </a:t>
            </a:r>
          </a:p>
          <a:p>
            <a:pPr lvl="1"/>
            <a:r>
              <a:rPr lang="en-US" sz="1400" dirty="0"/>
              <a:t>it doesn't affect the original string that will remain unchanged.</a:t>
            </a:r>
          </a:p>
          <a:p>
            <a:pPr lvl="1"/>
            <a:r>
              <a:rPr lang="en-US" sz="1400" dirty="0"/>
              <a:t>Example – </a:t>
            </a:r>
          </a:p>
          <a:p>
            <a:pPr lvl="1"/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str</a:t>
            </a:r>
            <a:r>
              <a:rPr lang="en-US" sz="1400" dirty="0"/>
              <a:t> = "Color red looks brighter than color blue."; </a:t>
            </a:r>
          </a:p>
          <a:p>
            <a:pPr lvl="1"/>
            <a:r>
              <a:rPr lang="en-US" sz="1400" dirty="0" err="1"/>
              <a:t>var</a:t>
            </a:r>
            <a:r>
              <a:rPr lang="en-US" sz="1400" dirty="0"/>
              <a:t> result = </a:t>
            </a:r>
            <a:r>
              <a:rPr lang="en-US" sz="1400" dirty="0" err="1"/>
              <a:t>str.replace</a:t>
            </a:r>
            <a:r>
              <a:rPr lang="en-US" sz="1400" dirty="0"/>
              <a:t>("color", "paint"); </a:t>
            </a:r>
          </a:p>
          <a:p>
            <a:pPr lvl="1"/>
            <a:r>
              <a:rPr lang="en-US" sz="1400" dirty="0"/>
              <a:t>alert(result);</a:t>
            </a:r>
          </a:p>
          <a:p>
            <a:pPr lvl="1"/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Converting a String to Uppercase or Lowercase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toUpperCase</a:t>
            </a:r>
            <a:r>
              <a:rPr lang="en-US" sz="1400" dirty="0" smtClean="0"/>
              <a:t>() - convert a string to uppercase</a:t>
            </a:r>
          </a:p>
          <a:p>
            <a:pPr lvl="1"/>
            <a:r>
              <a:rPr lang="en-US" sz="1400" dirty="0" smtClean="0"/>
              <a:t>Example - 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str</a:t>
            </a:r>
            <a:r>
              <a:rPr lang="en-US" sz="1400" dirty="0" smtClean="0"/>
              <a:t> = "Hello World!"; 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result = </a:t>
            </a:r>
            <a:r>
              <a:rPr lang="en-US" sz="1400" dirty="0" err="1" smtClean="0"/>
              <a:t>str.toUpperCase</a:t>
            </a:r>
            <a:r>
              <a:rPr lang="en-US" sz="1400" dirty="0" smtClean="0"/>
              <a:t>(); </a:t>
            </a:r>
          </a:p>
          <a:p>
            <a:pPr lvl="1"/>
            <a:r>
              <a:rPr lang="en-US" sz="1400" dirty="0" err="1" smtClean="0"/>
              <a:t>document.write</a:t>
            </a:r>
            <a:r>
              <a:rPr lang="en-US" sz="1400" dirty="0" smtClean="0"/>
              <a:t>(result); </a:t>
            </a:r>
          </a:p>
          <a:p>
            <a:r>
              <a:rPr lang="en-US" sz="1400" dirty="0" err="1" smtClean="0"/>
              <a:t>toLowerCase</a:t>
            </a:r>
            <a:r>
              <a:rPr lang="en-US" sz="1400" dirty="0" smtClean="0"/>
              <a:t>() - convert a string to lowercase</a:t>
            </a:r>
          </a:p>
          <a:p>
            <a:pPr lvl="1"/>
            <a:r>
              <a:rPr lang="en-US" sz="1400" dirty="0" smtClean="0"/>
              <a:t>Example – 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str</a:t>
            </a:r>
            <a:r>
              <a:rPr lang="en-US" sz="1400" dirty="0" smtClean="0"/>
              <a:t> = "Hello World!"; </a:t>
            </a:r>
          </a:p>
          <a:p>
            <a:pPr lvl="1"/>
            <a:r>
              <a:rPr lang="en-US" sz="1400" dirty="0" err="1" smtClean="0"/>
              <a:t>var</a:t>
            </a:r>
            <a:r>
              <a:rPr lang="en-US" sz="1400" dirty="0" smtClean="0"/>
              <a:t> result = </a:t>
            </a:r>
            <a:r>
              <a:rPr lang="en-US" sz="1400" dirty="0" err="1" smtClean="0"/>
              <a:t>str.toLowerCase</a:t>
            </a:r>
            <a:r>
              <a:rPr lang="en-US" sz="1400" dirty="0" smtClean="0"/>
              <a:t>(); </a:t>
            </a:r>
          </a:p>
          <a:p>
            <a:pPr lvl="1"/>
            <a:r>
              <a:rPr lang="en-US" sz="1400" dirty="0" err="1" smtClean="0"/>
              <a:t>document.write</a:t>
            </a:r>
            <a:r>
              <a:rPr lang="en-US" sz="1400" dirty="0" smtClean="0"/>
              <a:t>(result);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Concatenating Two or More Strings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You can concatenate or combine two or more strings using the + and +=.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hello = "Hello"; 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world = "World"; 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greet = hello + " " + world; 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(greet); 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wish = "Happy"; </a:t>
            </a:r>
          </a:p>
          <a:p>
            <a:r>
              <a:rPr lang="en-US" sz="1400" dirty="0" smtClean="0"/>
              <a:t>wish += " New Year"; </a:t>
            </a:r>
          </a:p>
          <a:p>
            <a:r>
              <a:rPr lang="en-US" sz="1400" dirty="0" err="1" smtClean="0"/>
              <a:t>document.write</a:t>
            </a:r>
            <a:r>
              <a:rPr lang="en-US" sz="1400" dirty="0" smtClean="0"/>
              <a:t>(wish); </a:t>
            </a:r>
          </a:p>
          <a:p>
            <a:r>
              <a:rPr lang="en-US" sz="1400" dirty="0" err="1"/>
              <a:t>concat</a:t>
            </a:r>
            <a:r>
              <a:rPr lang="en-US" sz="1400" dirty="0"/>
              <a:t>() - combine strings,</a:t>
            </a:r>
          </a:p>
          <a:p>
            <a:r>
              <a:rPr lang="en-US" sz="1400" dirty="0" err="1"/>
              <a:t>concat</a:t>
            </a:r>
            <a:r>
              <a:rPr lang="en-US" sz="1400" dirty="0"/>
              <a:t>(identifier/value)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Accessing Individual Characters from a String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charAt</a:t>
            </a:r>
            <a:r>
              <a:rPr lang="en-US" sz="1400" dirty="0" smtClean="0"/>
              <a:t>()- access individual character from a string</a:t>
            </a:r>
          </a:p>
          <a:p>
            <a:r>
              <a:rPr lang="en-US" sz="1400" dirty="0" smtClean="0"/>
              <a:t>Syntax – </a:t>
            </a:r>
          </a:p>
          <a:p>
            <a:r>
              <a:rPr lang="en-US" sz="1400" dirty="0" err="1" smtClean="0"/>
              <a:t>str.charAt</a:t>
            </a:r>
            <a:r>
              <a:rPr lang="en-US" sz="1400" dirty="0" smtClean="0"/>
              <a:t>(index)</a:t>
            </a:r>
          </a:p>
          <a:p>
            <a:pPr lvl="1"/>
            <a:r>
              <a:rPr lang="en-US" sz="1400" dirty="0" smtClean="0"/>
              <a:t>The index specified should be an integer between 0 and </a:t>
            </a:r>
            <a:r>
              <a:rPr lang="en-US" sz="1400" dirty="0" err="1" smtClean="0"/>
              <a:t>str.length</a:t>
            </a:r>
            <a:r>
              <a:rPr lang="en-US" sz="1400" dirty="0" smtClean="0"/>
              <a:t> - 1. </a:t>
            </a:r>
          </a:p>
          <a:p>
            <a:pPr lvl="1"/>
            <a:r>
              <a:rPr lang="en-US" sz="1400" dirty="0" smtClean="0"/>
              <a:t>If no index is provided the first character in the string is returned, since the default is 0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str</a:t>
            </a:r>
            <a:r>
              <a:rPr lang="en-US" sz="1400" dirty="0"/>
              <a:t> = "Hello World!"; </a:t>
            </a:r>
          </a:p>
          <a:p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str.charAt</a:t>
            </a:r>
            <a:r>
              <a:rPr lang="en-US" sz="1400" dirty="0"/>
              <a:t>()); </a:t>
            </a:r>
          </a:p>
          <a:p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str.charAt</a:t>
            </a:r>
            <a:r>
              <a:rPr lang="en-US" sz="1400" dirty="0"/>
              <a:t>(6)); </a:t>
            </a:r>
          </a:p>
          <a:p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str.charAt</a:t>
            </a:r>
            <a:r>
              <a:rPr lang="en-US" sz="1400" dirty="0"/>
              <a:t>(30)); </a:t>
            </a:r>
          </a:p>
          <a:p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str.charAt</a:t>
            </a:r>
            <a:r>
              <a:rPr lang="en-US" sz="1400" dirty="0"/>
              <a:t>(</a:t>
            </a:r>
            <a:r>
              <a:rPr lang="en-US" sz="1400" dirty="0" err="1"/>
              <a:t>str.length</a:t>
            </a:r>
            <a:r>
              <a:rPr lang="en-US" sz="1400" dirty="0"/>
              <a:t> - 1)); 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/>
              <a:t>str</a:t>
            </a:r>
            <a:r>
              <a:rPr lang="en-US" sz="1400" dirty="0"/>
              <a:t> = "Hello World!"; </a:t>
            </a:r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[0]); </a:t>
            </a:r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[6]); </a:t>
            </a:r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[</a:t>
            </a:r>
            <a:r>
              <a:rPr lang="en-US" sz="1400" dirty="0" err="1"/>
              <a:t>str.length</a:t>
            </a:r>
            <a:r>
              <a:rPr lang="en-US" sz="1400" dirty="0"/>
              <a:t> - 1]); </a:t>
            </a:r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[30]); 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dirty="0" err="1" smtClean="0"/>
              <a:t>concat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The JavaScript array </a:t>
            </a:r>
            <a:r>
              <a:rPr lang="en-US" sz="1400" dirty="0" err="1" smtClean="0"/>
              <a:t>concat</a:t>
            </a:r>
            <a:r>
              <a:rPr lang="en-US" sz="1400" dirty="0" smtClean="0"/>
              <a:t>() method combines two or more arrays and returns a new string. </a:t>
            </a:r>
          </a:p>
          <a:p>
            <a:pPr lvl="1"/>
            <a:r>
              <a:rPr lang="en-US" sz="1400" dirty="0" smtClean="0"/>
              <a:t>This method doesn't make any change in the original array.</a:t>
            </a:r>
          </a:p>
          <a:p>
            <a:pPr lvl="1"/>
            <a:r>
              <a:rPr lang="en-US" sz="1400" dirty="0" smtClean="0"/>
              <a:t>Syntax:</a:t>
            </a:r>
          </a:p>
          <a:p>
            <a:pPr lvl="2"/>
            <a:r>
              <a:rPr lang="en-US" sz="1400" dirty="0" err="1" smtClean="0"/>
              <a:t>array.concat</a:t>
            </a:r>
            <a:r>
              <a:rPr lang="en-US" sz="1400" dirty="0" smtClean="0"/>
              <a:t>(arr1,arr2,....,</a:t>
            </a:r>
            <a:r>
              <a:rPr lang="en-US" sz="1400" dirty="0" err="1" smtClean="0"/>
              <a:t>arrn</a:t>
            </a:r>
            <a:r>
              <a:rPr lang="en-US" sz="1400" dirty="0" smtClean="0"/>
              <a:t>) </a:t>
            </a:r>
          </a:p>
          <a:p>
            <a:pPr marL="463550" indent="-1588">
              <a:buNone/>
            </a:pPr>
            <a:r>
              <a:rPr lang="en-US" sz="1500" dirty="0" smtClean="0">
                <a:solidFill>
                  <a:srgbClr val="FF0000"/>
                </a:solidFill>
              </a:rPr>
              <a:t>&lt;script&gt;  </a:t>
            </a:r>
          </a:p>
          <a:p>
            <a:pPr marL="463550" indent="-1588">
              <a:buNone/>
            </a:pPr>
            <a:r>
              <a:rPr lang="en-US" sz="1500" dirty="0" err="1" smtClean="0">
                <a:solidFill>
                  <a:srgbClr val="FF0000"/>
                </a:solidFill>
              </a:rPr>
              <a:t>var</a:t>
            </a:r>
            <a:r>
              <a:rPr lang="en-US" sz="1500" dirty="0" smtClean="0">
                <a:solidFill>
                  <a:srgbClr val="FF0000"/>
                </a:solidFill>
              </a:rPr>
              <a:t> arr1=["C","C++","Python"];  </a:t>
            </a:r>
          </a:p>
          <a:p>
            <a:pPr marL="463550" indent="-1588">
              <a:buNone/>
            </a:pPr>
            <a:r>
              <a:rPr lang="en-US" sz="1500" dirty="0" err="1" smtClean="0">
                <a:solidFill>
                  <a:srgbClr val="FF0000"/>
                </a:solidFill>
              </a:rPr>
              <a:t>var</a:t>
            </a:r>
            <a:r>
              <a:rPr lang="en-US" sz="1500" dirty="0" smtClean="0">
                <a:solidFill>
                  <a:srgbClr val="FF0000"/>
                </a:solidFill>
              </a:rPr>
              <a:t> arr2=["</a:t>
            </a:r>
            <a:r>
              <a:rPr lang="en-US" sz="1500" dirty="0" err="1" smtClean="0">
                <a:solidFill>
                  <a:srgbClr val="FF0000"/>
                </a:solidFill>
              </a:rPr>
              <a:t>Java","JavaScript","Android</a:t>
            </a:r>
            <a:r>
              <a:rPr lang="en-US" sz="1500" dirty="0" smtClean="0">
                <a:solidFill>
                  <a:srgbClr val="FF0000"/>
                </a:solidFill>
              </a:rPr>
              <a:t>"];  </a:t>
            </a:r>
          </a:p>
          <a:p>
            <a:pPr marL="463550" indent="-1588">
              <a:buNone/>
            </a:pPr>
            <a:r>
              <a:rPr lang="en-US" sz="1500" dirty="0" err="1" smtClean="0">
                <a:solidFill>
                  <a:srgbClr val="FF0000"/>
                </a:solidFill>
              </a:rPr>
              <a:t>var</a:t>
            </a:r>
            <a:r>
              <a:rPr lang="en-US" sz="1500" dirty="0" smtClean="0">
                <a:solidFill>
                  <a:srgbClr val="FF0000"/>
                </a:solidFill>
              </a:rPr>
              <a:t> result=arr1.concat(arr2);  </a:t>
            </a:r>
          </a:p>
          <a:p>
            <a:pPr marL="463550" indent="-1588">
              <a:buNone/>
            </a:pPr>
            <a:r>
              <a:rPr lang="en-US" sz="1500" dirty="0" err="1" smtClean="0">
                <a:solidFill>
                  <a:srgbClr val="FF0000"/>
                </a:solidFill>
              </a:rPr>
              <a:t>document.writeln</a:t>
            </a:r>
            <a:r>
              <a:rPr lang="en-US" sz="1500" dirty="0" smtClean="0">
                <a:solidFill>
                  <a:srgbClr val="FF0000"/>
                </a:solidFill>
              </a:rPr>
              <a:t>(result);  </a:t>
            </a:r>
          </a:p>
          <a:p>
            <a:pPr marL="463550" indent="-1588">
              <a:buNone/>
            </a:pPr>
            <a:r>
              <a:rPr lang="en-US" sz="1500" dirty="0" smtClean="0">
                <a:solidFill>
                  <a:srgbClr val="FF0000"/>
                </a:solidFill>
              </a:rPr>
              <a:t>&lt;/script&gt; </a:t>
            </a:r>
          </a:p>
          <a:p>
            <a:pPr marL="463550" indent="-1588">
              <a:buNone/>
            </a:pPr>
            <a:r>
              <a:rPr lang="en-US" sz="1500" dirty="0" smtClean="0">
                <a:solidFill>
                  <a:srgbClr val="0070C0"/>
                </a:solidFill>
              </a:rPr>
              <a:t>&lt;script&gt;  </a:t>
            </a:r>
          </a:p>
          <a:p>
            <a:pPr marL="463550" indent="-1588">
              <a:buNone/>
            </a:pPr>
            <a:r>
              <a:rPr lang="en-US" sz="1500" dirty="0" err="1" smtClean="0">
                <a:solidFill>
                  <a:srgbClr val="0070C0"/>
                </a:solidFill>
              </a:rPr>
              <a:t>var</a:t>
            </a:r>
            <a:r>
              <a:rPr lang="en-US" sz="1500" dirty="0" smtClean="0">
                <a:solidFill>
                  <a:srgbClr val="0070C0"/>
                </a:solidFill>
              </a:rPr>
              <a:t> arr1=["C","C++","Python"];  </a:t>
            </a:r>
          </a:p>
          <a:p>
            <a:pPr marL="463550" indent="-1588">
              <a:buNone/>
            </a:pPr>
            <a:r>
              <a:rPr lang="en-US" sz="1500" dirty="0" err="1" smtClean="0">
                <a:solidFill>
                  <a:srgbClr val="0070C0"/>
                </a:solidFill>
              </a:rPr>
              <a:t>var</a:t>
            </a:r>
            <a:r>
              <a:rPr lang="en-US" sz="1500" dirty="0" smtClean="0">
                <a:solidFill>
                  <a:srgbClr val="0070C0"/>
                </a:solidFill>
              </a:rPr>
              <a:t> arr2=["</a:t>
            </a:r>
            <a:r>
              <a:rPr lang="en-US" sz="1500" dirty="0" err="1" smtClean="0">
                <a:solidFill>
                  <a:srgbClr val="0070C0"/>
                </a:solidFill>
              </a:rPr>
              <a:t>Java","JavaScript","Android</a:t>
            </a:r>
            <a:r>
              <a:rPr lang="en-US" sz="1500" dirty="0" smtClean="0">
                <a:solidFill>
                  <a:srgbClr val="0070C0"/>
                </a:solidFill>
              </a:rPr>
              <a:t>"];  </a:t>
            </a:r>
          </a:p>
          <a:p>
            <a:pPr marL="463550" indent="-1588">
              <a:buNone/>
            </a:pPr>
            <a:r>
              <a:rPr lang="en-US" sz="1500" dirty="0" err="1" smtClean="0">
                <a:solidFill>
                  <a:srgbClr val="0070C0"/>
                </a:solidFill>
              </a:rPr>
              <a:t>var</a:t>
            </a:r>
            <a:r>
              <a:rPr lang="en-US" sz="1500" dirty="0" smtClean="0">
                <a:solidFill>
                  <a:srgbClr val="0070C0"/>
                </a:solidFill>
              </a:rPr>
              <a:t> arr3=["Ruby","</a:t>
            </a:r>
            <a:r>
              <a:rPr lang="en-US" sz="1500" dirty="0" err="1" smtClean="0">
                <a:solidFill>
                  <a:srgbClr val="0070C0"/>
                </a:solidFill>
              </a:rPr>
              <a:t>Kotlin</a:t>
            </a:r>
            <a:r>
              <a:rPr lang="en-US" sz="1500" dirty="0" smtClean="0">
                <a:solidFill>
                  <a:srgbClr val="0070C0"/>
                </a:solidFill>
              </a:rPr>
              <a:t>"];  </a:t>
            </a:r>
          </a:p>
          <a:p>
            <a:pPr marL="463550" indent="-1588">
              <a:buNone/>
            </a:pPr>
            <a:r>
              <a:rPr lang="en-US" sz="1500" dirty="0" err="1" smtClean="0">
                <a:solidFill>
                  <a:srgbClr val="0070C0"/>
                </a:solidFill>
              </a:rPr>
              <a:t>var</a:t>
            </a:r>
            <a:r>
              <a:rPr lang="en-US" sz="1500" dirty="0" smtClean="0">
                <a:solidFill>
                  <a:srgbClr val="0070C0"/>
                </a:solidFill>
              </a:rPr>
              <a:t> result=arr1.concat(arr2,arr3);  </a:t>
            </a:r>
          </a:p>
          <a:p>
            <a:pPr marL="463550" indent="-1588">
              <a:buNone/>
            </a:pPr>
            <a:r>
              <a:rPr lang="en-US" sz="1500" dirty="0" err="1" smtClean="0">
                <a:solidFill>
                  <a:srgbClr val="0070C0"/>
                </a:solidFill>
              </a:rPr>
              <a:t>document.writeln</a:t>
            </a:r>
            <a:r>
              <a:rPr lang="en-US" sz="1500" dirty="0" smtClean="0">
                <a:solidFill>
                  <a:srgbClr val="0070C0"/>
                </a:solidFill>
              </a:rPr>
              <a:t>(result);  </a:t>
            </a:r>
          </a:p>
          <a:p>
            <a:pPr marL="463550" indent="-1588">
              <a:buNone/>
            </a:pPr>
            <a:r>
              <a:rPr lang="en-US" sz="1500" dirty="0" smtClean="0">
                <a:solidFill>
                  <a:srgbClr val="0070C0"/>
                </a:solidFill>
              </a:rPr>
              <a:t>&lt;/script&gt;  </a:t>
            </a:r>
          </a:p>
          <a:p>
            <a:pPr lvl="2"/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Splitting a String into an Array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split() - splits a string into an array of string</a:t>
            </a:r>
          </a:p>
          <a:p>
            <a:r>
              <a:rPr lang="en-US" sz="1400" dirty="0" smtClean="0"/>
              <a:t>Syntax – </a:t>
            </a:r>
          </a:p>
          <a:p>
            <a:r>
              <a:rPr lang="en-US" sz="1400" dirty="0" err="1" smtClean="0"/>
              <a:t>str.split</a:t>
            </a:r>
            <a:r>
              <a:rPr lang="en-US" sz="1400" dirty="0" smtClean="0"/>
              <a:t>([separator] [,limit])</a:t>
            </a:r>
          </a:p>
          <a:p>
            <a:r>
              <a:rPr lang="en-US" sz="1400" dirty="0" smtClean="0"/>
              <a:t>The </a:t>
            </a:r>
            <a:r>
              <a:rPr lang="en-US" sz="1400" dirty="0" err="1" smtClean="0"/>
              <a:t>seperator</a:t>
            </a:r>
            <a:r>
              <a:rPr lang="en-US" sz="1400" dirty="0" smtClean="0"/>
              <a:t> argument specifies the string at which each split should occur, whereas the limit arguments specifies the maximum length of the array.</a:t>
            </a:r>
          </a:p>
          <a:p>
            <a:r>
              <a:rPr lang="en-US" sz="1400" dirty="0" smtClean="0"/>
              <a:t>If separator argument is omitted or not found in the specified string, the entire string is assigned to the first element of the array.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fruitsStr</a:t>
            </a:r>
            <a:r>
              <a:rPr lang="en-US" sz="1400" dirty="0"/>
              <a:t> = "Apple, Banana, Mango, Orange, Papaya"; 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 </a:t>
            </a:r>
            <a:r>
              <a:rPr lang="en-US" sz="1400" dirty="0" err="1"/>
              <a:t>fruitsArr</a:t>
            </a:r>
            <a:r>
              <a:rPr lang="en-US" sz="1400" dirty="0"/>
              <a:t> = </a:t>
            </a:r>
            <a:r>
              <a:rPr lang="en-US" sz="1400" dirty="0" err="1"/>
              <a:t>fruitsStr.split</a:t>
            </a:r>
            <a:r>
              <a:rPr lang="en-US" sz="1400" dirty="0"/>
              <a:t>(", "); </a:t>
            </a:r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fruitsArr</a:t>
            </a:r>
            <a:r>
              <a:rPr lang="en-US" sz="1400" dirty="0"/>
              <a:t>[0]); </a:t>
            </a:r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fruitsArr</a:t>
            </a:r>
            <a:r>
              <a:rPr lang="en-US" sz="1400" dirty="0"/>
              <a:t>[2]); </a:t>
            </a:r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fruitsArr</a:t>
            </a:r>
            <a:r>
              <a:rPr lang="en-US" sz="1400" dirty="0"/>
              <a:t>[</a:t>
            </a:r>
            <a:r>
              <a:rPr lang="en-US" sz="1400" dirty="0" err="1"/>
              <a:t>fruitsArr.length</a:t>
            </a:r>
            <a:r>
              <a:rPr lang="en-US" sz="1400" dirty="0"/>
              <a:t> - 1]); </a:t>
            </a:r>
          </a:p>
          <a:p>
            <a:r>
              <a:rPr lang="en-US" sz="1400" dirty="0"/>
              <a:t>for(</a:t>
            </a:r>
            <a:r>
              <a:rPr lang="en-US" sz="1400" dirty="0" err="1"/>
              <a:t>var</a:t>
            </a:r>
            <a:r>
              <a:rPr lang="en-US" sz="1400" dirty="0"/>
              <a:t> i in </a:t>
            </a:r>
            <a:r>
              <a:rPr lang="en-US" sz="1400" dirty="0" err="1"/>
              <a:t>fruitsArr</a:t>
            </a:r>
            <a:r>
              <a:rPr lang="en-US" sz="1400" dirty="0"/>
              <a:t>) { </a:t>
            </a:r>
            <a:r>
              <a:rPr lang="en-US" sz="1400" dirty="0" err="1"/>
              <a:t>document.write</a:t>
            </a:r>
            <a:r>
              <a:rPr lang="en-US" sz="1400" dirty="0"/>
              <a:t>("&lt;p&gt;" + </a:t>
            </a:r>
            <a:r>
              <a:rPr lang="en-US" sz="1400" dirty="0" err="1"/>
              <a:t>fruitsArr</a:t>
            </a:r>
            <a:r>
              <a:rPr lang="en-US" sz="1400" dirty="0"/>
              <a:t>[i] + "&lt;/p&gt;"); }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Parsing Integers from Strings and vice versa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1400" dirty="0" err="1" smtClean="0"/>
              <a:t>parseInt</a:t>
            </a:r>
            <a:r>
              <a:rPr lang="en-US" sz="1400" dirty="0" smtClean="0"/>
              <a:t>(string) -  used to parse an integer from a string. </a:t>
            </a:r>
          </a:p>
          <a:p>
            <a:r>
              <a:rPr lang="en-US" sz="1400" dirty="0" smtClean="0"/>
              <a:t>Example – </a:t>
            </a:r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("3.14")); // 3 </a:t>
            </a:r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("50px")); // 50 </a:t>
            </a:r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("12pt")); // 12</a:t>
            </a:r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("0xFF", 16)); // 255 </a:t>
            </a:r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("20 years")); // 20 </a:t>
            </a:r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("Year 2048")); // </a:t>
            </a:r>
            <a:r>
              <a:rPr lang="en-US" sz="1400" dirty="0" err="1" smtClean="0"/>
              <a:t>NaN</a:t>
            </a:r>
            <a:r>
              <a:rPr lang="en-US" sz="1400" dirty="0" smtClean="0"/>
              <a:t> </a:t>
            </a:r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parseInt</a:t>
            </a:r>
            <a:r>
              <a:rPr lang="en-US" sz="1400" dirty="0" smtClean="0"/>
              <a:t>("10 12 2018")); // 10</a:t>
            </a:r>
          </a:p>
          <a:p>
            <a:r>
              <a:rPr lang="en-US" sz="1400" dirty="0" err="1"/>
              <a:t>parseFloat</a:t>
            </a:r>
            <a:r>
              <a:rPr lang="en-US" sz="1400" dirty="0"/>
              <a:t>(String) - parse floating-point number from a string.</a:t>
            </a:r>
          </a:p>
          <a:p>
            <a:pPr marL="512763" indent="0">
              <a:buNone/>
            </a:pPr>
            <a:r>
              <a:rPr lang="en-US" sz="1400" dirty="0"/>
              <a:t>console.log(</a:t>
            </a:r>
            <a:r>
              <a:rPr lang="en-US" sz="1400" dirty="0" err="1"/>
              <a:t>parseFloat</a:t>
            </a:r>
            <a:r>
              <a:rPr lang="en-US" sz="1400" dirty="0"/>
              <a:t>("3.14")); // 3.14 </a:t>
            </a:r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parseFloat</a:t>
            </a:r>
            <a:r>
              <a:rPr lang="en-US" sz="1400" dirty="0"/>
              <a:t>("50px")); // 50 </a:t>
            </a:r>
            <a:endParaRPr lang="en-US" sz="1400" dirty="0" smtClean="0"/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parseFloat</a:t>
            </a:r>
            <a:r>
              <a:rPr lang="en-US" sz="1400" dirty="0"/>
              <a:t>("1.6em")); // 1.6 </a:t>
            </a:r>
            <a:endParaRPr lang="en-US" sz="1400" dirty="0" smtClean="0"/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parseFloat</a:t>
            </a:r>
            <a:r>
              <a:rPr lang="en-US" sz="1400" dirty="0"/>
              <a:t>("124.5 </a:t>
            </a:r>
            <a:r>
              <a:rPr lang="en-US" sz="1400" dirty="0" err="1"/>
              <a:t>lbs</a:t>
            </a:r>
            <a:r>
              <a:rPr lang="en-US" sz="1400" dirty="0"/>
              <a:t>")); // 124.5</a:t>
            </a:r>
          </a:p>
          <a:p>
            <a:pPr marL="512763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parseFloat</a:t>
            </a:r>
            <a:r>
              <a:rPr lang="en-US" sz="1400" dirty="0"/>
              <a:t>("weight 124.5 </a:t>
            </a:r>
            <a:r>
              <a:rPr lang="en-US" sz="1400" dirty="0" err="1"/>
              <a:t>lbs</a:t>
            </a:r>
            <a:r>
              <a:rPr lang="en-US" sz="1400" dirty="0"/>
              <a:t>")); // </a:t>
            </a:r>
            <a:r>
              <a:rPr lang="en-US" sz="1400" dirty="0" err="1"/>
              <a:t>NaN</a:t>
            </a:r>
            <a:r>
              <a:rPr lang="en-US" sz="1400" dirty="0"/>
              <a:t> </a:t>
            </a:r>
          </a:p>
          <a:p>
            <a:pPr marL="512763" indent="0">
              <a:buNone/>
            </a:pPr>
            <a:r>
              <a:rPr lang="en-US" sz="1400" dirty="0"/>
              <a:t>console.log(</a:t>
            </a:r>
            <a:r>
              <a:rPr lang="en-US" sz="1400" dirty="0" err="1"/>
              <a:t>parseFloat</a:t>
            </a:r>
            <a:r>
              <a:rPr lang="en-US" sz="1400" dirty="0"/>
              <a:t>("6.5 acres")); // </a:t>
            </a:r>
            <a:r>
              <a:rPr lang="en-US" sz="1400" dirty="0" smtClean="0"/>
              <a:t>6.5</a:t>
            </a:r>
          </a:p>
          <a:p>
            <a:r>
              <a:rPr lang="en-US" sz="1400" dirty="0" err="1"/>
              <a:t>toString</a:t>
            </a:r>
            <a:r>
              <a:rPr lang="en-US" sz="1400" dirty="0"/>
              <a:t>() - used to convert a number to its string equivalent</a:t>
            </a:r>
          </a:p>
          <a:p>
            <a:r>
              <a:rPr lang="en-US" sz="1400" dirty="0"/>
              <a:t>console.log((12).</a:t>
            </a:r>
            <a:r>
              <a:rPr lang="en-US" sz="1400" dirty="0" err="1"/>
              <a:t>toString</a:t>
            </a:r>
            <a:r>
              <a:rPr lang="en-US" sz="1400" dirty="0" smtClean="0"/>
              <a:t>());</a:t>
            </a:r>
            <a:endParaRPr lang="en-US" sz="1000" dirty="0"/>
          </a:p>
          <a:p>
            <a:pPr marL="512763" indent="0">
              <a:buNone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Formative assessment 2 </a:t>
            </a:r>
            <a:br>
              <a:rPr lang="en-US" sz="2400" dirty="0" smtClean="0"/>
            </a:br>
            <a:r>
              <a:rPr lang="en-US" sz="2400" dirty="0" smtClean="0"/>
              <a:t>LO 2 - </a:t>
            </a:r>
            <a:r>
              <a:rPr lang="en-US" sz="2400" dirty="0"/>
              <a:t>Perform specified string manipulation operation on the given String(s).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Q.1 String </a:t>
            </a:r>
            <a:r>
              <a:rPr lang="en-US" sz="1400" dirty="0"/>
              <a:t>literals are written using</a:t>
            </a:r>
            <a:r>
              <a:rPr lang="en-US" sz="14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Just </a:t>
            </a:r>
            <a:r>
              <a:rPr lang="en-US" sz="1400" dirty="0"/>
              <a:t>single quotes: ‘example</a:t>
            </a:r>
            <a:r>
              <a:rPr lang="en-US" sz="1400" dirty="0" smtClean="0"/>
              <a:t>’ 2. </a:t>
            </a:r>
            <a:r>
              <a:rPr lang="en-US" sz="1400" dirty="0"/>
              <a:t>Either double quotes or single quotes: “example” and ‘example</a:t>
            </a:r>
            <a:r>
              <a:rPr lang="en-US" sz="1400" dirty="0" smtClean="0"/>
              <a:t>’ 3 . </a:t>
            </a:r>
            <a:r>
              <a:rPr lang="en-US" sz="1400" dirty="0"/>
              <a:t>Just double quotes: “example</a:t>
            </a:r>
            <a:r>
              <a:rPr lang="en-US" sz="1400" dirty="0" smtClean="0"/>
              <a:t>”</a:t>
            </a:r>
          </a:p>
          <a:p>
            <a:pPr marL="0" indent="0">
              <a:buNone/>
            </a:pPr>
            <a:r>
              <a:rPr lang="en-US" sz="1400" dirty="0" smtClean="0"/>
              <a:t>Q. 2 </a:t>
            </a:r>
            <a:r>
              <a:rPr lang="en-US" sz="1400" dirty="0"/>
              <a:t>Which of the following function of String object extracts a section of a string and returns a new string</a:t>
            </a:r>
            <a:r>
              <a:rPr lang="en-US" sz="1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Slice() 2. </a:t>
            </a:r>
            <a:r>
              <a:rPr lang="en-US" sz="1400" dirty="0"/>
              <a:t>split</a:t>
            </a:r>
            <a:r>
              <a:rPr lang="en-US" sz="1400" dirty="0" smtClean="0"/>
              <a:t>() 3. </a:t>
            </a:r>
            <a:r>
              <a:rPr lang="en-US" sz="1400" dirty="0"/>
              <a:t>replace</a:t>
            </a:r>
            <a:r>
              <a:rPr lang="en-US" sz="1400" dirty="0" smtClean="0"/>
              <a:t>() 4. </a:t>
            </a:r>
            <a:r>
              <a:rPr lang="en-US" sz="1400" dirty="0"/>
              <a:t>search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 smtClean="0"/>
              <a:t>Q.3 </a:t>
            </a:r>
            <a:r>
              <a:rPr lang="en-US" sz="1400" dirty="0"/>
              <a:t>&lt;script language="</a:t>
            </a:r>
            <a:r>
              <a:rPr lang="en-US" sz="1400" dirty="0" err="1"/>
              <a:t>javascript</a:t>
            </a:r>
            <a:r>
              <a:rPr lang="en-US" sz="1400" dirty="0"/>
              <a:t>"&gt;</a:t>
            </a:r>
          </a:p>
          <a:p>
            <a:pPr marL="0" indent="0">
              <a:buNone/>
            </a:pPr>
            <a:r>
              <a:rPr lang="en-US" sz="1400" dirty="0"/>
              <a:t>function x</a:t>
            </a:r>
            <a:r>
              <a:rPr lang="en-US" sz="1400" dirty="0" smtClean="0"/>
              <a:t>() {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(2+5+"8");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  <a:p>
            <a:pPr marL="0" indent="0">
              <a:buNone/>
            </a:pPr>
            <a:r>
              <a:rPr lang="en-US" sz="1400" dirty="0" smtClean="0"/>
              <a:t>1. 258   2. Error  3. 7   4. 78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1988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String and </a:t>
            </a:r>
            <a:r>
              <a:rPr lang="en-US" sz="2400" dirty="0"/>
              <a:t>Unicode</a:t>
            </a:r>
            <a:br>
              <a:rPr lang="en-US" sz="2400" dirty="0"/>
            </a:br>
            <a:r>
              <a:rPr lang="en-US" sz="2400" dirty="0"/>
              <a:t>LO 4 - Develop </a:t>
            </a:r>
            <a:r>
              <a:rPr lang="en-US" sz="2400" dirty="0" err="1"/>
              <a:t>javascript</a:t>
            </a:r>
            <a:r>
              <a:rPr lang="en-US" sz="2400" dirty="0"/>
              <a:t> to convert the given  character to Unicode and vice versa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charCodeAt</a:t>
            </a:r>
            <a:r>
              <a:rPr lang="en-US" sz="1400" dirty="0" smtClean="0"/>
              <a:t>() - used to find out the Unicode value of a character at the specific index in a string.</a:t>
            </a:r>
          </a:p>
          <a:p>
            <a:r>
              <a:rPr lang="en-US" sz="1400" dirty="0" smtClean="0"/>
              <a:t>The index number starts from 0 and goes to n-1, where n is the length of the string. </a:t>
            </a:r>
          </a:p>
          <a:p>
            <a:r>
              <a:rPr lang="en-US" sz="1400" dirty="0" smtClean="0"/>
              <a:t>It returns </a:t>
            </a:r>
            <a:r>
              <a:rPr lang="en-US" sz="1400" b="1" dirty="0" err="1" smtClean="0"/>
              <a:t>NaN</a:t>
            </a:r>
            <a:r>
              <a:rPr lang="en-US" sz="1400" dirty="0" smtClean="0"/>
              <a:t> if the given index number is either a negative number or it is greater than or equal to the length of the string.</a:t>
            </a:r>
          </a:p>
          <a:p>
            <a:r>
              <a:rPr lang="en-US" sz="1400" dirty="0" smtClean="0"/>
              <a:t>Syntax – </a:t>
            </a:r>
          </a:p>
          <a:p>
            <a:r>
              <a:rPr lang="en-US" sz="1400" dirty="0" err="1" smtClean="0"/>
              <a:t>string.charCodeAt</a:t>
            </a:r>
            <a:r>
              <a:rPr lang="en-US" sz="1400" dirty="0" smtClean="0"/>
              <a:t>(index) </a:t>
            </a:r>
          </a:p>
          <a:p>
            <a:r>
              <a:rPr lang="en-US" sz="1400" dirty="0" smtClean="0"/>
              <a:t>Example – </a:t>
            </a:r>
          </a:p>
          <a:p>
            <a:r>
              <a:rPr lang="en-US" sz="1400" dirty="0" err="1" smtClean="0"/>
              <a:t>var</a:t>
            </a:r>
            <a:r>
              <a:rPr lang="en-US" sz="1400" dirty="0" smtClean="0"/>
              <a:t> x="</a:t>
            </a:r>
            <a:r>
              <a:rPr lang="en-US" sz="1400" dirty="0" err="1" smtClean="0"/>
              <a:t>Javatpoint</a:t>
            </a:r>
            <a:r>
              <a:rPr lang="en-US" sz="1400" dirty="0" smtClean="0"/>
              <a:t>";  </a:t>
            </a:r>
          </a:p>
          <a:p>
            <a:r>
              <a:rPr lang="en-US" sz="1400" dirty="0" err="1" smtClean="0"/>
              <a:t>document.writeln</a:t>
            </a:r>
            <a:r>
              <a:rPr lang="en-US" sz="1400" dirty="0" smtClean="0"/>
              <a:t>(</a:t>
            </a:r>
            <a:r>
              <a:rPr lang="en-US" sz="1400" dirty="0" err="1" smtClean="0"/>
              <a:t>x.charCodeAt</a:t>
            </a:r>
            <a:r>
              <a:rPr lang="en-US" sz="1400" dirty="0" smtClean="0"/>
              <a:t>(3));  </a:t>
            </a:r>
          </a:p>
          <a:p>
            <a:r>
              <a:rPr lang="en-US" sz="1400" dirty="0" err="1"/>
              <a:t>fromCharCode</a:t>
            </a:r>
            <a:r>
              <a:rPr lang="en-US" sz="1400" dirty="0"/>
              <a:t>() - method requires one argument, which is the Unicode number</a:t>
            </a:r>
          </a:p>
          <a:p>
            <a:r>
              <a:rPr lang="en-US" sz="1400" dirty="0"/>
              <a:t>Syntax – </a:t>
            </a:r>
            <a:r>
              <a:rPr lang="en-US" sz="1400" dirty="0" err="1"/>
              <a:t>String.fromCharCode</a:t>
            </a:r>
            <a:r>
              <a:rPr lang="en-US" sz="1400" dirty="0"/>
              <a:t>(</a:t>
            </a:r>
            <a:r>
              <a:rPr lang="en-US" sz="1400" dirty="0" err="1"/>
              <a:t>unicode</a:t>
            </a:r>
            <a:r>
              <a:rPr lang="en-US" sz="1400" dirty="0"/>
              <a:t>)</a:t>
            </a:r>
          </a:p>
          <a:p>
            <a:r>
              <a:rPr lang="en-US" sz="1400" dirty="0"/>
              <a:t>Example - </a:t>
            </a:r>
            <a:r>
              <a:rPr lang="en-US" sz="1400" dirty="0" err="1"/>
              <a:t>String.fromCharCode</a:t>
            </a:r>
            <a:r>
              <a:rPr lang="en-US" sz="1400" dirty="0"/>
              <a:t>(119) ;</a:t>
            </a:r>
          </a:p>
          <a:p>
            <a:r>
              <a:rPr lang="en-US" sz="1400" dirty="0" smtClean="0"/>
              <a:t>Output-w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Formative assessment 2 </a:t>
            </a:r>
            <a:br>
              <a:rPr lang="en-US" sz="2400" dirty="0"/>
            </a:br>
            <a:r>
              <a:rPr lang="en-US" sz="2400" dirty="0"/>
              <a:t>LO </a:t>
            </a:r>
            <a:r>
              <a:rPr lang="en-US" sz="2400" dirty="0" smtClean="0"/>
              <a:t>4 </a:t>
            </a:r>
            <a:r>
              <a:rPr lang="en-US" sz="2400" dirty="0"/>
              <a:t>- </a:t>
            </a:r>
            <a:r>
              <a:rPr lang="en-US" sz="2400" dirty="0"/>
              <a:t>Develop </a:t>
            </a:r>
            <a:r>
              <a:rPr lang="en-US" sz="2400" dirty="0" err="1"/>
              <a:t>javascript</a:t>
            </a:r>
            <a:r>
              <a:rPr lang="en-US" sz="2400" dirty="0"/>
              <a:t> to convert the given  character to Unicode and vice versa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Q.1 </a:t>
            </a:r>
            <a:r>
              <a:rPr lang="en-US" sz="1400" dirty="0"/>
              <a:t>Which String method is used to convert character in Unicode format</a:t>
            </a:r>
            <a:r>
              <a:rPr lang="en-US" sz="1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1400" dirty="0" err="1" smtClean="0"/>
              <a:t>charCodeAt</a:t>
            </a:r>
            <a:r>
              <a:rPr lang="en-US" sz="1400" dirty="0" smtClean="0"/>
              <a:t>() 2 . </a:t>
            </a:r>
            <a:r>
              <a:rPr lang="en-US" sz="1400" dirty="0" err="1"/>
              <a:t>fromCharCode</a:t>
            </a:r>
            <a:r>
              <a:rPr lang="en-US" sz="1400" dirty="0" smtClean="0"/>
              <a:t>()  3. </a:t>
            </a:r>
            <a:r>
              <a:rPr lang="en-US" sz="1400" dirty="0" err="1"/>
              <a:t>charCode</a:t>
            </a:r>
            <a:r>
              <a:rPr lang="en-US" sz="1400" dirty="0" smtClean="0"/>
              <a:t>() 4 . </a:t>
            </a:r>
            <a:r>
              <a:rPr lang="en-US" sz="1400" dirty="0"/>
              <a:t>Unicode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 smtClean="0"/>
              <a:t>Q. 2 </a:t>
            </a:r>
            <a:r>
              <a:rPr lang="en-US" sz="1400" dirty="0" err="1"/>
              <a:t>Whicha</a:t>
            </a:r>
            <a:r>
              <a:rPr lang="en-US" sz="1400" dirty="0"/>
              <a:t> character will be given by </a:t>
            </a:r>
            <a:r>
              <a:rPr lang="en-US" sz="1400" dirty="0" err="1"/>
              <a:t>fromCharCode</a:t>
            </a:r>
            <a:r>
              <a:rPr lang="en-US" sz="1400" dirty="0"/>
              <a:t>(</a:t>
            </a:r>
            <a:r>
              <a:rPr lang="en-US" sz="1400" dirty="0" err="1"/>
              <a:t>unicode</a:t>
            </a:r>
            <a:r>
              <a:rPr lang="en-US" sz="1400" dirty="0"/>
              <a:t>) </a:t>
            </a:r>
            <a:r>
              <a:rPr lang="en-US" sz="1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Unicode character  2. A  3. Z 4.</a:t>
            </a:r>
            <a:r>
              <a:rPr lang="en-US" sz="1400" dirty="0"/>
              <a:t> random </a:t>
            </a:r>
            <a:r>
              <a:rPr lang="en-US" sz="1400" dirty="0" smtClean="0"/>
              <a:t>character  </a:t>
            </a:r>
          </a:p>
          <a:p>
            <a:pPr marL="0" indent="0">
              <a:buNone/>
            </a:pPr>
            <a:r>
              <a:rPr lang="en-US" sz="1400" dirty="0" smtClean="0"/>
              <a:t>Q.3 </a:t>
            </a:r>
            <a:r>
              <a:rPr lang="en-US" sz="1400" dirty="0" err="1"/>
              <a:t>var</a:t>
            </a:r>
            <a:r>
              <a:rPr lang="en-US" sz="1400" dirty="0"/>
              <a:t> x="</a:t>
            </a:r>
            <a:r>
              <a:rPr lang="en-US" sz="1400" dirty="0" err="1"/>
              <a:t>Javatpoint</a:t>
            </a:r>
            <a:r>
              <a:rPr lang="en-US" sz="1400" dirty="0"/>
              <a:t>";  </a:t>
            </a:r>
          </a:p>
          <a:p>
            <a:pPr marL="0" indent="0">
              <a:buNone/>
            </a:pPr>
            <a:r>
              <a:rPr lang="en-US" sz="1400" dirty="0" err="1"/>
              <a:t>document.writeln</a:t>
            </a:r>
            <a:r>
              <a:rPr lang="en-US" sz="1400" dirty="0"/>
              <a:t>(</a:t>
            </a:r>
            <a:r>
              <a:rPr lang="en-US" sz="1400" dirty="0" err="1"/>
              <a:t>x.charCodeAt</a:t>
            </a:r>
            <a:r>
              <a:rPr lang="en-US" sz="1400" dirty="0"/>
              <a:t>(3));  </a:t>
            </a:r>
          </a:p>
          <a:p>
            <a:pPr marL="0" indent="0">
              <a:buNone/>
            </a:pPr>
            <a:r>
              <a:rPr lang="en-US" sz="1400" dirty="0"/>
              <a:t>What is Output</a:t>
            </a:r>
            <a:r>
              <a:rPr lang="en-US" sz="1400" dirty="0" smtClean="0"/>
              <a:t>?</a:t>
            </a:r>
          </a:p>
          <a:p>
            <a:pPr marL="0" indent="0">
              <a:buNone/>
            </a:pPr>
            <a:r>
              <a:rPr lang="en-US" sz="1400" dirty="0" smtClean="0"/>
              <a:t>1. 65   2. a 3.3   4. error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5444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Summative assessment</a:t>
            </a:r>
            <a:br>
              <a:rPr lang="en-US" sz="2400" dirty="0" smtClean="0"/>
            </a:br>
            <a:r>
              <a:rPr lang="en-US" sz="2400" dirty="0" smtClean="0"/>
              <a:t>CO – Implement Arrays and Functions in </a:t>
            </a:r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Q.1 </a:t>
            </a:r>
            <a:r>
              <a:rPr lang="en-US" sz="1400" dirty="0"/>
              <a:t> Which of the following are capabilities of functions in JavaScript</a:t>
            </a:r>
            <a:r>
              <a:rPr lang="en-US" sz="1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Return </a:t>
            </a:r>
            <a:r>
              <a:rPr lang="en-US" sz="1400" dirty="0"/>
              <a:t>a </a:t>
            </a:r>
            <a:r>
              <a:rPr lang="en-US" sz="1400" dirty="0" smtClean="0"/>
              <a:t>value 2 . </a:t>
            </a:r>
            <a:r>
              <a:rPr lang="en-US" sz="1400" dirty="0"/>
              <a:t>Accept parameters and Return a </a:t>
            </a:r>
            <a:r>
              <a:rPr lang="en-US" sz="1400" dirty="0" smtClean="0"/>
              <a:t>value 3 . </a:t>
            </a:r>
            <a:r>
              <a:rPr lang="en-US" sz="1400" dirty="0"/>
              <a:t>Accept </a:t>
            </a:r>
            <a:r>
              <a:rPr lang="en-US" sz="1400" dirty="0" smtClean="0"/>
              <a:t>parameters 4 .</a:t>
            </a:r>
            <a:r>
              <a:rPr lang="en-US" sz="1400" dirty="0"/>
              <a:t> None of the </a:t>
            </a:r>
            <a:r>
              <a:rPr lang="en-US" sz="1400" dirty="0" smtClean="0"/>
              <a:t>above</a:t>
            </a:r>
          </a:p>
          <a:p>
            <a:pPr marL="0" indent="0">
              <a:buNone/>
            </a:pPr>
            <a:r>
              <a:rPr lang="en-US" sz="1400" dirty="0" smtClean="0"/>
              <a:t>Q.2 </a:t>
            </a:r>
            <a:r>
              <a:rPr lang="en-US" sz="1400" dirty="0"/>
              <a:t>Which is the correct way to write a JavaScript array</a:t>
            </a:r>
            <a:r>
              <a:rPr lang="en-US" sz="1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txt = new Array(1:"tim",2:"kim",3:"jim</a:t>
            </a:r>
            <a:r>
              <a:rPr lang="en-US" sz="1400" dirty="0" smtClean="0"/>
              <a:t>")  2. </a:t>
            </a:r>
            <a:r>
              <a:rPr lang="en-US" sz="1400" dirty="0"/>
              <a:t> </a:t>
            </a:r>
            <a:r>
              <a:rPr lang="en-US" sz="1400" dirty="0" err="1"/>
              <a:t>var</a:t>
            </a:r>
            <a:r>
              <a:rPr lang="en-US" sz="1400" dirty="0"/>
              <a:t> txt = new Array:1=("</a:t>
            </a:r>
            <a:r>
              <a:rPr lang="en-US" sz="1400" dirty="0" err="1"/>
              <a:t>tim</a:t>
            </a:r>
            <a:r>
              <a:rPr lang="en-US" sz="1400" dirty="0"/>
              <a:t>")2=("</a:t>
            </a:r>
            <a:r>
              <a:rPr lang="en-US" sz="1400" dirty="0" err="1"/>
              <a:t>kim</a:t>
            </a:r>
            <a:r>
              <a:rPr lang="en-US" sz="1400" dirty="0"/>
              <a:t>")3=("</a:t>
            </a:r>
            <a:r>
              <a:rPr lang="en-US" sz="1400" dirty="0" err="1"/>
              <a:t>jim</a:t>
            </a:r>
            <a:r>
              <a:rPr lang="en-US" sz="1400" dirty="0" smtClean="0"/>
              <a:t>") 3. </a:t>
            </a:r>
            <a:r>
              <a:rPr lang="en-US" sz="1400" dirty="0"/>
              <a:t> </a:t>
            </a:r>
            <a:r>
              <a:rPr lang="en-US" sz="1400" dirty="0" err="1"/>
              <a:t>var</a:t>
            </a:r>
            <a:r>
              <a:rPr lang="en-US" sz="1400" dirty="0"/>
              <a:t> txt = new Array("</a:t>
            </a:r>
            <a:r>
              <a:rPr lang="en-US" sz="1400" dirty="0" err="1"/>
              <a:t>tim</a:t>
            </a:r>
            <a:r>
              <a:rPr lang="en-US" sz="1400" dirty="0"/>
              <a:t>","</a:t>
            </a:r>
            <a:r>
              <a:rPr lang="en-US" sz="1400" dirty="0" err="1"/>
              <a:t>kim</a:t>
            </a:r>
            <a:r>
              <a:rPr lang="en-US" sz="1400" dirty="0"/>
              <a:t>","</a:t>
            </a:r>
            <a:r>
              <a:rPr lang="en-US" sz="1400" dirty="0" err="1"/>
              <a:t>jim</a:t>
            </a:r>
            <a:r>
              <a:rPr lang="en-US" sz="1400" dirty="0" smtClean="0"/>
              <a:t>") 4. </a:t>
            </a:r>
            <a:r>
              <a:rPr lang="en-US" sz="1400" dirty="0" err="1"/>
              <a:t>var</a:t>
            </a:r>
            <a:r>
              <a:rPr lang="en-US" sz="1400" dirty="0"/>
              <a:t> txt = new Array="</a:t>
            </a:r>
            <a:r>
              <a:rPr lang="en-US" sz="1400" dirty="0" err="1"/>
              <a:t>tim</a:t>
            </a:r>
            <a:r>
              <a:rPr lang="en-US" sz="1400" dirty="0"/>
              <a:t>","</a:t>
            </a:r>
            <a:r>
              <a:rPr lang="en-US" sz="1400" dirty="0" err="1"/>
              <a:t>kim</a:t>
            </a:r>
            <a:r>
              <a:rPr lang="en-US" sz="1400" dirty="0"/>
              <a:t>","</a:t>
            </a:r>
            <a:r>
              <a:rPr lang="en-US" sz="1400" dirty="0" err="1" smtClean="0"/>
              <a:t>jim</a:t>
            </a:r>
            <a:r>
              <a:rPr lang="en-US" sz="1400" dirty="0" smtClean="0"/>
              <a:t>“</a:t>
            </a:r>
          </a:p>
          <a:p>
            <a:pPr marL="0" indent="0">
              <a:buNone/>
            </a:pPr>
            <a:r>
              <a:rPr lang="en-US" sz="1400" dirty="0" smtClean="0"/>
              <a:t>Q. 3 </a:t>
            </a:r>
            <a:r>
              <a:rPr lang="en-US" sz="1400" dirty="0"/>
              <a:t> Which of the following is a valid type of function </a:t>
            </a:r>
            <a:r>
              <a:rPr lang="en-US" sz="1400" dirty="0" err="1"/>
              <a:t>javascript</a:t>
            </a:r>
            <a:r>
              <a:rPr lang="en-US" sz="1400" dirty="0"/>
              <a:t> supports</a:t>
            </a:r>
            <a:r>
              <a:rPr lang="en-US" sz="1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named function  2. </a:t>
            </a:r>
            <a:r>
              <a:rPr lang="en-US" sz="1400" dirty="0"/>
              <a:t>anonymous </a:t>
            </a:r>
            <a:r>
              <a:rPr lang="en-US" sz="1400" dirty="0" smtClean="0"/>
              <a:t>function  3.</a:t>
            </a:r>
            <a:r>
              <a:rPr lang="en-US" sz="1400" dirty="0"/>
              <a:t> Both of the above</a:t>
            </a:r>
            <a:r>
              <a:rPr lang="en-US" sz="1400" dirty="0" smtClean="0"/>
              <a:t>. 4. </a:t>
            </a:r>
            <a:r>
              <a:rPr lang="en-US" sz="1400" dirty="0"/>
              <a:t>None of the above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Q. 4. </a:t>
            </a:r>
            <a:r>
              <a:rPr lang="en-US" sz="1400" dirty="0"/>
              <a:t>Which of the following function of Array object returns a new array comprised of this array joined with other array(s) and/or value(s</a:t>
            </a:r>
            <a:r>
              <a:rPr lang="en-US" sz="1400" dirty="0" smtClean="0"/>
              <a:t>)?</a:t>
            </a:r>
          </a:p>
          <a:p>
            <a:pPr marL="514350" indent="-514350">
              <a:buAutoNum type="arabicPeriod"/>
            </a:pPr>
            <a:r>
              <a:rPr lang="en-US" sz="1400" dirty="0" err="1" smtClean="0"/>
              <a:t>concat</a:t>
            </a:r>
            <a:r>
              <a:rPr lang="en-US" sz="1400" dirty="0" smtClean="0"/>
              <a:t>()  2. pop()  3.push()   4. some()</a:t>
            </a:r>
          </a:p>
          <a:p>
            <a:pPr marL="0" indent="0">
              <a:buNone/>
            </a:pPr>
            <a:r>
              <a:rPr lang="en-US" sz="1400" dirty="0" smtClean="0"/>
              <a:t>Q.5. </a:t>
            </a:r>
            <a:r>
              <a:rPr lang="en-US" sz="1400" dirty="0"/>
              <a:t>Which of the following is the correct syntax to display “</a:t>
            </a:r>
            <a:r>
              <a:rPr lang="en-US" sz="1400" dirty="0" err="1"/>
              <a:t>Letsfindcourse</a:t>
            </a:r>
            <a:r>
              <a:rPr lang="en-US" sz="1400" dirty="0"/>
              <a:t>” in an alert box using JavaScript</a:t>
            </a:r>
            <a:r>
              <a:rPr lang="en-US" sz="1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alert-box</a:t>
            </a:r>
            <a:r>
              <a:rPr lang="en-US" sz="1400" dirty="0"/>
              <a:t>(“</a:t>
            </a:r>
            <a:r>
              <a:rPr lang="en-US" sz="1400" dirty="0" err="1"/>
              <a:t>Letsfindcourse</a:t>
            </a:r>
            <a:r>
              <a:rPr lang="en-US" sz="1400" dirty="0" smtClean="0"/>
              <a:t>”); 2 . </a:t>
            </a:r>
            <a:r>
              <a:rPr lang="en-US" sz="1400" dirty="0"/>
              <a:t>confirm("</a:t>
            </a:r>
            <a:r>
              <a:rPr lang="en-US" sz="1400" dirty="0" err="1"/>
              <a:t>Letsfindcourse</a:t>
            </a:r>
            <a:r>
              <a:rPr lang="en-US" sz="1400" dirty="0" smtClean="0"/>
              <a:t>"); 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3. </a:t>
            </a:r>
            <a:r>
              <a:rPr lang="en-US" sz="1400" dirty="0" err="1" smtClean="0"/>
              <a:t>msgbox</a:t>
            </a:r>
            <a:r>
              <a:rPr lang="en-US" sz="1400" dirty="0"/>
              <a:t>(“</a:t>
            </a:r>
            <a:r>
              <a:rPr lang="en-US" sz="1400" dirty="0" err="1"/>
              <a:t>Letsfindcourse</a:t>
            </a:r>
            <a:r>
              <a:rPr lang="en-US" sz="1400" dirty="0" smtClean="0"/>
              <a:t>”);    4. </a:t>
            </a:r>
            <a:r>
              <a:rPr lang="en-US" sz="1400" dirty="0"/>
              <a:t>alert(“</a:t>
            </a:r>
            <a:r>
              <a:rPr lang="en-US" sz="1400" dirty="0" err="1"/>
              <a:t>Letsfindcourse</a:t>
            </a:r>
            <a:r>
              <a:rPr lang="en-US" sz="1400" dirty="0"/>
              <a:t>”);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8995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Practice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Write Answers for the following questions in the </a:t>
            </a:r>
            <a:r>
              <a:rPr lang="en-US" sz="1400" dirty="0" smtClean="0"/>
              <a:t>notebook</a:t>
            </a:r>
          </a:p>
          <a:p>
            <a:r>
              <a:rPr lang="en-US" sz="1400" dirty="0"/>
              <a:t>Write a JavaScript function to count the number of vowels in a given </a:t>
            </a:r>
            <a:r>
              <a:rPr lang="en-US" sz="1400" dirty="0" smtClean="0"/>
              <a:t>string</a:t>
            </a:r>
          </a:p>
          <a:p>
            <a:r>
              <a:rPr lang="en-US" sz="1400" dirty="0"/>
              <a:t>Write Java script to call function from HTML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Explain prompt () and confirm () method of Java script with syntax and example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Write the use of </a:t>
            </a:r>
            <a:r>
              <a:rPr lang="en-US" sz="1400" dirty="0" err="1"/>
              <a:t>CharAt</a:t>
            </a:r>
            <a:r>
              <a:rPr lang="en-US" sz="1400" dirty="0"/>
              <a:t>() and </a:t>
            </a:r>
            <a:r>
              <a:rPr lang="en-US" sz="1400" dirty="0" err="1"/>
              <a:t>indexof</a:t>
            </a:r>
            <a:r>
              <a:rPr lang="en-US" sz="1400" dirty="0"/>
              <a:t>() with syntax and example. </a:t>
            </a:r>
            <a:endParaRPr lang="en-US" sz="1400" dirty="0" smtClean="0"/>
          </a:p>
          <a:p>
            <a:r>
              <a:rPr lang="en-US" sz="1400" dirty="0"/>
              <a:t>Differentiate between </a:t>
            </a:r>
            <a:r>
              <a:rPr lang="en-US" sz="1400" dirty="0" err="1"/>
              <a:t>concat</a:t>
            </a:r>
            <a:r>
              <a:rPr lang="en-US" sz="1400" dirty="0"/>
              <a:t> () and join () methods of array object</a:t>
            </a:r>
            <a:r>
              <a:rPr lang="en-US" sz="1400" dirty="0" smtClean="0"/>
              <a:t>.</a:t>
            </a:r>
          </a:p>
          <a:p>
            <a:pPr lvl="0"/>
            <a:r>
              <a:rPr lang="en-US" sz="1400" dirty="0"/>
              <a:t>Write a Java script that will replace following specified value with another value in a string.  </a:t>
            </a:r>
          </a:p>
          <a:p>
            <a:r>
              <a:rPr lang="en-US" sz="1400" dirty="0" smtClean="0"/>
              <a:t>	String </a:t>
            </a:r>
            <a:r>
              <a:rPr lang="en-US" sz="1400" dirty="0"/>
              <a:t>= “ I will fail” </a:t>
            </a:r>
          </a:p>
          <a:p>
            <a:r>
              <a:rPr lang="en-US" sz="1400" dirty="0" smtClean="0"/>
              <a:t>	Replace </a:t>
            </a:r>
            <a:r>
              <a:rPr lang="en-US" sz="1400" dirty="0"/>
              <a:t>“fail” by “pass</a:t>
            </a:r>
            <a:r>
              <a:rPr lang="en-US" sz="1400" dirty="0" smtClean="0"/>
              <a:t>”</a:t>
            </a:r>
          </a:p>
          <a:p>
            <a:r>
              <a:rPr lang="en-US" sz="1400" dirty="0"/>
              <a:t>Write a Java script code to display 5 elements of array in sorted order.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7998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Study Material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Reference Book: </a:t>
            </a:r>
            <a:r>
              <a:rPr lang="en-US" sz="1400" dirty="0" err="1"/>
              <a:t>Javascript</a:t>
            </a:r>
            <a:r>
              <a:rPr lang="en-US" sz="1400" dirty="0"/>
              <a:t> Demystified</a:t>
            </a:r>
          </a:p>
          <a:p>
            <a:pPr lvl="0"/>
            <a:r>
              <a:rPr lang="en-US" sz="1400" dirty="0"/>
              <a:t>Create an array to solve given problem – </a:t>
            </a:r>
            <a:r>
              <a:rPr lang="en-US" sz="1400" dirty="0" err="1"/>
              <a:t>Pg</a:t>
            </a:r>
            <a:r>
              <a:rPr lang="en-US" sz="1400" dirty="0"/>
              <a:t> 75 - 90</a:t>
            </a:r>
          </a:p>
          <a:p>
            <a:pPr lvl="0"/>
            <a:r>
              <a:rPr lang="en-US" sz="1400" dirty="0"/>
              <a:t>Perform specified string manipulation operation on the given String(s). – </a:t>
            </a:r>
            <a:r>
              <a:rPr lang="en-US" sz="1400" dirty="0" err="1"/>
              <a:t>Pg</a:t>
            </a:r>
            <a:r>
              <a:rPr lang="en-US" sz="1400" dirty="0"/>
              <a:t> No. 117 - 132</a:t>
            </a:r>
          </a:p>
          <a:p>
            <a:pPr lvl="0"/>
            <a:r>
              <a:rPr lang="en-US" sz="1400" dirty="0"/>
              <a:t>Develop a </a:t>
            </a:r>
            <a:r>
              <a:rPr lang="en-US" sz="1400" dirty="0" err="1"/>
              <a:t>javascript</a:t>
            </a:r>
            <a:r>
              <a:rPr lang="en-US" sz="1400" dirty="0"/>
              <a:t> to implement the given function – Pg. No. 95 - 109</a:t>
            </a:r>
          </a:p>
          <a:p>
            <a:pPr lvl="0"/>
            <a:r>
              <a:rPr lang="en-US" sz="1400" dirty="0"/>
              <a:t>Develop </a:t>
            </a:r>
            <a:r>
              <a:rPr lang="en-US" sz="1400" dirty="0" err="1"/>
              <a:t>javascript</a:t>
            </a:r>
            <a:r>
              <a:rPr lang="en-US" sz="1400" dirty="0"/>
              <a:t> to convert given Unicode to character form – </a:t>
            </a:r>
            <a:r>
              <a:rPr lang="en-US" sz="1400" dirty="0" err="1"/>
              <a:t>Pg</a:t>
            </a:r>
            <a:r>
              <a:rPr lang="en-US" sz="1400" dirty="0"/>
              <a:t> No 132</a:t>
            </a:r>
          </a:p>
          <a:p>
            <a:pPr lvl="0"/>
            <a:r>
              <a:rPr lang="en-US" sz="1400" dirty="0"/>
              <a:t>Develop </a:t>
            </a:r>
            <a:r>
              <a:rPr lang="en-US" sz="1400" dirty="0" err="1"/>
              <a:t>javascript</a:t>
            </a:r>
            <a:r>
              <a:rPr lang="en-US" sz="1400" dirty="0"/>
              <a:t> to convert the </a:t>
            </a:r>
            <a:r>
              <a:rPr lang="en-US" sz="1400" dirty="0" smtClean="0"/>
              <a:t>given character </a:t>
            </a:r>
            <a:r>
              <a:rPr lang="en-US" sz="1400" dirty="0"/>
              <a:t>to Unicode and vice versa. </a:t>
            </a:r>
            <a:r>
              <a:rPr lang="en-US" sz="1400" dirty="0" err="1"/>
              <a:t>Pg</a:t>
            </a:r>
            <a:r>
              <a:rPr lang="en-US" sz="1400" dirty="0"/>
              <a:t> No 132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17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fill()</a:t>
            </a:r>
          </a:p>
          <a:p>
            <a:pPr lvl="1"/>
            <a:r>
              <a:rPr lang="en-US" sz="1400" dirty="0" smtClean="0"/>
              <a:t>The JavaScript array fill() method fills the elements of the given array with the specified static values. </a:t>
            </a:r>
          </a:p>
          <a:p>
            <a:pPr lvl="1"/>
            <a:r>
              <a:rPr lang="en-US" sz="1400" dirty="0" smtClean="0"/>
              <a:t>This method modifies the original array.</a:t>
            </a:r>
          </a:p>
          <a:p>
            <a:pPr lvl="1"/>
            <a:r>
              <a:rPr lang="en-US" sz="1400" dirty="0" smtClean="0"/>
              <a:t>Syntax</a:t>
            </a:r>
          </a:p>
          <a:p>
            <a:pPr marL="747713" lvl="1" indent="0">
              <a:buNone/>
            </a:pPr>
            <a:r>
              <a:rPr lang="en-US" sz="1400" dirty="0" err="1" smtClean="0"/>
              <a:t>arr.fill</a:t>
            </a:r>
            <a:r>
              <a:rPr lang="en-US" sz="1400" dirty="0" smtClean="0"/>
              <a:t>(value[, start[, end]])  </a:t>
            </a:r>
          </a:p>
          <a:p>
            <a:pPr marL="747713" lvl="1" indent="0">
              <a:buNone/>
            </a:pPr>
            <a:r>
              <a:rPr lang="en-US" sz="1400" dirty="0" smtClean="0"/>
              <a:t>value- static value</a:t>
            </a:r>
          </a:p>
          <a:p>
            <a:pPr marL="747713" lvl="1" indent="0">
              <a:buNone/>
            </a:pPr>
            <a:r>
              <a:rPr lang="en-US" sz="1400" b="1" dirty="0" smtClean="0"/>
              <a:t>start</a:t>
            </a:r>
            <a:r>
              <a:rPr lang="en-US" sz="1400" dirty="0" smtClean="0"/>
              <a:t> - It is optional. It represents the index from where the value starts filling. By default, it is 0.</a:t>
            </a:r>
          </a:p>
          <a:p>
            <a:pPr marL="747713" lvl="1" indent="0">
              <a:buNone/>
            </a:pPr>
            <a:r>
              <a:rPr lang="en-US" sz="1400" b="1" dirty="0" smtClean="0"/>
              <a:t>end</a:t>
            </a:r>
            <a:r>
              <a:rPr lang="en-US" sz="1400" dirty="0" smtClean="0"/>
              <a:t> - It is optional. It represents the index where the value stops filling. By default, it is length-1.</a:t>
            </a:r>
          </a:p>
          <a:p>
            <a:pPr lvl="1"/>
            <a:r>
              <a:rPr lang="en-US" sz="1400" dirty="0" smtClean="0"/>
              <a:t>Example</a:t>
            </a:r>
          </a:p>
          <a:p>
            <a:pPr lvl="1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930877"/>
            <a:ext cx="243840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buNone/>
            </a:pPr>
            <a:r>
              <a:rPr lang="en-US" sz="1400" dirty="0">
                <a:solidFill>
                  <a:srgbClr val="FF0000"/>
                </a:solidFill>
              </a:rPr>
              <a:t>&lt;script&gt;  </a:t>
            </a:r>
          </a:p>
          <a:p>
            <a:pPr marL="0" lvl="1">
              <a:buNone/>
            </a:pPr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</a:t>
            </a:r>
            <a:r>
              <a:rPr lang="en-US" sz="1400" dirty="0" err="1">
                <a:solidFill>
                  <a:srgbClr val="FF0000"/>
                </a:solidFill>
              </a:rPr>
              <a:t>arr</a:t>
            </a:r>
            <a:r>
              <a:rPr lang="en-US" sz="1400" dirty="0">
                <a:solidFill>
                  <a:srgbClr val="FF0000"/>
                </a:solidFill>
              </a:rPr>
              <a:t>=["</a:t>
            </a:r>
            <a:r>
              <a:rPr lang="en-US" sz="1400" dirty="0" err="1">
                <a:solidFill>
                  <a:srgbClr val="FF0000"/>
                </a:solidFill>
              </a:rPr>
              <a:t>AngularJS</a:t>
            </a:r>
            <a:r>
              <a:rPr lang="en-US" sz="1400" dirty="0">
                <a:solidFill>
                  <a:srgbClr val="FF0000"/>
                </a:solidFill>
              </a:rPr>
              <a:t>","Node.</a:t>
            </a:r>
            <a:r>
              <a:rPr lang="en-US" sz="1400" dirty="0" err="1">
                <a:solidFill>
                  <a:srgbClr val="FF0000"/>
                </a:solidFill>
              </a:rPr>
              <a:t>js</a:t>
            </a:r>
            <a:r>
              <a:rPr lang="en-US" sz="1400" dirty="0">
                <a:solidFill>
                  <a:srgbClr val="FF0000"/>
                </a:solidFill>
              </a:rPr>
              <a:t>","</a:t>
            </a:r>
            <a:r>
              <a:rPr lang="en-US" sz="1400" dirty="0" err="1">
                <a:solidFill>
                  <a:srgbClr val="FF0000"/>
                </a:solidFill>
              </a:rPr>
              <a:t>JQuery</a:t>
            </a:r>
            <a:r>
              <a:rPr lang="en-US" sz="1400" dirty="0">
                <a:solidFill>
                  <a:srgbClr val="FF0000"/>
                </a:solidFill>
              </a:rPr>
              <a:t>"]; </a:t>
            </a:r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result=</a:t>
            </a:r>
            <a:r>
              <a:rPr lang="en-US" sz="1400" dirty="0" err="1">
                <a:solidFill>
                  <a:srgbClr val="FF0000"/>
                </a:solidFill>
              </a:rPr>
              <a:t>arr.fill</a:t>
            </a:r>
            <a:r>
              <a:rPr lang="en-US" sz="1400" dirty="0">
                <a:solidFill>
                  <a:srgbClr val="FF0000"/>
                </a:solidFill>
              </a:rPr>
              <a:t>("Bootstrap");  </a:t>
            </a:r>
          </a:p>
          <a:p>
            <a:pPr marL="0" lvl="1">
              <a:buNone/>
            </a:pPr>
            <a:r>
              <a:rPr lang="en-US" sz="1400" dirty="0" err="1">
                <a:solidFill>
                  <a:srgbClr val="FF0000"/>
                </a:solidFill>
              </a:rPr>
              <a:t>document.writeln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arr</a:t>
            </a:r>
            <a:r>
              <a:rPr lang="en-US" sz="1400" dirty="0">
                <a:solidFill>
                  <a:srgbClr val="FF0000"/>
                </a:solidFill>
              </a:rPr>
              <a:t>);  </a:t>
            </a:r>
          </a:p>
          <a:p>
            <a:pPr marL="0" lvl="1">
              <a:buNone/>
            </a:pPr>
            <a:r>
              <a:rPr lang="en-US" sz="1400" dirty="0">
                <a:solidFill>
                  <a:srgbClr val="FF0000"/>
                </a:solidFill>
              </a:rPr>
              <a:t>&lt;/script&gt;  </a:t>
            </a:r>
          </a:p>
          <a:p>
            <a:pPr marL="0" lvl="1">
              <a:buNone/>
            </a:pPr>
            <a:r>
              <a:rPr lang="en-US" sz="1400" dirty="0">
                <a:solidFill>
                  <a:srgbClr val="FF0000"/>
                </a:solidFill>
              </a:rPr>
              <a:t>Output - </a:t>
            </a:r>
          </a:p>
          <a:p>
            <a:pPr marL="0" lvl="1">
              <a:buNone/>
            </a:pPr>
            <a:r>
              <a:rPr lang="en-US" sz="1400" dirty="0" err="1">
                <a:solidFill>
                  <a:srgbClr val="FF0000"/>
                </a:solidFill>
              </a:rPr>
              <a:t>Bootstrap,Bootstrap,Bootstrap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1" y="3960185"/>
            <a:ext cx="274319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</a:t>
            </a:r>
            <a:r>
              <a:rPr lang="en-US" sz="1400" dirty="0" err="1">
                <a:solidFill>
                  <a:srgbClr val="0070C0"/>
                </a:solidFill>
              </a:rPr>
              <a:t>arr</a:t>
            </a:r>
            <a:r>
              <a:rPr lang="en-US" sz="1400" dirty="0">
                <a:solidFill>
                  <a:srgbClr val="0070C0"/>
                </a:solidFill>
              </a:rPr>
              <a:t>=["</a:t>
            </a:r>
            <a:r>
              <a:rPr lang="en-US" sz="1400" dirty="0" err="1">
                <a:solidFill>
                  <a:srgbClr val="0070C0"/>
                </a:solidFill>
              </a:rPr>
              <a:t>AngularJS</a:t>
            </a:r>
            <a:r>
              <a:rPr lang="en-US" sz="1400" dirty="0">
                <a:solidFill>
                  <a:srgbClr val="0070C0"/>
                </a:solidFill>
              </a:rPr>
              <a:t>","Node.</a:t>
            </a:r>
            <a:r>
              <a:rPr lang="en-US" sz="1400" dirty="0" err="1">
                <a:solidFill>
                  <a:srgbClr val="0070C0"/>
                </a:solidFill>
              </a:rPr>
              <a:t>js</a:t>
            </a:r>
            <a:r>
              <a:rPr lang="en-US" sz="1400" dirty="0">
                <a:solidFill>
                  <a:srgbClr val="0070C0"/>
                </a:solidFill>
              </a:rPr>
              <a:t>","</a:t>
            </a:r>
            <a:r>
              <a:rPr lang="en-US" sz="1400" dirty="0" err="1">
                <a:solidFill>
                  <a:srgbClr val="0070C0"/>
                </a:solidFill>
              </a:rPr>
              <a:t>JQuery</a:t>
            </a:r>
            <a:r>
              <a:rPr lang="en-US" sz="1400" dirty="0">
                <a:solidFill>
                  <a:srgbClr val="0070C0"/>
                </a:solidFill>
              </a:rPr>
              <a:t>"];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result=</a:t>
            </a:r>
            <a:r>
              <a:rPr lang="en-US" sz="1400" dirty="0" err="1">
                <a:solidFill>
                  <a:srgbClr val="0070C0"/>
                </a:solidFill>
              </a:rPr>
              <a:t>arr.fill</a:t>
            </a:r>
            <a:r>
              <a:rPr lang="en-US" sz="1400" dirty="0">
                <a:solidFill>
                  <a:srgbClr val="0070C0"/>
                </a:solidFill>
              </a:rPr>
              <a:t>("Bootstrap",1);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document.writeln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arr</a:t>
            </a:r>
            <a:r>
              <a:rPr lang="en-US" sz="1400" dirty="0">
                <a:solidFill>
                  <a:srgbClr val="0070C0"/>
                </a:solidFill>
              </a:rPr>
              <a:t>);  </a:t>
            </a:r>
          </a:p>
          <a:p>
            <a:r>
              <a:rPr lang="en-US" sz="1400" dirty="0">
                <a:solidFill>
                  <a:srgbClr val="0070C0"/>
                </a:solidFill>
              </a:rPr>
              <a:t>&lt;/script&gt; </a:t>
            </a:r>
          </a:p>
          <a:p>
            <a:r>
              <a:rPr lang="en-US" sz="1400" dirty="0">
                <a:solidFill>
                  <a:srgbClr val="0070C0"/>
                </a:solidFill>
              </a:rPr>
              <a:t>Output - 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AngularJS,Bootstrap,Bootstrap</a:t>
            </a:r>
            <a:endParaRPr lang="en-US" sz="14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3959725"/>
            <a:ext cx="25146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</a:t>
            </a:r>
            <a:r>
              <a:rPr lang="en-US" sz="1400" dirty="0" err="1"/>
              <a:t>AngularJS</a:t>
            </a:r>
            <a:r>
              <a:rPr lang="en-US" sz="1400" dirty="0"/>
              <a:t>","Node.</a:t>
            </a:r>
            <a:r>
              <a:rPr lang="en-US" sz="1400" dirty="0" err="1"/>
              <a:t>js</a:t>
            </a:r>
            <a:r>
              <a:rPr lang="en-US" sz="1400" dirty="0"/>
              <a:t>","</a:t>
            </a:r>
            <a:r>
              <a:rPr lang="en-US" sz="1400" dirty="0" err="1"/>
              <a:t>JQuery</a:t>
            </a:r>
            <a:r>
              <a:rPr lang="en-US" sz="1400" dirty="0"/>
              <a:t>"];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result=</a:t>
            </a:r>
            <a:r>
              <a:rPr lang="en-US" sz="1400" dirty="0" err="1"/>
              <a:t>arr.fill</a:t>
            </a:r>
            <a:r>
              <a:rPr lang="en-US" sz="1400" dirty="0"/>
              <a:t>("Bootstrap",0,2);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);  </a:t>
            </a:r>
          </a:p>
          <a:p>
            <a:r>
              <a:rPr lang="en-US" sz="1400" dirty="0"/>
              <a:t>&lt;/script&gt; </a:t>
            </a:r>
          </a:p>
          <a:p>
            <a:r>
              <a:rPr lang="en-US" sz="1400" dirty="0"/>
              <a:t>Output - </a:t>
            </a:r>
          </a:p>
          <a:p>
            <a:r>
              <a:rPr lang="en-US" sz="1400" dirty="0" err="1"/>
              <a:t>Bootstrap,Bootstrap,JQuery</a:t>
            </a:r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i</a:t>
            </a:r>
            <a:r>
              <a:rPr lang="en-US" sz="1500" dirty="0" smtClean="0"/>
              <a:t>ncludes()</a:t>
            </a:r>
          </a:p>
          <a:p>
            <a:r>
              <a:rPr lang="en-US" sz="1500" dirty="0" smtClean="0"/>
              <a:t>checks whether the given array contains the specified element. It returns true if an array contains the element, otherwise false.</a:t>
            </a:r>
          </a:p>
          <a:p>
            <a:pPr lvl="1"/>
            <a:r>
              <a:rPr lang="en-US" sz="1500" dirty="0" smtClean="0"/>
              <a:t>Syntax-</a:t>
            </a:r>
          </a:p>
          <a:p>
            <a:pPr marL="803275" lvl="1" indent="0">
              <a:buNone/>
            </a:pPr>
            <a:r>
              <a:rPr lang="en-US" sz="1500" dirty="0" err="1" smtClean="0"/>
              <a:t>array.includes</a:t>
            </a:r>
            <a:r>
              <a:rPr lang="en-US" sz="1500" dirty="0" smtClean="0"/>
              <a:t>(element[,start])  </a:t>
            </a:r>
          </a:p>
          <a:p>
            <a:pPr marL="803275" lvl="1" indent="0">
              <a:buNone/>
            </a:pPr>
            <a:r>
              <a:rPr lang="en-US" sz="1500" dirty="0" smtClean="0"/>
              <a:t>element – value to be searched</a:t>
            </a:r>
          </a:p>
          <a:p>
            <a:pPr marL="803275" lvl="1" indent="0">
              <a:buNone/>
            </a:pPr>
            <a:r>
              <a:rPr lang="en-US" sz="1500" b="1" dirty="0" smtClean="0"/>
              <a:t>start</a:t>
            </a:r>
            <a:r>
              <a:rPr lang="en-US" sz="1500" dirty="0" smtClean="0"/>
              <a:t> - It is optional. It represents the index from where the method starts search.</a:t>
            </a:r>
          </a:p>
          <a:p>
            <a:pPr marL="746125" lvl="1"/>
            <a:r>
              <a:rPr lang="en-US" sz="1500" dirty="0" smtClean="0"/>
              <a:t>Example</a:t>
            </a:r>
          </a:p>
          <a:p>
            <a:pPr marL="0" indent="0">
              <a:buNone/>
            </a:pPr>
            <a:r>
              <a:rPr lang="en-US" sz="1800" dirty="0" smtClean="0"/>
              <a:t> </a:t>
            </a:r>
          </a:p>
          <a:p>
            <a:pPr marL="803275" lvl="1" indent="0">
              <a:buNone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4037575"/>
            <a:ext cx="27432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</a:t>
            </a:r>
            <a:r>
              <a:rPr lang="en-US" sz="1400" dirty="0" err="1">
                <a:solidFill>
                  <a:srgbClr val="0070C0"/>
                </a:solidFill>
              </a:rPr>
              <a:t>arr</a:t>
            </a:r>
            <a:r>
              <a:rPr lang="en-US" sz="1400" dirty="0">
                <a:solidFill>
                  <a:srgbClr val="0070C0"/>
                </a:solidFill>
              </a:rPr>
              <a:t>=["</a:t>
            </a:r>
            <a:r>
              <a:rPr lang="en-US" sz="1400" dirty="0" err="1">
                <a:solidFill>
                  <a:srgbClr val="0070C0"/>
                </a:solidFill>
              </a:rPr>
              <a:t>AngularJS</a:t>
            </a:r>
            <a:r>
              <a:rPr lang="en-US" sz="1400" dirty="0">
                <a:solidFill>
                  <a:srgbClr val="0070C0"/>
                </a:solidFill>
              </a:rPr>
              <a:t>","Node.</a:t>
            </a:r>
            <a:r>
              <a:rPr lang="en-US" sz="1400" dirty="0" err="1">
                <a:solidFill>
                  <a:srgbClr val="0070C0"/>
                </a:solidFill>
              </a:rPr>
              <a:t>js</a:t>
            </a:r>
            <a:r>
              <a:rPr lang="en-US" sz="1400" dirty="0">
                <a:solidFill>
                  <a:srgbClr val="0070C0"/>
                </a:solidFill>
              </a:rPr>
              <a:t>","</a:t>
            </a:r>
            <a:r>
              <a:rPr lang="en-US" sz="1400" dirty="0" err="1">
                <a:solidFill>
                  <a:srgbClr val="0070C0"/>
                </a:solidFill>
              </a:rPr>
              <a:t>JQuery</a:t>
            </a:r>
            <a:r>
              <a:rPr lang="en-US" sz="1400" dirty="0">
                <a:solidFill>
                  <a:srgbClr val="0070C0"/>
                </a:solidFill>
              </a:rPr>
              <a:t>"]  </a:t>
            </a:r>
            <a:r>
              <a:rPr lang="en-US" sz="1400" dirty="0" err="1" smtClean="0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result=</a:t>
            </a:r>
            <a:r>
              <a:rPr lang="en-US" sz="1400" dirty="0" err="1">
                <a:solidFill>
                  <a:srgbClr val="0070C0"/>
                </a:solidFill>
              </a:rPr>
              <a:t>arr.includes</a:t>
            </a:r>
            <a:r>
              <a:rPr lang="en-US" sz="1400" dirty="0">
                <a:solidFill>
                  <a:srgbClr val="0070C0"/>
                </a:solidFill>
              </a:rPr>
              <a:t>("AngularJS",1); </a:t>
            </a:r>
            <a:endParaRPr lang="en-US" sz="1400" dirty="0" smtClean="0">
              <a:solidFill>
                <a:srgbClr val="0070C0"/>
              </a:solidFill>
            </a:endParaRPr>
          </a:p>
          <a:p>
            <a:r>
              <a:rPr lang="en-US" sz="1400" dirty="0" err="1" smtClean="0">
                <a:solidFill>
                  <a:srgbClr val="0070C0"/>
                </a:solidFill>
              </a:rPr>
              <a:t>document.writeln</a:t>
            </a:r>
            <a:r>
              <a:rPr lang="en-US" sz="1400" dirty="0" smtClean="0">
                <a:solidFill>
                  <a:srgbClr val="0070C0"/>
                </a:solidFill>
              </a:rPr>
              <a:t>(result</a:t>
            </a:r>
            <a:r>
              <a:rPr lang="en-US" sz="1400" dirty="0">
                <a:solidFill>
                  <a:srgbClr val="0070C0"/>
                </a:solidFill>
              </a:rPr>
              <a:t>);  </a:t>
            </a:r>
          </a:p>
          <a:p>
            <a:r>
              <a:rPr lang="en-US" sz="1400" dirty="0">
                <a:solidFill>
                  <a:srgbClr val="0070C0"/>
                </a:solidFill>
              </a:rPr>
              <a:t>&lt;/script&gt; 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05897" y="4038506"/>
            <a:ext cx="257070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</a:t>
            </a:r>
            <a:r>
              <a:rPr lang="en-US" sz="1400" dirty="0" err="1">
                <a:solidFill>
                  <a:srgbClr val="FF0000"/>
                </a:solidFill>
              </a:rPr>
              <a:t>arr</a:t>
            </a:r>
            <a:r>
              <a:rPr lang="en-US" sz="1400" dirty="0">
                <a:solidFill>
                  <a:srgbClr val="FF0000"/>
                </a:solidFill>
              </a:rPr>
              <a:t>=["</a:t>
            </a:r>
            <a:r>
              <a:rPr lang="en-US" sz="1400" dirty="0" err="1">
                <a:solidFill>
                  <a:srgbClr val="FF0000"/>
                </a:solidFill>
              </a:rPr>
              <a:t>AngularJS</a:t>
            </a:r>
            <a:r>
              <a:rPr lang="en-US" sz="1400" dirty="0">
                <a:solidFill>
                  <a:srgbClr val="FF0000"/>
                </a:solidFill>
              </a:rPr>
              <a:t>","Node.</a:t>
            </a:r>
            <a:r>
              <a:rPr lang="en-US" sz="1400" dirty="0" err="1">
                <a:solidFill>
                  <a:srgbClr val="FF0000"/>
                </a:solidFill>
              </a:rPr>
              <a:t>js</a:t>
            </a:r>
            <a:r>
              <a:rPr lang="en-US" sz="1400" dirty="0">
                <a:solidFill>
                  <a:srgbClr val="FF0000"/>
                </a:solidFill>
              </a:rPr>
              <a:t>","</a:t>
            </a:r>
            <a:r>
              <a:rPr lang="en-US" sz="1400" dirty="0" err="1">
                <a:solidFill>
                  <a:srgbClr val="FF0000"/>
                </a:solidFill>
              </a:rPr>
              <a:t>JQuery</a:t>
            </a:r>
            <a:r>
              <a:rPr lang="en-US" sz="1400" dirty="0">
                <a:solidFill>
                  <a:srgbClr val="FF0000"/>
                </a:solidFill>
              </a:rPr>
              <a:t>"]  </a:t>
            </a:r>
            <a:r>
              <a:rPr lang="en-US" sz="1400" dirty="0" err="1" smtClean="0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result=</a:t>
            </a:r>
            <a:r>
              <a:rPr lang="en-US" sz="1400" dirty="0" err="1">
                <a:solidFill>
                  <a:srgbClr val="FF0000"/>
                </a:solidFill>
              </a:rPr>
              <a:t>arr.includes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AngularJS</a:t>
            </a:r>
            <a:r>
              <a:rPr lang="en-US" sz="1400" dirty="0">
                <a:solidFill>
                  <a:srgbClr val="FF0000"/>
                </a:solidFill>
              </a:rPr>
              <a:t>");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document.writeln</a:t>
            </a:r>
            <a:r>
              <a:rPr lang="en-US" sz="1400" dirty="0">
                <a:solidFill>
                  <a:srgbClr val="FF0000"/>
                </a:solidFill>
              </a:rPr>
              <a:t>(result);  </a:t>
            </a:r>
            <a:r>
              <a:rPr lang="en-US" sz="1400" dirty="0" smtClean="0">
                <a:solidFill>
                  <a:srgbClr val="FF0000"/>
                </a:solidFill>
              </a:rPr>
              <a:t>&lt;/</a:t>
            </a:r>
            <a:r>
              <a:rPr lang="en-US" sz="1400" dirty="0">
                <a:solidFill>
                  <a:srgbClr val="FF0000"/>
                </a:solidFill>
              </a:rPr>
              <a:t>script&gt; 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018316"/>
            <a:ext cx="22860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</a:t>
            </a:r>
            <a:r>
              <a:rPr lang="en-US" sz="1400" dirty="0" err="1"/>
              <a:t>AngularJS</a:t>
            </a:r>
            <a:r>
              <a:rPr lang="en-US" sz="1400" dirty="0"/>
              <a:t>","Node.</a:t>
            </a:r>
            <a:r>
              <a:rPr lang="en-US" sz="1400" dirty="0" err="1"/>
              <a:t>js</a:t>
            </a:r>
            <a:r>
              <a:rPr lang="en-US" sz="1400" dirty="0"/>
              <a:t>","</a:t>
            </a:r>
            <a:r>
              <a:rPr lang="en-US" sz="1400" dirty="0" err="1"/>
              <a:t>JQuery</a:t>
            </a:r>
            <a:r>
              <a:rPr lang="en-US" sz="1400" dirty="0"/>
              <a:t>"]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result=</a:t>
            </a:r>
            <a:r>
              <a:rPr lang="en-US" sz="1400" dirty="0" err="1"/>
              <a:t>arr.includes</a:t>
            </a:r>
            <a:r>
              <a:rPr lang="en-US" sz="1400" dirty="0"/>
              <a:t>("</a:t>
            </a:r>
            <a:r>
              <a:rPr lang="en-US" sz="1400" dirty="0" err="1"/>
              <a:t>angularjs</a:t>
            </a:r>
            <a:r>
              <a:rPr lang="en-US" sz="1400" dirty="0"/>
              <a:t>");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(result);  </a:t>
            </a:r>
          </a:p>
          <a:p>
            <a:r>
              <a:rPr lang="en-US" sz="1400" dirty="0"/>
              <a:t>&lt;/script&gt; 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indexOf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method is used to search the position of a particular element in a given array. This method is case-sensitive.</a:t>
            </a:r>
          </a:p>
          <a:p>
            <a:r>
              <a:rPr lang="en-US" sz="1400" dirty="0" smtClean="0"/>
              <a:t>The index position of first element in an array is always start with zero. If an element is not present in an array, it returns -1.</a:t>
            </a:r>
          </a:p>
          <a:p>
            <a:pPr lvl="1"/>
            <a:r>
              <a:rPr lang="en-US" sz="1400" dirty="0" smtClean="0"/>
              <a:t>Syntax – </a:t>
            </a:r>
          </a:p>
          <a:p>
            <a:pPr lvl="1"/>
            <a:r>
              <a:rPr lang="en-US" sz="1400" dirty="0" err="1" smtClean="0"/>
              <a:t>array.indexOf</a:t>
            </a:r>
            <a:r>
              <a:rPr lang="en-US" sz="1400" dirty="0" smtClean="0"/>
              <a:t>(element[,start])  </a:t>
            </a:r>
          </a:p>
          <a:p>
            <a:r>
              <a:rPr lang="en-US" sz="1400" b="1" dirty="0" smtClean="0"/>
              <a:t>element</a:t>
            </a:r>
            <a:r>
              <a:rPr lang="en-US" sz="1400" dirty="0" smtClean="0"/>
              <a:t> - It represent the element to be searched.</a:t>
            </a:r>
          </a:p>
          <a:p>
            <a:r>
              <a:rPr lang="en-US" sz="1400" dirty="0" smtClean="0"/>
              <a:t>index - It represent the index position from where search starts. It is optional.	</a:t>
            </a:r>
          </a:p>
          <a:p>
            <a:r>
              <a:rPr lang="en-US" sz="1400" dirty="0" smtClean="0"/>
              <a:t>Example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4267200"/>
            <a:ext cx="220979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</a:t>
            </a:r>
            <a:r>
              <a:rPr lang="en-US" sz="1400" dirty="0" err="1">
                <a:solidFill>
                  <a:srgbClr val="FF0000"/>
                </a:solidFill>
              </a:rPr>
              <a:t>arr</a:t>
            </a:r>
            <a:r>
              <a:rPr lang="en-US" sz="1400" dirty="0">
                <a:solidFill>
                  <a:srgbClr val="FF0000"/>
                </a:solidFill>
              </a:rPr>
              <a:t>=["C","C++","</a:t>
            </a:r>
            <a:r>
              <a:rPr lang="en-US" sz="1400" dirty="0" err="1">
                <a:solidFill>
                  <a:srgbClr val="FF0000"/>
                </a:solidFill>
              </a:rPr>
              <a:t>Python","C</a:t>
            </a:r>
            <a:r>
              <a:rPr lang="en-US" sz="1400" dirty="0">
                <a:solidFill>
                  <a:srgbClr val="FF0000"/>
                </a:solidFill>
              </a:rPr>
              <a:t>++","Java"];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result= </a:t>
            </a:r>
            <a:r>
              <a:rPr lang="en-US" sz="1400" dirty="0" err="1">
                <a:solidFill>
                  <a:srgbClr val="FF0000"/>
                </a:solidFill>
              </a:rPr>
              <a:t>arr.indexOf</a:t>
            </a:r>
            <a:r>
              <a:rPr lang="en-US" sz="1400" dirty="0">
                <a:solidFill>
                  <a:srgbClr val="FF0000"/>
                </a:solidFill>
              </a:rPr>
              <a:t>("C++");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document.writeln</a:t>
            </a:r>
            <a:r>
              <a:rPr lang="en-US" sz="1400" dirty="0">
                <a:solidFill>
                  <a:srgbClr val="FF0000"/>
                </a:solidFill>
              </a:rPr>
              <a:t>(result);  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&lt;/</a:t>
            </a:r>
            <a:r>
              <a:rPr lang="en-US" sz="1400" dirty="0">
                <a:solidFill>
                  <a:srgbClr val="FF0000"/>
                </a:solidFill>
              </a:rPr>
              <a:t>script&gt;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4267200"/>
            <a:ext cx="214016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</a:t>
            </a:r>
            <a:r>
              <a:rPr lang="en-US" sz="1400" dirty="0" err="1">
                <a:solidFill>
                  <a:srgbClr val="0070C0"/>
                </a:solidFill>
              </a:rPr>
              <a:t>arr</a:t>
            </a:r>
            <a:r>
              <a:rPr lang="en-US" sz="1400" dirty="0">
                <a:solidFill>
                  <a:srgbClr val="0070C0"/>
                </a:solidFill>
              </a:rPr>
              <a:t>=["C","C++","</a:t>
            </a:r>
            <a:r>
              <a:rPr lang="en-US" sz="1400" dirty="0" err="1">
                <a:solidFill>
                  <a:srgbClr val="0070C0"/>
                </a:solidFill>
              </a:rPr>
              <a:t>Python","C</a:t>
            </a:r>
            <a:r>
              <a:rPr lang="en-US" sz="1400" dirty="0">
                <a:solidFill>
                  <a:srgbClr val="0070C0"/>
                </a:solidFill>
              </a:rPr>
              <a:t>++","Java"];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result= </a:t>
            </a:r>
            <a:r>
              <a:rPr lang="en-US" sz="1400" dirty="0" err="1">
                <a:solidFill>
                  <a:srgbClr val="0070C0"/>
                </a:solidFill>
              </a:rPr>
              <a:t>arr.indexOf</a:t>
            </a:r>
            <a:r>
              <a:rPr lang="en-US" sz="1400" dirty="0">
                <a:solidFill>
                  <a:srgbClr val="0070C0"/>
                </a:solidFill>
              </a:rPr>
              <a:t>("C++",2);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document.writeln</a:t>
            </a:r>
            <a:r>
              <a:rPr lang="en-US" sz="1400" dirty="0">
                <a:solidFill>
                  <a:srgbClr val="0070C0"/>
                </a:solidFill>
              </a:rPr>
              <a:t>(result);  </a:t>
            </a:r>
          </a:p>
          <a:p>
            <a:r>
              <a:rPr lang="en-US" sz="1400" dirty="0">
                <a:solidFill>
                  <a:srgbClr val="0070C0"/>
                </a:solidFill>
              </a:rPr>
              <a:t>&lt;/script&gt; 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1" y="4263736"/>
            <a:ext cx="259080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=["C","C++","</a:t>
            </a:r>
            <a:r>
              <a:rPr lang="en-US" sz="1400" dirty="0" err="1"/>
              <a:t>Python","C</a:t>
            </a:r>
            <a:r>
              <a:rPr lang="en-US" sz="1400" dirty="0"/>
              <a:t>++","Java"];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result= </a:t>
            </a:r>
            <a:r>
              <a:rPr lang="en-US" sz="1400" dirty="0" err="1"/>
              <a:t>arr.indexOf</a:t>
            </a:r>
            <a:r>
              <a:rPr lang="en-US" sz="1400" dirty="0"/>
              <a:t>("JavaScript");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(result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/>
              <a:t>&lt;/script&gt;</a:t>
            </a: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lastIndexOf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search the position of a particular element in a given array.</a:t>
            </a:r>
          </a:p>
          <a:p>
            <a:r>
              <a:rPr lang="en-US" sz="1400" dirty="0" smtClean="0"/>
              <a:t>start searching an element from the last position of an array.</a:t>
            </a:r>
          </a:p>
          <a:p>
            <a:pPr lvl="1"/>
            <a:r>
              <a:rPr lang="en-US" sz="1400" dirty="0" smtClean="0"/>
              <a:t>Syntax:</a:t>
            </a:r>
          </a:p>
          <a:p>
            <a:pPr lvl="1"/>
            <a:r>
              <a:rPr lang="en-US" sz="1400" dirty="0" err="1" smtClean="0"/>
              <a:t>array.lastIndexOf</a:t>
            </a:r>
            <a:r>
              <a:rPr lang="en-US" sz="1400" dirty="0" smtClean="0"/>
              <a:t>(element[,index])  </a:t>
            </a:r>
          </a:p>
          <a:p>
            <a:r>
              <a:rPr lang="en-US" sz="1400" b="1" dirty="0" smtClean="0"/>
              <a:t>element</a:t>
            </a:r>
            <a:r>
              <a:rPr lang="en-US" sz="1400" dirty="0" smtClean="0"/>
              <a:t> - It represent the element to be searched.</a:t>
            </a:r>
          </a:p>
          <a:p>
            <a:r>
              <a:rPr lang="en-US" sz="1400" b="1" dirty="0" smtClean="0"/>
              <a:t>index</a:t>
            </a:r>
            <a:r>
              <a:rPr lang="en-US" sz="1400" dirty="0" smtClean="0"/>
              <a:t> - It represent the index position from where search starts. It is optional.</a:t>
            </a:r>
          </a:p>
          <a:p>
            <a:r>
              <a:rPr lang="en-US" sz="1400" dirty="0" smtClean="0"/>
              <a:t>Example - </a:t>
            </a:r>
          </a:p>
          <a:p>
            <a:pPr lvl="1"/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3765322"/>
            <a:ext cx="20574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</a:t>
            </a:r>
            <a:r>
              <a:rPr lang="en-US" sz="1400" dirty="0" err="1">
                <a:solidFill>
                  <a:srgbClr val="FF0000"/>
                </a:solidFill>
              </a:rPr>
              <a:t>arr</a:t>
            </a:r>
            <a:r>
              <a:rPr lang="en-US" sz="1400" dirty="0">
                <a:solidFill>
                  <a:srgbClr val="FF0000"/>
                </a:solidFill>
              </a:rPr>
              <a:t>=["C","C++","</a:t>
            </a:r>
            <a:r>
              <a:rPr lang="en-US" sz="1400" dirty="0" err="1">
                <a:solidFill>
                  <a:srgbClr val="FF0000"/>
                </a:solidFill>
              </a:rPr>
              <a:t>Python","C</a:t>
            </a:r>
            <a:r>
              <a:rPr lang="en-US" sz="1400" dirty="0">
                <a:solidFill>
                  <a:srgbClr val="FF0000"/>
                </a:solidFill>
              </a:rPr>
              <a:t>++","Java"];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result= </a:t>
            </a:r>
            <a:r>
              <a:rPr lang="en-US" sz="1400" dirty="0" err="1">
                <a:solidFill>
                  <a:srgbClr val="FF0000"/>
                </a:solidFill>
              </a:rPr>
              <a:t>arr.lastIndexOf</a:t>
            </a:r>
            <a:r>
              <a:rPr lang="en-US" sz="1400" dirty="0">
                <a:solidFill>
                  <a:srgbClr val="FF0000"/>
                </a:solidFill>
              </a:rPr>
              <a:t>("C++");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document.writeln</a:t>
            </a:r>
            <a:r>
              <a:rPr lang="en-US" sz="1400" dirty="0">
                <a:solidFill>
                  <a:srgbClr val="FF0000"/>
                </a:solidFill>
              </a:rPr>
              <a:t>(result</a:t>
            </a:r>
            <a:r>
              <a:rPr lang="en-US" sz="1400" dirty="0" smtClean="0">
                <a:solidFill>
                  <a:srgbClr val="FF0000"/>
                </a:solidFill>
              </a:rPr>
              <a:t>);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&lt;/script&gt;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765322"/>
            <a:ext cx="2209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</a:t>
            </a:r>
            <a:r>
              <a:rPr lang="en-US" sz="1400" dirty="0" err="1">
                <a:solidFill>
                  <a:srgbClr val="0070C0"/>
                </a:solidFill>
              </a:rPr>
              <a:t>arr</a:t>
            </a:r>
            <a:r>
              <a:rPr lang="en-US" sz="1400" dirty="0">
                <a:solidFill>
                  <a:srgbClr val="0070C0"/>
                </a:solidFill>
              </a:rPr>
              <a:t>=["C","C++","</a:t>
            </a:r>
            <a:r>
              <a:rPr lang="en-US" sz="1400" dirty="0" err="1">
                <a:solidFill>
                  <a:srgbClr val="0070C0"/>
                </a:solidFill>
              </a:rPr>
              <a:t>Python","C</a:t>
            </a:r>
            <a:r>
              <a:rPr lang="en-US" sz="1400" dirty="0">
                <a:solidFill>
                  <a:srgbClr val="0070C0"/>
                </a:solidFill>
              </a:rPr>
              <a:t>++","Java"];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result= </a:t>
            </a:r>
            <a:r>
              <a:rPr lang="en-US" sz="1400" dirty="0" err="1">
                <a:solidFill>
                  <a:srgbClr val="0070C0"/>
                </a:solidFill>
              </a:rPr>
              <a:t>arr.lastIndexOf</a:t>
            </a:r>
            <a:r>
              <a:rPr lang="en-US" sz="1400" dirty="0">
                <a:solidFill>
                  <a:srgbClr val="0070C0"/>
                </a:solidFill>
              </a:rPr>
              <a:t>("C++",2);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document.writeln</a:t>
            </a:r>
            <a:r>
              <a:rPr lang="en-US" sz="1400" dirty="0">
                <a:solidFill>
                  <a:srgbClr val="0070C0"/>
                </a:solidFill>
              </a:rPr>
              <a:t>(result);  </a:t>
            </a:r>
          </a:p>
          <a:p>
            <a:r>
              <a:rPr lang="en-US" sz="1400" dirty="0">
                <a:solidFill>
                  <a:srgbClr val="0070C0"/>
                </a:solidFill>
              </a:rPr>
              <a:t>&lt;/script</a:t>
            </a:r>
            <a:r>
              <a:rPr lang="en-US" sz="1400" dirty="0" smtClean="0">
                <a:solidFill>
                  <a:srgbClr val="0070C0"/>
                </a:solidFill>
              </a:rPr>
              <a:t>&gt;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3765322"/>
            <a:ext cx="28194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&lt;script&gt;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</a:t>
            </a:r>
            <a:r>
              <a:rPr lang="en-US" sz="1400" dirty="0" err="1"/>
              <a:t>arr</a:t>
            </a:r>
            <a:r>
              <a:rPr lang="en-US" sz="1400" dirty="0"/>
              <a:t>=["C","C++","</a:t>
            </a:r>
            <a:r>
              <a:rPr lang="en-US" sz="1400" dirty="0" err="1"/>
              <a:t>Python","C</a:t>
            </a:r>
            <a:r>
              <a:rPr lang="en-US" sz="1400" dirty="0"/>
              <a:t>++","Java"];  </a:t>
            </a:r>
          </a:p>
          <a:p>
            <a:r>
              <a:rPr lang="en-US" sz="1400" dirty="0" err="1"/>
              <a:t>var</a:t>
            </a:r>
            <a:r>
              <a:rPr lang="en-US" sz="1400" dirty="0"/>
              <a:t> result= </a:t>
            </a:r>
            <a:r>
              <a:rPr lang="en-US" sz="1400" dirty="0" err="1"/>
              <a:t>arr.lastIndexOf</a:t>
            </a:r>
            <a:r>
              <a:rPr lang="en-US" sz="1400" dirty="0"/>
              <a:t>("JavaScript");  </a:t>
            </a:r>
          </a:p>
          <a:p>
            <a:r>
              <a:rPr lang="en-US" sz="1400" dirty="0" err="1"/>
              <a:t>document.writeln</a:t>
            </a:r>
            <a:r>
              <a:rPr lang="en-US" sz="1400" dirty="0"/>
              <a:t>(result);  </a:t>
            </a:r>
          </a:p>
          <a:p>
            <a:r>
              <a:rPr lang="en-US" sz="1400" dirty="0"/>
              <a:t>&lt;/script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isArray</a:t>
            </a:r>
            <a:r>
              <a:rPr lang="en-US" sz="1400" dirty="0" smtClean="0"/>
              <a:t>() - </a:t>
            </a:r>
          </a:p>
          <a:p>
            <a:r>
              <a:rPr lang="en-US" sz="1400" dirty="0" smtClean="0"/>
              <a:t>test whether the value passed is an </a:t>
            </a:r>
            <a:r>
              <a:rPr lang="en-US" sz="1400" dirty="0" smtClean="0">
                <a:hlinkClick r:id="rId2"/>
              </a:rPr>
              <a:t>array</a:t>
            </a:r>
            <a:r>
              <a:rPr lang="en-US" sz="1400" dirty="0" smtClean="0"/>
              <a:t>. If it finds the passed value is an array, it returns True. Otherwise, it returns False.</a:t>
            </a:r>
          </a:p>
          <a:p>
            <a:pPr lvl="1"/>
            <a:r>
              <a:rPr lang="en-US" sz="1400" dirty="0" smtClean="0"/>
              <a:t>Syntax –</a:t>
            </a:r>
          </a:p>
          <a:p>
            <a:pPr lvl="1"/>
            <a:r>
              <a:rPr lang="en-US" sz="1400" dirty="0" err="1" smtClean="0"/>
              <a:t>Array.isArray</a:t>
            </a:r>
            <a:r>
              <a:rPr lang="en-US" sz="1400" dirty="0" smtClean="0"/>
              <a:t>(</a:t>
            </a:r>
            <a:r>
              <a:rPr lang="en-US" sz="1400" dirty="0" err="1" smtClean="0"/>
              <a:t>obj_value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b="1" dirty="0" err="1" smtClean="0"/>
              <a:t>obj_value</a:t>
            </a:r>
            <a:r>
              <a:rPr lang="en-US" sz="1400" b="1" dirty="0" smtClean="0"/>
              <a:t>:</a:t>
            </a:r>
            <a:r>
              <a:rPr lang="en-US" sz="1400" dirty="0" smtClean="0"/>
              <a:t> It is the value of the </a:t>
            </a:r>
            <a:r>
              <a:rPr lang="en-US" sz="1400" dirty="0" smtClean="0">
                <a:hlinkClick r:id="rId3"/>
              </a:rPr>
              <a:t>object</a:t>
            </a:r>
            <a:r>
              <a:rPr lang="en-US" sz="1400" dirty="0" smtClean="0"/>
              <a:t> which is passed for determining whether it is an array or not.</a:t>
            </a:r>
          </a:p>
          <a:p>
            <a:pPr lvl="1"/>
            <a:r>
              <a:rPr lang="en-US" sz="1400" dirty="0" smtClean="0"/>
              <a:t>Example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581400"/>
            <a:ext cx="3048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/>
              <a:t> </a:t>
            </a:r>
            <a:r>
              <a:rPr lang="en-US" sz="1400" dirty="0">
                <a:solidFill>
                  <a:srgbClr val="FF000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document.write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Array.isArray</a:t>
            </a:r>
            <a:r>
              <a:rPr lang="en-US" sz="1400" dirty="0">
                <a:solidFill>
                  <a:srgbClr val="FF0000"/>
                </a:solidFill>
              </a:rPr>
              <a:t>(1,2,3,4</a:t>
            </a:r>
            <a:r>
              <a:rPr lang="en-US" sz="1400" dirty="0" smtClean="0">
                <a:solidFill>
                  <a:srgbClr val="FF0000"/>
                </a:solidFill>
              </a:rPr>
              <a:t>));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&lt;/script&gt; </a:t>
            </a:r>
            <a:r>
              <a:rPr lang="en-US" sz="1400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3581399"/>
            <a:ext cx="28956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</a:t>
            </a:r>
            <a:r>
              <a:rPr lang="en-US" sz="1400" dirty="0" err="1">
                <a:solidFill>
                  <a:srgbClr val="0070C0"/>
                </a:solidFill>
              </a:rPr>
              <a:t>arr</a:t>
            </a:r>
            <a:r>
              <a:rPr lang="en-US" sz="1400" dirty="0">
                <a:solidFill>
                  <a:srgbClr val="0070C0"/>
                </a:solidFill>
              </a:rPr>
              <a:t>=</a:t>
            </a:r>
            <a:r>
              <a:rPr lang="en-US" sz="1400" b="1" dirty="0">
                <a:solidFill>
                  <a:srgbClr val="0070C0"/>
                </a:solidFill>
              </a:rPr>
              <a:t>new</a:t>
            </a:r>
            <a:r>
              <a:rPr lang="en-US" sz="1400" dirty="0">
                <a:solidFill>
                  <a:srgbClr val="0070C0"/>
                </a:solidFill>
              </a:rPr>
              <a:t> Array(1,2,34,4,5);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document.write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Array.isArray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arr</a:t>
            </a:r>
            <a:r>
              <a:rPr lang="en-US" sz="1400" dirty="0">
                <a:solidFill>
                  <a:srgbClr val="0070C0"/>
                </a:solidFill>
              </a:rPr>
              <a:t>)); </a:t>
            </a:r>
          </a:p>
          <a:p>
            <a:r>
              <a:rPr lang="en-US" sz="1400" dirty="0">
                <a:solidFill>
                  <a:srgbClr val="0070C0"/>
                </a:solidFill>
              </a:rPr>
              <a:t>&lt;/script&gt;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Array Methods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join() - </a:t>
            </a:r>
          </a:p>
          <a:p>
            <a:r>
              <a:rPr lang="en-US" sz="1400" dirty="0" smtClean="0"/>
              <a:t>The JavaScript array join() method combines all the elements of an array into a string and return a new string. </a:t>
            </a:r>
          </a:p>
          <a:p>
            <a:r>
              <a:rPr lang="en-US" sz="1400" dirty="0" smtClean="0"/>
              <a:t>We can use any type of separators to separate given array elements.</a:t>
            </a:r>
          </a:p>
          <a:p>
            <a:pPr lvl="1"/>
            <a:r>
              <a:rPr lang="en-US" sz="1400" dirty="0" smtClean="0"/>
              <a:t>Syntax- </a:t>
            </a:r>
          </a:p>
          <a:p>
            <a:pPr marL="747713" lvl="1" indent="0">
              <a:buNone/>
            </a:pPr>
            <a:r>
              <a:rPr lang="en-US" sz="1400" dirty="0" err="1" smtClean="0"/>
              <a:t>array.join</a:t>
            </a:r>
            <a:r>
              <a:rPr lang="en-US" sz="1400" dirty="0" smtClean="0"/>
              <a:t>([separator])  </a:t>
            </a:r>
          </a:p>
          <a:p>
            <a:pPr lvl="1" indent="-280988"/>
            <a:r>
              <a:rPr lang="en-US" sz="1400" dirty="0" smtClean="0"/>
              <a:t>Example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56622" y="3711191"/>
            <a:ext cx="32004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</a:t>
            </a:r>
            <a:r>
              <a:rPr lang="en-US" sz="1400" dirty="0" err="1">
                <a:solidFill>
                  <a:srgbClr val="FF0000"/>
                </a:solidFill>
              </a:rPr>
              <a:t>arr</a:t>
            </a:r>
            <a:r>
              <a:rPr lang="en-US" sz="1400" dirty="0">
                <a:solidFill>
                  <a:srgbClr val="FF0000"/>
                </a:solidFill>
              </a:rPr>
              <a:t>=["</a:t>
            </a:r>
            <a:r>
              <a:rPr lang="en-US" sz="1400" dirty="0" err="1">
                <a:solidFill>
                  <a:srgbClr val="FF0000"/>
                </a:solidFill>
              </a:rPr>
              <a:t>AngularJs</a:t>
            </a:r>
            <a:r>
              <a:rPr lang="en-US" sz="1400" dirty="0">
                <a:solidFill>
                  <a:srgbClr val="FF0000"/>
                </a:solidFill>
              </a:rPr>
              <a:t>","Node.</a:t>
            </a:r>
            <a:r>
              <a:rPr lang="en-US" sz="1400" dirty="0" err="1">
                <a:solidFill>
                  <a:srgbClr val="FF0000"/>
                </a:solidFill>
              </a:rPr>
              <a:t>js</a:t>
            </a:r>
            <a:r>
              <a:rPr lang="en-US" sz="1400" dirty="0">
                <a:solidFill>
                  <a:srgbClr val="FF0000"/>
                </a:solidFill>
              </a:rPr>
              <a:t>","</a:t>
            </a:r>
            <a:r>
              <a:rPr lang="en-US" sz="1400" dirty="0" err="1">
                <a:solidFill>
                  <a:srgbClr val="FF0000"/>
                </a:solidFill>
              </a:rPr>
              <a:t>JQuery</a:t>
            </a:r>
            <a:r>
              <a:rPr lang="en-US" sz="1400" dirty="0">
                <a:solidFill>
                  <a:srgbClr val="FF0000"/>
                </a:solidFill>
              </a:rPr>
              <a:t>"]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 result=</a:t>
            </a:r>
            <a:r>
              <a:rPr lang="en-US" sz="1400" dirty="0" err="1">
                <a:solidFill>
                  <a:srgbClr val="FF0000"/>
                </a:solidFill>
              </a:rPr>
              <a:t>arr.join</a:t>
            </a:r>
            <a:r>
              <a:rPr lang="en-US" sz="1400" dirty="0">
                <a:solidFill>
                  <a:srgbClr val="FF0000"/>
                </a:solidFill>
              </a:rPr>
              <a:t>()  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document.write</a:t>
            </a:r>
            <a:r>
              <a:rPr lang="en-US" sz="1400" dirty="0">
                <a:solidFill>
                  <a:srgbClr val="FF0000"/>
                </a:solidFill>
              </a:rPr>
              <a:t>(result);  </a:t>
            </a:r>
          </a:p>
          <a:p>
            <a:r>
              <a:rPr lang="en-US" sz="1400" dirty="0">
                <a:solidFill>
                  <a:srgbClr val="FF0000"/>
                </a:solidFill>
              </a:rPr>
              <a:t>&lt;/script&gt;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3709516"/>
            <a:ext cx="322383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&lt;script&gt;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</a:t>
            </a:r>
            <a:r>
              <a:rPr lang="en-US" sz="1400" dirty="0" err="1">
                <a:solidFill>
                  <a:srgbClr val="0070C0"/>
                </a:solidFill>
              </a:rPr>
              <a:t>arr</a:t>
            </a:r>
            <a:r>
              <a:rPr lang="en-US" sz="1400" dirty="0">
                <a:solidFill>
                  <a:srgbClr val="0070C0"/>
                </a:solidFill>
              </a:rPr>
              <a:t>=["</a:t>
            </a:r>
            <a:r>
              <a:rPr lang="en-US" sz="1400" dirty="0" err="1">
                <a:solidFill>
                  <a:srgbClr val="0070C0"/>
                </a:solidFill>
              </a:rPr>
              <a:t>AngularJs</a:t>
            </a:r>
            <a:r>
              <a:rPr lang="en-US" sz="1400" dirty="0">
                <a:solidFill>
                  <a:srgbClr val="0070C0"/>
                </a:solidFill>
              </a:rPr>
              <a:t>","Node.</a:t>
            </a:r>
            <a:r>
              <a:rPr lang="en-US" sz="1400" dirty="0" err="1">
                <a:solidFill>
                  <a:srgbClr val="0070C0"/>
                </a:solidFill>
              </a:rPr>
              <a:t>js</a:t>
            </a:r>
            <a:r>
              <a:rPr lang="en-US" sz="1400" dirty="0">
                <a:solidFill>
                  <a:srgbClr val="0070C0"/>
                </a:solidFill>
              </a:rPr>
              <a:t>","</a:t>
            </a:r>
            <a:r>
              <a:rPr lang="en-US" sz="1400" dirty="0" err="1">
                <a:solidFill>
                  <a:srgbClr val="0070C0"/>
                </a:solidFill>
              </a:rPr>
              <a:t>JQuery</a:t>
            </a:r>
            <a:r>
              <a:rPr lang="en-US" sz="1400" dirty="0">
                <a:solidFill>
                  <a:srgbClr val="0070C0"/>
                </a:solidFill>
              </a:rPr>
              <a:t>"]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var</a:t>
            </a:r>
            <a:r>
              <a:rPr lang="en-US" sz="1400" dirty="0">
                <a:solidFill>
                  <a:srgbClr val="0070C0"/>
                </a:solidFill>
              </a:rPr>
              <a:t> result=</a:t>
            </a:r>
            <a:r>
              <a:rPr lang="en-US" sz="1400" dirty="0" err="1">
                <a:solidFill>
                  <a:srgbClr val="0070C0"/>
                </a:solidFill>
              </a:rPr>
              <a:t>arr.join</a:t>
            </a:r>
            <a:r>
              <a:rPr lang="en-US" sz="1400" dirty="0">
                <a:solidFill>
                  <a:srgbClr val="0070C0"/>
                </a:solidFill>
              </a:rPr>
              <a:t>('-')  </a:t>
            </a:r>
          </a:p>
          <a:p>
            <a:r>
              <a:rPr lang="en-US" sz="1400" dirty="0" err="1">
                <a:solidFill>
                  <a:srgbClr val="0070C0"/>
                </a:solidFill>
              </a:rPr>
              <a:t>document.write</a:t>
            </a:r>
            <a:r>
              <a:rPr lang="en-US" sz="1400" dirty="0">
                <a:solidFill>
                  <a:srgbClr val="0070C0"/>
                </a:solidFill>
              </a:rPr>
              <a:t>(result);  </a:t>
            </a:r>
          </a:p>
          <a:p>
            <a:r>
              <a:rPr lang="en-US" sz="1400" dirty="0">
                <a:solidFill>
                  <a:srgbClr val="0070C0"/>
                </a:solidFill>
              </a:rPr>
              <a:t>&lt;/script</a:t>
            </a:r>
            <a:r>
              <a:rPr lang="en-US" sz="1400" dirty="0" smtClean="0">
                <a:solidFill>
                  <a:srgbClr val="0070C0"/>
                </a:solidFill>
              </a:rPr>
              <a:t>&gt;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2226</Words>
  <Application>Microsoft Office PowerPoint</Application>
  <PresentationFormat>On-screen Show (4:3)</PresentationFormat>
  <Paragraphs>594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Unit 2</vt:lpstr>
      <vt:lpstr>Construction of Array LO 1 - Create an array to solve given problem</vt:lpstr>
      <vt:lpstr>Array Methods</vt:lpstr>
      <vt:lpstr>Array Methods</vt:lpstr>
      <vt:lpstr>Array Methods 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 </vt:lpstr>
      <vt:lpstr>Array Methods</vt:lpstr>
      <vt:lpstr>Objects as Associative Arrays</vt:lpstr>
      <vt:lpstr>Formative Assessment 1 LO1 - Create an array to solve given problem</vt:lpstr>
      <vt:lpstr>Function LO 3 - Develop a javascript to implement the given function</vt:lpstr>
      <vt:lpstr>Calling Function</vt:lpstr>
      <vt:lpstr>Function Parameter</vt:lpstr>
      <vt:lpstr>Return Statement</vt:lpstr>
      <vt:lpstr>Formative Assessment 3 LO 3 - Develop a javascript to implement the given function</vt:lpstr>
      <vt:lpstr>Strings LO 2 - Perform specified string manipulation operation on the given String(s). </vt:lpstr>
      <vt:lpstr>Finding a String Inside Another String</vt:lpstr>
      <vt:lpstr>Searching a string and Extracting a Substring from a String</vt:lpstr>
      <vt:lpstr>Extracting a Fixed Number of Characters from a String Replacing the Contents of a String</vt:lpstr>
      <vt:lpstr>Converting a String to Uppercase or Lowercase</vt:lpstr>
      <vt:lpstr>Concatenating Two or More Strings</vt:lpstr>
      <vt:lpstr>Accessing Individual Characters from a String</vt:lpstr>
      <vt:lpstr>Splitting a String into an Array</vt:lpstr>
      <vt:lpstr>Parsing Integers from Strings and vice versa</vt:lpstr>
      <vt:lpstr>Formative assessment 2  LO 2 - Perform specified string manipulation operation on the given String(s). </vt:lpstr>
      <vt:lpstr>String and Unicode LO 4 - Develop javascript to convert the given  character to Unicode and vice versa</vt:lpstr>
      <vt:lpstr>Formative assessment 2  LO 4 - Develop javascript to convert the given  character to Unicode and vice versa</vt:lpstr>
      <vt:lpstr>Summative assessment CO – Implement Arrays and Functions in Javascript</vt:lpstr>
      <vt:lpstr>Practice Worksheet</vt:lpstr>
      <vt:lpstr>Study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Aryaman</dc:creator>
  <cp:lastModifiedBy>Windows User</cp:lastModifiedBy>
  <cp:revision>125</cp:revision>
  <dcterms:created xsi:type="dcterms:W3CDTF">2020-07-15T13:24:41Z</dcterms:created>
  <dcterms:modified xsi:type="dcterms:W3CDTF">2020-08-11T10:24:18Z</dcterms:modified>
</cp:coreProperties>
</file>