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90" r:id="rId3"/>
    <p:sldId id="291" r:id="rId4"/>
    <p:sldId id="257" r:id="rId5"/>
    <p:sldId id="258" r:id="rId6"/>
    <p:sldId id="259" r:id="rId7"/>
    <p:sldId id="260" r:id="rId8"/>
    <p:sldId id="261" r:id="rId9"/>
    <p:sldId id="262" r:id="rId10"/>
    <p:sldId id="263" r:id="rId11"/>
    <p:sldId id="292" r:id="rId12"/>
    <p:sldId id="264" r:id="rId13"/>
    <p:sldId id="265" r:id="rId14"/>
    <p:sldId id="293" r:id="rId15"/>
    <p:sldId id="266" r:id="rId16"/>
    <p:sldId id="294" r:id="rId17"/>
    <p:sldId id="267" r:id="rId18"/>
    <p:sldId id="295" r:id="rId19"/>
    <p:sldId id="268" r:id="rId20"/>
    <p:sldId id="269" r:id="rId21"/>
    <p:sldId id="296"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307" r:id="rId43"/>
    <p:sldId id="308" r:id="rId44"/>
    <p:sldId id="297" r:id="rId45"/>
    <p:sldId id="298" r:id="rId46"/>
    <p:sldId id="299" r:id="rId47"/>
    <p:sldId id="300" r:id="rId48"/>
    <p:sldId id="301" r:id="rId49"/>
    <p:sldId id="302" r:id="rId50"/>
    <p:sldId id="303" r:id="rId51"/>
    <p:sldId id="304" r:id="rId52"/>
    <p:sldId id="305" r:id="rId53"/>
    <p:sldId id="306"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132" autoAdjust="0"/>
    <p:restoredTop sz="94629" autoAdjust="0"/>
  </p:normalViewPr>
  <p:slideViewPr>
    <p:cSldViewPr>
      <p:cViewPr varScale="1">
        <p:scale>
          <a:sx n="88" d="100"/>
          <a:sy n="88" d="100"/>
        </p:scale>
        <p:origin x="-1650"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2E397A6-83CC-4A48-A394-DB3DEC9088E8}" type="datetimeFigureOut">
              <a:rPr lang="en-US" smtClean="0"/>
              <a:pPr/>
              <a:t>8/24/2020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FBA660A-417D-466C-92D3-98B7153342D5}"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E397A6-83CC-4A48-A394-DB3DEC9088E8}" type="datetimeFigureOut">
              <a:rPr lang="en-US" smtClean="0"/>
              <a:pPr/>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A660A-417D-466C-92D3-98B7153342D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E397A6-83CC-4A48-A394-DB3DEC9088E8}" type="datetimeFigureOut">
              <a:rPr lang="en-US" smtClean="0"/>
              <a:pPr/>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A660A-417D-466C-92D3-98B7153342D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2E397A6-83CC-4A48-A394-DB3DEC9088E8}" type="datetimeFigureOut">
              <a:rPr lang="en-US" smtClean="0"/>
              <a:pPr/>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A660A-417D-466C-92D3-98B7153342D5}"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2E397A6-83CC-4A48-A394-DB3DEC9088E8}" type="datetimeFigureOut">
              <a:rPr lang="en-US" smtClean="0"/>
              <a:pPr/>
              <a:t>8/24/2020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DFBA660A-417D-466C-92D3-98B7153342D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2E397A6-83CC-4A48-A394-DB3DEC9088E8}" type="datetimeFigureOut">
              <a:rPr lang="en-US" smtClean="0"/>
              <a:pPr/>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BA660A-417D-466C-92D3-98B7153342D5}"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2E397A6-83CC-4A48-A394-DB3DEC9088E8}" type="datetimeFigureOut">
              <a:rPr lang="en-US" smtClean="0"/>
              <a:pPr/>
              <a:t>8/24/2020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BA660A-417D-466C-92D3-98B7153342D5}"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2E397A6-83CC-4A48-A394-DB3DEC9088E8}" type="datetimeFigureOut">
              <a:rPr lang="en-US" smtClean="0"/>
              <a:pPr/>
              <a:t>8/24/2020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BA660A-417D-466C-92D3-98B7153342D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397A6-83CC-4A48-A394-DB3DEC9088E8}" type="datetimeFigureOut">
              <a:rPr lang="en-US" smtClean="0"/>
              <a:pPr/>
              <a:t>8/24/2020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BA660A-417D-466C-92D3-98B7153342D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2E397A6-83CC-4A48-A394-DB3DEC9088E8}" type="datetimeFigureOut">
              <a:rPr lang="en-US" smtClean="0"/>
              <a:pPr/>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BA660A-417D-466C-92D3-98B7153342D5}"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2E397A6-83CC-4A48-A394-DB3DEC9088E8}" type="datetimeFigureOut">
              <a:rPr lang="en-US" smtClean="0"/>
              <a:pPr/>
              <a:t>8/24/2020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DFBA660A-417D-466C-92D3-98B7153342D5}"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2E397A6-83CC-4A48-A394-DB3DEC9088E8}" type="datetimeFigureOut">
              <a:rPr lang="en-US" smtClean="0"/>
              <a:pPr/>
              <a:t>8/24/2020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FBA660A-417D-466C-92D3-98B7153342D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US" dirty="0" smtClean="0"/>
              <a:t>Form Object, Methods And Properties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Methods	</a:t>
            </a:r>
            <a:endParaRPr lang="en-US" dirty="0"/>
          </a:p>
        </p:txBody>
      </p:sp>
      <p:sp>
        <p:nvSpPr>
          <p:cNvPr id="3" name="Content Placeholder 2"/>
          <p:cNvSpPr>
            <a:spLocks noGrp="1"/>
          </p:cNvSpPr>
          <p:nvPr>
            <p:ph sz="quarter" idx="1"/>
          </p:nvPr>
        </p:nvSpPr>
        <p:spPr/>
        <p:txBody>
          <a:bodyPr>
            <a:normAutofit/>
          </a:bodyPr>
          <a:lstStyle/>
          <a:p>
            <a:r>
              <a:rPr lang="en-US" dirty="0" smtClean="0"/>
              <a:t>submit() -   Submits </a:t>
            </a:r>
            <a:r>
              <a:rPr lang="en-US" dirty="0"/>
              <a:t>the form data to the destination specified in the action attribute using the method specified in the </a:t>
            </a:r>
            <a:r>
              <a:rPr lang="en-US" dirty="0" smtClean="0"/>
              <a:t>method attribute</a:t>
            </a:r>
            <a:r>
              <a:rPr lang="en-US" dirty="0"/>
              <a:t>. </a:t>
            </a:r>
            <a:endParaRPr lang="en-US" dirty="0" smtClean="0"/>
          </a:p>
          <a:p>
            <a:r>
              <a:rPr lang="en-US" dirty="0" smtClean="0"/>
              <a:t>As </a:t>
            </a:r>
            <a:r>
              <a:rPr lang="en-US" dirty="0"/>
              <a:t>such it performs exactly the same function as a standard 'submit' button, but it allows the programmer greater flexibility.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 between GET and POST method</a:t>
            </a:r>
            <a:endParaRPr lang="en-US" dirty="0"/>
          </a:p>
        </p:txBody>
      </p:sp>
      <p:graphicFrame>
        <p:nvGraphicFramePr>
          <p:cNvPr id="4" name="Content Placeholder 3"/>
          <p:cNvGraphicFramePr>
            <a:graphicFrameLocks noGrp="1"/>
          </p:cNvGraphicFramePr>
          <p:nvPr>
            <p:ph sz="quarter" idx="1"/>
          </p:nvPr>
        </p:nvGraphicFramePr>
        <p:xfrm>
          <a:off x="609600" y="1752600"/>
          <a:ext cx="7924800" cy="4635684"/>
        </p:xfrm>
        <a:graphic>
          <a:graphicData uri="http://schemas.openxmlformats.org/drawingml/2006/table">
            <a:tbl>
              <a:tblPr/>
              <a:tblGrid>
                <a:gridCol w="2641600"/>
                <a:gridCol w="2641600"/>
                <a:gridCol w="2641600"/>
              </a:tblGrid>
              <a:tr h="405047">
                <a:tc>
                  <a:txBody>
                    <a:bodyPr/>
                    <a:lstStyle/>
                    <a:p>
                      <a:pPr algn="ctr" fontAlgn="ctr"/>
                      <a:r>
                        <a:rPr lang="en-US" sz="1600" b="1" cap="all"/>
                        <a:t>BASIS FOR COMPARISON</a:t>
                      </a:r>
                    </a:p>
                  </a:txBody>
                  <a:tcPr marL="44027" marR="44027" marT="44027" marB="44027"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ctr" fontAlgn="ctr"/>
                      <a:r>
                        <a:rPr lang="en-US" sz="1600" b="1" cap="all"/>
                        <a:t>GET</a:t>
                      </a:r>
                    </a:p>
                  </a:txBody>
                  <a:tcPr marL="44027" marR="44027" marT="44027" marB="44027"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ctr" fontAlgn="ctr"/>
                      <a:r>
                        <a:rPr lang="en-US" sz="1600" b="1" cap="all"/>
                        <a:t>POST</a:t>
                      </a:r>
                    </a:p>
                  </a:txBody>
                  <a:tcPr marL="44027" marR="44027" marT="44027" marB="44027"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405047">
                <a:tc>
                  <a:txBody>
                    <a:bodyPr/>
                    <a:lstStyle/>
                    <a:p>
                      <a:pPr algn="l" fontAlgn="t"/>
                      <a:r>
                        <a:rPr lang="en-US" sz="1600"/>
                        <a:t>Parameters are placed inside</a:t>
                      </a:r>
                    </a:p>
                  </a:txBody>
                  <a:tcPr marL="44027" marR="44027" marT="44027" marB="4402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t>URI</a:t>
                      </a:r>
                    </a:p>
                  </a:txBody>
                  <a:tcPr marL="44027" marR="44027" marT="44027" marB="4402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t>Body</a:t>
                      </a:r>
                    </a:p>
                  </a:txBody>
                  <a:tcPr marL="44027" marR="44027" marT="44027" marB="4402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05047">
                <a:tc>
                  <a:txBody>
                    <a:bodyPr/>
                    <a:lstStyle/>
                    <a:p>
                      <a:pPr algn="l" fontAlgn="t"/>
                      <a:r>
                        <a:rPr lang="en-US" sz="1600"/>
                        <a:t>Purpose</a:t>
                      </a:r>
                    </a:p>
                  </a:txBody>
                  <a:tcPr marL="44027" marR="44027" marT="44027" marB="4402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t>Retrieval of documents</a:t>
                      </a:r>
                    </a:p>
                  </a:txBody>
                  <a:tcPr marL="44027" marR="44027" marT="44027" marB="4402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t>Updation of data</a:t>
                      </a:r>
                    </a:p>
                  </a:txBody>
                  <a:tcPr marL="44027" marR="44027" marT="44027" marB="4402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405047">
                <a:tc>
                  <a:txBody>
                    <a:bodyPr/>
                    <a:lstStyle/>
                    <a:p>
                      <a:pPr algn="l" fontAlgn="t"/>
                      <a:r>
                        <a:rPr lang="en-US" sz="1600"/>
                        <a:t>Query results</a:t>
                      </a:r>
                    </a:p>
                  </a:txBody>
                  <a:tcPr marL="44027" marR="44027" marT="44027" marB="4402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t>Capable of being bookmarked.</a:t>
                      </a:r>
                    </a:p>
                  </a:txBody>
                  <a:tcPr marL="44027" marR="44027" marT="44027" marB="4402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t>Cannot be bookmarked.</a:t>
                      </a:r>
                    </a:p>
                  </a:txBody>
                  <a:tcPr marL="44027" marR="44027" marT="44027" marB="4402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05047">
                <a:tc>
                  <a:txBody>
                    <a:bodyPr/>
                    <a:lstStyle/>
                    <a:p>
                      <a:pPr algn="l" fontAlgn="t"/>
                      <a:r>
                        <a:rPr lang="en-US" sz="1600"/>
                        <a:t>Security</a:t>
                      </a:r>
                    </a:p>
                  </a:txBody>
                  <a:tcPr marL="44027" marR="44027" marT="44027" marB="4402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t>Vulnerable, as present in plaintext</a:t>
                      </a:r>
                    </a:p>
                  </a:txBody>
                  <a:tcPr marL="44027" marR="44027" marT="44027" marB="4402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t>Safer than GET method</a:t>
                      </a:r>
                    </a:p>
                  </a:txBody>
                  <a:tcPr marL="44027" marR="44027" marT="44027" marB="4402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722041">
                <a:tc>
                  <a:txBody>
                    <a:bodyPr/>
                    <a:lstStyle/>
                    <a:p>
                      <a:pPr algn="l" fontAlgn="t"/>
                      <a:r>
                        <a:rPr lang="en-US" sz="1600"/>
                        <a:t>Form data type constraints</a:t>
                      </a:r>
                    </a:p>
                  </a:txBody>
                  <a:tcPr marL="44027" marR="44027" marT="44027" marB="4402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t>Only ASCII characters are permitted.</a:t>
                      </a:r>
                      <a:br>
                        <a:rPr lang="en-US" sz="1600"/>
                      </a:br>
                      <a:endParaRPr lang="en-US" sz="1600"/>
                    </a:p>
                  </a:txBody>
                  <a:tcPr marL="44027" marR="44027" marT="44027" marB="4402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t>No constraints, even binary data is permitted.</a:t>
                      </a:r>
                    </a:p>
                  </a:txBody>
                  <a:tcPr marL="44027" marR="44027" marT="44027" marB="4402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63544">
                <a:tc>
                  <a:txBody>
                    <a:bodyPr/>
                    <a:lstStyle/>
                    <a:p>
                      <a:pPr algn="l" fontAlgn="t"/>
                      <a:r>
                        <a:rPr lang="en-US" sz="1600"/>
                        <a:t>Form data length</a:t>
                      </a:r>
                    </a:p>
                  </a:txBody>
                  <a:tcPr marL="44027" marR="44027" marT="44027" marB="4402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t>Should be kept as minimum as possible.</a:t>
                      </a:r>
                    </a:p>
                  </a:txBody>
                  <a:tcPr marL="44027" marR="44027" marT="44027" marB="4402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t>Could lie in any range.</a:t>
                      </a:r>
                    </a:p>
                  </a:txBody>
                  <a:tcPr marL="44027" marR="44027" marT="44027" marB="4402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405047">
                <a:tc>
                  <a:txBody>
                    <a:bodyPr/>
                    <a:lstStyle/>
                    <a:p>
                      <a:pPr algn="l" fontAlgn="t"/>
                      <a:r>
                        <a:rPr lang="en-US" sz="1600"/>
                        <a:t>Visibility</a:t>
                      </a:r>
                    </a:p>
                  </a:txBody>
                  <a:tcPr marL="44027" marR="44027" marT="44027" marB="4402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t>Can be seen by anyone.</a:t>
                      </a:r>
                    </a:p>
                  </a:txBody>
                  <a:tcPr marL="44027" marR="44027" marT="44027" marB="4402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a:t>Doesn't display variables in URL.</a:t>
                      </a:r>
                    </a:p>
                  </a:txBody>
                  <a:tcPr marL="44027" marR="44027" marT="44027" marB="4402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05047">
                <a:tc>
                  <a:txBody>
                    <a:bodyPr/>
                    <a:lstStyle/>
                    <a:p>
                      <a:pPr algn="l" fontAlgn="t"/>
                      <a:r>
                        <a:rPr lang="en-US" sz="1600"/>
                        <a:t>Variable size</a:t>
                      </a:r>
                    </a:p>
                  </a:txBody>
                  <a:tcPr marL="44027" marR="44027" marT="44027" marB="4402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t>Up to 2000 character.</a:t>
                      </a:r>
                    </a:p>
                  </a:txBody>
                  <a:tcPr marL="44027" marR="44027" marT="44027" marB="4402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a:t>Up to 8 Mb</a:t>
                      </a:r>
                    </a:p>
                  </a:txBody>
                  <a:tcPr marL="44027" marR="44027" marT="44027" marB="4402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405047">
                <a:tc>
                  <a:txBody>
                    <a:bodyPr/>
                    <a:lstStyle/>
                    <a:p>
                      <a:pPr algn="l" fontAlgn="t"/>
                      <a:r>
                        <a:rPr lang="en-US" sz="1600"/>
                        <a:t>Caching</a:t>
                      </a:r>
                    </a:p>
                  </a:txBody>
                  <a:tcPr marL="44027" marR="44027" marT="44027" marB="44027">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600"/>
                        <a:t>Method data can be cached.</a:t>
                      </a:r>
                    </a:p>
                  </a:txBody>
                  <a:tcPr marL="44027" marR="44027" marT="44027" marB="44027">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600" dirty="0"/>
                        <a:t>Does not cache the data.</a:t>
                      </a:r>
                    </a:p>
                  </a:txBody>
                  <a:tcPr marL="44027" marR="44027" marT="44027" marB="44027">
                    <a:lnL>
                      <a:noFill/>
                    </a:lnL>
                    <a:lnR>
                      <a:noFill/>
                    </a:lnR>
                    <a:lnT w="9525" cap="flat" cmpd="sng" algn="ctr">
                      <a:solidFill>
                        <a:srgbClr val="DDDDDD"/>
                      </a:solidFill>
                      <a:prstDash val="solid"/>
                      <a:round/>
                      <a:headEnd type="none" w="med" len="med"/>
                      <a:tailEnd type="none" w="med" len="med"/>
                    </a:lnT>
                    <a:lnB>
                      <a:noFill/>
                    </a:lnB>
                    <a:solidFill>
                      <a:srgbClr val="FFFFFF"/>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Event</a:t>
            </a:r>
            <a:endParaRPr lang="en-US" dirty="0"/>
          </a:p>
        </p:txBody>
      </p:sp>
      <p:sp>
        <p:nvSpPr>
          <p:cNvPr id="3" name="Content Placeholder 2"/>
          <p:cNvSpPr>
            <a:spLocks noGrp="1"/>
          </p:cNvSpPr>
          <p:nvPr>
            <p:ph sz="quarter" idx="1"/>
          </p:nvPr>
        </p:nvSpPr>
        <p:spPr/>
        <p:txBody>
          <a:bodyPr>
            <a:normAutofit/>
          </a:bodyPr>
          <a:lstStyle/>
          <a:p>
            <a:r>
              <a:rPr lang="en-US" dirty="0" err="1" smtClean="0"/>
              <a:t>onSubmit</a:t>
            </a:r>
            <a:r>
              <a:rPr lang="en-US" dirty="0" smtClean="0"/>
              <a:t> - Message sent each time a form is submitted. </a:t>
            </a:r>
          </a:p>
          <a:p>
            <a:r>
              <a:rPr lang="en-US" dirty="0" smtClean="0"/>
              <a:t>Can be used to trigger actions (e.g., calling a function). Usually placed within the &lt;form&gt; tags,</a:t>
            </a:r>
          </a:p>
          <a:p>
            <a:r>
              <a:rPr lang="en-US" dirty="0" smtClean="0"/>
              <a:t>Example:  </a:t>
            </a:r>
          </a:p>
          <a:p>
            <a:r>
              <a:rPr lang="en-US" dirty="0" smtClean="0"/>
              <a:t>&lt;form name=“form1”  </a:t>
            </a:r>
            <a:r>
              <a:rPr lang="en-US" dirty="0" err="1" smtClean="0"/>
              <a:t>onSubmit</a:t>
            </a:r>
            <a:r>
              <a:rPr lang="en-US" dirty="0" smtClean="0"/>
              <a:t>="</a:t>
            </a:r>
            <a:r>
              <a:rPr lang="en-US" dirty="0" err="1" smtClean="0"/>
              <a:t>displayFarewell</a:t>
            </a:r>
            <a:r>
              <a:rPr lang="en-US" dirty="0" smtClean="0"/>
              <a:t>()"&gt;</a:t>
            </a:r>
          </a:p>
          <a:p>
            <a:pPr>
              <a:buNone/>
            </a:pPr>
            <a:r>
              <a:rPr lang="en-US" dirty="0" smtClean="0"/>
              <a:t>	would cause the function </a:t>
            </a:r>
            <a:r>
              <a:rPr lang="en-US" dirty="0" err="1" smtClean="0"/>
              <a:t>displayFarewell</a:t>
            </a:r>
            <a:r>
              <a:rPr lang="en-US" dirty="0" smtClean="0"/>
              <a:t>() to execute automatically every time the form is submitted.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Form Elements - </a:t>
            </a:r>
            <a:r>
              <a:rPr lang="en-US" sz="3600" b="1" dirty="0" smtClean="0"/>
              <a:t>Text-boxes and text-areas</a:t>
            </a:r>
            <a:endParaRPr lang="en-US" sz="3600" dirty="0"/>
          </a:p>
        </p:txBody>
      </p:sp>
      <p:sp>
        <p:nvSpPr>
          <p:cNvPr id="3" name="Content Placeholder 2"/>
          <p:cNvSpPr>
            <a:spLocks noGrp="1"/>
          </p:cNvSpPr>
          <p:nvPr>
            <p:ph sz="quarter" idx="1"/>
          </p:nvPr>
        </p:nvSpPr>
        <p:spPr/>
        <p:txBody>
          <a:bodyPr>
            <a:normAutofit/>
          </a:bodyPr>
          <a:lstStyle/>
          <a:p>
            <a:r>
              <a:rPr lang="en-US" dirty="0" smtClean="0"/>
              <a:t>Properties - </a:t>
            </a:r>
            <a:endParaRPr lang="en-US" dirty="0"/>
          </a:p>
          <a:p>
            <a:pPr marL="514350" indent="-514350">
              <a:buAutoNum type="arabicPeriod"/>
            </a:pPr>
            <a:r>
              <a:rPr lang="en-US" dirty="0" smtClean="0"/>
              <a:t>Name    - The </a:t>
            </a:r>
            <a:r>
              <a:rPr lang="en-US" dirty="0"/>
              <a:t>name of the text-box or text-area, as defined in the HTML &lt;input&gt; tag when the form is created, </a:t>
            </a:r>
            <a:endParaRPr lang="en-US" dirty="0" smtClean="0"/>
          </a:p>
          <a:p>
            <a:pPr marL="514350" indent="-514350">
              <a:buNone/>
            </a:pPr>
            <a:r>
              <a:rPr lang="en-US" dirty="0"/>
              <a:t>	</a:t>
            </a:r>
            <a:r>
              <a:rPr lang="en-US" dirty="0" smtClean="0"/>
              <a:t>Example:</a:t>
            </a:r>
            <a:r>
              <a:rPr lang="en-US" dirty="0"/>
              <a:t> </a:t>
            </a:r>
          </a:p>
          <a:p>
            <a:pPr>
              <a:buNone/>
            </a:pPr>
            <a:r>
              <a:rPr lang="en-US" dirty="0" smtClean="0"/>
              <a:t>		&lt;</a:t>
            </a:r>
            <a:r>
              <a:rPr lang="en-US" dirty="0"/>
              <a:t>input type=text </a:t>
            </a:r>
            <a:r>
              <a:rPr lang="en-US" dirty="0" smtClean="0"/>
              <a:t>name=“text”&gt;</a:t>
            </a:r>
          </a:p>
          <a:p>
            <a:pPr lvl="1"/>
            <a:r>
              <a:rPr lang="en-US" dirty="0" smtClean="0"/>
              <a:t>The</a:t>
            </a:r>
            <a:r>
              <a:rPr lang="en-US" dirty="0"/>
              <a:t> name property of a text-box or other form element can be accessed using JavaScript in the manner shown under the section on </a:t>
            </a:r>
            <a:r>
              <a:rPr lang="en-US" dirty="0" err="1"/>
              <a:t>document.length</a:t>
            </a:r>
            <a:r>
              <a:rPr lang="en-US" dirty="0"/>
              <a:t>, above</a:t>
            </a:r>
            <a:r>
              <a:rPr lang="en-US" dirty="0" smtClean="0"/>
              <a:t>. </a:t>
            </a:r>
            <a:r>
              <a:rPr lang="en-US" dirty="0"/>
              <a:t> </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Form Elements - </a:t>
            </a:r>
            <a:r>
              <a:rPr lang="en-US" b="1" dirty="0" smtClean="0"/>
              <a:t>Text-boxes and text-areas cont..</a:t>
            </a:r>
            <a:endParaRPr lang="en-US" dirty="0"/>
          </a:p>
        </p:txBody>
      </p:sp>
      <p:sp>
        <p:nvSpPr>
          <p:cNvPr id="3" name="Content Placeholder 2"/>
          <p:cNvSpPr>
            <a:spLocks noGrp="1"/>
          </p:cNvSpPr>
          <p:nvPr>
            <p:ph sz="quarter" idx="1"/>
          </p:nvPr>
        </p:nvSpPr>
        <p:spPr/>
        <p:txBody>
          <a:bodyPr/>
          <a:lstStyle/>
          <a:p>
            <a:pPr algn="just">
              <a:buNone/>
            </a:pPr>
            <a:r>
              <a:rPr lang="en-US" dirty="0" smtClean="0"/>
              <a:t>2. Value - Whatever is typed-into a text-box by the user. For example, here is a simple text-box:</a:t>
            </a:r>
          </a:p>
          <a:p>
            <a:pPr algn="just">
              <a:buNone/>
            </a:pPr>
            <a:r>
              <a:rPr lang="en-US" dirty="0" smtClean="0"/>
              <a:t>		This text-box is named textBox1. Therefore, we can obtain any text typed into it using the following line of code:</a:t>
            </a:r>
          </a:p>
          <a:p>
            <a:pPr algn="just">
              <a:buNone/>
            </a:pPr>
            <a:r>
              <a:rPr lang="en-US" dirty="0" smtClean="0"/>
              <a:t>		alert(</a:t>
            </a:r>
            <a:r>
              <a:rPr lang="en-US" dirty="0" err="1" smtClean="0"/>
              <a:t>document.forms</a:t>
            </a:r>
            <a:r>
              <a:rPr lang="en-US" dirty="0" smtClean="0"/>
              <a:t>[2].textBox1.value);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Form Elements - </a:t>
            </a:r>
            <a:r>
              <a:rPr lang="en-US" sz="3600" b="1" dirty="0" smtClean="0"/>
              <a:t>Text-boxes and text-areas</a:t>
            </a:r>
            <a:endParaRPr lang="en-US" sz="3600" dirty="0"/>
          </a:p>
        </p:txBody>
      </p:sp>
      <p:sp>
        <p:nvSpPr>
          <p:cNvPr id="3" name="Content Placeholder 2"/>
          <p:cNvSpPr>
            <a:spLocks noGrp="1"/>
          </p:cNvSpPr>
          <p:nvPr>
            <p:ph sz="quarter" idx="1"/>
          </p:nvPr>
        </p:nvSpPr>
        <p:spPr/>
        <p:txBody>
          <a:bodyPr>
            <a:normAutofit/>
          </a:bodyPr>
          <a:lstStyle/>
          <a:p>
            <a:r>
              <a:rPr lang="en-US" dirty="0" smtClean="0"/>
              <a:t>Events : </a:t>
            </a:r>
            <a:r>
              <a:rPr lang="en-US" dirty="0"/>
              <a:t> </a:t>
            </a:r>
          </a:p>
          <a:p>
            <a:pPr marL="514350" indent="-514350">
              <a:buAutoNum type="arabicPeriod"/>
            </a:pPr>
            <a:r>
              <a:rPr lang="en-US" dirty="0" err="1" smtClean="0"/>
              <a:t>onFocus</a:t>
            </a:r>
            <a:r>
              <a:rPr lang="en-US" dirty="0" smtClean="0"/>
              <a:t> -    Event </a:t>
            </a:r>
            <a:r>
              <a:rPr lang="en-US" dirty="0"/>
              <a:t>signal generated when a user clicks in a text-box or text-area. </a:t>
            </a:r>
            <a:endParaRPr lang="en-US" dirty="0" smtClean="0"/>
          </a:p>
          <a:p>
            <a:pPr marL="514350" indent="-514350">
              <a:buNone/>
            </a:pPr>
            <a:r>
              <a:rPr lang="en-US" dirty="0"/>
              <a:t>	</a:t>
            </a:r>
            <a:r>
              <a:rPr lang="en-US" dirty="0" smtClean="0"/>
              <a:t>Example</a:t>
            </a:r>
            <a:r>
              <a:rPr lang="en-US" dirty="0"/>
              <a:t>, here is a simple text-box</a:t>
            </a:r>
            <a:r>
              <a:rPr lang="en-US" dirty="0" smtClean="0"/>
              <a:t>:</a:t>
            </a:r>
            <a:r>
              <a:rPr lang="en-US" dirty="0"/>
              <a:t> </a:t>
            </a:r>
          </a:p>
          <a:p>
            <a:pPr>
              <a:buNone/>
            </a:pPr>
            <a:r>
              <a:rPr lang="en-US" dirty="0" smtClean="0"/>
              <a:t>		This </a:t>
            </a:r>
            <a:r>
              <a:rPr lang="en-US" dirty="0"/>
              <a:t>text-box was declared using the following HTML code:</a:t>
            </a:r>
          </a:p>
          <a:p>
            <a:pPr lvl="2"/>
            <a:r>
              <a:rPr lang="en-US" dirty="0" smtClean="0"/>
              <a:t>&lt;</a:t>
            </a:r>
            <a:r>
              <a:rPr lang="en-US" dirty="0"/>
              <a:t>input type=text name="textBox2" </a:t>
            </a:r>
            <a:r>
              <a:rPr lang="en-US" dirty="0" err="1"/>
              <a:t>onFocus</a:t>
            </a:r>
            <a:r>
              <a:rPr lang="en-US" dirty="0"/>
              <a:t>="</a:t>
            </a:r>
            <a:r>
              <a:rPr lang="en-US" dirty="0" err="1"/>
              <a:t>alertOnFocus</a:t>
            </a:r>
            <a:r>
              <a:rPr lang="en-US" dirty="0"/>
              <a:t>()"&gt;</a:t>
            </a:r>
          </a:p>
          <a:p>
            <a:pPr>
              <a:buNone/>
            </a:pPr>
            <a:r>
              <a:rPr lang="en-US" dirty="0"/>
              <a:t> </a:t>
            </a:r>
            <a:r>
              <a:rPr lang="en-US" dirty="0" smtClean="0"/>
              <a:t>	  The </a:t>
            </a:r>
            <a:r>
              <a:rPr lang="en-US" dirty="0"/>
              <a:t>function called </a:t>
            </a:r>
            <a:r>
              <a:rPr lang="en-US" dirty="0" err="1"/>
              <a:t>alertOnFocus</a:t>
            </a:r>
            <a:r>
              <a:rPr lang="en-US" dirty="0"/>
              <a:t>() displays an alert box, so clicking in the text-box above should trigger the function and cause the alert to appear</a:t>
            </a:r>
            <a:r>
              <a:rPr lang="en-US" dirty="0" smtClean="0"/>
              <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Form Elements - </a:t>
            </a:r>
            <a:r>
              <a:rPr lang="en-US" b="1" dirty="0" smtClean="0"/>
              <a:t>Text-boxes and text-areas Cont…</a:t>
            </a:r>
            <a:endParaRPr lang="en-US" dirty="0"/>
          </a:p>
        </p:txBody>
      </p:sp>
      <p:sp>
        <p:nvSpPr>
          <p:cNvPr id="3" name="Content Placeholder 2"/>
          <p:cNvSpPr>
            <a:spLocks noGrp="1"/>
          </p:cNvSpPr>
          <p:nvPr>
            <p:ph sz="quarter" idx="1"/>
          </p:nvPr>
        </p:nvSpPr>
        <p:spPr/>
        <p:txBody>
          <a:bodyPr>
            <a:normAutofit/>
          </a:bodyPr>
          <a:lstStyle/>
          <a:p>
            <a:pPr marL="514350" indent="-514350">
              <a:buAutoNum type="arabicPeriod" startAt="2"/>
            </a:pPr>
            <a:r>
              <a:rPr lang="en-US" dirty="0" err="1" smtClean="0"/>
              <a:t>onBlur</a:t>
            </a:r>
            <a:r>
              <a:rPr lang="en-US" dirty="0" smtClean="0"/>
              <a:t> -     Event signal generated when a user clicks outside a text-box or text-area having previously clicked inside it. </a:t>
            </a:r>
          </a:p>
          <a:p>
            <a:pPr marL="514350" indent="-514350">
              <a:buNone/>
            </a:pPr>
            <a:r>
              <a:rPr lang="en-US" dirty="0" smtClean="0"/>
              <a:t>	For example, here is a simple text-box:</a:t>
            </a:r>
          </a:p>
          <a:p>
            <a:pPr>
              <a:buNone/>
            </a:pPr>
            <a:r>
              <a:rPr lang="en-US" dirty="0" smtClean="0"/>
              <a:t>	&lt;input type=text name="textBox3" </a:t>
            </a:r>
            <a:r>
              <a:rPr lang="en-US" dirty="0" err="1" smtClean="0"/>
              <a:t>onBlur</a:t>
            </a:r>
            <a:r>
              <a:rPr lang="en-US" dirty="0" smtClean="0"/>
              <a:t>="</a:t>
            </a:r>
            <a:r>
              <a:rPr lang="en-US" dirty="0" err="1" smtClean="0"/>
              <a:t>alertOnBlur</a:t>
            </a:r>
            <a:r>
              <a:rPr lang="en-US" dirty="0" smtClean="0"/>
              <a:t>()"&gt;</a:t>
            </a:r>
          </a:p>
          <a:p>
            <a:r>
              <a:rPr lang="en-US" dirty="0" smtClean="0"/>
              <a:t>    The function called </a:t>
            </a:r>
            <a:r>
              <a:rPr lang="en-US" dirty="0" err="1" smtClean="0"/>
              <a:t>alertOnBlur</a:t>
            </a:r>
            <a:r>
              <a:rPr lang="en-US" dirty="0" smtClean="0"/>
              <a:t>() displays an alert box, so clicking in the text-box above and then clicking outside it should trigger the function and    cause the alert to appear.</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Form Elements  - </a:t>
            </a:r>
            <a:r>
              <a:rPr lang="en-US" sz="2800" b="1" dirty="0"/>
              <a:t>Buttons, Radio-buttons and </a:t>
            </a:r>
            <a:r>
              <a:rPr lang="en-US" sz="2800" b="1" dirty="0" smtClean="0"/>
              <a:t>Checkboxes Properties</a:t>
            </a:r>
            <a:endParaRPr lang="en-US" sz="2800" dirty="0"/>
          </a:p>
        </p:txBody>
      </p:sp>
      <p:sp>
        <p:nvSpPr>
          <p:cNvPr id="3" name="Content Placeholder 2"/>
          <p:cNvSpPr>
            <a:spLocks noGrp="1"/>
          </p:cNvSpPr>
          <p:nvPr>
            <p:ph sz="quarter" idx="1"/>
          </p:nvPr>
        </p:nvSpPr>
        <p:spPr>
          <a:xfrm>
            <a:off x="457200" y="1371600"/>
            <a:ext cx="8229600" cy="4754563"/>
          </a:xfrm>
        </p:spPr>
        <p:txBody>
          <a:bodyPr>
            <a:noAutofit/>
          </a:bodyPr>
          <a:lstStyle/>
          <a:p>
            <a:pPr marL="514350" indent="-514350">
              <a:buAutoNum type="arabicPeriod"/>
            </a:pPr>
            <a:r>
              <a:rPr lang="en-US" sz="2000" dirty="0" smtClean="0"/>
              <a:t>Name -      The </a:t>
            </a:r>
            <a:r>
              <a:rPr lang="en-US" sz="2000" dirty="0"/>
              <a:t>name of the button, radio-button or checkbox, as defined in the HTML &lt;input&gt; tag when the form is created, </a:t>
            </a:r>
            <a:endParaRPr lang="en-US" sz="2000" dirty="0" smtClean="0"/>
          </a:p>
          <a:p>
            <a:pPr marL="514350" indent="-514350">
              <a:buNone/>
            </a:pPr>
            <a:r>
              <a:rPr lang="en-US" sz="2000" dirty="0"/>
              <a:t>	</a:t>
            </a:r>
            <a:r>
              <a:rPr lang="en-US" sz="2000" dirty="0" smtClean="0"/>
              <a:t>Example</a:t>
            </a:r>
            <a:r>
              <a:rPr lang="en-US" sz="2000" dirty="0"/>
              <a:t>:</a:t>
            </a:r>
          </a:p>
          <a:p>
            <a:pPr>
              <a:buNone/>
            </a:pPr>
            <a:r>
              <a:rPr lang="en-US" sz="2000" dirty="0" smtClean="0"/>
              <a:t>		&lt;</a:t>
            </a:r>
            <a:r>
              <a:rPr lang="en-US" sz="2000" dirty="0"/>
              <a:t>input type=button name="button1"&gt;</a:t>
            </a:r>
          </a:p>
          <a:p>
            <a:pPr marL="514350" indent="-514350">
              <a:buAutoNum type="arabicPeriod" startAt="2"/>
            </a:pPr>
            <a:r>
              <a:rPr lang="en-US" sz="2000" dirty="0" smtClean="0"/>
              <a:t>Value -    The </a:t>
            </a:r>
            <a:r>
              <a:rPr lang="en-US" sz="2000" dirty="0"/>
              <a:t>value given to the button when it is created. </a:t>
            </a:r>
            <a:endParaRPr lang="en-US" sz="2000" dirty="0" smtClean="0"/>
          </a:p>
          <a:p>
            <a:pPr marL="514350" indent="-514350">
              <a:buNone/>
            </a:pPr>
            <a:r>
              <a:rPr lang="en-US" sz="2000" dirty="0"/>
              <a:t>	</a:t>
            </a:r>
            <a:r>
              <a:rPr lang="en-US" sz="2000" dirty="0" smtClean="0"/>
              <a:t>	On </a:t>
            </a:r>
            <a:r>
              <a:rPr lang="en-US" sz="2000" dirty="0"/>
              <a:t>standard buttons the value is displayed as a label. </a:t>
            </a:r>
            <a:endParaRPr lang="en-US" sz="2000" dirty="0" smtClean="0"/>
          </a:p>
          <a:p>
            <a:pPr marL="514350" indent="-514350">
              <a:buNone/>
            </a:pPr>
            <a:r>
              <a:rPr lang="en-US" sz="2000" dirty="0"/>
              <a:t>	</a:t>
            </a:r>
            <a:r>
              <a:rPr lang="en-US" sz="2000" dirty="0" smtClean="0"/>
              <a:t>	On </a:t>
            </a:r>
            <a:r>
              <a:rPr lang="en-US" sz="2000" dirty="0"/>
              <a:t>radio-buttons and check-boxes the value is not displayed. </a:t>
            </a:r>
            <a:endParaRPr lang="en-US" sz="2000" dirty="0" smtClean="0"/>
          </a:p>
          <a:p>
            <a:pPr marL="514350" indent="-514350">
              <a:buNone/>
            </a:pPr>
            <a:r>
              <a:rPr lang="en-US" sz="2000" dirty="0"/>
              <a:t>	</a:t>
            </a:r>
            <a:r>
              <a:rPr lang="en-US" sz="2000" dirty="0" smtClean="0"/>
              <a:t>	Example</a:t>
            </a:r>
            <a:r>
              <a:rPr lang="en-US" sz="2000" dirty="0"/>
              <a:t>, here is a button:</a:t>
            </a:r>
          </a:p>
          <a:p>
            <a:r>
              <a:rPr lang="en-US" sz="2000" dirty="0" smtClean="0"/>
              <a:t>This </a:t>
            </a:r>
            <a:r>
              <a:rPr lang="en-US" sz="2000" dirty="0"/>
              <a:t>button is named button1 and has the value Original value, original label. We can change the value of the button, and hence it's label, using the following code</a:t>
            </a:r>
            <a:r>
              <a:rPr lang="en-US" sz="2000" dirty="0" smtClean="0"/>
              <a:t>:</a:t>
            </a:r>
            <a:endParaRPr lang="en-US" sz="2000" dirty="0"/>
          </a:p>
          <a:p>
            <a:pPr lvl="2"/>
            <a:r>
              <a:rPr lang="en-US" sz="1400" dirty="0" err="1"/>
              <a:t>document.forms</a:t>
            </a:r>
            <a:r>
              <a:rPr lang="en-US" sz="1400" dirty="0"/>
              <a:t>[2].button1.value = "New value, new label</a:t>
            </a:r>
            <a:r>
              <a:rPr lang="en-US" sz="1400" dirty="0" smtClean="0"/>
              <a:t>";</a:t>
            </a:r>
            <a:endParaRPr 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Form Elements  - </a:t>
            </a:r>
            <a:r>
              <a:rPr lang="en-US" sz="2400" b="1" dirty="0" smtClean="0"/>
              <a:t>Buttons, Radio-buttons and Checkboxes Properties Cont…</a:t>
            </a:r>
            <a:endParaRPr lang="en-US" sz="2400" dirty="0"/>
          </a:p>
        </p:txBody>
      </p:sp>
      <p:sp>
        <p:nvSpPr>
          <p:cNvPr id="3" name="Content Placeholder 2"/>
          <p:cNvSpPr>
            <a:spLocks noGrp="1"/>
          </p:cNvSpPr>
          <p:nvPr>
            <p:ph sz="quarter" idx="1"/>
          </p:nvPr>
        </p:nvSpPr>
        <p:spPr/>
        <p:txBody>
          <a:bodyPr>
            <a:normAutofit fontScale="92500"/>
          </a:bodyPr>
          <a:lstStyle/>
          <a:p>
            <a:pPr marL="514350" indent="-514350">
              <a:buAutoNum type="arabicPeriod" startAt="3"/>
            </a:pPr>
            <a:r>
              <a:rPr lang="en-US" dirty="0" smtClean="0"/>
              <a:t>Checked -   This property - which is used with radio-buttons and check-boxes but not standard buttons - indicates whether or not the button has been selected by the user. </a:t>
            </a:r>
          </a:p>
          <a:p>
            <a:pPr marL="514350" indent="-514350">
              <a:buNone/>
            </a:pPr>
            <a:r>
              <a:rPr lang="en-US" dirty="0" smtClean="0"/>
              <a:t>	Example, here is a checkbox:</a:t>
            </a:r>
          </a:p>
          <a:p>
            <a:pPr marL="514350" indent="-514350">
              <a:buNone/>
            </a:pPr>
            <a:r>
              <a:rPr lang="en-US" dirty="0" smtClean="0"/>
              <a:t>		This checkbox is named checkbox 1. We can determine whether it has been selected or not using the following code:</a:t>
            </a:r>
          </a:p>
          <a:p>
            <a:pPr>
              <a:buNone/>
            </a:pPr>
            <a:r>
              <a:rPr lang="en-US" dirty="0" smtClean="0"/>
              <a:t>	if (</a:t>
            </a:r>
            <a:r>
              <a:rPr lang="en-US" dirty="0" err="1" smtClean="0"/>
              <a:t>document.forms</a:t>
            </a:r>
            <a:r>
              <a:rPr lang="en-US" dirty="0" smtClean="0"/>
              <a:t>[2].checkbox1.checked == true) {</a:t>
            </a:r>
            <a:br>
              <a:rPr lang="en-US" dirty="0" smtClean="0"/>
            </a:br>
            <a:r>
              <a:rPr lang="en-US" dirty="0" smtClean="0"/>
              <a:t>    alert("Checked"); }</a:t>
            </a:r>
            <a:br>
              <a:rPr lang="en-US" dirty="0" smtClean="0"/>
            </a:br>
            <a:r>
              <a:rPr lang="en-US" dirty="0" smtClean="0"/>
              <a:t>else {</a:t>
            </a:r>
            <a:br>
              <a:rPr lang="en-US" dirty="0" smtClean="0"/>
            </a:br>
            <a:r>
              <a:rPr lang="en-US" dirty="0" smtClean="0"/>
              <a:t>    alert("Not checked");</a:t>
            </a:r>
            <a:br>
              <a:rPr lang="en-US" dirty="0" smtClean="0"/>
            </a:br>
            <a:r>
              <a:rPr lang="en-US" dirty="0" smtClean="0"/>
              <a:t>}</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Form Elements  - </a:t>
            </a:r>
            <a:r>
              <a:rPr lang="en-US" b="1" dirty="0" smtClean="0"/>
              <a:t>Buttons, Radio-buttons and Checkboxes Methods</a:t>
            </a:r>
            <a:endParaRPr lang="en-US" dirty="0"/>
          </a:p>
        </p:txBody>
      </p:sp>
      <p:sp>
        <p:nvSpPr>
          <p:cNvPr id="3" name="Content Placeholder 2"/>
          <p:cNvSpPr>
            <a:spLocks noGrp="1"/>
          </p:cNvSpPr>
          <p:nvPr>
            <p:ph sz="quarter" idx="1"/>
          </p:nvPr>
        </p:nvSpPr>
        <p:spPr/>
        <p:txBody>
          <a:bodyPr>
            <a:noAutofit/>
          </a:bodyPr>
          <a:lstStyle/>
          <a:p>
            <a:pPr>
              <a:buNone/>
            </a:pPr>
            <a:r>
              <a:rPr lang="en-US" sz="1800" dirty="0" smtClean="0"/>
              <a:t>1. focus()   -   Give </a:t>
            </a:r>
            <a:r>
              <a:rPr lang="en-US" sz="1800" dirty="0"/>
              <a:t>the button focus (i.e., make it the default button that will be activated if the return key is pressed). For example, here is a button that displays an alert when clicked:</a:t>
            </a:r>
          </a:p>
          <a:p>
            <a:r>
              <a:rPr lang="en-US" sz="1800" dirty="0"/>
              <a:t> </a:t>
            </a:r>
            <a:r>
              <a:rPr lang="en-US" sz="1800" dirty="0" smtClean="0"/>
              <a:t>This </a:t>
            </a:r>
            <a:r>
              <a:rPr lang="en-US" sz="1800" dirty="0"/>
              <a:t>button is named button2 and has the value Hello. We can give it focus using the following code:</a:t>
            </a:r>
          </a:p>
          <a:p>
            <a:pPr>
              <a:buNone/>
            </a:pPr>
            <a:r>
              <a:rPr lang="en-US" sz="1800" dirty="0"/>
              <a:t> </a:t>
            </a:r>
            <a:r>
              <a:rPr lang="en-US" sz="1800" dirty="0" smtClean="0"/>
              <a:t>	</a:t>
            </a:r>
            <a:r>
              <a:rPr lang="en-US" sz="1800" dirty="0" err="1" smtClean="0"/>
              <a:t>document.forms</a:t>
            </a:r>
            <a:r>
              <a:rPr lang="en-US" sz="1800" dirty="0" smtClean="0"/>
              <a:t>[2</a:t>
            </a:r>
            <a:r>
              <a:rPr lang="en-US" sz="1800" dirty="0"/>
              <a:t>].button2.focus();</a:t>
            </a:r>
          </a:p>
          <a:p>
            <a:pPr>
              <a:buNone/>
            </a:pPr>
            <a:r>
              <a:rPr lang="en-US" sz="1800" dirty="0"/>
              <a:t> </a:t>
            </a:r>
            <a:r>
              <a:rPr lang="en-US" sz="1800" dirty="0" smtClean="0"/>
              <a:t>2. blur() - Removes </a:t>
            </a:r>
            <a:r>
              <a:rPr lang="en-US" sz="1800" dirty="0"/>
              <a:t>focus from a button. For example, the code</a:t>
            </a:r>
            <a:r>
              <a:rPr lang="en-US" sz="1800" dirty="0" smtClean="0"/>
              <a:t>:</a:t>
            </a:r>
            <a:r>
              <a:rPr lang="en-US" sz="1800" dirty="0"/>
              <a:t> </a:t>
            </a:r>
          </a:p>
          <a:p>
            <a:r>
              <a:rPr lang="en-US" sz="1800" dirty="0" err="1"/>
              <a:t>document.forms</a:t>
            </a:r>
            <a:r>
              <a:rPr lang="en-US" sz="1800" dirty="0"/>
              <a:t>[2].button2.blur();</a:t>
            </a:r>
          </a:p>
          <a:p>
            <a:r>
              <a:rPr lang="en-US" sz="1800" dirty="0"/>
              <a:t>   will remove the focus (indicated by the dotted line) from the button above. Click here to see this code in operation.</a:t>
            </a:r>
          </a:p>
          <a:p>
            <a:pPr>
              <a:buNone/>
            </a:pPr>
            <a:r>
              <a:rPr lang="en-US" sz="1800" dirty="0" smtClean="0"/>
              <a:t> 3. click()  - Simulates </a:t>
            </a:r>
            <a:r>
              <a:rPr lang="en-US" sz="1800" dirty="0"/>
              <a:t>the effect of clicking the button. For example, below is a button that has the following code:</a:t>
            </a:r>
          </a:p>
          <a:p>
            <a:r>
              <a:rPr lang="en-US" sz="1800" dirty="0"/>
              <a:t> </a:t>
            </a:r>
            <a:r>
              <a:rPr lang="en-US" sz="1800" dirty="0" err="1" smtClean="0"/>
              <a:t>document.forms</a:t>
            </a:r>
            <a:r>
              <a:rPr lang="en-US" sz="1800" dirty="0" smtClean="0"/>
              <a:t>[2</a:t>
            </a:r>
            <a:r>
              <a:rPr lang="en-US" sz="1800" dirty="0"/>
              <a:t>].button2.click();</a:t>
            </a:r>
          </a:p>
          <a:p>
            <a:pPr>
              <a:buNone/>
            </a:pP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Object Model - DOM</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a:t>Every web page resides inside a browser window which can be considered as an object.</a:t>
            </a:r>
          </a:p>
          <a:p>
            <a:r>
              <a:rPr lang="en-US" dirty="0"/>
              <a:t>A Document object represents the HTML document that is displayed in that window. The Document object has various properties that refer to other objects which allow access to and modification of document content.</a:t>
            </a:r>
          </a:p>
          <a:p>
            <a:r>
              <a:rPr lang="en-US" dirty="0"/>
              <a:t>The way a document content is accessed and modified is called the </a:t>
            </a:r>
            <a:r>
              <a:rPr lang="en-US" b="1" dirty="0"/>
              <a:t>Document Object Model</a:t>
            </a:r>
            <a:r>
              <a:rPr lang="en-US" dirty="0"/>
              <a:t>, or </a:t>
            </a:r>
            <a:r>
              <a:rPr lang="en-US" b="1" dirty="0"/>
              <a:t>DOM</a:t>
            </a:r>
            <a:r>
              <a:rPr lang="en-US" dirty="0"/>
              <a:t>. The Objects are organized in a hierarchy. This hierarchical structure applies to the organization of objects in a Web document.</a:t>
            </a:r>
          </a:p>
          <a:p>
            <a:r>
              <a:rPr lang="en-US" b="1" dirty="0"/>
              <a:t>Window object</a:t>
            </a:r>
            <a:r>
              <a:rPr lang="en-US" dirty="0"/>
              <a:t> − Top of the hierarchy. It is the outmost element of the object hierarchy.</a:t>
            </a:r>
          </a:p>
          <a:p>
            <a:r>
              <a:rPr lang="en-US" b="1" dirty="0"/>
              <a:t>Document object</a:t>
            </a:r>
            <a:r>
              <a:rPr lang="en-US" dirty="0"/>
              <a:t> − Each HTML document that gets loaded into a window becomes a document object. The document contains the contents of the page.</a:t>
            </a:r>
          </a:p>
          <a:p>
            <a:r>
              <a:rPr lang="en-US" b="1" dirty="0"/>
              <a:t>Form object</a:t>
            </a:r>
            <a:r>
              <a:rPr lang="en-US" dirty="0"/>
              <a:t> − Everything enclosed in the &lt;form&gt;...&lt;/form&gt; tags sets the form object.</a:t>
            </a:r>
          </a:p>
          <a:p>
            <a:r>
              <a:rPr lang="en-US" b="1" dirty="0"/>
              <a:t>Form control elements</a:t>
            </a:r>
            <a:r>
              <a:rPr lang="en-US" dirty="0"/>
              <a:t> − The form object contains all the elements defined for that object such as text fields, buttons, radio buttons, and checkboxes</a:t>
            </a:r>
            <a:r>
              <a:rPr lang="en-US" dirty="0" smtClean="0"/>
              <a: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Form Elements  - </a:t>
            </a:r>
            <a:r>
              <a:rPr lang="en-US" b="1" dirty="0" smtClean="0"/>
              <a:t>Buttons, Radio-buttons and Checkboxes Events</a:t>
            </a:r>
            <a:endParaRPr lang="en-US" dirty="0"/>
          </a:p>
        </p:txBody>
      </p:sp>
      <p:sp>
        <p:nvSpPr>
          <p:cNvPr id="3" name="Content Placeholder 2"/>
          <p:cNvSpPr>
            <a:spLocks noGrp="1"/>
          </p:cNvSpPr>
          <p:nvPr>
            <p:ph sz="quarter" idx="1"/>
          </p:nvPr>
        </p:nvSpPr>
        <p:spPr/>
        <p:txBody>
          <a:bodyPr>
            <a:noAutofit/>
          </a:bodyPr>
          <a:lstStyle/>
          <a:p>
            <a:pPr>
              <a:buNone/>
            </a:pPr>
            <a:r>
              <a:rPr lang="en-US" sz="2800" dirty="0" smtClean="0"/>
              <a:t>1. </a:t>
            </a:r>
            <a:r>
              <a:rPr lang="en-US" sz="2800" dirty="0" err="1" smtClean="0"/>
              <a:t>onClick</a:t>
            </a:r>
            <a:r>
              <a:rPr lang="en-US" sz="2800" dirty="0" smtClean="0"/>
              <a:t> - Signal </a:t>
            </a:r>
            <a:r>
              <a:rPr lang="en-US" sz="2800" dirty="0"/>
              <a:t>sent when the button is clicked. Can be used to call a function. </a:t>
            </a:r>
            <a:endParaRPr lang="en-US" sz="2800" dirty="0" smtClean="0"/>
          </a:p>
          <a:p>
            <a:r>
              <a:rPr lang="en-US" sz="2800" dirty="0" smtClean="0"/>
              <a:t>For </a:t>
            </a:r>
            <a:r>
              <a:rPr lang="en-US" sz="2800" dirty="0"/>
              <a:t>example:</a:t>
            </a:r>
          </a:p>
          <a:p>
            <a:r>
              <a:rPr lang="en-US" sz="2800" dirty="0" smtClean="0"/>
              <a:t>This </a:t>
            </a:r>
            <a:r>
              <a:rPr lang="en-US" sz="2800" dirty="0"/>
              <a:t>button was declared using the following code:</a:t>
            </a:r>
          </a:p>
          <a:p>
            <a:r>
              <a:rPr lang="en-US" sz="2800" dirty="0" smtClean="0"/>
              <a:t>&lt;</a:t>
            </a:r>
            <a:r>
              <a:rPr lang="en-US" sz="2800" dirty="0"/>
              <a:t>input type=button name="button3" value="Click Here" </a:t>
            </a:r>
            <a:r>
              <a:rPr lang="en-US" sz="2800" dirty="0" err="1"/>
              <a:t>onClick</a:t>
            </a:r>
            <a:r>
              <a:rPr lang="en-US" sz="2800" dirty="0"/>
              <a:t>="alert('</a:t>
            </a:r>
            <a:r>
              <a:rPr lang="en-US" sz="2800" dirty="0" err="1"/>
              <a:t>onClick</a:t>
            </a:r>
            <a:r>
              <a:rPr lang="en-US" sz="2800" dirty="0"/>
              <a:t> event received')"&gt;</a:t>
            </a:r>
          </a:p>
          <a:p>
            <a:r>
              <a:rPr lang="en-US" sz="2800" dirty="0" smtClean="0"/>
              <a:t>The </a:t>
            </a:r>
            <a:r>
              <a:rPr lang="en-US" sz="2800" dirty="0"/>
              <a:t>code </a:t>
            </a:r>
            <a:r>
              <a:rPr lang="en-US" sz="2800" dirty="0" err="1"/>
              <a:t>onClick</a:t>
            </a:r>
            <a:r>
              <a:rPr lang="en-US" sz="2800" dirty="0"/>
              <a:t>="alert('</a:t>
            </a:r>
            <a:r>
              <a:rPr lang="en-US" sz="2800" dirty="0" err="1"/>
              <a:t>onClick</a:t>
            </a:r>
            <a:r>
              <a:rPr lang="en-US" sz="2800" dirty="0"/>
              <a:t> event received')" will cause an alert dialog box to appear whenever the button is pressed</a:t>
            </a:r>
            <a:r>
              <a:rPr lang="en-US" sz="2800" dirty="0" smtClean="0"/>
              <a:t>.</a:t>
            </a:r>
            <a:endParaRPr lang="en-US"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Form Elements  - </a:t>
            </a:r>
            <a:r>
              <a:rPr lang="en-US" b="1" dirty="0" smtClean="0"/>
              <a:t>Buttons, Radio-buttons and Checkboxes Events Cont..</a:t>
            </a:r>
            <a:endParaRPr lang="en-US" dirty="0"/>
          </a:p>
        </p:txBody>
      </p:sp>
      <p:sp>
        <p:nvSpPr>
          <p:cNvPr id="3" name="Content Placeholder 2"/>
          <p:cNvSpPr>
            <a:spLocks noGrp="1"/>
          </p:cNvSpPr>
          <p:nvPr>
            <p:ph sz="quarter" idx="1"/>
          </p:nvPr>
        </p:nvSpPr>
        <p:spPr/>
        <p:txBody>
          <a:bodyPr>
            <a:normAutofit/>
          </a:bodyPr>
          <a:lstStyle/>
          <a:p>
            <a:pPr>
              <a:buNone/>
            </a:pPr>
            <a:r>
              <a:rPr lang="en-US" dirty="0" smtClean="0"/>
              <a:t>2. </a:t>
            </a:r>
            <a:r>
              <a:rPr lang="en-US" dirty="0" err="1" smtClean="0"/>
              <a:t>onFocus</a:t>
            </a:r>
            <a:r>
              <a:rPr lang="en-US" dirty="0" smtClean="0"/>
              <a:t> - Signal sent when the button receives focus (i.e., when it becomes the default button, the one that is activated by pressing the RETURN key). </a:t>
            </a:r>
          </a:p>
          <a:p>
            <a:r>
              <a:rPr lang="en-US" dirty="0" smtClean="0"/>
              <a:t>For example:</a:t>
            </a:r>
          </a:p>
          <a:p>
            <a:r>
              <a:rPr lang="en-US" dirty="0" smtClean="0"/>
              <a:t> This button was declared using the following code:</a:t>
            </a:r>
          </a:p>
          <a:p>
            <a:r>
              <a:rPr lang="en-US" dirty="0" smtClean="0"/>
              <a:t> &lt;input type=button name="button4" value="Click Here" </a:t>
            </a:r>
            <a:r>
              <a:rPr lang="en-US" dirty="0" err="1" smtClean="0"/>
              <a:t>onFocus</a:t>
            </a:r>
            <a:r>
              <a:rPr lang="en-US" dirty="0" smtClean="0"/>
              <a:t>="alert('This button is now the default')"&gt;</a:t>
            </a:r>
          </a:p>
          <a:p>
            <a:r>
              <a:rPr lang="en-US" dirty="0" smtClean="0"/>
              <a:t> The first time you click the button it will gain focus, and the alert will appear.</a:t>
            </a:r>
            <a:endParaRPr lang="en-US" sz="3600"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Form Elements  - </a:t>
            </a:r>
            <a:r>
              <a:rPr lang="en-US" b="1" dirty="0" smtClean="0"/>
              <a:t>Buttons, Radio-buttons and Checkboxes Events</a:t>
            </a:r>
            <a:endParaRPr lang="en-US" dirty="0"/>
          </a:p>
        </p:txBody>
      </p:sp>
      <p:sp>
        <p:nvSpPr>
          <p:cNvPr id="3" name="Content Placeholder 2"/>
          <p:cNvSpPr>
            <a:spLocks noGrp="1"/>
          </p:cNvSpPr>
          <p:nvPr>
            <p:ph sz="quarter" idx="1"/>
          </p:nvPr>
        </p:nvSpPr>
        <p:spPr/>
        <p:txBody>
          <a:bodyPr>
            <a:normAutofit/>
          </a:bodyPr>
          <a:lstStyle/>
          <a:p>
            <a:endParaRPr lang="en-US" dirty="0" smtClean="0"/>
          </a:p>
          <a:p>
            <a:pPr>
              <a:buNone/>
            </a:pPr>
            <a:r>
              <a:rPr lang="en-US" dirty="0" smtClean="0"/>
              <a:t>3. </a:t>
            </a:r>
            <a:r>
              <a:rPr lang="en-US" dirty="0" err="1" smtClean="0"/>
              <a:t>onBlur</a:t>
            </a:r>
            <a:r>
              <a:rPr lang="en-US" dirty="0" smtClean="0"/>
              <a:t> - Signal sent when the button loses focus. </a:t>
            </a:r>
          </a:p>
          <a:p>
            <a:r>
              <a:rPr lang="en-US" dirty="0" smtClean="0"/>
              <a:t>For example:</a:t>
            </a:r>
          </a:p>
          <a:p>
            <a:r>
              <a:rPr lang="en-US" dirty="0" smtClean="0"/>
              <a:t>This button was declared using the following code:</a:t>
            </a:r>
          </a:p>
          <a:p>
            <a:r>
              <a:rPr lang="en-US" dirty="0" smtClean="0"/>
              <a:t>&lt;input type=button name="button5" value="Click Here" </a:t>
            </a:r>
            <a:r>
              <a:rPr lang="en-US" dirty="0" err="1" smtClean="0"/>
              <a:t>onBlur</a:t>
            </a:r>
            <a:r>
              <a:rPr lang="en-US" dirty="0" smtClean="0"/>
              <a:t>="alert('This button is no longer the default')"&gt;</a:t>
            </a:r>
          </a:p>
          <a:p>
            <a:r>
              <a:rPr lang="en-US" dirty="0" smtClean="0"/>
              <a:t>Clicking the button will not cause the alert to appear because it will only give the button focus. However, if you remove focus from the button (e.g., by clicking somewhere else on the document) the alert will appear.</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Select </a:t>
            </a:r>
            <a:r>
              <a:rPr lang="en-US" b="1" dirty="0" smtClean="0"/>
              <a:t>Object</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a:t>Selection-boxes behave in a very similar fashion to radio-buttons: they present several options, of which only one can be selected at a time. They also have a similar set of properties, methods and events</a:t>
            </a:r>
            <a:r>
              <a:rPr lang="en-US" dirty="0" smtClean="0"/>
              <a:t>.</a:t>
            </a:r>
          </a:p>
          <a:p>
            <a:r>
              <a:rPr lang="en-US" dirty="0" smtClean="0"/>
              <a:t>To create </a:t>
            </a:r>
            <a:r>
              <a:rPr lang="en-US" dirty="0" err="1" smtClean="0"/>
              <a:t>selectionbox</a:t>
            </a:r>
            <a:r>
              <a:rPr lang="en-US" dirty="0" smtClean="0"/>
              <a:t> </a:t>
            </a:r>
          </a:p>
          <a:p>
            <a:pPr marL="274320" lvl="1" indent="0">
              <a:buNone/>
            </a:pPr>
            <a:r>
              <a:rPr lang="en-US" dirty="0"/>
              <a:t>&lt;select name</a:t>
            </a:r>
            <a:r>
              <a:rPr lang="en-US" dirty="0" smtClean="0"/>
              <a:t>=‘name'&gt;</a:t>
            </a:r>
            <a:endParaRPr lang="en-US" dirty="0"/>
          </a:p>
          <a:p>
            <a:pPr marL="274320" lvl="1" indent="0">
              <a:buNone/>
            </a:pPr>
            <a:r>
              <a:rPr lang="en-US" dirty="0"/>
              <a:t>&lt;option name</a:t>
            </a:r>
            <a:r>
              <a:rPr lang="en-US" dirty="0" smtClean="0"/>
              <a:t>=‘option1'&gt; </a:t>
            </a:r>
            <a:r>
              <a:rPr lang="en-US" dirty="0" err="1" smtClean="0"/>
              <a:t>displayvalue</a:t>
            </a:r>
            <a:r>
              <a:rPr lang="en-US" dirty="0" smtClean="0"/>
              <a:t>&lt;/</a:t>
            </a:r>
            <a:r>
              <a:rPr lang="en-US" dirty="0"/>
              <a:t>option</a:t>
            </a:r>
            <a:r>
              <a:rPr lang="en-US" dirty="0" smtClean="0"/>
              <a:t>&gt;</a:t>
            </a:r>
          </a:p>
          <a:p>
            <a:pPr marL="274320" lvl="1" indent="0">
              <a:buNone/>
            </a:pPr>
            <a:r>
              <a:rPr lang="en-US" dirty="0"/>
              <a:t>&lt;option name=‘</a:t>
            </a:r>
            <a:r>
              <a:rPr lang="en-US" dirty="0" smtClean="0"/>
              <a:t>option2'&gt; </a:t>
            </a:r>
            <a:r>
              <a:rPr lang="en-US" dirty="0" err="1"/>
              <a:t>displayvalue</a:t>
            </a:r>
            <a:r>
              <a:rPr lang="en-US" dirty="0"/>
              <a:t>&lt;/option&gt;</a:t>
            </a:r>
          </a:p>
          <a:p>
            <a:pPr marL="274320" lvl="1" indent="0">
              <a:buNone/>
            </a:pPr>
            <a:r>
              <a:rPr lang="en-US" dirty="0" smtClean="0"/>
              <a:t>      . . .</a:t>
            </a:r>
          </a:p>
          <a:p>
            <a:pPr marL="274320" lvl="1" indent="0">
              <a:buNone/>
            </a:pPr>
            <a:r>
              <a:rPr lang="en-US" dirty="0"/>
              <a:t>&lt;option name=‘</a:t>
            </a:r>
            <a:r>
              <a:rPr lang="en-US" dirty="0" err="1" smtClean="0"/>
              <a:t>optionN</a:t>
            </a:r>
            <a:r>
              <a:rPr lang="en-US" dirty="0" smtClean="0"/>
              <a:t>'&gt; </a:t>
            </a:r>
            <a:r>
              <a:rPr lang="en-US" dirty="0" err="1"/>
              <a:t>displayvalue</a:t>
            </a:r>
            <a:r>
              <a:rPr lang="en-US" dirty="0"/>
              <a:t>&lt;/option&gt;</a:t>
            </a:r>
          </a:p>
          <a:p>
            <a:pPr marL="274320" lvl="1" indent="0">
              <a:buNone/>
            </a:pPr>
            <a:r>
              <a:rPr lang="en-US" dirty="0" smtClean="0"/>
              <a:t>&lt;/</a:t>
            </a:r>
            <a:r>
              <a:rPr lang="en-US" dirty="0"/>
              <a:t>select&gt;</a:t>
            </a:r>
          </a:p>
          <a:p>
            <a:r>
              <a:rPr lang="en-US" dirty="0"/>
              <a:t>that selection-boxes don't have a checked property. Instead, to find out which option has been selected, you must use the </a:t>
            </a:r>
            <a:r>
              <a:rPr lang="en-US" dirty="0" err="1"/>
              <a:t>SelectedIndex</a:t>
            </a:r>
            <a:r>
              <a:rPr lang="en-US" dirty="0"/>
              <a:t> property.</a:t>
            </a:r>
          </a:p>
          <a:p>
            <a:r>
              <a:rPr lang="en-US" dirty="0"/>
              <a:t> </a:t>
            </a:r>
            <a:r>
              <a:rPr lang="en-US" dirty="0" err="1" smtClean="0"/>
              <a:t>SelectedIndex</a:t>
            </a:r>
            <a:r>
              <a:rPr lang="en-US" dirty="0" smtClean="0"/>
              <a:t> - Returns </a:t>
            </a:r>
            <a:r>
              <a:rPr lang="en-US" dirty="0"/>
              <a:t>an integer indicating which of a group of options has been selected by the user. </a:t>
            </a:r>
            <a:endParaRPr lang="en-US" dirty="0" smtClean="0"/>
          </a:p>
          <a:p>
            <a:r>
              <a:rPr lang="en-US" dirty="0" smtClean="0"/>
              <a:t>For </a:t>
            </a:r>
            <a:r>
              <a:rPr lang="en-US" dirty="0"/>
              <a:t>example:</a:t>
            </a:r>
          </a:p>
          <a:p>
            <a:r>
              <a:rPr lang="en-US" dirty="0" smtClean="0"/>
              <a:t>alert(</a:t>
            </a:r>
            <a:r>
              <a:rPr lang="en-US" dirty="0" err="1" smtClean="0"/>
              <a:t>document.forms</a:t>
            </a:r>
            <a:r>
              <a:rPr lang="en-US" dirty="0" smtClean="0"/>
              <a:t>[2</a:t>
            </a:r>
            <a:r>
              <a:rPr lang="en-US" dirty="0"/>
              <a:t>].selectBox1.selectedIndex);</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Changing the elements based on a value selected by user</a:t>
            </a:r>
            <a:endParaRPr lang="en-US" dirty="0"/>
          </a:p>
        </p:txBody>
      </p:sp>
      <p:sp>
        <p:nvSpPr>
          <p:cNvPr id="3" name="Content Placeholder 2"/>
          <p:cNvSpPr>
            <a:spLocks noGrp="1"/>
          </p:cNvSpPr>
          <p:nvPr>
            <p:ph sz="quarter" idx="1"/>
          </p:nvPr>
        </p:nvSpPr>
        <p:spPr/>
        <p:txBody>
          <a:bodyPr/>
          <a:lstStyle/>
          <a:p>
            <a:r>
              <a:rPr lang="en-US" dirty="0" smtClean="0"/>
              <a:t>Create 2 </a:t>
            </a:r>
            <a:r>
              <a:rPr lang="en-US" dirty="0" err="1" smtClean="0"/>
              <a:t>textfields</a:t>
            </a:r>
            <a:r>
              <a:rPr lang="en-US" dirty="0" smtClean="0"/>
              <a:t> – </a:t>
            </a:r>
            <a:r>
              <a:rPr lang="en-US" dirty="0" err="1" smtClean="0"/>
              <a:t>fname</a:t>
            </a:r>
            <a:r>
              <a:rPr lang="en-US" dirty="0" smtClean="0"/>
              <a:t> and </a:t>
            </a:r>
            <a:r>
              <a:rPr lang="en-US" dirty="0" err="1" smtClean="0"/>
              <a:t>lname</a:t>
            </a:r>
            <a:r>
              <a:rPr lang="en-US" dirty="0" smtClean="0"/>
              <a:t> and a function </a:t>
            </a:r>
            <a:r>
              <a:rPr lang="en-US" dirty="0" err="1" smtClean="0"/>
              <a:t>SetEmail</a:t>
            </a:r>
            <a:r>
              <a:rPr lang="en-US" dirty="0" smtClean="0"/>
              <a:t>() – </a:t>
            </a:r>
            <a:r>
              <a:rPr lang="en-US" dirty="0" err="1" smtClean="0"/>
              <a:t>seting</a:t>
            </a:r>
            <a:r>
              <a:rPr lang="en-US" dirty="0" smtClean="0"/>
              <a:t> email address as first letter of </a:t>
            </a:r>
            <a:r>
              <a:rPr lang="en-US" dirty="0" err="1" smtClean="0"/>
              <a:t>fname</a:t>
            </a:r>
            <a:r>
              <a:rPr lang="en-US" dirty="0" smtClean="0"/>
              <a:t> and </a:t>
            </a:r>
            <a:r>
              <a:rPr lang="en-US" dirty="0" err="1" smtClean="0"/>
              <a:t>lname</a:t>
            </a:r>
            <a:r>
              <a:rPr lang="en-US" dirty="0" smtClean="0"/>
              <a:t> @</a:t>
            </a:r>
            <a:r>
              <a:rPr lang="en-US" dirty="0" err="1" smtClean="0"/>
              <a:t>mycompany.com</a:t>
            </a:r>
            <a:endParaRPr lang="en-US" dirty="0" smtClean="0"/>
          </a:p>
          <a:p>
            <a:r>
              <a:rPr lang="en-US" dirty="0" smtClean="0"/>
              <a:t>Using </a:t>
            </a:r>
            <a:r>
              <a:rPr lang="en-US" dirty="0" err="1" smtClean="0"/>
              <a:t>onchange</a:t>
            </a:r>
            <a:r>
              <a:rPr lang="en-US" dirty="0" smtClean="0"/>
              <a:t> event of both text fields</a:t>
            </a:r>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5745163"/>
          </a:xfrm>
        </p:spPr>
        <p:txBody>
          <a:bodyPr>
            <a:normAutofit/>
          </a:bodyPr>
          <a:lstStyle/>
          <a:p>
            <a:pPr>
              <a:buNone/>
            </a:pPr>
            <a:r>
              <a:rPr lang="en-US" dirty="0" smtClean="0"/>
              <a:t>&lt;html&gt;</a:t>
            </a:r>
          </a:p>
          <a:p>
            <a:pPr>
              <a:buNone/>
            </a:pPr>
            <a:r>
              <a:rPr lang="en-US" dirty="0" smtClean="0"/>
              <a:t>&lt;body&gt;</a:t>
            </a:r>
          </a:p>
          <a:p>
            <a:pPr>
              <a:buNone/>
            </a:pPr>
            <a:r>
              <a:rPr lang="en-US" dirty="0" smtClean="0"/>
              <a:t>&lt;form name="contact"&gt;</a:t>
            </a:r>
          </a:p>
          <a:p>
            <a:pPr>
              <a:buNone/>
            </a:pPr>
            <a:r>
              <a:rPr lang="en-US" dirty="0" smtClean="0"/>
              <a:t>&lt;input type="text" name="</a:t>
            </a:r>
            <a:r>
              <a:rPr lang="en-US" dirty="0" err="1" smtClean="0"/>
              <a:t>fname</a:t>
            </a:r>
            <a:r>
              <a:rPr lang="en-US" dirty="0" smtClean="0"/>
              <a:t>" </a:t>
            </a:r>
            <a:r>
              <a:rPr lang="en-US" dirty="0" err="1" smtClean="0"/>
              <a:t>onchange</a:t>
            </a:r>
            <a:r>
              <a:rPr lang="en-US" dirty="0" smtClean="0"/>
              <a:t>="</a:t>
            </a:r>
            <a:r>
              <a:rPr lang="en-US" dirty="0" err="1" smtClean="0"/>
              <a:t>setEmail</a:t>
            </a:r>
            <a:r>
              <a:rPr lang="en-US" dirty="0" smtClean="0"/>
              <a:t>()"&gt;</a:t>
            </a:r>
          </a:p>
          <a:p>
            <a:pPr>
              <a:buNone/>
            </a:pPr>
            <a:r>
              <a:rPr lang="en-US" dirty="0" smtClean="0"/>
              <a:t>&lt;input type="text" name="</a:t>
            </a:r>
            <a:r>
              <a:rPr lang="en-US" dirty="0" err="1" smtClean="0"/>
              <a:t>lname</a:t>
            </a:r>
            <a:r>
              <a:rPr lang="en-US" dirty="0" smtClean="0"/>
              <a:t>" </a:t>
            </a:r>
            <a:r>
              <a:rPr lang="en-US" dirty="0" err="1" smtClean="0"/>
              <a:t>onchange</a:t>
            </a:r>
            <a:r>
              <a:rPr lang="en-US" dirty="0" smtClean="0"/>
              <a:t>="</a:t>
            </a:r>
            <a:r>
              <a:rPr lang="en-US" dirty="0" err="1" smtClean="0"/>
              <a:t>setEmail</a:t>
            </a:r>
            <a:r>
              <a:rPr lang="en-US" dirty="0" smtClean="0"/>
              <a:t>()"&gt;</a:t>
            </a:r>
          </a:p>
          <a:p>
            <a:pPr>
              <a:buNone/>
            </a:pPr>
            <a:r>
              <a:rPr lang="en-US" dirty="0" smtClean="0"/>
              <a:t>&lt;input type="text" name="Email" &gt;</a:t>
            </a:r>
          </a:p>
          <a:p>
            <a:pPr>
              <a:buNone/>
            </a:pPr>
            <a:r>
              <a:rPr lang="en-US" dirty="0" smtClean="0"/>
              <a:t>&lt;input type="submit" name="submit" value = "Submit"&gt;</a:t>
            </a:r>
          </a:p>
          <a:p>
            <a:pPr>
              <a:buNone/>
            </a:pPr>
            <a:r>
              <a:rPr lang="en-US" dirty="0" smtClean="0"/>
              <a:t>&lt;input type="reset" name="reset" value = "Reset"&gt;</a:t>
            </a:r>
          </a:p>
          <a:p>
            <a:pPr>
              <a:buNone/>
            </a:pPr>
            <a:r>
              <a:rPr lang="en-US" dirty="0" smtClean="0"/>
              <a:t>&lt;/form&gt;</a:t>
            </a:r>
          </a:p>
          <a:p>
            <a:pPr>
              <a:buNone/>
            </a:pPr>
            <a:r>
              <a:rPr lang="en-US" dirty="0" smtClean="0"/>
              <a:t>&lt;/body&gt;</a:t>
            </a:r>
          </a:p>
          <a:p>
            <a:pPr>
              <a:buNone/>
            </a:pPr>
            <a:r>
              <a:rPr lang="en-US" dirty="0" smtClean="0"/>
              <a:t>&lt;/html&gt;</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147071" y="1676400"/>
            <a:ext cx="6552034" cy="3352799"/>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8229600" cy="5821363"/>
          </a:xfrm>
        </p:spPr>
        <p:txBody>
          <a:bodyPr>
            <a:normAutofit/>
          </a:bodyPr>
          <a:lstStyle/>
          <a:p>
            <a:pPr>
              <a:buNone/>
            </a:pPr>
            <a:r>
              <a:rPr lang="en-US" dirty="0" smtClean="0"/>
              <a:t>&lt;script language="</a:t>
            </a:r>
            <a:r>
              <a:rPr lang="en-US" dirty="0" err="1" smtClean="0"/>
              <a:t>javascript</a:t>
            </a:r>
            <a:r>
              <a:rPr lang="en-US" dirty="0" smtClean="0"/>
              <a:t>" type="text/</a:t>
            </a:r>
            <a:r>
              <a:rPr lang="en-US" dirty="0" err="1" smtClean="0"/>
              <a:t>javascript</a:t>
            </a:r>
            <a:r>
              <a:rPr lang="en-US" dirty="0" smtClean="0"/>
              <a:t>"&gt;</a:t>
            </a:r>
          </a:p>
          <a:p>
            <a:pPr>
              <a:buNone/>
            </a:pPr>
            <a:r>
              <a:rPr lang="en-US" dirty="0" smtClean="0"/>
              <a:t>function </a:t>
            </a:r>
            <a:r>
              <a:rPr lang="en-US" dirty="0" err="1" smtClean="0"/>
              <a:t>setEmail</a:t>
            </a:r>
            <a:r>
              <a:rPr lang="en-US" dirty="0" smtClean="0"/>
              <a:t>()</a:t>
            </a:r>
          </a:p>
          <a:p>
            <a:pPr>
              <a:buNone/>
            </a:pPr>
            <a:r>
              <a:rPr lang="en-US" dirty="0" smtClean="0"/>
              <a:t>{</a:t>
            </a:r>
          </a:p>
          <a:p>
            <a:pPr>
              <a:buNone/>
            </a:pPr>
            <a:r>
              <a:rPr lang="en-US" dirty="0" smtClean="0"/>
              <a:t> if((</a:t>
            </a:r>
            <a:r>
              <a:rPr lang="en-US" dirty="0" err="1" smtClean="0"/>
              <a:t>document.forms.contact.fname.value</a:t>
            </a:r>
            <a:r>
              <a:rPr lang="en-US" dirty="0" smtClean="0"/>
              <a:t> != "") &amp;&amp; (</a:t>
            </a:r>
            <a:r>
              <a:rPr lang="en-US" dirty="0" err="1" smtClean="0"/>
              <a:t>document.forms.contact.lname.value</a:t>
            </a:r>
            <a:r>
              <a:rPr lang="en-US" dirty="0" smtClean="0"/>
              <a:t> != ""))</a:t>
            </a:r>
          </a:p>
          <a:p>
            <a:pPr>
              <a:buNone/>
            </a:pPr>
            <a:r>
              <a:rPr lang="en-US" dirty="0" smtClean="0"/>
              <a:t>  {</a:t>
            </a:r>
          </a:p>
          <a:p>
            <a:pPr>
              <a:buNone/>
            </a:pPr>
            <a:r>
              <a:rPr lang="en-US" dirty="0" smtClean="0"/>
              <a:t>   </a:t>
            </a:r>
            <a:r>
              <a:rPr lang="en-US" dirty="0" err="1" smtClean="0"/>
              <a:t>document.forms.contact.Email.value</a:t>
            </a:r>
            <a:r>
              <a:rPr lang="en-US" dirty="0" smtClean="0"/>
              <a:t> = </a:t>
            </a:r>
            <a:r>
              <a:rPr lang="en-US" dirty="0" err="1" smtClean="0"/>
              <a:t>document.forms.contact.fname.value.charAt</a:t>
            </a:r>
            <a:r>
              <a:rPr lang="en-US" dirty="0" smtClean="0"/>
              <a:t>(0) + </a:t>
            </a:r>
            <a:r>
              <a:rPr lang="en-US" dirty="0" err="1" smtClean="0"/>
              <a:t>document.forms.contact.lname.value</a:t>
            </a:r>
            <a:r>
              <a:rPr lang="en-US" dirty="0" smtClean="0"/>
              <a:t> + '@</a:t>
            </a:r>
            <a:r>
              <a:rPr lang="en-US" dirty="0" err="1" smtClean="0"/>
              <a:t>mycompany.com</a:t>
            </a:r>
            <a:r>
              <a:rPr lang="en-US" dirty="0" smtClean="0"/>
              <a:t>'</a:t>
            </a:r>
          </a:p>
          <a:p>
            <a:pPr>
              <a:buNone/>
            </a:pPr>
            <a:r>
              <a:rPr lang="en-US" dirty="0" smtClean="0"/>
              <a:t>  }</a:t>
            </a:r>
          </a:p>
          <a:p>
            <a:pPr>
              <a:buNone/>
            </a:pPr>
            <a:r>
              <a:rPr lang="en-US" dirty="0" smtClean="0"/>
              <a:t>}</a:t>
            </a:r>
          </a:p>
          <a:p>
            <a:pPr>
              <a:buNone/>
            </a:pPr>
            <a:r>
              <a:rPr lang="en-US" dirty="0" smtClean="0"/>
              <a:t>&lt;/script&gt;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option list dynamically</a:t>
            </a:r>
            <a:endParaRPr lang="en-US" dirty="0"/>
          </a:p>
        </p:txBody>
      </p:sp>
      <p:sp>
        <p:nvSpPr>
          <p:cNvPr id="3" name="Content Placeholder 2"/>
          <p:cNvSpPr>
            <a:spLocks noGrp="1"/>
          </p:cNvSpPr>
          <p:nvPr>
            <p:ph sz="quarter" idx="1"/>
          </p:nvPr>
        </p:nvSpPr>
        <p:spPr/>
        <p:txBody>
          <a:bodyPr/>
          <a:lstStyle/>
          <a:p>
            <a:r>
              <a:rPr lang="en-US" dirty="0" smtClean="0"/>
              <a:t>Create 2 radio buttons – </a:t>
            </a:r>
            <a:r>
              <a:rPr lang="en-US" dirty="0" err="1" smtClean="0"/>
              <a:t>Cadburry</a:t>
            </a:r>
            <a:r>
              <a:rPr lang="en-US" dirty="0" smtClean="0"/>
              <a:t> and </a:t>
            </a:r>
            <a:r>
              <a:rPr lang="en-US" dirty="0" err="1" smtClean="0"/>
              <a:t>Icecream</a:t>
            </a:r>
            <a:endParaRPr lang="en-US" dirty="0" smtClean="0"/>
          </a:p>
          <a:p>
            <a:r>
              <a:rPr lang="en-US" dirty="0" smtClean="0"/>
              <a:t>When one radio button selected other should be deselected automatically, So both radio buttons has same name attribute.</a:t>
            </a:r>
          </a:p>
          <a:p>
            <a:r>
              <a:rPr lang="en-US" dirty="0" smtClean="0"/>
              <a:t>When any one radio button is selected respective flavors will be displayed in the option List using </a:t>
            </a:r>
            <a:r>
              <a:rPr lang="en-US" dirty="0" err="1" smtClean="0"/>
              <a:t>onclick</a:t>
            </a:r>
            <a:r>
              <a:rPr lang="en-US" dirty="0" smtClean="0"/>
              <a:t> event of radio button</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5745163"/>
          </a:xfrm>
        </p:spPr>
        <p:txBody>
          <a:bodyPr>
            <a:normAutofit fontScale="85000" lnSpcReduction="20000"/>
          </a:bodyPr>
          <a:lstStyle/>
          <a:p>
            <a:pPr>
              <a:buNone/>
            </a:pPr>
            <a:r>
              <a:rPr lang="en-US" dirty="0" smtClean="0"/>
              <a:t>&lt;html&gt;</a:t>
            </a:r>
          </a:p>
          <a:p>
            <a:pPr>
              <a:buNone/>
            </a:pPr>
            <a:r>
              <a:rPr lang="en-US" dirty="0" smtClean="0"/>
              <a:t>&lt;body&gt;</a:t>
            </a:r>
          </a:p>
          <a:p>
            <a:pPr>
              <a:buNone/>
            </a:pPr>
            <a:r>
              <a:rPr lang="en-US" dirty="0" smtClean="0"/>
              <a:t>&lt;form name="contact"&gt;</a:t>
            </a:r>
          </a:p>
          <a:p>
            <a:pPr>
              <a:buNone/>
            </a:pPr>
            <a:r>
              <a:rPr lang="en-US" dirty="0" smtClean="0"/>
              <a:t>&lt;select name="</a:t>
            </a:r>
            <a:r>
              <a:rPr lang="en-US" dirty="0" err="1" smtClean="0"/>
              <a:t>optionlist</a:t>
            </a:r>
            <a:r>
              <a:rPr lang="en-US" dirty="0" smtClean="0"/>
              <a:t>" size=2&gt;</a:t>
            </a:r>
          </a:p>
          <a:p>
            <a:pPr>
              <a:buNone/>
            </a:pPr>
            <a:r>
              <a:rPr lang="en-US" dirty="0" smtClean="0"/>
              <a:t>&lt;option value=1&gt; "Dairy Milk"</a:t>
            </a:r>
          </a:p>
          <a:p>
            <a:pPr>
              <a:buNone/>
            </a:pPr>
            <a:r>
              <a:rPr lang="en-US" dirty="0" smtClean="0"/>
              <a:t>&lt;option value=2&gt; "</a:t>
            </a:r>
            <a:r>
              <a:rPr lang="en-US" dirty="0" err="1" smtClean="0"/>
              <a:t>Kitkat</a:t>
            </a:r>
            <a:r>
              <a:rPr lang="en-US" dirty="0" smtClean="0"/>
              <a:t>"</a:t>
            </a:r>
          </a:p>
          <a:p>
            <a:pPr>
              <a:buNone/>
            </a:pPr>
            <a:r>
              <a:rPr lang="en-US" dirty="0" smtClean="0"/>
              <a:t>&lt;/select&gt;&lt;</a:t>
            </a:r>
            <a:r>
              <a:rPr lang="en-US" dirty="0" err="1" smtClean="0"/>
              <a:t>br</a:t>
            </a:r>
            <a:r>
              <a:rPr lang="en-US" dirty="0" smtClean="0"/>
              <a:t>/&gt;</a:t>
            </a:r>
          </a:p>
          <a:p>
            <a:pPr>
              <a:buNone/>
            </a:pPr>
            <a:r>
              <a:rPr lang="en-US" dirty="0" smtClean="0"/>
              <a:t>&lt;input type=radio </a:t>
            </a:r>
            <a:r>
              <a:rPr lang="en-US" b="1" dirty="0" smtClean="0"/>
              <a:t>name="flavors"</a:t>
            </a:r>
            <a:r>
              <a:rPr lang="en-US" dirty="0" smtClean="0"/>
              <a:t> checked=true value=1 </a:t>
            </a:r>
            <a:r>
              <a:rPr lang="en-US" dirty="0" err="1" smtClean="0"/>
              <a:t>onclick</a:t>
            </a:r>
            <a:r>
              <a:rPr lang="en-US" dirty="0" smtClean="0"/>
              <a:t>="</a:t>
            </a:r>
            <a:r>
              <a:rPr lang="en-US" dirty="0" err="1" smtClean="0"/>
              <a:t>resetoption</a:t>
            </a:r>
            <a:r>
              <a:rPr lang="en-US" dirty="0" smtClean="0"/>
              <a:t>(</a:t>
            </a:r>
            <a:r>
              <a:rPr lang="en-US" dirty="0" err="1" smtClean="0"/>
              <a:t>this.value</a:t>
            </a:r>
            <a:r>
              <a:rPr lang="en-US" dirty="0" smtClean="0"/>
              <a:t>)"&gt; </a:t>
            </a:r>
            <a:r>
              <a:rPr lang="en-US" dirty="0" err="1" smtClean="0"/>
              <a:t>cadburry</a:t>
            </a:r>
            <a:r>
              <a:rPr lang="en-US" dirty="0" smtClean="0"/>
              <a:t> </a:t>
            </a:r>
          </a:p>
          <a:p>
            <a:pPr>
              <a:buNone/>
            </a:pPr>
            <a:r>
              <a:rPr lang="en-US" dirty="0" smtClean="0"/>
              <a:t>&lt;input type=radio </a:t>
            </a:r>
            <a:r>
              <a:rPr lang="en-US" b="1" dirty="0" smtClean="0"/>
              <a:t>name="flavors"</a:t>
            </a:r>
            <a:r>
              <a:rPr lang="en-US" dirty="0" smtClean="0"/>
              <a:t> value=2 </a:t>
            </a:r>
            <a:r>
              <a:rPr lang="en-US" dirty="0" err="1" smtClean="0"/>
              <a:t>onclick</a:t>
            </a:r>
            <a:r>
              <a:rPr lang="en-US" dirty="0" smtClean="0"/>
              <a:t>="</a:t>
            </a:r>
            <a:r>
              <a:rPr lang="en-US" dirty="0" err="1" smtClean="0"/>
              <a:t>resetoption</a:t>
            </a:r>
            <a:r>
              <a:rPr lang="en-US" dirty="0" smtClean="0"/>
              <a:t>(</a:t>
            </a:r>
            <a:r>
              <a:rPr lang="en-US" dirty="0" err="1" smtClean="0"/>
              <a:t>this.value</a:t>
            </a:r>
            <a:r>
              <a:rPr lang="en-US" dirty="0" smtClean="0"/>
              <a:t>)"&gt; </a:t>
            </a:r>
            <a:r>
              <a:rPr lang="en-US" dirty="0" err="1" smtClean="0"/>
              <a:t>Icecream</a:t>
            </a:r>
            <a:r>
              <a:rPr lang="en-US" dirty="0" smtClean="0"/>
              <a:t>&lt;</a:t>
            </a:r>
            <a:r>
              <a:rPr lang="en-US" dirty="0" err="1" smtClean="0"/>
              <a:t>br</a:t>
            </a:r>
            <a:r>
              <a:rPr lang="en-US" dirty="0" smtClean="0"/>
              <a:t>/&gt;</a:t>
            </a:r>
          </a:p>
          <a:p>
            <a:pPr>
              <a:buNone/>
            </a:pPr>
            <a:r>
              <a:rPr lang="en-US" dirty="0" smtClean="0"/>
              <a:t>&lt;input type="submit" name="submit" value = "Submit"&gt;&lt;</a:t>
            </a:r>
            <a:r>
              <a:rPr lang="en-US" dirty="0" err="1" smtClean="0"/>
              <a:t>br</a:t>
            </a:r>
            <a:r>
              <a:rPr lang="en-US" dirty="0" smtClean="0"/>
              <a:t>/&gt;</a:t>
            </a:r>
          </a:p>
          <a:p>
            <a:pPr>
              <a:buNone/>
            </a:pPr>
            <a:r>
              <a:rPr lang="en-US" dirty="0" smtClean="0"/>
              <a:t>&lt;input type="reset" name="reset" value = "Reset"&gt;</a:t>
            </a:r>
          </a:p>
          <a:p>
            <a:pPr>
              <a:buNone/>
            </a:pPr>
            <a:r>
              <a:rPr lang="en-US" dirty="0" smtClean="0"/>
              <a:t>&lt;/form&gt;</a:t>
            </a:r>
          </a:p>
          <a:p>
            <a:pPr>
              <a:buNone/>
            </a:pPr>
            <a:r>
              <a:rPr lang="en-US" dirty="0" smtClean="0"/>
              <a:t>&lt;/body&gt;</a:t>
            </a:r>
          </a:p>
          <a:p>
            <a:pPr>
              <a:buNone/>
            </a:pPr>
            <a:r>
              <a:rPr lang="en-US" dirty="0" smtClean="0"/>
              <a:t>&lt;/html&gt;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Object </a:t>
            </a:r>
            <a:r>
              <a:rPr lang="en-US" dirty="0" err="1" smtClean="0"/>
              <a:t>Hierarcy</a:t>
            </a:r>
            <a:endParaRPr lang="en-US" dirty="0"/>
          </a:p>
        </p:txBody>
      </p:sp>
      <p:pic>
        <p:nvPicPr>
          <p:cNvPr id="1026" name="Picture 2" descr="HTML DOM"/>
          <p:cNvPicPr>
            <a:picLocks noChangeAspect="1" noChangeArrowheads="1"/>
          </p:cNvPicPr>
          <p:nvPr/>
        </p:nvPicPr>
        <p:blipFill>
          <a:blip r:embed="rId2"/>
          <a:srcRect/>
          <a:stretch>
            <a:fillRect/>
          </a:stretch>
        </p:blipFill>
        <p:spPr bwMode="auto">
          <a:xfrm>
            <a:off x="685800" y="1676400"/>
            <a:ext cx="6808481" cy="4191000"/>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676400" y="1981200"/>
            <a:ext cx="6553196" cy="3276599"/>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5668963"/>
          </a:xfrm>
        </p:spPr>
        <p:txBody>
          <a:bodyPr>
            <a:normAutofit fontScale="70000" lnSpcReduction="20000"/>
          </a:bodyPr>
          <a:lstStyle/>
          <a:p>
            <a:pPr>
              <a:buNone/>
            </a:pPr>
            <a:r>
              <a:rPr lang="en-US" dirty="0" smtClean="0"/>
              <a:t>&lt;script&gt;</a:t>
            </a:r>
          </a:p>
          <a:p>
            <a:pPr>
              <a:buNone/>
            </a:pPr>
            <a:r>
              <a:rPr lang="en-US" dirty="0" smtClean="0"/>
              <a:t>function </a:t>
            </a:r>
            <a:r>
              <a:rPr lang="en-US" dirty="0" err="1" smtClean="0"/>
              <a:t>resetoption</a:t>
            </a:r>
            <a:r>
              <a:rPr lang="en-US" dirty="0" smtClean="0"/>
              <a:t>(</a:t>
            </a:r>
            <a:r>
              <a:rPr lang="en-US" dirty="0" err="1" smtClean="0"/>
              <a:t>val</a:t>
            </a:r>
            <a:r>
              <a:rPr lang="en-US" dirty="0" smtClean="0"/>
              <a:t>)</a:t>
            </a:r>
          </a:p>
          <a:p>
            <a:pPr>
              <a:buNone/>
            </a:pPr>
            <a:r>
              <a:rPr lang="en-US" dirty="0" smtClean="0"/>
              <a:t>{</a:t>
            </a:r>
          </a:p>
          <a:p>
            <a:pPr>
              <a:buNone/>
            </a:pPr>
            <a:r>
              <a:rPr lang="en-US" dirty="0" smtClean="0"/>
              <a:t>if(</a:t>
            </a:r>
            <a:r>
              <a:rPr lang="en-US" dirty="0" err="1" smtClean="0"/>
              <a:t>val</a:t>
            </a:r>
            <a:r>
              <a:rPr lang="en-US" dirty="0" smtClean="0"/>
              <a:t> == 1)</a:t>
            </a:r>
          </a:p>
          <a:p>
            <a:pPr>
              <a:buNone/>
            </a:pPr>
            <a:r>
              <a:rPr lang="en-US" dirty="0" smtClean="0"/>
              <a:t>{</a:t>
            </a:r>
          </a:p>
          <a:p>
            <a:pPr>
              <a:buNone/>
            </a:pPr>
            <a:r>
              <a:rPr lang="en-US" dirty="0" err="1" smtClean="0"/>
              <a:t>document.forms.contact.optionlist</a:t>
            </a:r>
            <a:r>
              <a:rPr lang="en-US" dirty="0" smtClean="0"/>
              <a:t>[0].text = "Dairy Milk"</a:t>
            </a:r>
          </a:p>
          <a:p>
            <a:pPr>
              <a:buNone/>
            </a:pPr>
            <a:r>
              <a:rPr lang="en-US" dirty="0" err="1" smtClean="0"/>
              <a:t>document.forms.contact.optionlist</a:t>
            </a:r>
            <a:r>
              <a:rPr lang="en-US" dirty="0" smtClean="0"/>
              <a:t>[0].value = 1</a:t>
            </a:r>
          </a:p>
          <a:p>
            <a:pPr>
              <a:buNone/>
            </a:pPr>
            <a:r>
              <a:rPr lang="en-US" dirty="0" err="1" smtClean="0"/>
              <a:t>document.forms.contact.optionlist</a:t>
            </a:r>
            <a:r>
              <a:rPr lang="en-US" dirty="0" smtClean="0"/>
              <a:t>[1].text = "</a:t>
            </a:r>
            <a:r>
              <a:rPr lang="en-US" dirty="0" err="1" smtClean="0"/>
              <a:t>Kitkat</a:t>
            </a:r>
            <a:r>
              <a:rPr lang="en-US" dirty="0" smtClean="0"/>
              <a:t>"</a:t>
            </a:r>
          </a:p>
          <a:p>
            <a:pPr>
              <a:buNone/>
            </a:pPr>
            <a:r>
              <a:rPr lang="en-US" dirty="0" err="1" smtClean="0"/>
              <a:t>document.forms.contact.optionlist</a:t>
            </a:r>
            <a:r>
              <a:rPr lang="en-US" dirty="0" smtClean="0"/>
              <a:t>[1].value = 2</a:t>
            </a:r>
          </a:p>
          <a:p>
            <a:pPr>
              <a:buNone/>
            </a:pPr>
            <a:r>
              <a:rPr lang="en-US" dirty="0" smtClean="0"/>
              <a:t>}</a:t>
            </a:r>
          </a:p>
          <a:p>
            <a:pPr>
              <a:buNone/>
            </a:pPr>
            <a:r>
              <a:rPr lang="en-US" dirty="0" smtClean="0"/>
              <a:t>else</a:t>
            </a:r>
          </a:p>
          <a:p>
            <a:pPr>
              <a:buNone/>
            </a:pPr>
            <a:r>
              <a:rPr lang="en-US" dirty="0" smtClean="0"/>
              <a:t>{</a:t>
            </a:r>
          </a:p>
          <a:p>
            <a:pPr>
              <a:buNone/>
            </a:pPr>
            <a:r>
              <a:rPr lang="en-US" dirty="0" err="1" smtClean="0"/>
              <a:t>document.forms.contact.optionlist</a:t>
            </a:r>
            <a:r>
              <a:rPr lang="en-US" dirty="0" smtClean="0"/>
              <a:t>[0].text = "Vanilla"</a:t>
            </a:r>
          </a:p>
          <a:p>
            <a:pPr>
              <a:buNone/>
            </a:pPr>
            <a:r>
              <a:rPr lang="en-US" dirty="0" err="1" smtClean="0"/>
              <a:t>document.forms.contact.optionlist</a:t>
            </a:r>
            <a:r>
              <a:rPr lang="en-US" dirty="0" smtClean="0"/>
              <a:t>[0].value = 1</a:t>
            </a:r>
          </a:p>
          <a:p>
            <a:pPr>
              <a:buNone/>
            </a:pPr>
            <a:r>
              <a:rPr lang="en-US" dirty="0" err="1" smtClean="0"/>
              <a:t>document.forms.contact.optionlist</a:t>
            </a:r>
            <a:r>
              <a:rPr lang="en-US" dirty="0" smtClean="0"/>
              <a:t>[1].text = "Mango"</a:t>
            </a:r>
          </a:p>
          <a:p>
            <a:pPr>
              <a:buNone/>
            </a:pPr>
            <a:r>
              <a:rPr lang="en-US" dirty="0" err="1" smtClean="0"/>
              <a:t>document.forms.contact.optionlist</a:t>
            </a:r>
            <a:r>
              <a:rPr lang="en-US" dirty="0" smtClean="0"/>
              <a:t>[1].value = 2</a:t>
            </a:r>
          </a:p>
          <a:p>
            <a:pPr>
              <a:buNone/>
            </a:pPr>
            <a:r>
              <a:rPr lang="en-US" dirty="0" smtClean="0"/>
              <a:t>}</a:t>
            </a:r>
          </a:p>
          <a:p>
            <a:pPr>
              <a:buNone/>
            </a:pPr>
            <a:r>
              <a:rPr lang="en-US" dirty="0" smtClean="0"/>
              <a:t>}</a:t>
            </a:r>
          </a:p>
          <a:p>
            <a:pPr>
              <a:buNone/>
            </a:pPr>
            <a:r>
              <a:rPr lang="en-US" dirty="0" smtClean="0"/>
              <a:t>&lt;/script&gt;</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914400" y="1828800"/>
            <a:ext cx="3810000" cy="1905000"/>
          </a:xfrm>
          <a:prstGeom prst="rect">
            <a:avLst/>
          </a:prstGeom>
          <a:noFill/>
          <a:ln w="9525">
            <a:solidFill>
              <a:schemeClr val="tx1"/>
            </a:solid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4800600" y="1752599"/>
            <a:ext cx="3657600" cy="1981201"/>
          </a:xfrm>
          <a:prstGeom prst="rect">
            <a:avLst/>
          </a:prstGeom>
          <a:noFill/>
          <a:ln w="9525">
            <a:solidFill>
              <a:schemeClr val="tx1"/>
            </a:solid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Checkbox Selections</a:t>
            </a:r>
            <a:endParaRPr lang="en-US" dirty="0"/>
          </a:p>
        </p:txBody>
      </p:sp>
      <p:sp>
        <p:nvSpPr>
          <p:cNvPr id="3" name="Content Placeholder 2"/>
          <p:cNvSpPr>
            <a:spLocks noGrp="1"/>
          </p:cNvSpPr>
          <p:nvPr>
            <p:ph sz="quarter" idx="1"/>
          </p:nvPr>
        </p:nvSpPr>
        <p:spPr/>
        <p:txBody>
          <a:bodyPr/>
          <a:lstStyle/>
          <a:p>
            <a:r>
              <a:rPr lang="en-US" dirty="0" smtClean="0"/>
              <a:t>Checkbox is used to enable user to select one or more items from set known items.</a:t>
            </a:r>
          </a:p>
          <a:p>
            <a:r>
              <a:rPr lang="en-US" dirty="0" smtClean="0"/>
              <a:t>Create checkboxes with different levels of education. </a:t>
            </a:r>
            <a:r>
              <a:rPr lang="en-US" dirty="0" err="1" smtClean="0"/>
              <a:t>Selexted</a:t>
            </a:r>
            <a:r>
              <a:rPr lang="en-US" dirty="0" smtClean="0"/>
              <a:t> checkboxes will displayed in alert </a:t>
            </a:r>
            <a:r>
              <a:rPr lang="en-US" dirty="0" err="1" smtClean="0"/>
              <a:t>dialogbox</a:t>
            </a:r>
            <a:r>
              <a:rPr lang="en-US" dirty="0" smtClean="0"/>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5668963"/>
          </a:xfrm>
        </p:spPr>
        <p:txBody>
          <a:bodyPr>
            <a:normAutofit fontScale="92500" lnSpcReduction="10000"/>
          </a:bodyPr>
          <a:lstStyle/>
          <a:p>
            <a:pPr>
              <a:buNone/>
            </a:pPr>
            <a:r>
              <a:rPr lang="en-US" dirty="0" smtClean="0"/>
              <a:t>&lt;html&gt;</a:t>
            </a:r>
          </a:p>
          <a:p>
            <a:pPr>
              <a:buNone/>
            </a:pPr>
            <a:r>
              <a:rPr lang="en-US" dirty="0" smtClean="0"/>
              <a:t>&lt;body&gt;</a:t>
            </a:r>
          </a:p>
          <a:p>
            <a:pPr>
              <a:buNone/>
            </a:pPr>
            <a:r>
              <a:rPr lang="en-US" dirty="0" smtClean="0"/>
              <a:t>&lt;form name="contact"&gt;</a:t>
            </a:r>
          </a:p>
          <a:p>
            <a:pPr>
              <a:buNone/>
            </a:pPr>
            <a:r>
              <a:rPr lang="en-US" dirty="0" smtClean="0"/>
              <a:t>&lt;input type=checkbox name="HS" value="HS"&gt; High School&lt;</a:t>
            </a:r>
            <a:r>
              <a:rPr lang="en-US" dirty="0" err="1" smtClean="0"/>
              <a:t>br</a:t>
            </a:r>
            <a:r>
              <a:rPr lang="en-US" dirty="0" smtClean="0"/>
              <a:t> /&gt;</a:t>
            </a:r>
          </a:p>
          <a:p>
            <a:pPr>
              <a:buNone/>
            </a:pPr>
            <a:r>
              <a:rPr lang="en-US" dirty="0" smtClean="0"/>
              <a:t>&lt;input type=checkbox name="BD" value="BD"&gt; Bachelor's Degree&lt;</a:t>
            </a:r>
            <a:r>
              <a:rPr lang="en-US" dirty="0" err="1" smtClean="0"/>
              <a:t>br</a:t>
            </a:r>
            <a:r>
              <a:rPr lang="en-US" dirty="0" smtClean="0"/>
              <a:t> /&gt;</a:t>
            </a:r>
          </a:p>
          <a:p>
            <a:pPr>
              <a:buNone/>
            </a:pPr>
            <a:r>
              <a:rPr lang="en-US" dirty="0" smtClean="0"/>
              <a:t>&lt;input type=checkbox name="MD" value="MD"&gt; Master Degree&lt;</a:t>
            </a:r>
            <a:r>
              <a:rPr lang="en-US" dirty="0" err="1" smtClean="0"/>
              <a:t>br</a:t>
            </a:r>
            <a:r>
              <a:rPr lang="en-US" dirty="0" smtClean="0"/>
              <a:t> /&gt;</a:t>
            </a:r>
          </a:p>
          <a:p>
            <a:pPr>
              <a:buNone/>
            </a:pPr>
            <a:r>
              <a:rPr lang="en-US" dirty="0" smtClean="0"/>
              <a:t>&lt;input type=checkbox name="DD" value="DD"&gt; Doctorate Degree&lt;</a:t>
            </a:r>
            <a:r>
              <a:rPr lang="en-US" dirty="0" err="1" smtClean="0"/>
              <a:t>br</a:t>
            </a:r>
            <a:r>
              <a:rPr lang="en-US" dirty="0" smtClean="0"/>
              <a:t> /&gt;</a:t>
            </a:r>
          </a:p>
          <a:p>
            <a:pPr>
              <a:buNone/>
            </a:pPr>
            <a:r>
              <a:rPr lang="en-US" dirty="0" smtClean="0"/>
              <a:t>&lt;input type=submit value="Process" </a:t>
            </a:r>
            <a:r>
              <a:rPr lang="en-US" dirty="0" err="1" smtClean="0"/>
              <a:t>onclick</a:t>
            </a:r>
            <a:r>
              <a:rPr lang="en-US" dirty="0" smtClean="0"/>
              <a:t>="Education()"&gt;</a:t>
            </a:r>
          </a:p>
          <a:p>
            <a:pPr>
              <a:buNone/>
            </a:pPr>
            <a:r>
              <a:rPr lang="en-US" dirty="0" smtClean="0"/>
              <a:t>&lt;/form&gt;</a:t>
            </a:r>
          </a:p>
          <a:p>
            <a:pPr>
              <a:buNone/>
            </a:pPr>
            <a:r>
              <a:rPr lang="en-US" dirty="0" smtClean="0"/>
              <a:t>&lt;/body&gt;</a:t>
            </a:r>
          </a:p>
          <a:p>
            <a:pPr>
              <a:buNone/>
            </a:pPr>
            <a:r>
              <a:rPr lang="en-US" dirty="0" smtClean="0"/>
              <a:t>&lt;/html&gt;</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srcRect/>
          <a:stretch>
            <a:fillRect/>
          </a:stretch>
        </p:blipFill>
        <p:spPr bwMode="auto">
          <a:xfrm>
            <a:off x="2231345" y="2133600"/>
            <a:ext cx="4130566" cy="22860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3429000" cy="5745163"/>
          </a:xfrm>
        </p:spPr>
        <p:txBody>
          <a:bodyPr>
            <a:normAutofit fontScale="85000" lnSpcReduction="10000"/>
          </a:bodyPr>
          <a:lstStyle/>
          <a:p>
            <a:pPr>
              <a:buNone/>
            </a:pPr>
            <a:r>
              <a:rPr lang="en-US" dirty="0" smtClean="0"/>
              <a:t>&lt;head&gt;</a:t>
            </a:r>
          </a:p>
          <a:p>
            <a:pPr>
              <a:buNone/>
            </a:pPr>
            <a:r>
              <a:rPr lang="en-US" dirty="0" smtClean="0"/>
              <a:t>&lt;script&gt;</a:t>
            </a:r>
          </a:p>
          <a:p>
            <a:pPr>
              <a:buNone/>
            </a:pPr>
            <a:r>
              <a:rPr lang="en-US" dirty="0" smtClean="0"/>
              <a:t>function Education()</a:t>
            </a:r>
          </a:p>
          <a:p>
            <a:pPr>
              <a:buNone/>
            </a:pPr>
            <a:r>
              <a:rPr lang="en-US" dirty="0" smtClean="0"/>
              <a:t>{</a:t>
            </a:r>
          </a:p>
          <a:p>
            <a:pPr>
              <a:buNone/>
            </a:pPr>
            <a:r>
              <a:rPr lang="en-US" dirty="0" err="1" smtClean="0"/>
              <a:t>var</a:t>
            </a:r>
            <a:r>
              <a:rPr lang="en-US" dirty="0" smtClean="0"/>
              <a:t> selection = "Your Selection is : ";</a:t>
            </a:r>
          </a:p>
          <a:p>
            <a:pPr>
              <a:buNone/>
            </a:pPr>
            <a:r>
              <a:rPr lang="en-US" dirty="0" smtClean="0"/>
              <a:t>with (</a:t>
            </a:r>
            <a:r>
              <a:rPr lang="en-US" dirty="0" err="1" smtClean="0"/>
              <a:t>document.forms.contact</a:t>
            </a:r>
            <a:r>
              <a:rPr lang="en-US" dirty="0" smtClean="0"/>
              <a:t>) {</a:t>
            </a:r>
          </a:p>
          <a:p>
            <a:pPr>
              <a:buNone/>
            </a:pPr>
            <a:r>
              <a:rPr lang="en-US" dirty="0" smtClean="0"/>
              <a:t>  if(</a:t>
            </a:r>
            <a:r>
              <a:rPr lang="en-US" dirty="0" err="1" smtClean="0"/>
              <a:t>HS.checked</a:t>
            </a:r>
            <a:r>
              <a:rPr lang="en-US" dirty="0" smtClean="0"/>
              <a:t>==true)  {</a:t>
            </a:r>
          </a:p>
          <a:p>
            <a:pPr>
              <a:buNone/>
            </a:pPr>
            <a:r>
              <a:rPr lang="en-US" dirty="0" smtClean="0"/>
              <a:t>    selection += "High School ";</a:t>
            </a:r>
          </a:p>
          <a:p>
            <a:pPr>
              <a:buNone/>
            </a:pPr>
            <a:r>
              <a:rPr lang="en-US" dirty="0" smtClean="0"/>
              <a:t>  }</a:t>
            </a:r>
          </a:p>
          <a:p>
            <a:pPr>
              <a:buNone/>
            </a:pPr>
            <a:r>
              <a:rPr lang="en-US" dirty="0" smtClean="0"/>
              <a:t>if(</a:t>
            </a:r>
            <a:r>
              <a:rPr lang="en-US" dirty="0" err="1" smtClean="0"/>
              <a:t>BD.checked</a:t>
            </a:r>
            <a:r>
              <a:rPr lang="en-US" dirty="0" smtClean="0"/>
              <a:t>==true)  {</a:t>
            </a:r>
          </a:p>
          <a:p>
            <a:pPr>
              <a:buNone/>
            </a:pPr>
            <a:r>
              <a:rPr lang="en-US" dirty="0" smtClean="0"/>
              <a:t>    selection += "</a:t>
            </a:r>
            <a:r>
              <a:rPr lang="en-US" dirty="0" err="1" smtClean="0"/>
              <a:t>Bachlor's</a:t>
            </a:r>
            <a:r>
              <a:rPr lang="en-US" dirty="0" smtClean="0"/>
              <a:t> Degree ";</a:t>
            </a:r>
          </a:p>
          <a:p>
            <a:pPr>
              <a:buNone/>
            </a:pPr>
            <a:r>
              <a:rPr lang="en-US" dirty="0" smtClean="0"/>
              <a:t>  }</a:t>
            </a:r>
          </a:p>
        </p:txBody>
      </p:sp>
      <p:sp>
        <p:nvSpPr>
          <p:cNvPr id="4" name="Content Placeholder 2"/>
          <p:cNvSpPr txBox="1">
            <a:spLocks/>
          </p:cNvSpPr>
          <p:nvPr/>
        </p:nvSpPr>
        <p:spPr>
          <a:xfrm>
            <a:off x="4419600" y="457200"/>
            <a:ext cx="3429000" cy="5745163"/>
          </a:xfrm>
          <a:prstGeom prst="rect">
            <a:avLst/>
          </a:prstGeom>
        </p:spPr>
        <p:txBody>
          <a:bodyPr vert="horz" lIns="91440" tIns="45720" rIns="91440" bIns="45720"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&lt;head&gt;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&lt;script&gt;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if(</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MD.checked</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==true)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selection += "Master Degree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if(</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DD.checked</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==true)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selection += "Doctorate Degree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alert(selection)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&lt;/script&gt;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&lt;/head&gt;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238125" y="1219200"/>
            <a:ext cx="8667750" cy="381000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the Label Dynamically</a:t>
            </a:r>
            <a:endParaRPr lang="en-US" dirty="0"/>
          </a:p>
        </p:txBody>
      </p:sp>
      <p:sp>
        <p:nvSpPr>
          <p:cNvPr id="3" name="Content Placeholder 2"/>
          <p:cNvSpPr>
            <a:spLocks noGrp="1"/>
          </p:cNvSpPr>
          <p:nvPr>
            <p:ph sz="quarter" idx="1"/>
          </p:nvPr>
        </p:nvSpPr>
        <p:spPr>
          <a:xfrm>
            <a:off x="914400" y="1371600"/>
            <a:ext cx="7772400" cy="4572000"/>
          </a:xfrm>
        </p:spPr>
        <p:txBody>
          <a:bodyPr>
            <a:normAutofit/>
          </a:bodyPr>
          <a:lstStyle/>
          <a:p>
            <a:pPr>
              <a:buNone/>
            </a:pPr>
            <a:r>
              <a:rPr lang="en-US" dirty="0" smtClean="0"/>
              <a:t>&lt;form name="contact"&gt;</a:t>
            </a:r>
          </a:p>
          <a:p>
            <a:pPr>
              <a:buNone/>
            </a:pPr>
            <a:r>
              <a:rPr lang="en-US" dirty="0" smtClean="0"/>
              <a:t>&lt;select name="</a:t>
            </a:r>
            <a:r>
              <a:rPr lang="en-US" dirty="0" err="1" smtClean="0"/>
              <a:t>optionlist</a:t>
            </a:r>
            <a:r>
              <a:rPr lang="en-US" dirty="0" smtClean="0"/>
              <a:t>" size=2&gt;</a:t>
            </a:r>
          </a:p>
          <a:p>
            <a:pPr>
              <a:buNone/>
            </a:pPr>
            <a:r>
              <a:rPr lang="en-US" dirty="0" smtClean="0"/>
              <a:t>&lt;option value=1&gt; "Dairy Milk"</a:t>
            </a:r>
          </a:p>
          <a:p>
            <a:pPr>
              <a:buNone/>
            </a:pPr>
            <a:r>
              <a:rPr lang="en-US" dirty="0" smtClean="0"/>
              <a:t>&lt;option value=2&gt; "</a:t>
            </a:r>
            <a:r>
              <a:rPr lang="en-US" dirty="0" err="1" smtClean="0"/>
              <a:t>Kitkat</a:t>
            </a:r>
            <a:r>
              <a:rPr lang="en-US" dirty="0" smtClean="0"/>
              <a:t>"</a:t>
            </a:r>
          </a:p>
          <a:p>
            <a:pPr>
              <a:buNone/>
            </a:pPr>
            <a:r>
              <a:rPr lang="en-US" dirty="0" smtClean="0"/>
              <a:t>&lt;/select&gt;&lt;</a:t>
            </a:r>
            <a:r>
              <a:rPr lang="en-US" dirty="0" err="1" smtClean="0"/>
              <a:t>br</a:t>
            </a:r>
            <a:r>
              <a:rPr lang="en-US" dirty="0" smtClean="0"/>
              <a:t>/&gt;</a:t>
            </a:r>
          </a:p>
          <a:p>
            <a:pPr>
              <a:buNone/>
            </a:pPr>
            <a:r>
              <a:rPr lang="en-US" dirty="0" smtClean="0"/>
              <a:t>&lt;</a:t>
            </a:r>
            <a:r>
              <a:rPr lang="en-US" dirty="0" smtClean="0"/>
              <a:t>input type</a:t>
            </a:r>
            <a:r>
              <a:rPr lang="en-US" dirty="0" smtClean="0"/>
              <a:t>=“button" </a:t>
            </a:r>
            <a:r>
              <a:rPr lang="en-US" dirty="0" smtClean="0"/>
              <a:t>name="</a:t>
            </a:r>
            <a:r>
              <a:rPr lang="en-US" dirty="0" err="1" smtClean="0"/>
              <a:t>SwitchButton</a:t>
            </a:r>
            <a:r>
              <a:rPr lang="en-US" dirty="0" smtClean="0"/>
              <a:t>" value = "</a:t>
            </a:r>
            <a:r>
              <a:rPr lang="en-US" dirty="0" err="1" smtClean="0"/>
              <a:t>Cadburry</a:t>
            </a:r>
            <a:r>
              <a:rPr lang="en-US" dirty="0" smtClean="0"/>
              <a:t>" </a:t>
            </a:r>
            <a:r>
              <a:rPr lang="en-US" dirty="0" err="1" smtClean="0"/>
              <a:t>onclick</a:t>
            </a:r>
            <a:r>
              <a:rPr lang="en-US" dirty="0" smtClean="0"/>
              <a:t>="</a:t>
            </a:r>
            <a:r>
              <a:rPr lang="en-US" dirty="0" err="1" smtClean="0"/>
              <a:t>resetoption</a:t>
            </a:r>
            <a:r>
              <a:rPr lang="en-US" dirty="0" smtClean="0"/>
              <a:t>(</a:t>
            </a:r>
            <a:r>
              <a:rPr lang="en-US" dirty="0" err="1" smtClean="0"/>
              <a:t>this.value</a:t>
            </a:r>
            <a:r>
              <a:rPr lang="en-US" dirty="0" smtClean="0"/>
              <a:t>)"&gt;</a:t>
            </a:r>
          </a:p>
          <a:p>
            <a:pPr>
              <a:buNone/>
            </a:pPr>
            <a:r>
              <a:rPr lang="en-US" dirty="0" smtClean="0"/>
              <a:t>&lt;/form&gt;</a:t>
            </a:r>
          </a:p>
          <a:p>
            <a:pPr>
              <a:buNone/>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5668963"/>
          </a:xfrm>
        </p:spPr>
        <p:txBody>
          <a:bodyPr>
            <a:noAutofit/>
          </a:bodyPr>
          <a:lstStyle/>
          <a:p>
            <a:pPr>
              <a:buNone/>
            </a:pPr>
            <a:r>
              <a:rPr lang="en-US" sz="1600" dirty="0" smtClean="0"/>
              <a:t>&lt;script&gt;</a:t>
            </a:r>
          </a:p>
          <a:p>
            <a:pPr>
              <a:buNone/>
            </a:pPr>
            <a:r>
              <a:rPr lang="en-US" sz="1600" dirty="0" smtClean="0"/>
              <a:t>function </a:t>
            </a:r>
            <a:r>
              <a:rPr lang="en-US" sz="1600" dirty="0" err="1" smtClean="0"/>
              <a:t>resetoption</a:t>
            </a:r>
            <a:r>
              <a:rPr lang="en-US" sz="1600" dirty="0" smtClean="0"/>
              <a:t>(</a:t>
            </a:r>
            <a:r>
              <a:rPr lang="en-US" sz="1600" dirty="0" err="1" smtClean="0"/>
              <a:t>val</a:t>
            </a:r>
            <a:r>
              <a:rPr lang="en-US" sz="1600" dirty="0" smtClean="0"/>
              <a:t>){</a:t>
            </a:r>
          </a:p>
          <a:p>
            <a:pPr>
              <a:buNone/>
            </a:pPr>
            <a:r>
              <a:rPr lang="en-US" sz="1600" dirty="0" smtClean="0"/>
              <a:t>if(</a:t>
            </a:r>
            <a:r>
              <a:rPr lang="en-US" sz="1600" dirty="0" err="1" smtClean="0"/>
              <a:t>val</a:t>
            </a:r>
            <a:r>
              <a:rPr lang="en-US" sz="1600" dirty="0" smtClean="0"/>
              <a:t> == "</a:t>
            </a:r>
            <a:r>
              <a:rPr lang="en-US" sz="1600" dirty="0" err="1" smtClean="0"/>
              <a:t>Cadburry</a:t>
            </a:r>
            <a:r>
              <a:rPr lang="en-US" sz="1600" dirty="0" smtClean="0"/>
              <a:t>“){</a:t>
            </a:r>
          </a:p>
          <a:p>
            <a:pPr>
              <a:buNone/>
            </a:pPr>
            <a:r>
              <a:rPr lang="en-US" sz="1600" b="1" dirty="0" err="1" smtClean="0"/>
              <a:t>document.forms.contact.SwitchButton.value</a:t>
            </a:r>
            <a:r>
              <a:rPr lang="en-US" sz="1600" b="1" dirty="0" smtClean="0"/>
              <a:t> = "</a:t>
            </a:r>
            <a:r>
              <a:rPr lang="en-US" sz="1600" b="1" dirty="0" err="1" smtClean="0"/>
              <a:t>Icecream</a:t>
            </a:r>
            <a:r>
              <a:rPr lang="en-US" sz="1600" b="1" dirty="0" smtClean="0"/>
              <a:t>"</a:t>
            </a:r>
          </a:p>
          <a:p>
            <a:pPr>
              <a:buNone/>
            </a:pPr>
            <a:r>
              <a:rPr lang="en-US" sz="1600" dirty="0" err="1" smtClean="0"/>
              <a:t>document.forms.contact.optionlist</a:t>
            </a:r>
            <a:r>
              <a:rPr lang="en-US" sz="1600" dirty="0" smtClean="0"/>
              <a:t>[0].text = "Dairy Milk"</a:t>
            </a:r>
          </a:p>
          <a:p>
            <a:pPr>
              <a:buNone/>
            </a:pPr>
            <a:r>
              <a:rPr lang="en-US" sz="1600" dirty="0" err="1" smtClean="0"/>
              <a:t>document.forms.contact.optionlist</a:t>
            </a:r>
            <a:r>
              <a:rPr lang="en-US" sz="1600" dirty="0" smtClean="0"/>
              <a:t>[0].value = 1</a:t>
            </a:r>
          </a:p>
          <a:p>
            <a:pPr>
              <a:buNone/>
            </a:pPr>
            <a:r>
              <a:rPr lang="en-US" sz="1600" dirty="0" err="1" smtClean="0"/>
              <a:t>document.forms.contact.optionlist</a:t>
            </a:r>
            <a:r>
              <a:rPr lang="en-US" sz="1600" dirty="0" smtClean="0"/>
              <a:t>[1].text = "</a:t>
            </a:r>
            <a:r>
              <a:rPr lang="en-US" sz="1600" dirty="0" err="1" smtClean="0"/>
              <a:t>Kitkat</a:t>
            </a:r>
            <a:r>
              <a:rPr lang="en-US" sz="1600" dirty="0" smtClean="0"/>
              <a:t>"</a:t>
            </a:r>
          </a:p>
          <a:p>
            <a:pPr>
              <a:buNone/>
            </a:pPr>
            <a:r>
              <a:rPr lang="en-US" sz="1600" dirty="0" err="1" smtClean="0"/>
              <a:t>document.forms.contact.optionlist</a:t>
            </a:r>
            <a:r>
              <a:rPr lang="en-US" sz="1600" dirty="0" smtClean="0"/>
              <a:t>[1].value = 2</a:t>
            </a:r>
          </a:p>
          <a:p>
            <a:pPr>
              <a:buNone/>
            </a:pPr>
            <a:r>
              <a:rPr lang="en-US" sz="1600" dirty="0" smtClean="0"/>
              <a:t>}</a:t>
            </a:r>
          </a:p>
          <a:p>
            <a:pPr>
              <a:buNone/>
            </a:pPr>
            <a:r>
              <a:rPr lang="en-US" sz="1600" dirty="0" smtClean="0"/>
              <a:t>else{</a:t>
            </a:r>
          </a:p>
          <a:p>
            <a:pPr>
              <a:buNone/>
            </a:pPr>
            <a:r>
              <a:rPr lang="en-US" sz="1600" b="1" dirty="0" err="1" smtClean="0"/>
              <a:t>document.forms.contact.SwitchButton.value</a:t>
            </a:r>
            <a:r>
              <a:rPr lang="en-US" sz="1600" b="1" dirty="0" smtClean="0"/>
              <a:t> = "</a:t>
            </a:r>
            <a:r>
              <a:rPr lang="en-US" sz="1600" b="1" dirty="0" err="1" smtClean="0"/>
              <a:t>Cadburry</a:t>
            </a:r>
            <a:r>
              <a:rPr lang="en-US" sz="1600" b="1" dirty="0" smtClean="0"/>
              <a:t>"</a:t>
            </a:r>
          </a:p>
          <a:p>
            <a:pPr>
              <a:buNone/>
            </a:pPr>
            <a:r>
              <a:rPr lang="en-US" sz="1600" dirty="0" err="1" smtClean="0"/>
              <a:t>document.forms.contact.optionlist</a:t>
            </a:r>
            <a:r>
              <a:rPr lang="en-US" sz="1600" dirty="0" smtClean="0"/>
              <a:t>[0].text = "Vanilla"</a:t>
            </a:r>
          </a:p>
          <a:p>
            <a:pPr>
              <a:buNone/>
            </a:pPr>
            <a:r>
              <a:rPr lang="en-US" sz="1600" dirty="0" err="1" smtClean="0"/>
              <a:t>document.forms.contact.optionlist</a:t>
            </a:r>
            <a:r>
              <a:rPr lang="en-US" sz="1600" dirty="0" smtClean="0"/>
              <a:t>[0].value = 1</a:t>
            </a:r>
          </a:p>
          <a:p>
            <a:pPr>
              <a:buNone/>
            </a:pPr>
            <a:r>
              <a:rPr lang="en-US" sz="1600" dirty="0" err="1" smtClean="0"/>
              <a:t>document.forms.contact.optionlist</a:t>
            </a:r>
            <a:r>
              <a:rPr lang="en-US" sz="1600" dirty="0" smtClean="0"/>
              <a:t>[1].text = "Mango"</a:t>
            </a:r>
          </a:p>
          <a:p>
            <a:pPr>
              <a:buNone/>
            </a:pPr>
            <a:r>
              <a:rPr lang="en-US" sz="1600" dirty="0" err="1" smtClean="0"/>
              <a:t>document.forms.contact.optionlist</a:t>
            </a:r>
            <a:r>
              <a:rPr lang="en-US" sz="1600" dirty="0" smtClean="0"/>
              <a:t>[1].value = 2</a:t>
            </a:r>
          </a:p>
          <a:p>
            <a:pPr>
              <a:buNone/>
            </a:pPr>
            <a:r>
              <a:rPr lang="en-US" sz="1600" dirty="0" smtClean="0"/>
              <a:t>}</a:t>
            </a:r>
          </a:p>
          <a:p>
            <a:pPr>
              <a:buNone/>
            </a:pPr>
            <a:r>
              <a:rPr lang="en-US" sz="1600" dirty="0" smtClean="0"/>
              <a:t>}</a:t>
            </a:r>
          </a:p>
          <a:p>
            <a:pPr>
              <a:buNone/>
            </a:pPr>
            <a:r>
              <a:rPr lang="en-US" sz="1600" dirty="0" smtClean="0"/>
              <a:t>&lt;/script&gt;</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Object</a:t>
            </a:r>
            <a:endParaRPr lang="en-US" dirty="0"/>
          </a:p>
        </p:txBody>
      </p:sp>
      <p:sp>
        <p:nvSpPr>
          <p:cNvPr id="3" name="Content Placeholder 2"/>
          <p:cNvSpPr>
            <a:spLocks noGrp="1"/>
          </p:cNvSpPr>
          <p:nvPr>
            <p:ph sz="quarter" idx="1"/>
          </p:nvPr>
        </p:nvSpPr>
        <p:spPr/>
        <p:txBody>
          <a:bodyPr/>
          <a:lstStyle/>
          <a:p>
            <a:r>
              <a:rPr lang="en-US" dirty="0" smtClean="0"/>
              <a:t>Create a </a:t>
            </a:r>
            <a:r>
              <a:rPr lang="en-US" dirty="0"/>
              <a:t>form in an HTML document using the &lt;form&gt; and &lt;/form&gt; </a:t>
            </a:r>
            <a:r>
              <a:rPr lang="en-US" dirty="0" smtClean="0"/>
              <a:t>tags</a:t>
            </a:r>
            <a:endParaRPr lang="en-US" dirty="0"/>
          </a:p>
          <a:p>
            <a:r>
              <a:rPr lang="en-US" dirty="0"/>
              <a:t>automatically create a form object with properties, methods and events that relate to the form itself and to the individual elements within the form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838200" y="609600"/>
            <a:ext cx="2293697" cy="1524000"/>
          </a:xfrm>
          <a:prstGeom prst="rect">
            <a:avLst/>
          </a:prstGeom>
          <a:noFill/>
          <a:ln w="9525">
            <a:solidFill>
              <a:schemeClr val="tx1"/>
            </a:solid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4571999" y="609600"/>
            <a:ext cx="2307981" cy="1600200"/>
          </a:xfrm>
          <a:prstGeom prst="rect">
            <a:avLst/>
          </a:prstGeom>
          <a:noFill/>
          <a:ln w="9525">
            <a:solidFill>
              <a:schemeClr val="tx1"/>
            </a:solid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1143000" y="2895600"/>
            <a:ext cx="2438400" cy="1860884"/>
          </a:xfrm>
          <a:prstGeom prst="rect">
            <a:avLst/>
          </a:prstGeom>
          <a:noFill/>
          <a:ln w="9525">
            <a:solidFill>
              <a:schemeClr val="tx1"/>
            </a:solid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Disabling Element and Read Only</a:t>
            </a:r>
            <a:endParaRPr lang="en-US" dirty="0"/>
          </a:p>
        </p:txBody>
      </p:sp>
      <p:sp>
        <p:nvSpPr>
          <p:cNvPr id="3" name="Content Placeholder 2"/>
          <p:cNvSpPr>
            <a:spLocks noGrp="1"/>
          </p:cNvSpPr>
          <p:nvPr>
            <p:ph sz="quarter" idx="1"/>
          </p:nvPr>
        </p:nvSpPr>
        <p:spPr/>
        <p:txBody>
          <a:bodyPr/>
          <a:lstStyle/>
          <a:p>
            <a:r>
              <a:rPr lang="en-US" dirty="0" err="1" smtClean="0"/>
              <a:t>Element.disabled</a:t>
            </a:r>
            <a:r>
              <a:rPr lang="en-US" dirty="0" smtClean="0"/>
              <a:t> = true </a:t>
            </a:r>
          </a:p>
          <a:p>
            <a:r>
              <a:rPr lang="en-US" dirty="0" err="1" smtClean="0"/>
              <a:t>Element.readonly</a:t>
            </a:r>
            <a:r>
              <a:rPr lang="en-US" dirty="0" smtClean="0"/>
              <a:t> </a:t>
            </a:r>
            <a:r>
              <a:rPr lang="en-US" smtClean="0"/>
              <a:t>= true</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ntrinsic Functions</a:t>
            </a:r>
            <a:endParaRPr lang="en-US" dirty="0"/>
          </a:p>
        </p:txBody>
      </p:sp>
      <p:sp>
        <p:nvSpPr>
          <p:cNvPr id="3" name="Content Placeholder 2"/>
          <p:cNvSpPr>
            <a:spLocks noGrp="1"/>
          </p:cNvSpPr>
          <p:nvPr>
            <p:ph sz="quarter" idx="1"/>
          </p:nvPr>
        </p:nvSpPr>
        <p:spPr/>
        <p:txBody>
          <a:bodyPr/>
          <a:lstStyle/>
          <a:p>
            <a:r>
              <a:rPr lang="en-US" dirty="0" err="1" smtClean="0"/>
              <a:t>Javascript</a:t>
            </a:r>
            <a:r>
              <a:rPr lang="en-US" dirty="0" smtClean="0"/>
              <a:t> has special set of functions called intrinsic functions that mimic actions of the submit button and reset button of the form.</a:t>
            </a:r>
          </a:p>
          <a:p>
            <a:r>
              <a:rPr lang="en-US" dirty="0" smtClean="0"/>
              <a:t>You need not to define intrinsic functions manually. </a:t>
            </a:r>
            <a:r>
              <a:rPr lang="en-US" dirty="0" err="1" smtClean="0"/>
              <a:t>Javascript</a:t>
            </a:r>
            <a:r>
              <a:rPr lang="en-US" dirty="0" smtClean="0"/>
              <a:t> does that for you.</a:t>
            </a:r>
          </a:p>
          <a:p>
            <a:r>
              <a:rPr lang="en-US" dirty="0" smtClean="0"/>
              <a:t>You can call them in the same way as user defined functions</a:t>
            </a:r>
          </a:p>
          <a:p>
            <a:r>
              <a:rPr lang="en-US" dirty="0" smtClean="0"/>
              <a:t>Intrinsic function for form submit and reset button</a:t>
            </a:r>
          </a:p>
          <a:p>
            <a:pPr lvl="1"/>
            <a:r>
              <a:rPr lang="en-US" dirty="0" smtClean="0"/>
              <a:t>submit()</a:t>
            </a:r>
          </a:p>
          <a:p>
            <a:pPr lvl="1"/>
            <a:r>
              <a:rPr lang="en-US" dirty="0"/>
              <a:t>r</a:t>
            </a:r>
            <a:r>
              <a:rPr lang="en-US" dirty="0" smtClean="0"/>
              <a:t>eset()</a:t>
            </a:r>
          </a:p>
          <a:p>
            <a:endParaRPr lang="en-US" dirty="0"/>
          </a:p>
        </p:txBody>
      </p:sp>
    </p:spTree>
    <p:extLst>
      <p:ext uri="{BB962C8B-B14F-4D97-AF65-F5344CB8AC3E}">
        <p14:creationId xmlns:p14="http://schemas.microsoft.com/office/powerpoint/2010/main" val="31816916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&lt;form name='contact' action='prog1.html'&gt;</a:t>
            </a:r>
          </a:p>
          <a:p>
            <a:r>
              <a:rPr lang="en-US" dirty="0"/>
              <a:t>First Name = &lt;input type=text name='</a:t>
            </a:r>
            <a:r>
              <a:rPr lang="en-US" dirty="0" err="1"/>
              <a:t>fname</a:t>
            </a:r>
            <a:r>
              <a:rPr lang="en-US" dirty="0"/>
              <a:t>' &gt;&lt;</a:t>
            </a:r>
            <a:r>
              <a:rPr lang="en-US" dirty="0" err="1"/>
              <a:t>br</a:t>
            </a:r>
            <a:r>
              <a:rPr lang="en-US" dirty="0"/>
              <a:t>/&gt;</a:t>
            </a:r>
          </a:p>
          <a:p>
            <a:r>
              <a:rPr lang="en-US" dirty="0"/>
              <a:t>Last Name = &lt;input type=text name='</a:t>
            </a:r>
            <a:r>
              <a:rPr lang="en-US" dirty="0" err="1"/>
              <a:t>lname</a:t>
            </a:r>
            <a:r>
              <a:rPr lang="en-US" dirty="0"/>
              <a:t>' &gt;&lt;</a:t>
            </a:r>
            <a:r>
              <a:rPr lang="en-US" dirty="0" err="1"/>
              <a:t>br</a:t>
            </a:r>
            <a:r>
              <a:rPr lang="en-US" dirty="0"/>
              <a:t>/&gt;</a:t>
            </a:r>
          </a:p>
          <a:p>
            <a:r>
              <a:rPr lang="en-US" dirty="0"/>
              <a:t>Email = &lt;input type=text name='email' &gt;&lt;</a:t>
            </a:r>
            <a:r>
              <a:rPr lang="en-US" dirty="0" err="1"/>
              <a:t>br</a:t>
            </a:r>
            <a:r>
              <a:rPr lang="en-US" dirty="0"/>
              <a:t>/&gt;</a:t>
            </a:r>
          </a:p>
          <a:p>
            <a:r>
              <a:rPr lang="en-US" dirty="0"/>
              <a:t>&lt;</a:t>
            </a:r>
            <a:r>
              <a:rPr lang="en-US" dirty="0" err="1"/>
              <a:t>img</a:t>
            </a:r>
            <a:r>
              <a:rPr lang="en-US" dirty="0"/>
              <a:t> </a:t>
            </a:r>
            <a:r>
              <a:rPr lang="en-US" dirty="0" err="1"/>
              <a:t>src</a:t>
            </a:r>
            <a:r>
              <a:rPr lang="en-US" dirty="0"/>
              <a:t>='img1.jpg' </a:t>
            </a:r>
            <a:r>
              <a:rPr lang="en-US" dirty="0" err="1"/>
              <a:t>onclick</a:t>
            </a:r>
            <a:r>
              <a:rPr lang="en-US" dirty="0"/>
              <a:t>=</a:t>
            </a:r>
            <a:r>
              <a:rPr lang="en-US" b="1" dirty="0"/>
              <a:t>'submit()</a:t>
            </a:r>
            <a:r>
              <a:rPr lang="en-US" dirty="0"/>
              <a:t>'&gt;</a:t>
            </a:r>
          </a:p>
          <a:p>
            <a:r>
              <a:rPr lang="en-US" dirty="0"/>
              <a:t>&lt;</a:t>
            </a:r>
            <a:r>
              <a:rPr lang="en-US" dirty="0" err="1"/>
              <a:t>img</a:t>
            </a:r>
            <a:r>
              <a:rPr lang="en-US" dirty="0"/>
              <a:t> </a:t>
            </a:r>
            <a:r>
              <a:rPr lang="en-US" dirty="0" err="1"/>
              <a:t>src</a:t>
            </a:r>
            <a:r>
              <a:rPr lang="en-US" dirty="0"/>
              <a:t>='img2.jpg' </a:t>
            </a:r>
            <a:r>
              <a:rPr lang="en-US" dirty="0" err="1"/>
              <a:t>onclick</a:t>
            </a:r>
            <a:r>
              <a:rPr lang="en-US" dirty="0"/>
              <a:t>=</a:t>
            </a:r>
            <a:r>
              <a:rPr lang="en-US" b="1" dirty="0"/>
              <a:t>'reset()</a:t>
            </a:r>
            <a:r>
              <a:rPr lang="en-US" dirty="0"/>
              <a:t>'&gt;</a:t>
            </a:r>
          </a:p>
          <a:p>
            <a:r>
              <a:rPr lang="en-US" dirty="0"/>
              <a:t>&lt;/form&gt;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4748530"/>
            <a:ext cx="2343150" cy="17183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15146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a:t>
            </a:r>
            <a:r>
              <a:rPr lang="en-US" dirty="0" err="1" smtClean="0"/>
              <a:t>Textfield</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993585779"/>
              </p:ext>
            </p:extLst>
          </p:nvPr>
        </p:nvGraphicFramePr>
        <p:xfrm>
          <a:off x="914400" y="1524000"/>
          <a:ext cx="6934200" cy="4574180"/>
        </p:xfrm>
        <a:graphic>
          <a:graphicData uri="http://schemas.openxmlformats.org/drawingml/2006/table">
            <a:tbl>
              <a:tblPr/>
              <a:tblGrid>
                <a:gridCol w="1218678"/>
                <a:gridCol w="5715522"/>
              </a:tblGrid>
              <a:tr h="304800">
                <a:tc>
                  <a:txBody>
                    <a:bodyPr/>
                    <a:lstStyle/>
                    <a:p>
                      <a:pPr fontAlgn="t"/>
                      <a:r>
                        <a:rPr lang="en-US" sz="1300">
                          <a:effectLst/>
                        </a:rPr>
                        <a:t>Sr.No</a:t>
                      </a:r>
                    </a:p>
                  </a:txBody>
                  <a:tcPr marL="54429" marR="54429" marT="54429" marB="544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300">
                          <a:effectLst/>
                        </a:rPr>
                        <a:t>Attribute &amp; Description</a:t>
                      </a:r>
                    </a:p>
                  </a:txBody>
                  <a:tcPr marL="54429" marR="54429" marT="54429" marB="544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892629">
                <a:tc>
                  <a:txBody>
                    <a:bodyPr/>
                    <a:lstStyle/>
                    <a:p>
                      <a:pPr fontAlgn="t"/>
                      <a:r>
                        <a:rPr lang="en-US" sz="1300">
                          <a:effectLst/>
                        </a:rPr>
                        <a:t>1</a:t>
                      </a:r>
                    </a:p>
                  </a:txBody>
                  <a:tcPr marL="54429" marR="54429" marT="54429" marB="544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300" b="1">
                          <a:solidFill>
                            <a:srgbClr val="000000"/>
                          </a:solidFill>
                          <a:effectLst/>
                        </a:rPr>
                        <a:t>type</a:t>
                      </a:r>
                      <a:endParaRPr lang="en-US" sz="1300">
                        <a:solidFill>
                          <a:srgbClr val="000000"/>
                        </a:solidFill>
                        <a:effectLst/>
                      </a:endParaRPr>
                    </a:p>
                    <a:p>
                      <a:pPr algn="just" fontAlgn="t"/>
                      <a:r>
                        <a:rPr lang="en-US" sz="1300">
                          <a:solidFill>
                            <a:srgbClr val="000000"/>
                          </a:solidFill>
                          <a:effectLst/>
                        </a:rPr>
                        <a:t>Indicates the type of input control and for text input control it will be set to </a:t>
                      </a:r>
                      <a:r>
                        <a:rPr lang="en-US" sz="1300" b="1">
                          <a:solidFill>
                            <a:srgbClr val="000000"/>
                          </a:solidFill>
                          <a:effectLst/>
                        </a:rPr>
                        <a:t>text</a:t>
                      </a:r>
                      <a:r>
                        <a:rPr lang="en-US" sz="1300">
                          <a:solidFill>
                            <a:srgbClr val="000000"/>
                          </a:solidFill>
                          <a:effectLst/>
                        </a:rPr>
                        <a:t>.</a:t>
                      </a:r>
                    </a:p>
                  </a:txBody>
                  <a:tcPr marL="54429" marR="54429" marT="54429" marB="544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92629">
                <a:tc>
                  <a:txBody>
                    <a:bodyPr/>
                    <a:lstStyle/>
                    <a:p>
                      <a:pPr fontAlgn="t"/>
                      <a:r>
                        <a:rPr lang="en-US" sz="1300">
                          <a:effectLst/>
                        </a:rPr>
                        <a:t>2</a:t>
                      </a:r>
                    </a:p>
                  </a:txBody>
                  <a:tcPr marL="54429" marR="54429" marT="54429" marB="544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300" b="1">
                          <a:solidFill>
                            <a:srgbClr val="000000"/>
                          </a:solidFill>
                          <a:effectLst/>
                        </a:rPr>
                        <a:t>name</a:t>
                      </a:r>
                      <a:endParaRPr lang="en-US" sz="1300">
                        <a:solidFill>
                          <a:srgbClr val="000000"/>
                        </a:solidFill>
                        <a:effectLst/>
                      </a:endParaRPr>
                    </a:p>
                    <a:p>
                      <a:pPr algn="just" fontAlgn="t"/>
                      <a:r>
                        <a:rPr lang="en-US" sz="1300">
                          <a:solidFill>
                            <a:srgbClr val="000000"/>
                          </a:solidFill>
                          <a:effectLst/>
                        </a:rPr>
                        <a:t>Used to give a name to the control which is sent to the server to be recognized and get the value.</a:t>
                      </a:r>
                    </a:p>
                  </a:txBody>
                  <a:tcPr marL="54429" marR="54429" marT="54429" marB="544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96686">
                <a:tc>
                  <a:txBody>
                    <a:bodyPr/>
                    <a:lstStyle/>
                    <a:p>
                      <a:pPr fontAlgn="t"/>
                      <a:r>
                        <a:rPr lang="en-US" sz="1300">
                          <a:effectLst/>
                        </a:rPr>
                        <a:t>3</a:t>
                      </a:r>
                    </a:p>
                  </a:txBody>
                  <a:tcPr marL="54429" marR="54429" marT="54429" marB="544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300" b="1">
                          <a:solidFill>
                            <a:srgbClr val="000000"/>
                          </a:solidFill>
                          <a:effectLst/>
                        </a:rPr>
                        <a:t>value</a:t>
                      </a:r>
                      <a:endParaRPr lang="en-US" sz="1300">
                        <a:solidFill>
                          <a:srgbClr val="000000"/>
                        </a:solidFill>
                        <a:effectLst/>
                      </a:endParaRPr>
                    </a:p>
                    <a:p>
                      <a:pPr algn="just" fontAlgn="t"/>
                      <a:r>
                        <a:rPr lang="en-US" sz="1300">
                          <a:solidFill>
                            <a:srgbClr val="000000"/>
                          </a:solidFill>
                          <a:effectLst/>
                        </a:rPr>
                        <a:t>This can be used to provide an initial value inside the control.</a:t>
                      </a:r>
                    </a:p>
                  </a:txBody>
                  <a:tcPr marL="54429" marR="54429" marT="54429" marB="544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92629">
                <a:tc>
                  <a:txBody>
                    <a:bodyPr/>
                    <a:lstStyle/>
                    <a:p>
                      <a:pPr fontAlgn="t"/>
                      <a:r>
                        <a:rPr lang="en-US" sz="1300">
                          <a:effectLst/>
                        </a:rPr>
                        <a:t>4</a:t>
                      </a:r>
                    </a:p>
                  </a:txBody>
                  <a:tcPr marL="54429" marR="54429" marT="54429" marB="544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300" b="1">
                          <a:solidFill>
                            <a:srgbClr val="000000"/>
                          </a:solidFill>
                          <a:effectLst/>
                        </a:rPr>
                        <a:t>size</a:t>
                      </a:r>
                      <a:endParaRPr lang="en-US" sz="1300">
                        <a:solidFill>
                          <a:srgbClr val="000000"/>
                        </a:solidFill>
                        <a:effectLst/>
                      </a:endParaRPr>
                    </a:p>
                    <a:p>
                      <a:pPr algn="just" fontAlgn="t"/>
                      <a:r>
                        <a:rPr lang="en-US" sz="1300">
                          <a:solidFill>
                            <a:srgbClr val="000000"/>
                          </a:solidFill>
                          <a:effectLst/>
                        </a:rPr>
                        <a:t>Allows to specify the width of the text-input control in terms of characters.</a:t>
                      </a:r>
                    </a:p>
                  </a:txBody>
                  <a:tcPr marL="54429" marR="54429" marT="54429" marB="544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92629">
                <a:tc>
                  <a:txBody>
                    <a:bodyPr/>
                    <a:lstStyle/>
                    <a:p>
                      <a:pPr fontAlgn="t"/>
                      <a:r>
                        <a:rPr lang="en-US" sz="1300">
                          <a:effectLst/>
                        </a:rPr>
                        <a:t>5</a:t>
                      </a:r>
                    </a:p>
                  </a:txBody>
                  <a:tcPr marL="54429" marR="54429" marT="54429" marB="544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300" b="1" dirty="0" err="1">
                          <a:solidFill>
                            <a:srgbClr val="000000"/>
                          </a:solidFill>
                          <a:effectLst/>
                        </a:rPr>
                        <a:t>maxlength</a:t>
                      </a:r>
                      <a:endParaRPr lang="en-US" sz="1300" dirty="0">
                        <a:solidFill>
                          <a:srgbClr val="000000"/>
                        </a:solidFill>
                        <a:effectLst/>
                      </a:endParaRPr>
                    </a:p>
                    <a:p>
                      <a:pPr algn="just" fontAlgn="t"/>
                      <a:r>
                        <a:rPr lang="en-US" sz="1300" dirty="0">
                          <a:solidFill>
                            <a:srgbClr val="000000"/>
                          </a:solidFill>
                          <a:effectLst/>
                        </a:rPr>
                        <a:t>Allows to specify the maximum number of characters a user can enter into the text box.</a:t>
                      </a:r>
                    </a:p>
                  </a:txBody>
                  <a:tcPr marL="54429" marR="54429" marT="54429" marB="544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895110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 Password</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6013924"/>
              </p:ext>
            </p:extLst>
          </p:nvPr>
        </p:nvGraphicFramePr>
        <p:xfrm>
          <a:off x="1828800" y="1426026"/>
          <a:ext cx="5791200" cy="4574180"/>
        </p:xfrm>
        <a:graphic>
          <a:graphicData uri="http://schemas.openxmlformats.org/drawingml/2006/table">
            <a:tbl>
              <a:tblPr/>
              <a:tblGrid>
                <a:gridCol w="767479"/>
                <a:gridCol w="5023721"/>
              </a:tblGrid>
              <a:tr h="304800">
                <a:tc>
                  <a:txBody>
                    <a:bodyPr/>
                    <a:lstStyle/>
                    <a:p>
                      <a:pPr fontAlgn="t"/>
                      <a:r>
                        <a:rPr lang="en-US" sz="1300">
                          <a:effectLst/>
                        </a:rPr>
                        <a:t>Sr.No</a:t>
                      </a:r>
                    </a:p>
                  </a:txBody>
                  <a:tcPr marL="54429" marR="54429" marT="54429" marB="544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300">
                          <a:effectLst/>
                        </a:rPr>
                        <a:t>Attribute &amp; Description</a:t>
                      </a:r>
                    </a:p>
                  </a:txBody>
                  <a:tcPr marL="54429" marR="54429" marT="54429" marB="544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892629">
                <a:tc>
                  <a:txBody>
                    <a:bodyPr/>
                    <a:lstStyle/>
                    <a:p>
                      <a:pPr fontAlgn="t"/>
                      <a:r>
                        <a:rPr lang="en-US" sz="1300">
                          <a:effectLst/>
                        </a:rPr>
                        <a:t>1</a:t>
                      </a:r>
                    </a:p>
                  </a:txBody>
                  <a:tcPr marL="54429" marR="54429" marT="54429" marB="544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300" b="1">
                          <a:solidFill>
                            <a:srgbClr val="000000"/>
                          </a:solidFill>
                          <a:effectLst/>
                        </a:rPr>
                        <a:t>type</a:t>
                      </a:r>
                      <a:endParaRPr lang="en-US" sz="1300">
                        <a:solidFill>
                          <a:srgbClr val="000000"/>
                        </a:solidFill>
                        <a:effectLst/>
                      </a:endParaRPr>
                    </a:p>
                    <a:p>
                      <a:pPr algn="just" fontAlgn="t"/>
                      <a:r>
                        <a:rPr lang="en-US" sz="1300">
                          <a:solidFill>
                            <a:srgbClr val="000000"/>
                          </a:solidFill>
                          <a:effectLst/>
                        </a:rPr>
                        <a:t>Indicates the type of input control and for password input control it will be set to </a:t>
                      </a:r>
                      <a:r>
                        <a:rPr lang="en-US" sz="1300" b="1">
                          <a:solidFill>
                            <a:srgbClr val="000000"/>
                          </a:solidFill>
                          <a:effectLst/>
                        </a:rPr>
                        <a:t>password</a:t>
                      </a:r>
                      <a:r>
                        <a:rPr lang="en-US" sz="1300">
                          <a:solidFill>
                            <a:srgbClr val="000000"/>
                          </a:solidFill>
                          <a:effectLst/>
                        </a:rPr>
                        <a:t>.</a:t>
                      </a:r>
                    </a:p>
                  </a:txBody>
                  <a:tcPr marL="54429" marR="54429" marT="54429" marB="544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92629">
                <a:tc>
                  <a:txBody>
                    <a:bodyPr/>
                    <a:lstStyle/>
                    <a:p>
                      <a:pPr fontAlgn="t"/>
                      <a:r>
                        <a:rPr lang="en-US" sz="1300">
                          <a:effectLst/>
                        </a:rPr>
                        <a:t>2</a:t>
                      </a:r>
                    </a:p>
                  </a:txBody>
                  <a:tcPr marL="54429" marR="54429" marT="54429" marB="544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300" b="1">
                          <a:solidFill>
                            <a:srgbClr val="000000"/>
                          </a:solidFill>
                          <a:effectLst/>
                        </a:rPr>
                        <a:t>name</a:t>
                      </a:r>
                      <a:endParaRPr lang="en-US" sz="1300">
                        <a:solidFill>
                          <a:srgbClr val="000000"/>
                        </a:solidFill>
                        <a:effectLst/>
                      </a:endParaRPr>
                    </a:p>
                    <a:p>
                      <a:pPr algn="just" fontAlgn="t"/>
                      <a:r>
                        <a:rPr lang="en-US" sz="1300">
                          <a:solidFill>
                            <a:srgbClr val="000000"/>
                          </a:solidFill>
                          <a:effectLst/>
                        </a:rPr>
                        <a:t>Used to give a name to the control which is sent to the server to be recognized and get the value.</a:t>
                      </a:r>
                    </a:p>
                  </a:txBody>
                  <a:tcPr marL="54429" marR="54429" marT="54429" marB="544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96686">
                <a:tc>
                  <a:txBody>
                    <a:bodyPr/>
                    <a:lstStyle/>
                    <a:p>
                      <a:pPr fontAlgn="t"/>
                      <a:r>
                        <a:rPr lang="en-US" sz="1300">
                          <a:effectLst/>
                        </a:rPr>
                        <a:t>3</a:t>
                      </a:r>
                    </a:p>
                  </a:txBody>
                  <a:tcPr marL="54429" marR="54429" marT="54429" marB="544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300" b="1">
                          <a:solidFill>
                            <a:srgbClr val="000000"/>
                          </a:solidFill>
                          <a:effectLst/>
                        </a:rPr>
                        <a:t>value</a:t>
                      </a:r>
                      <a:endParaRPr lang="en-US" sz="1300">
                        <a:solidFill>
                          <a:srgbClr val="000000"/>
                        </a:solidFill>
                        <a:effectLst/>
                      </a:endParaRPr>
                    </a:p>
                    <a:p>
                      <a:pPr algn="just" fontAlgn="t"/>
                      <a:r>
                        <a:rPr lang="en-US" sz="1300">
                          <a:solidFill>
                            <a:srgbClr val="000000"/>
                          </a:solidFill>
                          <a:effectLst/>
                        </a:rPr>
                        <a:t>This can be used to provide an initial value inside the control.</a:t>
                      </a:r>
                    </a:p>
                  </a:txBody>
                  <a:tcPr marL="54429" marR="54429" marT="54429" marB="544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92629">
                <a:tc>
                  <a:txBody>
                    <a:bodyPr/>
                    <a:lstStyle/>
                    <a:p>
                      <a:pPr fontAlgn="t"/>
                      <a:r>
                        <a:rPr lang="en-US" sz="1300">
                          <a:effectLst/>
                        </a:rPr>
                        <a:t>4</a:t>
                      </a:r>
                    </a:p>
                  </a:txBody>
                  <a:tcPr marL="54429" marR="54429" marT="54429" marB="544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300" b="1">
                          <a:solidFill>
                            <a:srgbClr val="000000"/>
                          </a:solidFill>
                          <a:effectLst/>
                        </a:rPr>
                        <a:t>size</a:t>
                      </a:r>
                      <a:endParaRPr lang="en-US" sz="1300">
                        <a:solidFill>
                          <a:srgbClr val="000000"/>
                        </a:solidFill>
                        <a:effectLst/>
                      </a:endParaRPr>
                    </a:p>
                    <a:p>
                      <a:pPr algn="just" fontAlgn="t"/>
                      <a:r>
                        <a:rPr lang="en-US" sz="1300">
                          <a:solidFill>
                            <a:srgbClr val="000000"/>
                          </a:solidFill>
                          <a:effectLst/>
                        </a:rPr>
                        <a:t>Allows to specify the width of the text-input control in terms of characters.</a:t>
                      </a:r>
                    </a:p>
                  </a:txBody>
                  <a:tcPr marL="54429" marR="54429" marT="54429" marB="544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92629">
                <a:tc>
                  <a:txBody>
                    <a:bodyPr/>
                    <a:lstStyle/>
                    <a:p>
                      <a:pPr fontAlgn="t"/>
                      <a:r>
                        <a:rPr lang="en-US" sz="1300">
                          <a:effectLst/>
                        </a:rPr>
                        <a:t>5</a:t>
                      </a:r>
                    </a:p>
                  </a:txBody>
                  <a:tcPr marL="54429" marR="54429" marT="54429" marB="544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300" b="1" dirty="0" err="1">
                          <a:solidFill>
                            <a:srgbClr val="000000"/>
                          </a:solidFill>
                          <a:effectLst/>
                        </a:rPr>
                        <a:t>maxlength</a:t>
                      </a:r>
                      <a:endParaRPr lang="en-US" sz="1300" dirty="0">
                        <a:solidFill>
                          <a:srgbClr val="000000"/>
                        </a:solidFill>
                        <a:effectLst/>
                      </a:endParaRPr>
                    </a:p>
                    <a:p>
                      <a:pPr algn="just" fontAlgn="t"/>
                      <a:r>
                        <a:rPr lang="en-US" sz="1300" dirty="0">
                          <a:solidFill>
                            <a:srgbClr val="000000"/>
                          </a:solidFill>
                          <a:effectLst/>
                        </a:rPr>
                        <a:t>Allows to specify the maximum number of characters a user can enter into the text box.</a:t>
                      </a:r>
                    </a:p>
                  </a:txBody>
                  <a:tcPr marL="54429" marR="54429" marT="54429" marB="5442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690699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 </a:t>
            </a:r>
            <a:r>
              <a:rPr lang="en-US" dirty="0" err="1" smtClean="0"/>
              <a:t>TextArea</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370621141"/>
              </p:ext>
            </p:extLst>
          </p:nvPr>
        </p:nvGraphicFramePr>
        <p:xfrm>
          <a:off x="1462087" y="1920240"/>
          <a:ext cx="6677026" cy="2804160"/>
        </p:xfrm>
        <a:graphic>
          <a:graphicData uri="http://schemas.openxmlformats.org/drawingml/2006/table">
            <a:tbl>
              <a:tblPr/>
              <a:tblGrid>
                <a:gridCol w="1052513"/>
                <a:gridCol w="5624513"/>
              </a:tblGrid>
              <a:tr h="0">
                <a:tc>
                  <a:txBody>
                    <a:bodyPr/>
                    <a:lstStyle/>
                    <a:p>
                      <a:pPr fontAlgn="t"/>
                      <a:r>
                        <a:rPr lang="en-US">
                          <a:effectLst/>
                        </a:rPr>
                        <a:t>Sr.No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Attribute &amp; 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0">
                <a:tc>
                  <a:txBody>
                    <a:bodyPr/>
                    <a:lstStyle/>
                    <a:p>
                      <a:pP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a:solidFill>
                            <a:srgbClr val="000000"/>
                          </a:solidFill>
                          <a:effectLst/>
                        </a:rPr>
                        <a:t>name</a:t>
                      </a:r>
                      <a:endParaRPr lang="en-US">
                        <a:solidFill>
                          <a:srgbClr val="000000"/>
                        </a:solidFill>
                        <a:effectLst/>
                      </a:endParaRPr>
                    </a:p>
                    <a:p>
                      <a:pPr algn="just" fontAlgn="t"/>
                      <a:r>
                        <a:rPr lang="en-US">
                          <a:solidFill>
                            <a:srgbClr val="000000"/>
                          </a:solidFill>
                          <a:effectLst/>
                        </a:rPr>
                        <a:t>Used to give a name to the control which is sent to the server to be recognized and get the value.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a:solidFill>
                            <a:srgbClr val="000000"/>
                          </a:solidFill>
                          <a:effectLst/>
                        </a:rPr>
                        <a:t>rows</a:t>
                      </a:r>
                      <a:endParaRPr lang="en-US">
                        <a:solidFill>
                          <a:srgbClr val="000000"/>
                        </a:solidFill>
                        <a:effectLst/>
                      </a:endParaRPr>
                    </a:p>
                    <a:p>
                      <a:pPr algn="just" fontAlgn="t"/>
                      <a:r>
                        <a:rPr lang="en-US">
                          <a:solidFill>
                            <a:srgbClr val="000000"/>
                          </a:solidFill>
                          <a:effectLst/>
                        </a:rPr>
                        <a:t>Indicates the number of rows of text area box.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dirty="0">
                          <a:solidFill>
                            <a:srgbClr val="000000"/>
                          </a:solidFill>
                          <a:effectLst/>
                        </a:rPr>
                        <a:t>cols</a:t>
                      </a:r>
                      <a:endParaRPr lang="en-US" dirty="0">
                        <a:solidFill>
                          <a:srgbClr val="000000"/>
                        </a:solidFill>
                        <a:effectLst/>
                      </a:endParaRPr>
                    </a:p>
                    <a:p>
                      <a:pPr algn="just" fontAlgn="t"/>
                      <a:r>
                        <a:rPr lang="en-US" dirty="0">
                          <a:solidFill>
                            <a:srgbClr val="000000"/>
                          </a:solidFill>
                          <a:effectLst/>
                        </a:rPr>
                        <a:t>Indicates the number of columns of text area box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953025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 Checkbox</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149267068"/>
              </p:ext>
            </p:extLst>
          </p:nvPr>
        </p:nvGraphicFramePr>
        <p:xfrm>
          <a:off x="1670744" y="1433515"/>
          <a:ext cx="6482656" cy="4573904"/>
        </p:xfrm>
        <a:graphic>
          <a:graphicData uri="http://schemas.openxmlformats.org/drawingml/2006/table">
            <a:tbl>
              <a:tblPr/>
              <a:tblGrid>
                <a:gridCol w="1031738"/>
                <a:gridCol w="5450918"/>
              </a:tblGrid>
              <a:tr h="400050">
                <a:tc>
                  <a:txBody>
                    <a:bodyPr/>
                    <a:lstStyle/>
                    <a:p>
                      <a:pPr fontAlgn="t"/>
                      <a:r>
                        <a:rPr lang="en-US" sz="1700">
                          <a:effectLst/>
                        </a:rPr>
                        <a:t>Sr.No</a:t>
                      </a:r>
                    </a:p>
                  </a:txBody>
                  <a:tcPr marL="71437" marR="71437" marT="71437" marB="714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700">
                          <a:effectLst/>
                        </a:rPr>
                        <a:t>Attribute &amp; Description</a:t>
                      </a:r>
                    </a:p>
                  </a:txBody>
                  <a:tcPr marL="71437" marR="71437" marT="71437" marB="714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1171575">
                <a:tc>
                  <a:txBody>
                    <a:bodyPr/>
                    <a:lstStyle/>
                    <a:p>
                      <a:pPr fontAlgn="t"/>
                      <a:r>
                        <a:rPr lang="en-US" sz="1700">
                          <a:effectLst/>
                        </a:rPr>
                        <a:t>1</a:t>
                      </a:r>
                    </a:p>
                  </a:txBody>
                  <a:tcPr marL="71437" marR="71437" marT="71437" marB="714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700" b="1">
                          <a:solidFill>
                            <a:srgbClr val="000000"/>
                          </a:solidFill>
                          <a:effectLst/>
                        </a:rPr>
                        <a:t>type</a:t>
                      </a:r>
                      <a:endParaRPr lang="en-US" sz="1700">
                        <a:solidFill>
                          <a:srgbClr val="000000"/>
                        </a:solidFill>
                        <a:effectLst/>
                      </a:endParaRPr>
                    </a:p>
                    <a:p>
                      <a:pPr algn="just" fontAlgn="t"/>
                      <a:r>
                        <a:rPr lang="en-US" sz="1700">
                          <a:solidFill>
                            <a:srgbClr val="000000"/>
                          </a:solidFill>
                          <a:effectLst/>
                        </a:rPr>
                        <a:t>Indicates the type of input control and for checkbox input control it will be set to </a:t>
                      </a:r>
                      <a:r>
                        <a:rPr lang="en-US" sz="1700" b="1">
                          <a:solidFill>
                            <a:srgbClr val="000000"/>
                          </a:solidFill>
                          <a:effectLst/>
                        </a:rPr>
                        <a:t>checkbox.</a:t>
                      </a:r>
                      <a:r>
                        <a:rPr lang="en-US" sz="1700">
                          <a:solidFill>
                            <a:srgbClr val="000000"/>
                          </a:solidFill>
                          <a:effectLst/>
                        </a:rPr>
                        <a:t>.</a:t>
                      </a:r>
                    </a:p>
                  </a:txBody>
                  <a:tcPr marL="71437" marR="71437" marT="71437" marB="714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71575">
                <a:tc>
                  <a:txBody>
                    <a:bodyPr/>
                    <a:lstStyle/>
                    <a:p>
                      <a:pPr fontAlgn="t"/>
                      <a:r>
                        <a:rPr lang="en-US" sz="1700">
                          <a:effectLst/>
                        </a:rPr>
                        <a:t>2</a:t>
                      </a:r>
                    </a:p>
                  </a:txBody>
                  <a:tcPr marL="71437" marR="71437" marT="71437" marB="714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700" b="1">
                          <a:solidFill>
                            <a:srgbClr val="000000"/>
                          </a:solidFill>
                          <a:effectLst/>
                        </a:rPr>
                        <a:t>name</a:t>
                      </a:r>
                      <a:endParaRPr lang="en-US" sz="1700">
                        <a:solidFill>
                          <a:srgbClr val="000000"/>
                        </a:solidFill>
                        <a:effectLst/>
                      </a:endParaRPr>
                    </a:p>
                    <a:p>
                      <a:pPr algn="just" fontAlgn="t"/>
                      <a:r>
                        <a:rPr lang="en-US" sz="1700">
                          <a:solidFill>
                            <a:srgbClr val="000000"/>
                          </a:solidFill>
                          <a:effectLst/>
                        </a:rPr>
                        <a:t>Used to give a name to the control which is sent to the server to be recognized and get the value.</a:t>
                      </a:r>
                    </a:p>
                  </a:txBody>
                  <a:tcPr marL="71437" marR="71437" marT="71437" marB="714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14400">
                <a:tc>
                  <a:txBody>
                    <a:bodyPr/>
                    <a:lstStyle/>
                    <a:p>
                      <a:pPr fontAlgn="t"/>
                      <a:r>
                        <a:rPr lang="en-US" sz="1700">
                          <a:effectLst/>
                        </a:rPr>
                        <a:t>3</a:t>
                      </a:r>
                    </a:p>
                  </a:txBody>
                  <a:tcPr marL="71437" marR="71437" marT="71437" marB="714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700" b="1">
                          <a:solidFill>
                            <a:srgbClr val="000000"/>
                          </a:solidFill>
                          <a:effectLst/>
                        </a:rPr>
                        <a:t>value</a:t>
                      </a:r>
                      <a:endParaRPr lang="en-US" sz="1700">
                        <a:solidFill>
                          <a:srgbClr val="000000"/>
                        </a:solidFill>
                        <a:effectLst/>
                      </a:endParaRPr>
                    </a:p>
                    <a:p>
                      <a:pPr algn="just" fontAlgn="t"/>
                      <a:r>
                        <a:rPr lang="en-US" sz="1700">
                          <a:solidFill>
                            <a:srgbClr val="000000"/>
                          </a:solidFill>
                          <a:effectLst/>
                        </a:rPr>
                        <a:t>The value that will be used if the checkbox is selected.</a:t>
                      </a:r>
                    </a:p>
                  </a:txBody>
                  <a:tcPr marL="71437" marR="71437" marT="71437" marB="714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14400">
                <a:tc>
                  <a:txBody>
                    <a:bodyPr/>
                    <a:lstStyle/>
                    <a:p>
                      <a:pPr fontAlgn="t"/>
                      <a:r>
                        <a:rPr lang="en-US" sz="1700">
                          <a:effectLst/>
                        </a:rPr>
                        <a:t>4</a:t>
                      </a:r>
                    </a:p>
                  </a:txBody>
                  <a:tcPr marL="71437" marR="71437" marT="71437" marB="714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700" b="1" dirty="0">
                          <a:solidFill>
                            <a:srgbClr val="000000"/>
                          </a:solidFill>
                          <a:effectLst/>
                        </a:rPr>
                        <a:t>checked</a:t>
                      </a:r>
                      <a:endParaRPr lang="en-US" sz="1700" dirty="0">
                        <a:solidFill>
                          <a:srgbClr val="000000"/>
                        </a:solidFill>
                        <a:effectLst/>
                      </a:endParaRPr>
                    </a:p>
                    <a:p>
                      <a:pPr algn="just" fontAlgn="t"/>
                      <a:r>
                        <a:rPr lang="en-US" sz="1700" dirty="0">
                          <a:solidFill>
                            <a:srgbClr val="000000"/>
                          </a:solidFill>
                          <a:effectLst/>
                        </a:rPr>
                        <a:t>Set to </a:t>
                      </a:r>
                      <a:r>
                        <a:rPr lang="en-US" sz="1700" i="1" dirty="0">
                          <a:solidFill>
                            <a:srgbClr val="000000"/>
                          </a:solidFill>
                          <a:effectLst/>
                        </a:rPr>
                        <a:t>checked</a:t>
                      </a:r>
                      <a:r>
                        <a:rPr lang="en-US" sz="1700" dirty="0">
                          <a:solidFill>
                            <a:srgbClr val="000000"/>
                          </a:solidFill>
                          <a:effectLst/>
                        </a:rPr>
                        <a:t> if you want to select it by default.</a:t>
                      </a:r>
                    </a:p>
                  </a:txBody>
                  <a:tcPr marL="71437" marR="71437" marT="71437" marB="714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570709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 </a:t>
            </a:r>
            <a:r>
              <a:rPr lang="en-US" dirty="0" err="1" smtClean="0"/>
              <a:t>Radiobutton</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301713420"/>
              </p:ext>
            </p:extLst>
          </p:nvPr>
        </p:nvGraphicFramePr>
        <p:xfrm>
          <a:off x="1670744" y="1433515"/>
          <a:ext cx="6259712" cy="4573904"/>
        </p:xfrm>
        <a:graphic>
          <a:graphicData uri="http://schemas.openxmlformats.org/drawingml/2006/table">
            <a:tbl>
              <a:tblPr/>
              <a:tblGrid>
                <a:gridCol w="1072456"/>
                <a:gridCol w="5187256"/>
              </a:tblGrid>
              <a:tr h="400050">
                <a:tc>
                  <a:txBody>
                    <a:bodyPr/>
                    <a:lstStyle/>
                    <a:p>
                      <a:pPr fontAlgn="t"/>
                      <a:r>
                        <a:rPr lang="en-US" sz="1700">
                          <a:effectLst/>
                        </a:rPr>
                        <a:t>Sr.No</a:t>
                      </a:r>
                    </a:p>
                  </a:txBody>
                  <a:tcPr marL="71437" marR="71437" marT="71437" marB="714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700">
                          <a:effectLst/>
                        </a:rPr>
                        <a:t>Attribute &amp; Description</a:t>
                      </a:r>
                    </a:p>
                  </a:txBody>
                  <a:tcPr marL="71437" marR="71437" marT="71437" marB="714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1171575">
                <a:tc>
                  <a:txBody>
                    <a:bodyPr/>
                    <a:lstStyle/>
                    <a:p>
                      <a:pPr fontAlgn="t"/>
                      <a:r>
                        <a:rPr lang="en-US" sz="1700">
                          <a:effectLst/>
                        </a:rPr>
                        <a:t>1</a:t>
                      </a:r>
                    </a:p>
                  </a:txBody>
                  <a:tcPr marL="71437" marR="71437" marT="71437" marB="714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700" b="1">
                          <a:solidFill>
                            <a:srgbClr val="000000"/>
                          </a:solidFill>
                          <a:effectLst/>
                        </a:rPr>
                        <a:t>type</a:t>
                      </a:r>
                      <a:endParaRPr lang="en-US" sz="1700">
                        <a:solidFill>
                          <a:srgbClr val="000000"/>
                        </a:solidFill>
                        <a:effectLst/>
                      </a:endParaRPr>
                    </a:p>
                    <a:p>
                      <a:pPr algn="just" fontAlgn="t"/>
                      <a:r>
                        <a:rPr lang="en-US" sz="1700">
                          <a:solidFill>
                            <a:srgbClr val="000000"/>
                          </a:solidFill>
                          <a:effectLst/>
                        </a:rPr>
                        <a:t>Indicates the type of input control and for checkbox input control it will be set to radio.</a:t>
                      </a:r>
                    </a:p>
                  </a:txBody>
                  <a:tcPr marL="71437" marR="71437" marT="71437" marB="714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71575">
                <a:tc>
                  <a:txBody>
                    <a:bodyPr/>
                    <a:lstStyle/>
                    <a:p>
                      <a:pPr fontAlgn="t"/>
                      <a:r>
                        <a:rPr lang="en-US" sz="1700">
                          <a:effectLst/>
                        </a:rPr>
                        <a:t>2</a:t>
                      </a:r>
                    </a:p>
                  </a:txBody>
                  <a:tcPr marL="71437" marR="71437" marT="71437" marB="714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700" b="1">
                          <a:solidFill>
                            <a:srgbClr val="000000"/>
                          </a:solidFill>
                          <a:effectLst/>
                        </a:rPr>
                        <a:t>name</a:t>
                      </a:r>
                      <a:endParaRPr lang="en-US" sz="1700">
                        <a:solidFill>
                          <a:srgbClr val="000000"/>
                        </a:solidFill>
                        <a:effectLst/>
                      </a:endParaRPr>
                    </a:p>
                    <a:p>
                      <a:pPr algn="just" fontAlgn="t"/>
                      <a:r>
                        <a:rPr lang="en-US" sz="1700">
                          <a:solidFill>
                            <a:srgbClr val="000000"/>
                          </a:solidFill>
                          <a:effectLst/>
                        </a:rPr>
                        <a:t>Used to give a name to the control which is sent to the server to be recognized and get the value.</a:t>
                      </a:r>
                    </a:p>
                  </a:txBody>
                  <a:tcPr marL="71437" marR="71437" marT="71437" marB="714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14400">
                <a:tc>
                  <a:txBody>
                    <a:bodyPr/>
                    <a:lstStyle/>
                    <a:p>
                      <a:pPr fontAlgn="t"/>
                      <a:r>
                        <a:rPr lang="en-US" sz="1700">
                          <a:effectLst/>
                        </a:rPr>
                        <a:t>3</a:t>
                      </a:r>
                    </a:p>
                  </a:txBody>
                  <a:tcPr marL="71437" marR="71437" marT="71437" marB="714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700" b="1">
                          <a:solidFill>
                            <a:srgbClr val="000000"/>
                          </a:solidFill>
                          <a:effectLst/>
                        </a:rPr>
                        <a:t>value</a:t>
                      </a:r>
                      <a:endParaRPr lang="en-US" sz="1700">
                        <a:solidFill>
                          <a:srgbClr val="000000"/>
                        </a:solidFill>
                        <a:effectLst/>
                      </a:endParaRPr>
                    </a:p>
                    <a:p>
                      <a:pPr algn="just" fontAlgn="t"/>
                      <a:r>
                        <a:rPr lang="en-US" sz="1700">
                          <a:solidFill>
                            <a:srgbClr val="000000"/>
                          </a:solidFill>
                          <a:effectLst/>
                        </a:rPr>
                        <a:t>The value that will be used if the radio box is selected.</a:t>
                      </a:r>
                    </a:p>
                  </a:txBody>
                  <a:tcPr marL="71437" marR="71437" marT="71437" marB="714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14400">
                <a:tc>
                  <a:txBody>
                    <a:bodyPr/>
                    <a:lstStyle/>
                    <a:p>
                      <a:pPr fontAlgn="t"/>
                      <a:r>
                        <a:rPr lang="en-US" sz="1700">
                          <a:effectLst/>
                        </a:rPr>
                        <a:t>4</a:t>
                      </a:r>
                    </a:p>
                  </a:txBody>
                  <a:tcPr marL="71437" marR="71437" marT="71437" marB="714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700" b="1" dirty="0">
                          <a:solidFill>
                            <a:srgbClr val="000000"/>
                          </a:solidFill>
                          <a:effectLst/>
                        </a:rPr>
                        <a:t>checked</a:t>
                      </a:r>
                      <a:endParaRPr lang="en-US" sz="1700" dirty="0">
                        <a:solidFill>
                          <a:srgbClr val="000000"/>
                        </a:solidFill>
                        <a:effectLst/>
                      </a:endParaRPr>
                    </a:p>
                    <a:p>
                      <a:pPr algn="just" fontAlgn="t"/>
                      <a:r>
                        <a:rPr lang="en-US" sz="1700" dirty="0">
                          <a:solidFill>
                            <a:srgbClr val="000000"/>
                          </a:solidFill>
                          <a:effectLst/>
                        </a:rPr>
                        <a:t>Set to </a:t>
                      </a:r>
                      <a:r>
                        <a:rPr lang="en-US" sz="1700" i="1" dirty="0">
                          <a:solidFill>
                            <a:srgbClr val="000000"/>
                          </a:solidFill>
                          <a:effectLst/>
                        </a:rPr>
                        <a:t>checked</a:t>
                      </a:r>
                      <a:r>
                        <a:rPr lang="en-US" sz="1700" dirty="0">
                          <a:solidFill>
                            <a:srgbClr val="000000"/>
                          </a:solidFill>
                          <a:effectLst/>
                        </a:rPr>
                        <a:t> if you want to select it by default.</a:t>
                      </a:r>
                    </a:p>
                  </a:txBody>
                  <a:tcPr marL="71437" marR="71437" marT="71437" marB="7143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336836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 select</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135035585"/>
              </p:ext>
            </p:extLst>
          </p:nvPr>
        </p:nvGraphicFramePr>
        <p:xfrm>
          <a:off x="1462087" y="1783080"/>
          <a:ext cx="6677026" cy="3078480"/>
        </p:xfrm>
        <a:graphic>
          <a:graphicData uri="http://schemas.openxmlformats.org/drawingml/2006/table">
            <a:tbl>
              <a:tblPr/>
              <a:tblGrid>
                <a:gridCol w="1128713"/>
                <a:gridCol w="5548313"/>
              </a:tblGrid>
              <a:tr h="0">
                <a:tc>
                  <a:txBody>
                    <a:bodyPr/>
                    <a:lstStyle/>
                    <a:p>
                      <a:pPr fontAlgn="t"/>
                      <a:r>
                        <a:rPr lang="en-US">
                          <a:effectLst/>
                        </a:rPr>
                        <a:t>Sr.No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Attribute &amp; 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0">
                <a:tc>
                  <a:txBody>
                    <a:bodyPr/>
                    <a:lstStyle/>
                    <a:p>
                      <a:pP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a:solidFill>
                            <a:srgbClr val="000000"/>
                          </a:solidFill>
                          <a:effectLst/>
                        </a:rPr>
                        <a:t>name</a:t>
                      </a:r>
                      <a:endParaRPr lang="en-US">
                        <a:solidFill>
                          <a:srgbClr val="000000"/>
                        </a:solidFill>
                        <a:effectLst/>
                      </a:endParaRPr>
                    </a:p>
                    <a:p>
                      <a:pPr algn="just" fontAlgn="t"/>
                      <a:r>
                        <a:rPr lang="en-US">
                          <a:solidFill>
                            <a:srgbClr val="000000"/>
                          </a:solidFill>
                          <a:effectLst/>
                        </a:rPr>
                        <a:t>Used to give a name to the control which is sent to the server to be recognized and get the value.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a:solidFill>
                            <a:srgbClr val="000000"/>
                          </a:solidFill>
                          <a:effectLst/>
                        </a:rPr>
                        <a:t>size</a:t>
                      </a:r>
                      <a:endParaRPr lang="en-US">
                        <a:solidFill>
                          <a:srgbClr val="000000"/>
                        </a:solidFill>
                        <a:effectLst/>
                      </a:endParaRPr>
                    </a:p>
                    <a:p>
                      <a:pPr algn="just" fontAlgn="t"/>
                      <a:r>
                        <a:rPr lang="en-US">
                          <a:solidFill>
                            <a:srgbClr val="000000"/>
                          </a:solidFill>
                          <a:effectLst/>
                        </a:rPr>
                        <a:t>This can be used to present a scrolling list box.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dirty="0">
                          <a:solidFill>
                            <a:srgbClr val="000000"/>
                          </a:solidFill>
                          <a:effectLst/>
                        </a:rPr>
                        <a:t>multiple</a:t>
                      </a:r>
                      <a:endParaRPr lang="en-US" dirty="0">
                        <a:solidFill>
                          <a:srgbClr val="000000"/>
                        </a:solidFill>
                        <a:effectLst/>
                      </a:endParaRPr>
                    </a:p>
                    <a:p>
                      <a:pPr algn="just" fontAlgn="t"/>
                      <a:r>
                        <a:rPr lang="en-US" dirty="0">
                          <a:solidFill>
                            <a:srgbClr val="000000"/>
                          </a:solidFill>
                          <a:effectLst/>
                        </a:rPr>
                        <a:t>If set to "multiple" then allows a user to select multiple items from the menu.</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71867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Form </a:t>
            </a:r>
            <a:r>
              <a:rPr lang="en-US" b="1" dirty="0" smtClean="0"/>
              <a:t>properties</a:t>
            </a:r>
            <a:endParaRPr lang="en-US" b="1" dirty="0"/>
          </a:p>
        </p:txBody>
      </p:sp>
      <p:sp>
        <p:nvSpPr>
          <p:cNvPr id="3" name="Content Placeholder 2"/>
          <p:cNvSpPr>
            <a:spLocks noGrp="1"/>
          </p:cNvSpPr>
          <p:nvPr>
            <p:ph sz="quarter" idx="1"/>
          </p:nvPr>
        </p:nvSpPr>
        <p:spPr/>
        <p:txBody>
          <a:bodyPr>
            <a:normAutofit fontScale="85000" lnSpcReduction="20000"/>
          </a:bodyPr>
          <a:lstStyle/>
          <a:p>
            <a:pPr>
              <a:buNone/>
            </a:pPr>
            <a:r>
              <a:rPr lang="en-US" dirty="0" smtClean="0"/>
              <a:t>1. name -  The </a:t>
            </a:r>
            <a:r>
              <a:rPr lang="en-US" dirty="0"/>
              <a:t>name of the form, as defined in the HTML &lt;form&gt; tag when the form is </a:t>
            </a:r>
            <a:r>
              <a:rPr lang="en-US" dirty="0" smtClean="0"/>
              <a:t>created </a:t>
            </a:r>
          </a:p>
          <a:p>
            <a:r>
              <a:rPr lang="en-US" dirty="0" smtClean="0"/>
              <a:t>Example:</a:t>
            </a:r>
            <a:endParaRPr lang="en-US" dirty="0"/>
          </a:p>
          <a:p>
            <a:pPr lvl="1"/>
            <a:r>
              <a:rPr lang="en-US" dirty="0"/>
              <a:t>&lt;form name="</a:t>
            </a:r>
            <a:r>
              <a:rPr lang="en-US" dirty="0" err="1"/>
              <a:t>myForm</a:t>
            </a:r>
            <a:r>
              <a:rPr lang="en-US" dirty="0" smtClean="0"/>
              <a:t>"&gt;</a:t>
            </a:r>
          </a:p>
          <a:p>
            <a:pPr lvl="1"/>
            <a:r>
              <a:rPr lang="en-US" dirty="0"/>
              <a:t>alert(</a:t>
            </a:r>
            <a:r>
              <a:rPr lang="en-US" dirty="0" err="1"/>
              <a:t>document.forms</a:t>
            </a:r>
            <a:r>
              <a:rPr lang="en-US" dirty="0"/>
              <a:t>[2].name</a:t>
            </a:r>
            <a:r>
              <a:rPr lang="en-US" dirty="0" smtClean="0"/>
              <a:t>); </a:t>
            </a:r>
          </a:p>
          <a:p>
            <a:pPr lvl="2"/>
            <a:r>
              <a:rPr lang="en-US" dirty="0" smtClean="0"/>
              <a:t>It gives 3</a:t>
            </a:r>
            <a:r>
              <a:rPr lang="en-US" baseline="30000" dirty="0" smtClean="0"/>
              <a:t>rd</a:t>
            </a:r>
            <a:r>
              <a:rPr lang="en-US" dirty="0" smtClean="0"/>
              <a:t> form name in the given document</a:t>
            </a:r>
            <a:endParaRPr lang="en-US" dirty="0"/>
          </a:p>
          <a:p>
            <a:r>
              <a:rPr lang="en-US" dirty="0"/>
              <a:t>F</a:t>
            </a:r>
            <a:r>
              <a:rPr lang="en-US" dirty="0" smtClean="0"/>
              <a:t>orms - An array containing all the forms (if any) in the document. </a:t>
            </a:r>
          </a:p>
          <a:p>
            <a:pPr>
              <a:buNone/>
            </a:pPr>
            <a:r>
              <a:rPr lang="en-US" dirty="0" smtClean="0"/>
              <a:t>	It accepts an index number in the following way:</a:t>
            </a:r>
          </a:p>
          <a:p>
            <a:pPr>
              <a:buNone/>
            </a:pPr>
            <a:r>
              <a:rPr lang="en-US" dirty="0" smtClean="0"/>
              <a:t>	forms[index-number]  </a:t>
            </a:r>
          </a:p>
          <a:p>
            <a:pPr>
              <a:buNone/>
            </a:pPr>
            <a:r>
              <a:rPr lang="en-US" dirty="0"/>
              <a:t>	</a:t>
            </a:r>
            <a:r>
              <a:rPr lang="en-US" dirty="0" smtClean="0"/>
              <a:t>where index-number is the number of a particular form. </a:t>
            </a:r>
          </a:p>
          <a:p>
            <a:pPr>
              <a:buNone/>
            </a:pPr>
            <a:r>
              <a:rPr lang="en-US" dirty="0"/>
              <a:t>	</a:t>
            </a:r>
            <a:r>
              <a:rPr lang="en-US" dirty="0" smtClean="0"/>
              <a:t>Forms are automatically numbered from 0, starting at the beginning of the document, so the first form in an HTML document will always have the index-number 0. </a:t>
            </a:r>
            <a:r>
              <a:rPr lang="en-US" dirty="0"/>
              <a:t> </a:t>
            </a:r>
          </a:p>
          <a:p>
            <a:pPr>
              <a:buNone/>
            </a:pPr>
            <a:r>
              <a:rPr lang="en-US" dirty="0"/>
              <a:t> </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 option</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194121291"/>
              </p:ext>
            </p:extLst>
          </p:nvPr>
        </p:nvGraphicFramePr>
        <p:xfrm>
          <a:off x="1462087" y="1920240"/>
          <a:ext cx="6677026" cy="3078480"/>
        </p:xfrm>
        <a:graphic>
          <a:graphicData uri="http://schemas.openxmlformats.org/drawingml/2006/table">
            <a:tbl>
              <a:tblPr/>
              <a:tblGrid>
                <a:gridCol w="823913"/>
                <a:gridCol w="5853113"/>
              </a:tblGrid>
              <a:tr h="0">
                <a:tc>
                  <a:txBody>
                    <a:bodyPr/>
                    <a:lstStyle/>
                    <a:p>
                      <a:pPr fontAlgn="t"/>
                      <a:r>
                        <a:rPr lang="en-US">
                          <a:effectLst/>
                        </a:rPr>
                        <a:t>Sr.No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Attribute &amp; 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0">
                <a:tc>
                  <a:txBody>
                    <a:bodyPr/>
                    <a:lstStyle/>
                    <a:p>
                      <a:pP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a:solidFill>
                            <a:srgbClr val="000000"/>
                          </a:solidFill>
                          <a:effectLst/>
                        </a:rPr>
                        <a:t>value</a:t>
                      </a:r>
                      <a:endParaRPr lang="en-US">
                        <a:solidFill>
                          <a:srgbClr val="000000"/>
                        </a:solidFill>
                        <a:effectLst/>
                      </a:endParaRPr>
                    </a:p>
                    <a:p>
                      <a:pPr algn="just" fontAlgn="t"/>
                      <a:r>
                        <a:rPr lang="en-US">
                          <a:solidFill>
                            <a:srgbClr val="000000"/>
                          </a:solidFill>
                          <a:effectLst/>
                        </a:rPr>
                        <a:t>The value that will be used if an option in the select box box is selected.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a:solidFill>
                            <a:srgbClr val="000000"/>
                          </a:solidFill>
                          <a:effectLst/>
                        </a:rPr>
                        <a:t>selected</a:t>
                      </a:r>
                      <a:endParaRPr lang="en-US">
                        <a:solidFill>
                          <a:srgbClr val="000000"/>
                        </a:solidFill>
                        <a:effectLst/>
                      </a:endParaRPr>
                    </a:p>
                    <a:p>
                      <a:pPr algn="just" fontAlgn="t"/>
                      <a:r>
                        <a:rPr lang="en-US">
                          <a:solidFill>
                            <a:srgbClr val="000000"/>
                          </a:solidFill>
                          <a:effectLst/>
                        </a:rPr>
                        <a:t>Specifies that this option should be the initially selected value when the page loads.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dirty="0">
                          <a:solidFill>
                            <a:srgbClr val="000000"/>
                          </a:solidFill>
                          <a:effectLst/>
                        </a:rPr>
                        <a:t>label</a:t>
                      </a:r>
                      <a:endParaRPr lang="en-US" dirty="0">
                        <a:solidFill>
                          <a:srgbClr val="000000"/>
                        </a:solidFill>
                        <a:effectLst/>
                      </a:endParaRPr>
                    </a:p>
                    <a:p>
                      <a:pPr algn="just" fontAlgn="t"/>
                      <a:r>
                        <a:rPr lang="en-US" dirty="0">
                          <a:solidFill>
                            <a:srgbClr val="000000"/>
                          </a:solidFill>
                          <a:effectLst/>
                        </a:rPr>
                        <a:t>An alternative way of labeling options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095891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 Button</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819264366"/>
              </p:ext>
            </p:extLst>
          </p:nvPr>
        </p:nvGraphicFramePr>
        <p:xfrm>
          <a:off x="1837423" y="1444915"/>
          <a:ext cx="5926354" cy="4572359"/>
        </p:xfrm>
        <a:graphic>
          <a:graphicData uri="http://schemas.openxmlformats.org/drawingml/2006/table">
            <a:tbl>
              <a:tblPr/>
              <a:tblGrid>
                <a:gridCol w="600977"/>
                <a:gridCol w="5325377"/>
              </a:tblGrid>
              <a:tr h="378746">
                <a:tc>
                  <a:txBody>
                    <a:bodyPr/>
                    <a:lstStyle/>
                    <a:p>
                      <a:pPr fontAlgn="t"/>
                      <a:r>
                        <a:rPr lang="en-US" sz="1600" dirty="0" err="1">
                          <a:effectLst/>
                        </a:rPr>
                        <a:t>Sr.No</a:t>
                      </a:r>
                      <a:endParaRPr lang="en-US" sz="1600" dirty="0">
                        <a:effectLst/>
                      </a:endParaRPr>
                    </a:p>
                  </a:txBody>
                  <a:tcPr marL="67633" marR="67633" marT="67633" marB="676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a:effectLst/>
                        </a:rPr>
                        <a:t>Type &amp; Description</a:t>
                      </a:r>
                    </a:p>
                  </a:txBody>
                  <a:tcPr marL="67633" marR="67633" marT="67633" marB="676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865704">
                <a:tc>
                  <a:txBody>
                    <a:bodyPr/>
                    <a:lstStyle/>
                    <a:p>
                      <a:pPr fontAlgn="t"/>
                      <a:r>
                        <a:rPr lang="en-US" sz="1600">
                          <a:effectLst/>
                        </a:rPr>
                        <a:t>1</a:t>
                      </a:r>
                    </a:p>
                  </a:txBody>
                  <a:tcPr marL="67633" marR="67633" marT="67633" marB="676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submit</a:t>
                      </a:r>
                      <a:endParaRPr lang="en-US" sz="1600" dirty="0">
                        <a:solidFill>
                          <a:srgbClr val="000000"/>
                        </a:solidFill>
                        <a:effectLst/>
                      </a:endParaRPr>
                    </a:p>
                    <a:p>
                      <a:pPr algn="just" fontAlgn="t"/>
                      <a:r>
                        <a:rPr lang="en-US" sz="1600" dirty="0">
                          <a:solidFill>
                            <a:srgbClr val="000000"/>
                          </a:solidFill>
                          <a:effectLst/>
                        </a:rPr>
                        <a:t>This creates a button that automatically submits a form.</a:t>
                      </a:r>
                    </a:p>
                  </a:txBody>
                  <a:tcPr marL="67633" marR="67633" marT="67633" marB="676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09183">
                <a:tc>
                  <a:txBody>
                    <a:bodyPr/>
                    <a:lstStyle/>
                    <a:p>
                      <a:pPr fontAlgn="t"/>
                      <a:r>
                        <a:rPr lang="en-US" sz="1600">
                          <a:effectLst/>
                        </a:rPr>
                        <a:t>2</a:t>
                      </a:r>
                    </a:p>
                  </a:txBody>
                  <a:tcPr marL="67633" marR="67633" marT="67633" marB="676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a:solidFill>
                            <a:srgbClr val="000000"/>
                          </a:solidFill>
                          <a:effectLst/>
                        </a:rPr>
                        <a:t>reset</a:t>
                      </a:r>
                      <a:endParaRPr lang="en-US" sz="1600">
                        <a:solidFill>
                          <a:srgbClr val="000000"/>
                        </a:solidFill>
                        <a:effectLst/>
                      </a:endParaRPr>
                    </a:p>
                    <a:p>
                      <a:pPr algn="just" fontAlgn="t"/>
                      <a:r>
                        <a:rPr lang="en-US" sz="1600">
                          <a:solidFill>
                            <a:srgbClr val="000000"/>
                          </a:solidFill>
                          <a:effectLst/>
                        </a:rPr>
                        <a:t>This creates a button that automatically resets form controls to their initial values.</a:t>
                      </a:r>
                    </a:p>
                  </a:txBody>
                  <a:tcPr marL="67633" marR="67633" marT="67633" marB="676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09183">
                <a:tc>
                  <a:txBody>
                    <a:bodyPr/>
                    <a:lstStyle/>
                    <a:p>
                      <a:pPr fontAlgn="t"/>
                      <a:r>
                        <a:rPr lang="en-US" sz="1600">
                          <a:effectLst/>
                        </a:rPr>
                        <a:t>3</a:t>
                      </a:r>
                    </a:p>
                  </a:txBody>
                  <a:tcPr marL="67633" marR="67633" marT="67633" marB="676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a:solidFill>
                            <a:srgbClr val="000000"/>
                          </a:solidFill>
                          <a:effectLst/>
                        </a:rPr>
                        <a:t>button</a:t>
                      </a:r>
                      <a:endParaRPr lang="en-US" sz="1600">
                        <a:solidFill>
                          <a:srgbClr val="000000"/>
                        </a:solidFill>
                        <a:effectLst/>
                      </a:endParaRPr>
                    </a:p>
                    <a:p>
                      <a:pPr algn="just" fontAlgn="t"/>
                      <a:r>
                        <a:rPr lang="en-US" sz="1600">
                          <a:solidFill>
                            <a:srgbClr val="000000"/>
                          </a:solidFill>
                          <a:effectLst/>
                        </a:rPr>
                        <a:t>This creates a button that is used to trigger a client-side script when the user clicks that button.</a:t>
                      </a:r>
                    </a:p>
                  </a:txBody>
                  <a:tcPr marL="67633" marR="67633" marT="67633" marB="676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09183">
                <a:tc>
                  <a:txBody>
                    <a:bodyPr/>
                    <a:lstStyle/>
                    <a:p>
                      <a:pPr fontAlgn="t"/>
                      <a:r>
                        <a:rPr lang="en-US" sz="1600">
                          <a:effectLst/>
                        </a:rPr>
                        <a:t>4</a:t>
                      </a:r>
                    </a:p>
                  </a:txBody>
                  <a:tcPr marL="67633" marR="67633" marT="67633" marB="676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image</a:t>
                      </a:r>
                      <a:endParaRPr lang="en-US" sz="1600" dirty="0">
                        <a:solidFill>
                          <a:srgbClr val="000000"/>
                        </a:solidFill>
                        <a:effectLst/>
                      </a:endParaRPr>
                    </a:p>
                    <a:p>
                      <a:pPr algn="just" fontAlgn="t"/>
                      <a:r>
                        <a:rPr lang="en-US" sz="1600" dirty="0">
                          <a:solidFill>
                            <a:srgbClr val="000000"/>
                          </a:solidFill>
                          <a:effectLst/>
                        </a:rPr>
                        <a:t>This creates a clickable button but we can use an image as background of the button.</a:t>
                      </a:r>
                    </a:p>
                  </a:txBody>
                  <a:tcPr marL="67633" marR="67633" marT="67633" marB="6763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307670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Events</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50609083"/>
              </p:ext>
            </p:extLst>
          </p:nvPr>
        </p:nvGraphicFramePr>
        <p:xfrm>
          <a:off x="914400" y="1447800"/>
          <a:ext cx="7772400" cy="4785360"/>
        </p:xfrm>
        <a:graphic>
          <a:graphicData uri="http://schemas.openxmlformats.org/drawingml/2006/table">
            <a:tbl>
              <a:tblPr firstRow="1" bandRow="1">
                <a:tableStyleId>{5C22544A-7EE6-4342-B048-85BDC9FD1C3A}</a:tableStyleId>
              </a:tblPr>
              <a:tblGrid>
                <a:gridCol w="2057400"/>
                <a:gridCol w="5715000"/>
              </a:tblGrid>
              <a:tr h="370840">
                <a:tc>
                  <a:txBody>
                    <a:bodyPr/>
                    <a:lstStyle/>
                    <a:p>
                      <a:r>
                        <a:rPr lang="en-US" dirty="0" smtClean="0"/>
                        <a:t>Event</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onload</a:t>
                      </a:r>
                      <a:endParaRPr lang="en-US" dirty="0"/>
                    </a:p>
                  </a:txBody>
                  <a:tcPr/>
                </a:tc>
                <a:tc>
                  <a:txBody>
                    <a:bodyPr/>
                    <a:lstStyle/>
                    <a:p>
                      <a:r>
                        <a:rPr lang="en-US" dirty="0" smtClean="0"/>
                        <a:t>Executes when the browser finishes loading a window or all frames within frameset</a:t>
                      </a:r>
                      <a:endParaRPr lang="en-US" dirty="0"/>
                    </a:p>
                  </a:txBody>
                  <a:tcPr/>
                </a:tc>
              </a:tr>
              <a:tr h="370840">
                <a:tc>
                  <a:txBody>
                    <a:bodyPr/>
                    <a:lstStyle/>
                    <a:p>
                      <a:r>
                        <a:rPr lang="en-US" dirty="0" err="1" smtClean="0"/>
                        <a:t>Onunload</a:t>
                      </a:r>
                      <a:endParaRPr lang="en-US" dirty="0"/>
                    </a:p>
                  </a:txBody>
                  <a:tcPr/>
                </a:tc>
                <a:tc>
                  <a:txBody>
                    <a:bodyPr/>
                    <a:lstStyle/>
                    <a:p>
                      <a:r>
                        <a:rPr lang="en-US" dirty="0" smtClean="0"/>
                        <a:t>Executes when the browser removes a document from a window or frame</a:t>
                      </a:r>
                      <a:endParaRPr lang="en-US" dirty="0"/>
                    </a:p>
                  </a:txBody>
                  <a:tcPr/>
                </a:tc>
              </a:tr>
              <a:tr h="370840">
                <a:tc>
                  <a:txBody>
                    <a:bodyPr/>
                    <a:lstStyle/>
                    <a:p>
                      <a:r>
                        <a:rPr lang="en-US" dirty="0" err="1" smtClean="0"/>
                        <a:t>Onclick</a:t>
                      </a:r>
                      <a:endParaRPr lang="en-US" dirty="0"/>
                    </a:p>
                  </a:txBody>
                  <a:tcPr/>
                </a:tc>
                <a:tc>
                  <a:txBody>
                    <a:bodyPr/>
                    <a:lstStyle/>
                    <a:p>
                      <a:r>
                        <a:rPr lang="en-US" dirty="0" smtClean="0"/>
                        <a:t>Executes when mouse button is clicks over an element</a:t>
                      </a:r>
                      <a:endParaRPr lang="en-US" dirty="0"/>
                    </a:p>
                  </a:txBody>
                  <a:tcPr/>
                </a:tc>
              </a:tr>
              <a:tr h="370840">
                <a:tc>
                  <a:txBody>
                    <a:bodyPr/>
                    <a:lstStyle/>
                    <a:p>
                      <a:r>
                        <a:rPr lang="en-US" dirty="0" err="1" smtClean="0"/>
                        <a:t>Ondblclick</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Executes when mouse button is double clicks over an element</a:t>
                      </a:r>
                    </a:p>
                  </a:txBody>
                  <a:tcPr/>
                </a:tc>
              </a:tr>
              <a:tr h="370840">
                <a:tc>
                  <a:txBody>
                    <a:bodyPr/>
                    <a:lstStyle/>
                    <a:p>
                      <a:r>
                        <a:rPr lang="en-US" dirty="0" err="1" smtClean="0"/>
                        <a:t>Onmousedown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Executes when mouse button is clicked</a:t>
                      </a:r>
                      <a:r>
                        <a:rPr lang="en-US" baseline="0" dirty="0" smtClean="0"/>
                        <a:t> while the mouse cursor is over an element</a:t>
                      </a:r>
                      <a:endParaRPr lang="en-US" dirty="0" smtClean="0"/>
                    </a:p>
                  </a:txBody>
                  <a:tcPr/>
                </a:tc>
              </a:tr>
              <a:tr h="370840">
                <a:tc>
                  <a:txBody>
                    <a:bodyPr/>
                    <a:lstStyle/>
                    <a:p>
                      <a:r>
                        <a:rPr lang="en-US" dirty="0" err="1" smtClean="0"/>
                        <a:t>Onmouseup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Executes when mouse button is released</a:t>
                      </a:r>
                      <a:r>
                        <a:rPr lang="en-US" baseline="0" dirty="0" smtClean="0"/>
                        <a:t> while the mouse cursor is over an element</a:t>
                      </a:r>
                      <a:endParaRPr lang="en-US" dirty="0" smtClean="0"/>
                    </a:p>
                  </a:txBody>
                  <a:tcPr/>
                </a:tc>
              </a:tr>
              <a:tr h="370840">
                <a:tc>
                  <a:txBody>
                    <a:bodyPr/>
                    <a:lstStyle/>
                    <a:p>
                      <a:r>
                        <a:rPr lang="en-US" dirty="0" err="1" smtClean="0"/>
                        <a:t>Onmouseover</a:t>
                      </a:r>
                      <a:endParaRPr lang="en-US" dirty="0"/>
                    </a:p>
                  </a:txBody>
                  <a:tcPr/>
                </a:tc>
                <a:tc>
                  <a:txBody>
                    <a:bodyPr/>
                    <a:lstStyle/>
                    <a:p>
                      <a:r>
                        <a:rPr lang="en-US" dirty="0" smtClean="0"/>
                        <a:t>Executes when mouse cursor moves onto</a:t>
                      </a:r>
                      <a:r>
                        <a:rPr lang="en-US" baseline="0" dirty="0" smtClean="0"/>
                        <a:t> an element</a:t>
                      </a:r>
                      <a:endParaRPr lang="en-US" dirty="0"/>
                    </a:p>
                  </a:txBody>
                  <a:tcPr/>
                </a:tc>
              </a:tr>
              <a:tr h="370840">
                <a:tc>
                  <a:txBody>
                    <a:bodyPr/>
                    <a:lstStyle/>
                    <a:p>
                      <a:r>
                        <a:rPr lang="en-US" dirty="0" err="1" smtClean="0"/>
                        <a:t>Onmousemove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Executes when mouse cursor is moved</a:t>
                      </a:r>
                      <a:r>
                        <a:rPr lang="en-US" baseline="0" dirty="0" smtClean="0"/>
                        <a:t> while over an element</a:t>
                      </a:r>
                      <a:endParaRPr lang="en-US" dirty="0" smtClean="0"/>
                    </a:p>
                  </a:txBody>
                  <a:tcPr/>
                </a:tc>
              </a:tr>
              <a:tr h="370840">
                <a:tc>
                  <a:txBody>
                    <a:bodyPr/>
                    <a:lstStyle/>
                    <a:p>
                      <a:r>
                        <a:rPr lang="en-US" dirty="0" err="1" smtClean="0"/>
                        <a:t>Onmouseout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Executes when mouse cursor is moved</a:t>
                      </a:r>
                      <a:r>
                        <a:rPr lang="en-US" baseline="0" dirty="0" smtClean="0"/>
                        <a:t> away from an element</a:t>
                      </a:r>
                      <a:endParaRPr lang="en-US" dirty="0" smtClean="0"/>
                    </a:p>
                  </a:txBody>
                  <a:tcPr/>
                </a:tc>
              </a:tr>
            </a:tbl>
          </a:graphicData>
        </a:graphic>
      </p:graphicFrame>
    </p:spTree>
    <p:extLst>
      <p:ext uri="{BB962C8B-B14F-4D97-AF65-F5344CB8AC3E}">
        <p14:creationId xmlns:p14="http://schemas.microsoft.com/office/powerpoint/2010/main" val="41991043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Events</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78416855"/>
              </p:ext>
            </p:extLst>
          </p:nvPr>
        </p:nvGraphicFramePr>
        <p:xfrm>
          <a:off x="914400" y="1447800"/>
          <a:ext cx="7772400" cy="3977640"/>
        </p:xfrm>
        <a:graphic>
          <a:graphicData uri="http://schemas.openxmlformats.org/drawingml/2006/table">
            <a:tbl>
              <a:tblPr firstRow="1" bandRow="1">
                <a:tableStyleId>{5C22544A-7EE6-4342-B048-85BDC9FD1C3A}</a:tableStyleId>
              </a:tblPr>
              <a:tblGrid>
                <a:gridCol w="2057400"/>
                <a:gridCol w="5715000"/>
              </a:tblGrid>
              <a:tr h="370840">
                <a:tc>
                  <a:txBody>
                    <a:bodyPr/>
                    <a:lstStyle/>
                    <a:p>
                      <a:r>
                        <a:rPr lang="en-US" dirty="0" smtClean="0"/>
                        <a:t>Event</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Onfocus</a:t>
                      </a:r>
                      <a:endParaRPr lang="en-US" dirty="0"/>
                    </a:p>
                  </a:txBody>
                  <a:tcPr/>
                </a:tc>
                <a:tc>
                  <a:txBody>
                    <a:bodyPr/>
                    <a:lstStyle/>
                    <a:p>
                      <a:r>
                        <a:rPr lang="en-US" dirty="0" smtClean="0"/>
                        <a:t>Executes</a:t>
                      </a:r>
                      <a:r>
                        <a:rPr lang="en-US" baseline="0" dirty="0" smtClean="0"/>
                        <a:t> when an element receives focus</a:t>
                      </a:r>
                      <a:endParaRPr lang="en-US" dirty="0"/>
                    </a:p>
                  </a:txBody>
                  <a:tcPr/>
                </a:tc>
              </a:tr>
              <a:tr h="370840">
                <a:tc>
                  <a:txBody>
                    <a:bodyPr/>
                    <a:lstStyle/>
                    <a:p>
                      <a:r>
                        <a:rPr lang="en-US" dirty="0" err="1" smtClean="0"/>
                        <a:t>Onblur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Executes</a:t>
                      </a:r>
                      <a:r>
                        <a:rPr lang="en-US" baseline="0" dirty="0" smtClean="0"/>
                        <a:t> when an element loses focus</a:t>
                      </a:r>
                      <a:endParaRPr lang="en-US" dirty="0" smtClean="0"/>
                    </a:p>
                  </a:txBody>
                  <a:tcPr/>
                </a:tc>
              </a:tr>
              <a:tr h="370840">
                <a:tc>
                  <a:txBody>
                    <a:bodyPr/>
                    <a:lstStyle/>
                    <a:p>
                      <a:r>
                        <a:rPr lang="en-US" dirty="0" err="1" smtClean="0"/>
                        <a:t>Onkeypress</a:t>
                      </a:r>
                      <a:endParaRPr lang="en-US" dirty="0"/>
                    </a:p>
                  </a:txBody>
                  <a:tcPr/>
                </a:tc>
                <a:tc>
                  <a:txBody>
                    <a:bodyPr/>
                    <a:lstStyle/>
                    <a:p>
                      <a:r>
                        <a:rPr lang="en-US" dirty="0" smtClean="0"/>
                        <a:t>Executes when a key is pressed and released</a:t>
                      </a:r>
                      <a:endParaRPr lang="en-US" dirty="0"/>
                    </a:p>
                  </a:txBody>
                  <a:tcPr/>
                </a:tc>
              </a:tr>
              <a:tr h="370840">
                <a:tc>
                  <a:txBody>
                    <a:bodyPr/>
                    <a:lstStyle/>
                    <a:p>
                      <a:r>
                        <a:rPr lang="en-US" dirty="0" err="1" smtClean="0"/>
                        <a:t>Onkeydown</a:t>
                      </a:r>
                      <a:endParaRPr lang="en-US" dirty="0"/>
                    </a:p>
                  </a:txBody>
                  <a:tcPr/>
                </a:tc>
                <a:tc>
                  <a:txBody>
                    <a:bodyPr/>
                    <a:lstStyle/>
                    <a:p>
                      <a:r>
                        <a:rPr lang="en-US" dirty="0" smtClean="0"/>
                        <a:t>Executes</a:t>
                      </a:r>
                      <a:r>
                        <a:rPr lang="en-US" baseline="0" dirty="0" smtClean="0"/>
                        <a:t> when a key is held down</a:t>
                      </a:r>
                      <a:endParaRPr lang="en-US" dirty="0"/>
                    </a:p>
                  </a:txBody>
                  <a:tcPr/>
                </a:tc>
              </a:tr>
              <a:tr h="370840">
                <a:tc>
                  <a:txBody>
                    <a:bodyPr/>
                    <a:lstStyle/>
                    <a:p>
                      <a:r>
                        <a:rPr lang="en-US" dirty="0" err="1" smtClean="0"/>
                        <a:t>Onkeyup</a:t>
                      </a:r>
                      <a:endParaRPr lang="en-US" dirty="0"/>
                    </a:p>
                  </a:txBody>
                  <a:tcPr/>
                </a:tc>
                <a:tc>
                  <a:txBody>
                    <a:bodyPr/>
                    <a:lstStyle/>
                    <a:p>
                      <a:r>
                        <a:rPr lang="en-US" dirty="0" smtClean="0"/>
                        <a:t>Executes when a key</a:t>
                      </a:r>
                      <a:r>
                        <a:rPr lang="en-US" baseline="0" dirty="0" smtClean="0"/>
                        <a:t> is releases </a:t>
                      </a:r>
                      <a:endParaRPr lang="en-US" dirty="0"/>
                    </a:p>
                  </a:txBody>
                  <a:tcPr/>
                </a:tc>
              </a:tr>
              <a:tr h="370840">
                <a:tc>
                  <a:txBody>
                    <a:bodyPr/>
                    <a:lstStyle/>
                    <a:p>
                      <a:r>
                        <a:rPr lang="en-US" dirty="0" err="1" smtClean="0"/>
                        <a:t>Onsubmit</a:t>
                      </a:r>
                      <a:endParaRPr lang="en-US" dirty="0"/>
                    </a:p>
                  </a:txBody>
                  <a:tcPr/>
                </a:tc>
                <a:tc>
                  <a:txBody>
                    <a:bodyPr/>
                    <a:lstStyle/>
                    <a:p>
                      <a:r>
                        <a:rPr lang="en-US" dirty="0" smtClean="0"/>
                        <a:t>Executes when form is submitted</a:t>
                      </a:r>
                      <a:endParaRPr lang="en-US" dirty="0"/>
                    </a:p>
                  </a:txBody>
                  <a:tcPr/>
                </a:tc>
              </a:tr>
              <a:tr h="370840">
                <a:tc>
                  <a:txBody>
                    <a:bodyPr/>
                    <a:lstStyle/>
                    <a:p>
                      <a:r>
                        <a:rPr lang="en-US" dirty="0" err="1" smtClean="0"/>
                        <a:t>Onreset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Executes when form is reset</a:t>
                      </a:r>
                    </a:p>
                  </a:txBody>
                  <a:tcPr/>
                </a:tc>
              </a:tr>
              <a:tr h="370840">
                <a:tc>
                  <a:txBody>
                    <a:bodyPr/>
                    <a:lstStyle/>
                    <a:p>
                      <a:r>
                        <a:rPr lang="en-US" dirty="0" err="1" smtClean="0"/>
                        <a:t>Onselect</a:t>
                      </a:r>
                      <a:endParaRPr lang="en-US" dirty="0"/>
                    </a:p>
                  </a:txBody>
                  <a:tcPr/>
                </a:tc>
                <a:tc>
                  <a:txBody>
                    <a:bodyPr/>
                    <a:lstStyle/>
                    <a:p>
                      <a:r>
                        <a:rPr lang="en-US" dirty="0" smtClean="0"/>
                        <a:t>Executes when text is selected in the text field</a:t>
                      </a:r>
                      <a:endParaRPr lang="en-US" dirty="0"/>
                    </a:p>
                  </a:txBody>
                  <a:tcPr/>
                </a:tc>
              </a:tr>
              <a:tr h="370840">
                <a:tc>
                  <a:txBody>
                    <a:bodyPr/>
                    <a:lstStyle/>
                    <a:p>
                      <a:r>
                        <a:rPr lang="en-US" dirty="0" err="1" smtClean="0"/>
                        <a:t>Onchange</a:t>
                      </a:r>
                      <a:endParaRPr lang="en-US" dirty="0"/>
                    </a:p>
                  </a:txBody>
                  <a:tcPr/>
                </a:tc>
                <a:tc>
                  <a:txBody>
                    <a:bodyPr/>
                    <a:lstStyle/>
                    <a:p>
                      <a:r>
                        <a:rPr lang="en-US" dirty="0" smtClean="0"/>
                        <a:t>Executes when</a:t>
                      </a:r>
                      <a:r>
                        <a:rPr lang="en-US" baseline="0" dirty="0" smtClean="0"/>
                        <a:t> an element loses input focus and the value of element has changed since gaining focus.</a:t>
                      </a:r>
                      <a:endParaRPr lang="en-US" dirty="0"/>
                    </a:p>
                  </a:txBody>
                  <a:tcPr/>
                </a:tc>
              </a:tr>
            </a:tbl>
          </a:graphicData>
        </a:graphic>
      </p:graphicFrame>
    </p:spTree>
    <p:extLst>
      <p:ext uri="{BB962C8B-B14F-4D97-AF65-F5344CB8AC3E}">
        <p14:creationId xmlns:p14="http://schemas.microsoft.com/office/powerpoint/2010/main" val="3635381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Properties</a:t>
            </a:r>
            <a:endParaRPr lang="en-US" dirty="0"/>
          </a:p>
        </p:txBody>
      </p:sp>
      <p:sp>
        <p:nvSpPr>
          <p:cNvPr id="3" name="Content Placeholder 2"/>
          <p:cNvSpPr>
            <a:spLocks noGrp="1"/>
          </p:cNvSpPr>
          <p:nvPr>
            <p:ph sz="quarter" idx="1"/>
          </p:nvPr>
        </p:nvSpPr>
        <p:spPr/>
        <p:txBody>
          <a:bodyPr>
            <a:normAutofit/>
          </a:bodyPr>
          <a:lstStyle/>
          <a:p>
            <a:pPr>
              <a:buNone/>
            </a:pPr>
            <a:r>
              <a:rPr lang="en-US" dirty="0" smtClean="0"/>
              <a:t>2. Method - The </a:t>
            </a:r>
            <a:r>
              <a:rPr lang="en-US" dirty="0"/>
              <a:t>method used to submit the information in the form, as defined in the HTML &lt;form&gt; tag when the form is created, for example</a:t>
            </a:r>
            <a:r>
              <a:rPr lang="en-US" dirty="0" smtClean="0"/>
              <a:t>:</a:t>
            </a:r>
            <a:endParaRPr lang="en-US" dirty="0"/>
          </a:p>
          <a:p>
            <a:r>
              <a:rPr lang="en-US" dirty="0"/>
              <a:t>&lt;form method="POST"&gt;</a:t>
            </a:r>
          </a:p>
          <a:p>
            <a:r>
              <a:rPr lang="en-US" dirty="0" smtClean="0"/>
              <a:t>The</a:t>
            </a:r>
            <a:r>
              <a:rPr lang="en-US" dirty="0"/>
              <a:t> method property can be set either to POST or </a:t>
            </a:r>
            <a:r>
              <a:rPr lang="en-US" dirty="0" smtClean="0"/>
              <a:t>GET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Properties</a:t>
            </a:r>
            <a:endParaRPr lang="en-US" dirty="0"/>
          </a:p>
        </p:txBody>
      </p:sp>
      <p:sp>
        <p:nvSpPr>
          <p:cNvPr id="3" name="Content Placeholder 2"/>
          <p:cNvSpPr>
            <a:spLocks noGrp="1"/>
          </p:cNvSpPr>
          <p:nvPr>
            <p:ph sz="quarter" idx="1"/>
          </p:nvPr>
        </p:nvSpPr>
        <p:spPr/>
        <p:txBody>
          <a:bodyPr>
            <a:normAutofit fontScale="92500"/>
          </a:bodyPr>
          <a:lstStyle/>
          <a:p>
            <a:pPr marL="514350" indent="-514350">
              <a:buAutoNum type="arabicPeriod" startAt="3"/>
            </a:pPr>
            <a:r>
              <a:rPr lang="en-US" dirty="0" smtClean="0"/>
              <a:t>action  -   The </a:t>
            </a:r>
            <a:r>
              <a:rPr lang="en-US" dirty="0"/>
              <a:t>action to be taken when the form is submitted, as defined in the HTML &lt;form&gt; tag when the form is created, </a:t>
            </a:r>
          </a:p>
          <a:p>
            <a:pPr marL="514350" indent="-514350">
              <a:buNone/>
            </a:pPr>
            <a:r>
              <a:rPr lang="en-US" dirty="0" smtClean="0"/>
              <a:t> 	Example:</a:t>
            </a:r>
            <a:endParaRPr lang="en-US" dirty="0"/>
          </a:p>
          <a:p>
            <a:pPr>
              <a:buNone/>
            </a:pPr>
            <a:r>
              <a:rPr lang="en-US" dirty="0" smtClean="0"/>
              <a:t>		&lt;</a:t>
            </a:r>
            <a:r>
              <a:rPr lang="en-US" dirty="0"/>
              <a:t>form action="mailto:sales@bigco.com</a:t>
            </a:r>
            <a:r>
              <a:rPr lang="en-US" dirty="0" smtClean="0"/>
              <a:t>"&gt;</a:t>
            </a:r>
            <a:r>
              <a:rPr lang="en-US" dirty="0"/>
              <a:t> </a:t>
            </a:r>
            <a:endParaRPr lang="en-US" dirty="0" smtClean="0"/>
          </a:p>
          <a:p>
            <a:pPr>
              <a:buNone/>
            </a:pPr>
            <a:r>
              <a:rPr lang="en-US" dirty="0" smtClean="0"/>
              <a:t>		&lt;form action=“first.html"&gt; </a:t>
            </a:r>
          </a:p>
          <a:p>
            <a:pPr>
              <a:buNone/>
            </a:pPr>
            <a:r>
              <a:rPr lang="en-US" dirty="0" smtClean="0"/>
              <a:t>		The</a:t>
            </a:r>
            <a:r>
              <a:rPr lang="en-US" dirty="0"/>
              <a:t> action property specifies either the URL to </a:t>
            </a:r>
            <a:r>
              <a:rPr lang="en-US" dirty="0" smtClean="0"/>
              <a:t>	which 	the </a:t>
            </a:r>
            <a:r>
              <a:rPr lang="en-US" dirty="0"/>
              <a:t>form data should be sent (e.g., for </a:t>
            </a:r>
            <a:r>
              <a:rPr lang="en-US" dirty="0" smtClean="0"/>
              <a:t>	processing 	by 	a </a:t>
            </a:r>
            <a:r>
              <a:rPr lang="en-US" dirty="0"/>
              <a:t>CGI script) </a:t>
            </a:r>
            <a:r>
              <a:rPr lang="en-US" dirty="0" smtClean="0"/>
              <a:t>	or</a:t>
            </a:r>
            <a:r>
              <a:rPr lang="en-US" dirty="0"/>
              <a:t> mailto: followed by an </a:t>
            </a:r>
            <a:r>
              <a:rPr lang="en-US" dirty="0" smtClean="0"/>
              <a:t>email 	address </a:t>
            </a:r>
            <a:r>
              <a:rPr lang="en-US" dirty="0"/>
              <a:t>to </a:t>
            </a:r>
            <a:r>
              <a:rPr lang="en-US" dirty="0" smtClean="0"/>
              <a:t>	which </a:t>
            </a:r>
            <a:r>
              <a:rPr lang="en-US" dirty="0"/>
              <a:t>the data should be sent (for </a:t>
            </a:r>
            <a:r>
              <a:rPr lang="en-US" dirty="0" smtClean="0"/>
              <a:t>	manual 		processing </a:t>
            </a:r>
            <a:r>
              <a:rPr lang="en-US" dirty="0"/>
              <a:t>by the recipient).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Properties</a:t>
            </a:r>
            <a:endParaRPr lang="en-US" dirty="0"/>
          </a:p>
        </p:txBody>
      </p:sp>
      <p:sp>
        <p:nvSpPr>
          <p:cNvPr id="3" name="Content Placeholder 2"/>
          <p:cNvSpPr>
            <a:spLocks noGrp="1"/>
          </p:cNvSpPr>
          <p:nvPr>
            <p:ph sz="quarter" idx="1"/>
          </p:nvPr>
        </p:nvSpPr>
        <p:spPr/>
        <p:txBody>
          <a:bodyPr>
            <a:normAutofit/>
          </a:bodyPr>
          <a:lstStyle/>
          <a:p>
            <a:pPr>
              <a:buNone/>
            </a:pPr>
            <a:r>
              <a:rPr lang="en-US" dirty="0" smtClean="0"/>
              <a:t>4. length -  The </a:t>
            </a:r>
            <a:r>
              <a:rPr lang="en-US" dirty="0"/>
              <a:t>number of elements (text-boxes, buttons, etc.) </a:t>
            </a:r>
            <a:r>
              <a:rPr lang="en-US" dirty="0" smtClean="0"/>
              <a:t>in </a:t>
            </a:r>
            <a:r>
              <a:rPr lang="en-US" dirty="0"/>
              <a:t>the form. </a:t>
            </a:r>
            <a:endParaRPr lang="en-US" dirty="0" smtClean="0"/>
          </a:p>
          <a:p>
            <a:pPr>
              <a:buNone/>
            </a:pPr>
            <a:r>
              <a:rPr lang="en-US" dirty="0"/>
              <a:t>	</a:t>
            </a:r>
            <a:r>
              <a:rPr lang="en-US" dirty="0" smtClean="0"/>
              <a:t>Example</a:t>
            </a:r>
            <a:r>
              <a:rPr lang="en-US" dirty="0"/>
              <a:t>:</a:t>
            </a:r>
          </a:p>
          <a:p>
            <a:pPr>
              <a:buNone/>
            </a:pPr>
            <a:r>
              <a:rPr lang="en-US" dirty="0" smtClean="0"/>
              <a:t>	alert(</a:t>
            </a:r>
            <a:r>
              <a:rPr lang="en-US" dirty="0" err="1" smtClean="0"/>
              <a:t>document.forms</a:t>
            </a:r>
            <a:r>
              <a:rPr lang="en-US" dirty="0" smtClean="0"/>
              <a:t>[2</a:t>
            </a:r>
            <a:r>
              <a:rPr lang="en-US" dirty="0"/>
              <a:t>].length</a:t>
            </a:r>
            <a:r>
              <a:rPr lang="en-US" dirty="0" smtClean="0"/>
              <a:t>);</a:t>
            </a:r>
            <a:r>
              <a:rPr lang="en-US" dirty="0"/>
              <a:t> </a:t>
            </a:r>
          </a:p>
          <a:p>
            <a:pPr>
              <a:buNone/>
            </a:pPr>
            <a:r>
              <a:rPr lang="en-US" dirty="0" smtClean="0"/>
              <a:t>	will </a:t>
            </a:r>
            <a:r>
              <a:rPr lang="en-US" dirty="0"/>
              <a:t>display the number of elements in this form  </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Properties</a:t>
            </a:r>
            <a:endParaRPr lang="en-US" dirty="0"/>
          </a:p>
        </p:txBody>
      </p:sp>
      <p:sp>
        <p:nvSpPr>
          <p:cNvPr id="3" name="Content Placeholder 2"/>
          <p:cNvSpPr>
            <a:spLocks noGrp="1"/>
          </p:cNvSpPr>
          <p:nvPr>
            <p:ph sz="quarter" idx="1"/>
          </p:nvPr>
        </p:nvSpPr>
        <p:spPr/>
        <p:txBody>
          <a:bodyPr>
            <a:normAutofit/>
          </a:bodyPr>
          <a:lstStyle/>
          <a:p>
            <a:pPr>
              <a:buNone/>
            </a:pPr>
            <a:r>
              <a:rPr lang="en-US" dirty="0" smtClean="0"/>
              <a:t>5. </a:t>
            </a:r>
            <a:r>
              <a:rPr lang="en-US" dirty="0"/>
              <a:t> </a:t>
            </a:r>
            <a:r>
              <a:rPr lang="en-US" dirty="0" smtClean="0"/>
              <a:t>elements - An </a:t>
            </a:r>
            <a:r>
              <a:rPr lang="en-US" dirty="0"/>
              <a:t>array of all the elements in the form. Individual elements are referenced by index-number.</a:t>
            </a:r>
          </a:p>
          <a:p>
            <a:pPr>
              <a:buNone/>
            </a:pPr>
            <a:r>
              <a:rPr lang="en-US" dirty="0" smtClean="0"/>
              <a:t>	Elements </a:t>
            </a:r>
            <a:r>
              <a:rPr lang="en-US" dirty="0"/>
              <a:t>are automatically numbered from 0, starting at the beginning of the form, so the first element in a form will always have the index-number 0. </a:t>
            </a:r>
            <a:endParaRPr lang="en-US" dirty="0" smtClean="0"/>
          </a:p>
          <a:p>
            <a:pPr>
              <a:buNone/>
            </a:pPr>
            <a:r>
              <a:rPr lang="en-US" dirty="0"/>
              <a:t>	</a:t>
            </a:r>
            <a:r>
              <a:rPr lang="en-US" dirty="0" smtClean="0"/>
              <a:t>Example</a:t>
            </a:r>
            <a:r>
              <a:rPr lang="en-US" dirty="0"/>
              <a:t>:</a:t>
            </a:r>
          </a:p>
          <a:p>
            <a:r>
              <a:rPr lang="en-US" dirty="0" smtClean="0"/>
              <a:t>alert(</a:t>
            </a:r>
            <a:r>
              <a:rPr lang="en-US" dirty="0" err="1" smtClean="0"/>
              <a:t>document.forms</a:t>
            </a:r>
            <a:r>
              <a:rPr lang="en-US" dirty="0" smtClean="0"/>
              <a:t>[2</a:t>
            </a:r>
            <a:r>
              <a:rPr lang="en-US" dirty="0"/>
              <a:t>].elements[0].name</a:t>
            </a:r>
            <a:r>
              <a:rPr lang="en-US" dirty="0" smtClean="0"/>
              <a:t>);</a:t>
            </a:r>
            <a:r>
              <a:rPr lang="en-US" dirty="0"/>
              <a:t> </a:t>
            </a:r>
          </a:p>
          <a:p>
            <a:r>
              <a:rPr lang="en-US" dirty="0"/>
              <a:t>will display the name of the first element in this form,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579</TotalTime>
  <Words>2533</Words>
  <Application>Microsoft Office PowerPoint</Application>
  <PresentationFormat>On-screen Show (4:3)</PresentationFormat>
  <Paragraphs>465</Paragraphs>
  <Slides>53</Slides>
  <Notes>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Equity</vt:lpstr>
      <vt:lpstr>Form Object, Methods And Properties</vt:lpstr>
      <vt:lpstr>Document Object Model - DOM</vt:lpstr>
      <vt:lpstr>Browser Object Hierarcy</vt:lpstr>
      <vt:lpstr>Form Object</vt:lpstr>
      <vt:lpstr>Form properties</vt:lpstr>
      <vt:lpstr>Form Properties</vt:lpstr>
      <vt:lpstr>Form Properties</vt:lpstr>
      <vt:lpstr>Form Properties</vt:lpstr>
      <vt:lpstr>Form Properties</vt:lpstr>
      <vt:lpstr>Form Methods </vt:lpstr>
      <vt:lpstr>Difference between GET and POST method</vt:lpstr>
      <vt:lpstr>Form Event</vt:lpstr>
      <vt:lpstr>Form Elements - Text-boxes and text-areas</vt:lpstr>
      <vt:lpstr>Form Elements - Text-boxes and text-areas cont..</vt:lpstr>
      <vt:lpstr>Form Elements - Text-boxes and text-areas</vt:lpstr>
      <vt:lpstr>Form Elements - Text-boxes and text-areas Cont…</vt:lpstr>
      <vt:lpstr>Form Elements  - Buttons, Radio-buttons and Checkboxes Properties</vt:lpstr>
      <vt:lpstr>Form Elements  - Buttons, Radio-buttons and Checkboxes Properties Cont…</vt:lpstr>
      <vt:lpstr>Form Elements  - Buttons, Radio-buttons and Checkboxes Methods</vt:lpstr>
      <vt:lpstr>Form Elements  - Buttons, Radio-buttons and Checkboxes Events</vt:lpstr>
      <vt:lpstr>Form Elements  - Buttons, Radio-buttons and Checkboxes Events Cont..</vt:lpstr>
      <vt:lpstr>Form Elements  - Buttons, Radio-buttons and Checkboxes Events</vt:lpstr>
      <vt:lpstr>The Select Object</vt:lpstr>
      <vt:lpstr>Changing the elements based on a value selected by user</vt:lpstr>
      <vt:lpstr>PowerPoint Presentation</vt:lpstr>
      <vt:lpstr>PowerPoint Presentation</vt:lpstr>
      <vt:lpstr>PowerPoint Presentation</vt:lpstr>
      <vt:lpstr>Changing option list dynamically</vt:lpstr>
      <vt:lpstr>PowerPoint Presentation</vt:lpstr>
      <vt:lpstr>PowerPoint Presentation</vt:lpstr>
      <vt:lpstr>PowerPoint Presentation</vt:lpstr>
      <vt:lpstr>PowerPoint Presentation</vt:lpstr>
      <vt:lpstr>Evaluating Checkbox Selections</vt:lpstr>
      <vt:lpstr>PowerPoint Presentation</vt:lpstr>
      <vt:lpstr>PowerPoint Presentation</vt:lpstr>
      <vt:lpstr>PowerPoint Presentation</vt:lpstr>
      <vt:lpstr>PowerPoint Presentation</vt:lpstr>
      <vt:lpstr>Changing the Label Dynamically</vt:lpstr>
      <vt:lpstr>PowerPoint Presentation</vt:lpstr>
      <vt:lpstr>PowerPoint Presentation</vt:lpstr>
      <vt:lpstr>Disabling Element and Read Only</vt:lpstr>
      <vt:lpstr>Intrinsic Functions</vt:lpstr>
      <vt:lpstr>PowerPoint Presentation</vt:lpstr>
      <vt:lpstr>Attributes -Textfield</vt:lpstr>
      <vt:lpstr>Attribute - Password</vt:lpstr>
      <vt:lpstr>Attributes - TextArea</vt:lpstr>
      <vt:lpstr>Attributes - Checkbox</vt:lpstr>
      <vt:lpstr>Attributes - Radiobutton</vt:lpstr>
      <vt:lpstr>Attributes - select</vt:lpstr>
      <vt:lpstr>Attribute - option</vt:lpstr>
      <vt:lpstr>Attribute - Button</vt:lpstr>
      <vt:lpstr>Form Events</vt:lpstr>
      <vt:lpstr>Form Events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 Object, Methods And Properties</dc:title>
  <dc:creator>Aryaman</dc:creator>
  <cp:lastModifiedBy>Windows User</cp:lastModifiedBy>
  <cp:revision>55</cp:revision>
  <dcterms:created xsi:type="dcterms:W3CDTF">2019-08-25T03:58:19Z</dcterms:created>
  <dcterms:modified xsi:type="dcterms:W3CDTF">2020-08-24T07:05:28Z</dcterms:modified>
</cp:coreProperties>
</file>