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90" r:id="rId27"/>
    <p:sldId id="281" r:id="rId28"/>
    <p:sldId id="282" r:id="rId29"/>
    <p:sldId id="283" r:id="rId30"/>
    <p:sldId id="291" r:id="rId31"/>
    <p:sldId id="284" r:id="rId32"/>
    <p:sldId id="285" r:id="rId33"/>
    <p:sldId id="286" r:id="rId34"/>
    <p:sldId id="292" r:id="rId35"/>
    <p:sldId id="287" r:id="rId36"/>
    <p:sldId id="293" r:id="rId37"/>
    <p:sldId id="294" r:id="rId38"/>
    <p:sldId id="295" r:id="rId39"/>
    <p:sldId id="296" r:id="rId40"/>
    <p:sldId id="288" r:id="rId41"/>
    <p:sldId id="289" r:id="rId42"/>
    <p:sldId id="297" r:id="rId43"/>
    <p:sldId id="298" r:id="rId44"/>
    <p:sldId id="299" r:id="rId45"/>
    <p:sldId id="300" r:id="rId46"/>
    <p:sldId id="301" r:id="rId47"/>
    <p:sldId id="304" r:id="rId48"/>
    <p:sldId id="305" r:id="rId49"/>
    <p:sldId id="302" r:id="rId50"/>
    <p:sldId id="303"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p:scale>
          <a:sx n="100" d="100"/>
          <a:sy n="100" d="100"/>
        </p:scale>
        <p:origin x="-6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217513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46936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2852740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179205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249063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225537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394978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77494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413790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826799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7C1FF-9EAA-42B0-90A5-205CCB31E587}"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22366-E9F1-4AD8-8746-890670DA9A3A}" type="slidenum">
              <a:rPr lang="en-US" smtClean="0"/>
              <a:pPr/>
              <a:t>‹#›</a:t>
            </a:fld>
            <a:endParaRPr lang="en-US"/>
          </a:p>
        </p:txBody>
      </p:sp>
    </p:spTree>
    <p:extLst>
      <p:ext uri="{BB962C8B-B14F-4D97-AF65-F5344CB8AC3E}">
        <p14:creationId xmlns:p14="http://schemas.microsoft.com/office/powerpoint/2010/main" val="382007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7C1FF-9EAA-42B0-90A5-205CCB31E587}" type="datetimeFigureOut">
              <a:rPr lang="en-US" smtClean="0"/>
              <a:pPr/>
              <a:t>10/20/2020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22366-E9F1-4AD8-8746-890670DA9A3A}" type="slidenum">
              <a:rPr lang="en-US" smtClean="0"/>
              <a:pPr/>
              <a:t>‹#›</a:t>
            </a:fld>
            <a:endParaRPr lang="en-US"/>
          </a:p>
        </p:txBody>
      </p:sp>
    </p:spTree>
    <p:extLst>
      <p:ext uri="{BB962C8B-B14F-4D97-AF65-F5344CB8AC3E}">
        <p14:creationId xmlns:p14="http://schemas.microsoft.com/office/powerpoint/2010/main" val="418373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www.yourhtmlsource.com/javascript/functio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abc236@pqr.com" TargetMode="External"/><Relationship Id="rId2" Type="http://schemas.openxmlformats.org/officeDocument/2006/relationships/hyperlink" Target="https://www.javascripttutorial.net/javascript-str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jsref/jsref_regexp_i.asp" TargetMode="External"/><Relationship Id="rId2" Type="http://schemas.openxmlformats.org/officeDocument/2006/relationships/hyperlink" Target="https://www.w3schools.com/jsref/jsref_regexp_g.asp" TargetMode="External"/><Relationship Id="rId1" Type="http://schemas.openxmlformats.org/officeDocument/2006/relationships/slideLayout" Target="../slideLayouts/slideLayout2.xml"/><Relationship Id="rId4" Type="http://schemas.openxmlformats.org/officeDocument/2006/relationships/hyperlink" Target="https://www.w3schools.com/jsref/jsref_regexp_m.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Abc.xyz.pwr@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2.xml"/><Relationship Id="rId5" Type="http://schemas.openxmlformats.org/officeDocument/2006/relationships/hyperlink" Target="mailto:abc@yahoo.com.in" TargetMode="External"/><Relationship Id="rId4" Type="http://schemas.openxmlformats.org/officeDocument/2006/relationships/hyperlink" Target="mailto:Abc-pqr@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5</a:t>
            </a:r>
            <a:endParaRPr lang="en-US" dirty="0"/>
          </a:p>
        </p:txBody>
      </p:sp>
      <p:sp>
        <p:nvSpPr>
          <p:cNvPr id="3" name="Subtitle 2"/>
          <p:cNvSpPr>
            <a:spLocks noGrp="1"/>
          </p:cNvSpPr>
          <p:nvPr>
            <p:ph type="subTitle" idx="1"/>
          </p:nvPr>
        </p:nvSpPr>
        <p:spPr/>
        <p:txBody>
          <a:bodyPr/>
          <a:lstStyle/>
          <a:p>
            <a:r>
              <a:rPr lang="en-US" dirty="0" smtClean="0"/>
              <a:t>Regular Expression, Rollover and Frames</a:t>
            </a:r>
            <a:endParaRPr lang="en-US" dirty="0"/>
          </a:p>
        </p:txBody>
      </p:sp>
    </p:spTree>
    <p:extLst>
      <p:ext uri="{BB962C8B-B14F-4D97-AF65-F5344CB8AC3E}">
        <p14:creationId xmlns:p14="http://schemas.microsoft.com/office/powerpoint/2010/main" val="358428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frame tree</a:t>
            </a:r>
            <a:endParaRPr lang="en-US" dirty="0"/>
          </a:p>
        </p:txBody>
      </p:sp>
      <p:sp>
        <p:nvSpPr>
          <p:cNvPr id="3" name="Content Placeholder 2"/>
          <p:cNvSpPr>
            <a:spLocks noGrp="1"/>
          </p:cNvSpPr>
          <p:nvPr>
            <p:ph idx="1"/>
          </p:nvPr>
        </p:nvSpPr>
        <p:spPr/>
        <p:txBody>
          <a:bodyPr>
            <a:normAutofit fontScale="92500"/>
          </a:bodyPr>
          <a:lstStyle/>
          <a:p>
            <a:r>
              <a:rPr lang="en-US" dirty="0"/>
              <a:t>To modify something in another frame you must first </a:t>
            </a:r>
            <a:r>
              <a:rPr lang="en-US" b="1" dirty="0"/>
              <a:t>travel along the frame tree from the frame you're in to the frame you want to control</a:t>
            </a:r>
            <a:r>
              <a:rPr lang="en-US" dirty="0"/>
              <a:t>. This involves some keywords</a:t>
            </a:r>
            <a:r>
              <a:rPr lang="en-US" dirty="0" smtClean="0"/>
              <a:t>.</a:t>
            </a:r>
          </a:p>
          <a:p>
            <a:r>
              <a:rPr lang="en-US" dirty="0"/>
              <a:t>Every frame has what's known as a </a:t>
            </a:r>
            <a:r>
              <a:rPr lang="en-US" b="1" dirty="0"/>
              <a:t>parent frame</a:t>
            </a:r>
            <a:r>
              <a:rPr lang="en-US" dirty="0"/>
              <a:t> — that is, the frame above it in the hierarchy. one's parent is content; </a:t>
            </a:r>
            <a:r>
              <a:rPr lang="en-US" dirty="0" err="1"/>
              <a:t>nav's</a:t>
            </a:r>
            <a:r>
              <a:rPr lang="en-US" dirty="0"/>
              <a:t> parent is top; and top's parent is top too (there aren't any more levels up, so it takes itself as a parent). </a:t>
            </a:r>
          </a:p>
        </p:txBody>
      </p:sp>
    </p:spTree>
    <p:extLst>
      <p:ext uri="{BB962C8B-B14F-4D97-AF65-F5344CB8AC3E}">
        <p14:creationId xmlns:p14="http://schemas.microsoft.com/office/powerpoint/2010/main" val="75109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the frame tree</a:t>
            </a:r>
          </a:p>
        </p:txBody>
      </p:sp>
      <p:sp>
        <p:nvSpPr>
          <p:cNvPr id="3" name="Content Placeholder 2"/>
          <p:cNvSpPr>
            <a:spLocks noGrp="1"/>
          </p:cNvSpPr>
          <p:nvPr>
            <p:ph idx="1"/>
          </p:nvPr>
        </p:nvSpPr>
        <p:spPr/>
        <p:txBody>
          <a:bodyPr>
            <a:normAutofit fontScale="77500" lnSpcReduction="20000"/>
          </a:bodyPr>
          <a:lstStyle/>
          <a:p>
            <a:r>
              <a:rPr lang="en-US" dirty="0"/>
              <a:t>To access a parent frame, we use just that</a:t>
            </a:r>
            <a:r>
              <a:rPr lang="en-US" dirty="0" smtClean="0"/>
              <a:t>:</a:t>
            </a:r>
          </a:p>
          <a:p>
            <a:pPr lvl="1"/>
            <a:r>
              <a:rPr lang="en-US" dirty="0" smtClean="0"/>
              <a:t>Parent</a:t>
            </a:r>
          </a:p>
          <a:p>
            <a:r>
              <a:rPr lang="en-US" dirty="0"/>
              <a:t>From three, to get to top, we could </a:t>
            </a:r>
            <a:r>
              <a:rPr lang="en-US" dirty="0" smtClean="0"/>
              <a:t>write:</a:t>
            </a:r>
          </a:p>
          <a:p>
            <a:pPr lvl="1"/>
            <a:r>
              <a:rPr lang="en-US" dirty="0" err="1" smtClean="0"/>
              <a:t>parent.parent</a:t>
            </a:r>
            <a:endParaRPr lang="en-US" dirty="0" smtClean="0"/>
          </a:p>
          <a:p>
            <a:r>
              <a:rPr lang="en-US" dirty="0"/>
              <a:t>top has two children, </a:t>
            </a:r>
            <a:r>
              <a:rPr lang="en-US" dirty="0" err="1"/>
              <a:t>nav</a:t>
            </a:r>
            <a:r>
              <a:rPr lang="en-US" dirty="0"/>
              <a:t> and content; while content has itself three children. </a:t>
            </a:r>
            <a:endParaRPr lang="en-US" dirty="0" smtClean="0"/>
          </a:p>
          <a:p>
            <a:r>
              <a:rPr lang="en-US" dirty="0" smtClean="0"/>
              <a:t>To </a:t>
            </a:r>
            <a:r>
              <a:rPr lang="en-US" dirty="0"/>
              <a:t>access a child frame from its parent, we </a:t>
            </a:r>
            <a:r>
              <a:rPr lang="en-US" dirty="0" smtClean="0"/>
              <a:t>use:</a:t>
            </a:r>
          </a:p>
          <a:p>
            <a:pPr lvl="1"/>
            <a:r>
              <a:rPr lang="en-US" dirty="0" err="1" smtClean="0"/>
              <a:t>self.childName</a:t>
            </a:r>
            <a:endParaRPr lang="en-US" dirty="0" smtClean="0"/>
          </a:p>
          <a:p>
            <a:r>
              <a:rPr lang="en-US" dirty="0"/>
              <a:t> To get from three to </a:t>
            </a:r>
            <a:r>
              <a:rPr lang="en-US" dirty="0" err="1" smtClean="0"/>
              <a:t>nav</a:t>
            </a:r>
            <a:r>
              <a:rPr lang="en-US" dirty="0" smtClean="0"/>
              <a:t>:</a:t>
            </a:r>
          </a:p>
          <a:p>
            <a:pPr lvl="1"/>
            <a:r>
              <a:rPr lang="en-US" dirty="0" err="1" smtClean="0"/>
              <a:t>parent.parent.nav</a:t>
            </a:r>
            <a:endParaRPr lang="en-US" dirty="0" smtClean="0"/>
          </a:p>
          <a:p>
            <a:r>
              <a:rPr lang="en-US" dirty="0"/>
              <a:t>To go to three from </a:t>
            </a:r>
            <a:r>
              <a:rPr lang="en-US" dirty="0" smtClean="0"/>
              <a:t>top:</a:t>
            </a:r>
          </a:p>
          <a:p>
            <a:pPr lvl="1"/>
            <a:r>
              <a:rPr lang="en-US" dirty="0" err="1"/>
              <a:t>self.content.three</a:t>
            </a:r>
            <a:endParaRPr lang="en-US" dirty="0"/>
          </a:p>
        </p:txBody>
      </p:sp>
      <p:pic>
        <p:nvPicPr>
          <p:cNvPr id="4" name="Picture 4" descr="Diagram of frame tree with three frameset lev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953000"/>
            <a:ext cx="2209800" cy="10269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00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another frame</a:t>
            </a:r>
            <a:endParaRPr lang="en-US" dirty="0"/>
          </a:p>
        </p:txBody>
      </p:sp>
      <p:sp>
        <p:nvSpPr>
          <p:cNvPr id="3" name="Content Placeholder 2"/>
          <p:cNvSpPr>
            <a:spLocks noGrp="1"/>
          </p:cNvSpPr>
          <p:nvPr>
            <p:ph idx="1"/>
          </p:nvPr>
        </p:nvSpPr>
        <p:spPr/>
        <p:txBody>
          <a:bodyPr>
            <a:normAutofit lnSpcReduction="10000"/>
          </a:bodyPr>
          <a:lstStyle/>
          <a:p>
            <a:r>
              <a:rPr lang="en-US" dirty="0" smtClean="0"/>
              <a:t>Think that we </a:t>
            </a:r>
            <a:r>
              <a:rPr lang="en-US" dirty="0"/>
              <a:t>were in the frame one, and we wanted to execute a </a:t>
            </a:r>
            <a:r>
              <a:rPr lang="en-US" b="1" dirty="0">
                <a:hlinkClick r:id="rId2"/>
              </a:rPr>
              <a:t>function</a:t>
            </a:r>
            <a:r>
              <a:rPr lang="en-US" dirty="0"/>
              <a:t> that's in nav. We traverse the frame tree, and then once we're in the right place we execute the code as if we're in the same document after that point</a:t>
            </a:r>
            <a:r>
              <a:rPr lang="en-US" dirty="0" smtClean="0"/>
              <a:t>.</a:t>
            </a:r>
          </a:p>
          <a:p>
            <a:pPr lvl="1"/>
            <a:r>
              <a:rPr lang="en-US" dirty="0" err="1"/>
              <a:t>parent.parent.nav.functionName</a:t>
            </a:r>
            <a:r>
              <a:rPr lang="en-US" dirty="0" smtClean="0"/>
              <a:t>();</a:t>
            </a:r>
          </a:p>
          <a:p>
            <a:r>
              <a:rPr lang="en-US" dirty="0"/>
              <a:t>Accessing variables and the rest is much the same</a:t>
            </a:r>
            <a:r>
              <a:rPr lang="en-US" dirty="0" smtClean="0"/>
              <a:t>:</a:t>
            </a:r>
          </a:p>
          <a:p>
            <a:pPr lvl="1"/>
            <a:r>
              <a:rPr lang="en-US" sz="2000" dirty="0" err="1"/>
              <a:t>parent.parent.nav.document.var</a:t>
            </a:r>
            <a:r>
              <a:rPr lang="en-US" sz="2000" dirty="0"/>
              <a:t> = </a:t>
            </a:r>
            <a:r>
              <a:rPr lang="en-US" sz="2000" dirty="0" smtClean="0"/>
              <a:t>“</a:t>
            </a:r>
            <a:r>
              <a:rPr lang="en-US" sz="2000" dirty="0" err="1" smtClean="0"/>
              <a:t>abc</a:t>
            </a:r>
            <a:r>
              <a:rPr lang="en-US" sz="2000" dirty="0" smtClean="0"/>
              <a:t>";</a:t>
            </a:r>
          </a:p>
          <a:p>
            <a:pPr lvl="1"/>
            <a:r>
              <a:rPr lang="en-US" sz="2000" dirty="0" err="1" smtClean="0"/>
              <a:t>Top.nav.document.var</a:t>
            </a:r>
            <a:r>
              <a:rPr lang="en-US" sz="2000" dirty="0" smtClean="0"/>
              <a:t> = “</a:t>
            </a:r>
            <a:r>
              <a:rPr lang="en-US" sz="2000" dirty="0" err="1" smtClean="0"/>
              <a:t>abc</a:t>
            </a:r>
            <a:r>
              <a:rPr lang="en-US" sz="2000" dirty="0" smtClean="0"/>
              <a:t>”</a:t>
            </a:r>
            <a:endParaRPr lang="en-US" sz="2000" dirty="0"/>
          </a:p>
        </p:txBody>
      </p:sp>
      <p:pic>
        <p:nvPicPr>
          <p:cNvPr id="4" name="Picture 4" descr="Diagram of frame tree with three frameset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493124"/>
            <a:ext cx="2209800" cy="10269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50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Calling  a child window’s </a:t>
            </a:r>
            <a:r>
              <a:rPr lang="en-US" dirty="0" err="1" smtClean="0"/>
              <a:t>Javascript</a:t>
            </a:r>
            <a:r>
              <a:rPr lang="en-US" dirty="0" smtClean="0"/>
              <a:t> function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7438685"/>
              </p:ext>
            </p:extLst>
          </p:nvPr>
        </p:nvGraphicFramePr>
        <p:xfrm>
          <a:off x="457200" y="1600200"/>
          <a:ext cx="8229600" cy="3474720"/>
        </p:xfrm>
        <a:graphic>
          <a:graphicData uri="http://schemas.openxmlformats.org/drawingml/2006/table">
            <a:tbl>
              <a:tblPr firstRow="1" bandRow="1">
                <a:tableStyleId>{5C22544A-7EE6-4342-B048-85BDC9FD1C3A}</a:tableStyleId>
              </a:tblPr>
              <a:tblGrid>
                <a:gridCol w="8229600"/>
              </a:tblGrid>
              <a:tr h="1676400">
                <a:tc>
                  <a:txBody>
                    <a:bodyPr/>
                    <a:lstStyle/>
                    <a:p>
                      <a:r>
                        <a:rPr lang="en-US" dirty="0" smtClean="0">
                          <a:solidFill>
                            <a:schemeClr val="tx1"/>
                          </a:solidFill>
                        </a:rPr>
                        <a:t>WebPage1  (name:</a:t>
                      </a:r>
                      <a:r>
                        <a:rPr lang="en-US" baseline="0" dirty="0" smtClean="0">
                          <a:solidFill>
                            <a:schemeClr val="tx1"/>
                          </a:solidFill>
                        </a:rPr>
                        <a:t> </a:t>
                      </a:r>
                      <a:r>
                        <a:rPr lang="en-US" baseline="0" dirty="0" err="1" smtClean="0">
                          <a:solidFill>
                            <a:schemeClr val="tx1"/>
                          </a:solidFill>
                        </a:rPr>
                        <a:t>toppage</a:t>
                      </a:r>
                      <a:r>
                        <a:rPr lang="en-US" baseline="0" dirty="0" smtClean="0">
                          <a:solidFill>
                            <a:schemeClr val="tx1"/>
                          </a:solidFill>
                        </a:rPr>
                        <a:t>)</a:t>
                      </a:r>
                      <a:endParaRPr lang="en-US" dirty="0" smtClean="0">
                        <a:solidFill>
                          <a:schemeClr val="tx1"/>
                        </a:solidFill>
                      </a:endParaRPr>
                    </a:p>
                    <a:p>
                      <a:endParaRPr lang="en-US" dirty="0" smtClean="0">
                        <a:solidFill>
                          <a:schemeClr val="tx1"/>
                        </a:solidFill>
                      </a:endParaRPr>
                    </a:p>
                    <a:p>
                      <a:r>
                        <a:rPr lang="en-US" dirty="0" smtClean="0">
                          <a:solidFill>
                            <a:schemeClr val="tx1"/>
                          </a:solidFill>
                        </a:rPr>
                        <a:t>function </a:t>
                      </a:r>
                      <a:r>
                        <a:rPr lang="en-US" dirty="0" err="1" smtClean="0">
                          <a:solidFill>
                            <a:schemeClr val="tx1"/>
                          </a:solidFill>
                        </a:rPr>
                        <a:t>changeContent</a:t>
                      </a:r>
                      <a:r>
                        <a:rPr lang="en-US" dirty="0" smtClean="0">
                          <a:solidFill>
                            <a:schemeClr val="tx1"/>
                          </a:solidFill>
                        </a:rPr>
                        <a:t>()</a:t>
                      </a:r>
                    </a:p>
                    <a:p>
                      <a:r>
                        <a:rPr lang="en-US" dirty="0" smtClean="0">
                          <a:solidFill>
                            <a:schemeClr val="tx1"/>
                          </a:solidFill>
                        </a:rPr>
                        <a:t>{</a:t>
                      </a:r>
                    </a:p>
                    <a:p>
                      <a:r>
                        <a:rPr lang="en-US" dirty="0" smtClean="0">
                          <a:solidFill>
                            <a:schemeClr val="tx1"/>
                          </a:solidFill>
                        </a:rPr>
                        <a:t>  alert(“Welcome”);</a:t>
                      </a:r>
                    </a:p>
                    <a:p>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76400">
                <a:tc>
                  <a:txBody>
                    <a:bodyPr/>
                    <a:lstStyle/>
                    <a:p>
                      <a:r>
                        <a:rPr lang="en-US" dirty="0" smtClean="0">
                          <a:solidFill>
                            <a:schemeClr val="tx1"/>
                          </a:solidFill>
                        </a:rPr>
                        <a:t>Webpage2</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To do this use – </a:t>
                      </a:r>
                      <a:r>
                        <a:rPr lang="en-US" dirty="0" err="1" smtClean="0">
                          <a:solidFill>
                            <a:schemeClr val="tx1"/>
                          </a:solidFill>
                        </a:rPr>
                        <a:t>parent.toppage.changecontent</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ounded Rectangle 4"/>
          <p:cNvSpPr/>
          <p:nvPr/>
        </p:nvSpPr>
        <p:spPr>
          <a:xfrm>
            <a:off x="609600" y="3886200"/>
            <a:ext cx="1295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2</a:t>
            </a:r>
            <a:endParaRPr lang="en-US" dirty="0"/>
          </a:p>
        </p:txBody>
      </p:sp>
      <p:sp>
        <p:nvSpPr>
          <p:cNvPr id="7" name="Line Callout 2 (Border and Accent Bar) 6"/>
          <p:cNvSpPr/>
          <p:nvPr/>
        </p:nvSpPr>
        <p:spPr>
          <a:xfrm>
            <a:off x="2819400" y="3657600"/>
            <a:ext cx="2236470" cy="1066800"/>
          </a:xfrm>
          <a:prstGeom prst="accentBorderCallout2">
            <a:avLst>
              <a:gd name="adj1" fmla="val 18750"/>
              <a:gd name="adj2" fmla="val -8333"/>
              <a:gd name="adj3" fmla="val 18750"/>
              <a:gd name="adj4" fmla="val -16667"/>
              <a:gd name="adj5" fmla="val 35357"/>
              <a:gd name="adj6" fmla="val -410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18474" y="3680698"/>
            <a:ext cx="2363126" cy="923330"/>
          </a:xfrm>
          <a:prstGeom prst="rect">
            <a:avLst/>
          </a:prstGeom>
          <a:noFill/>
        </p:spPr>
        <p:txBody>
          <a:bodyPr wrap="square" rtlCol="0">
            <a:spAutoFit/>
          </a:bodyPr>
          <a:lstStyle/>
          <a:p>
            <a:r>
              <a:rPr lang="en-US" dirty="0" smtClean="0"/>
              <a:t>This button will call </a:t>
            </a:r>
            <a:r>
              <a:rPr lang="en-US" dirty="0" err="1" smtClean="0"/>
              <a:t>changecontent</a:t>
            </a:r>
            <a:r>
              <a:rPr lang="en-US" dirty="0" smtClean="0"/>
              <a:t>() function of webpage1</a:t>
            </a:r>
            <a:endParaRPr lang="en-US" dirty="0"/>
          </a:p>
        </p:txBody>
      </p:sp>
      <p:sp>
        <p:nvSpPr>
          <p:cNvPr id="9" name="TextBox 8"/>
          <p:cNvSpPr txBox="1"/>
          <p:nvPr/>
        </p:nvSpPr>
        <p:spPr>
          <a:xfrm>
            <a:off x="838200" y="5562600"/>
            <a:ext cx="2917978" cy="369332"/>
          </a:xfrm>
          <a:prstGeom prst="rect">
            <a:avLst/>
          </a:prstGeom>
          <a:noFill/>
        </p:spPr>
        <p:txBody>
          <a:bodyPr wrap="none" rtlCol="0">
            <a:spAutoFit/>
          </a:bodyPr>
          <a:lstStyle/>
          <a:p>
            <a:r>
              <a:rPr lang="en-US" dirty="0" smtClean="0"/>
              <a:t>Example - FrameDemo1.html</a:t>
            </a:r>
            <a:endParaRPr lang="en-US" dirty="0"/>
          </a:p>
        </p:txBody>
      </p:sp>
    </p:spTree>
    <p:extLst>
      <p:ext uri="{BB962C8B-B14F-4D97-AF65-F5344CB8AC3E}">
        <p14:creationId xmlns:p14="http://schemas.microsoft.com/office/powerpoint/2010/main" val="206174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Changing the content of child window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1122420"/>
              </p:ext>
            </p:extLst>
          </p:nvPr>
        </p:nvGraphicFramePr>
        <p:xfrm>
          <a:off x="457200" y="1600200"/>
          <a:ext cx="8229600" cy="3474720"/>
        </p:xfrm>
        <a:graphic>
          <a:graphicData uri="http://schemas.openxmlformats.org/drawingml/2006/table">
            <a:tbl>
              <a:tblPr firstRow="1" bandRow="1">
                <a:tableStyleId>{5C22544A-7EE6-4342-B048-85BDC9FD1C3A}</a:tableStyleId>
              </a:tblPr>
              <a:tblGrid>
                <a:gridCol w="8229600"/>
              </a:tblGrid>
              <a:tr h="1676400">
                <a:tc>
                  <a:txBody>
                    <a:bodyPr/>
                    <a:lstStyle/>
                    <a:p>
                      <a:r>
                        <a:rPr lang="en-US" dirty="0" smtClean="0">
                          <a:solidFill>
                            <a:schemeClr val="tx1"/>
                          </a:solidFill>
                        </a:rPr>
                        <a:t>WebPage1  (name:</a:t>
                      </a:r>
                      <a:r>
                        <a:rPr lang="en-US" baseline="0" dirty="0" smtClean="0">
                          <a:solidFill>
                            <a:schemeClr val="tx1"/>
                          </a:solidFill>
                        </a:rPr>
                        <a:t> </a:t>
                      </a:r>
                      <a:r>
                        <a:rPr lang="en-US" baseline="0" dirty="0" err="1" smtClean="0">
                          <a:solidFill>
                            <a:schemeClr val="tx1"/>
                          </a:solidFill>
                        </a:rPr>
                        <a:t>toppage</a:t>
                      </a:r>
                      <a:r>
                        <a:rPr lang="en-US" baseline="0" dirty="0" smtClean="0">
                          <a:solidFill>
                            <a:schemeClr val="tx1"/>
                          </a:solidFill>
                        </a:rPr>
                        <a:t>)</a:t>
                      </a:r>
                      <a:endParaRPr lang="en-US" dirty="0" smtClean="0">
                        <a:solidFill>
                          <a:schemeClr val="tx1"/>
                        </a:solidFill>
                      </a:endParaRPr>
                    </a:p>
                    <a:p>
                      <a:endParaRPr lang="en-US" dirty="0" smtClean="0">
                        <a:solidFill>
                          <a:schemeClr val="tx1"/>
                        </a:solidFill>
                      </a:endParaRPr>
                    </a:p>
                    <a:p>
                      <a:r>
                        <a:rPr lang="en-US" dirty="0" smtClean="0">
                          <a:solidFill>
                            <a:schemeClr val="tx1"/>
                          </a:solidFill>
                        </a:rPr>
                        <a:t>function </a:t>
                      </a:r>
                      <a:r>
                        <a:rPr lang="en-US" dirty="0" err="1" smtClean="0">
                          <a:solidFill>
                            <a:schemeClr val="tx1"/>
                          </a:solidFill>
                        </a:rPr>
                        <a:t>changeContent</a:t>
                      </a:r>
                      <a:r>
                        <a:rPr lang="en-US" dirty="0" smtClean="0">
                          <a:solidFill>
                            <a:schemeClr val="tx1"/>
                          </a:solidFill>
                        </a:rPr>
                        <a:t>()</a:t>
                      </a:r>
                    </a:p>
                    <a:p>
                      <a:r>
                        <a:rPr lang="en-US" dirty="0" smtClean="0">
                          <a:solidFill>
                            <a:schemeClr val="tx1"/>
                          </a:solidFill>
                        </a:rPr>
                        <a:t>{</a:t>
                      </a:r>
                    </a:p>
                    <a:p>
                      <a:r>
                        <a:rPr lang="en-US" dirty="0" err="1" smtClean="0">
                          <a:solidFill>
                            <a:schemeClr val="tx1"/>
                          </a:solidFill>
                        </a:rPr>
                        <a:t>parent.toppage.location.href</a:t>
                      </a:r>
                      <a:r>
                        <a:rPr lang="en-US" dirty="0" smtClean="0">
                          <a:solidFill>
                            <a:schemeClr val="tx1"/>
                          </a:solidFill>
                        </a:rPr>
                        <a:t>= “webpage3.html”.</a:t>
                      </a:r>
                    </a:p>
                    <a:p>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76400">
                <a:tc>
                  <a:txBody>
                    <a:bodyPr/>
                    <a:lstStyle/>
                    <a:p>
                      <a:r>
                        <a:rPr lang="en-US" dirty="0" smtClean="0">
                          <a:solidFill>
                            <a:schemeClr val="tx1"/>
                          </a:solidFill>
                        </a:rPr>
                        <a:t>Webpage2</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To do this use – </a:t>
                      </a:r>
                      <a:r>
                        <a:rPr lang="en-US" dirty="0" err="1" smtClean="0">
                          <a:solidFill>
                            <a:schemeClr val="tx1"/>
                          </a:solidFill>
                        </a:rPr>
                        <a:t>parent.toppage.changecontent</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ounded Rectangle 4"/>
          <p:cNvSpPr/>
          <p:nvPr/>
        </p:nvSpPr>
        <p:spPr>
          <a:xfrm>
            <a:off x="609600" y="3886200"/>
            <a:ext cx="1295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2</a:t>
            </a:r>
            <a:endParaRPr lang="en-US" dirty="0"/>
          </a:p>
        </p:txBody>
      </p:sp>
      <p:sp>
        <p:nvSpPr>
          <p:cNvPr id="7" name="Line Callout 2 (Border and Accent Bar) 6"/>
          <p:cNvSpPr/>
          <p:nvPr/>
        </p:nvSpPr>
        <p:spPr>
          <a:xfrm>
            <a:off x="2819400" y="3657600"/>
            <a:ext cx="2236470" cy="1066800"/>
          </a:xfrm>
          <a:prstGeom prst="accentBorderCallout2">
            <a:avLst>
              <a:gd name="adj1" fmla="val 18750"/>
              <a:gd name="adj2" fmla="val -8333"/>
              <a:gd name="adj3" fmla="val 18750"/>
              <a:gd name="adj4" fmla="val -16667"/>
              <a:gd name="adj5" fmla="val 35357"/>
              <a:gd name="adj6" fmla="val -410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18474" y="3680698"/>
            <a:ext cx="2363126" cy="923330"/>
          </a:xfrm>
          <a:prstGeom prst="rect">
            <a:avLst/>
          </a:prstGeom>
          <a:noFill/>
        </p:spPr>
        <p:txBody>
          <a:bodyPr wrap="square" rtlCol="0">
            <a:spAutoFit/>
          </a:bodyPr>
          <a:lstStyle/>
          <a:p>
            <a:r>
              <a:rPr lang="en-US" dirty="0" smtClean="0"/>
              <a:t>This button will call </a:t>
            </a:r>
            <a:r>
              <a:rPr lang="en-US" dirty="0" err="1" smtClean="0"/>
              <a:t>changecontent</a:t>
            </a:r>
            <a:r>
              <a:rPr lang="en-US" dirty="0" smtClean="0"/>
              <a:t>() function of webpage1</a:t>
            </a:r>
            <a:endParaRPr lang="en-US" dirty="0"/>
          </a:p>
        </p:txBody>
      </p:sp>
      <p:sp>
        <p:nvSpPr>
          <p:cNvPr id="9" name="TextBox 8"/>
          <p:cNvSpPr txBox="1"/>
          <p:nvPr/>
        </p:nvSpPr>
        <p:spPr>
          <a:xfrm>
            <a:off x="838200" y="5562600"/>
            <a:ext cx="2962862" cy="369332"/>
          </a:xfrm>
          <a:prstGeom prst="rect">
            <a:avLst/>
          </a:prstGeom>
          <a:noFill/>
        </p:spPr>
        <p:txBody>
          <a:bodyPr wrap="none" rtlCol="0">
            <a:spAutoFit/>
          </a:bodyPr>
          <a:lstStyle/>
          <a:p>
            <a:r>
              <a:rPr lang="en-US" dirty="0" smtClean="0"/>
              <a:t>Example – FrameDemo2.html</a:t>
            </a:r>
            <a:endParaRPr lang="en-US" dirty="0"/>
          </a:p>
        </p:txBody>
      </p:sp>
    </p:spTree>
    <p:extLst>
      <p:ext uri="{BB962C8B-B14F-4D97-AF65-F5344CB8AC3E}">
        <p14:creationId xmlns:p14="http://schemas.microsoft.com/office/powerpoint/2010/main" val="121132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Changing the content of child window</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64374045"/>
              </p:ext>
            </p:extLst>
          </p:nvPr>
        </p:nvGraphicFramePr>
        <p:xfrm>
          <a:off x="457200" y="1539240"/>
          <a:ext cx="8229600" cy="3352800"/>
        </p:xfrm>
        <a:graphic>
          <a:graphicData uri="http://schemas.openxmlformats.org/drawingml/2006/table">
            <a:tbl>
              <a:tblPr firstRow="1" bandRow="1">
                <a:tableStyleId>{5C22544A-7EE6-4342-B048-85BDC9FD1C3A}</a:tableStyleId>
              </a:tblPr>
              <a:tblGrid>
                <a:gridCol w="8229600"/>
              </a:tblGrid>
              <a:tr h="1676400">
                <a:tc>
                  <a:txBody>
                    <a:bodyPr/>
                    <a:lstStyle/>
                    <a:p>
                      <a:r>
                        <a:rPr lang="en-US" dirty="0" smtClean="0">
                          <a:solidFill>
                            <a:schemeClr val="tx1"/>
                          </a:solidFill>
                        </a:rPr>
                        <a:t>WebPage3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1676400">
                <a:tc>
                  <a:txBody>
                    <a:bodyPr/>
                    <a:lstStyle/>
                    <a:p>
                      <a:r>
                        <a:rPr lang="en-US" dirty="0" smtClean="0">
                          <a:solidFill>
                            <a:schemeClr val="tx1"/>
                          </a:solidFill>
                        </a:rPr>
                        <a:t>Webpage2</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ounded Rectangle 4"/>
          <p:cNvSpPr/>
          <p:nvPr/>
        </p:nvSpPr>
        <p:spPr>
          <a:xfrm>
            <a:off x="609600" y="3688080"/>
            <a:ext cx="1295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2</a:t>
            </a:r>
            <a:endParaRPr lang="en-US" dirty="0"/>
          </a:p>
        </p:txBody>
      </p:sp>
    </p:spTree>
    <p:extLst>
      <p:ext uri="{BB962C8B-B14F-4D97-AF65-F5344CB8AC3E}">
        <p14:creationId xmlns:p14="http://schemas.microsoft.com/office/powerpoint/2010/main" val="3001114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to child window from </a:t>
            </a:r>
            <a:r>
              <a:rPr lang="en-US" dirty="0" err="1" smtClean="0"/>
              <a:t>Javascript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Javascript</a:t>
            </a:r>
            <a:r>
              <a:rPr lang="en-US" dirty="0" smtClean="0"/>
              <a:t> allows you to create the content dynamically.</a:t>
            </a:r>
          </a:p>
          <a:p>
            <a:r>
              <a:rPr lang="en-US" dirty="0" smtClean="0"/>
              <a:t>You can use </a:t>
            </a:r>
            <a:r>
              <a:rPr lang="en-US" dirty="0" err="1" smtClean="0"/>
              <a:t>onload</a:t>
            </a:r>
            <a:r>
              <a:rPr lang="en-US" dirty="0" smtClean="0"/>
              <a:t> event of frame set.</a:t>
            </a:r>
          </a:p>
          <a:p>
            <a:r>
              <a:rPr lang="en-US" dirty="0" smtClean="0"/>
              <a:t>Before writing the contents to child window make sure that child window is open using open() function.</a:t>
            </a:r>
          </a:p>
          <a:p>
            <a:r>
              <a:rPr lang="en-US" dirty="0" smtClean="0"/>
              <a:t>Using write() function u can write HTML contents to child window.</a:t>
            </a:r>
          </a:p>
          <a:p>
            <a:r>
              <a:rPr lang="en-US" dirty="0" smtClean="0"/>
              <a:t>At the end call close() function</a:t>
            </a:r>
          </a:p>
          <a:p>
            <a:r>
              <a:rPr lang="en-US" dirty="0" smtClean="0"/>
              <a:t>Example – FrameDemo3.html</a:t>
            </a:r>
          </a:p>
          <a:p>
            <a:endParaRPr lang="en-US" dirty="0" smtClean="0"/>
          </a:p>
        </p:txBody>
      </p:sp>
    </p:spTree>
    <p:extLst>
      <p:ext uri="{BB962C8B-B14F-4D97-AF65-F5344CB8AC3E}">
        <p14:creationId xmlns:p14="http://schemas.microsoft.com/office/powerpoint/2010/main" val="2397623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Accessing the elements of another child window</a:t>
            </a:r>
            <a:endParaRPr lang="en-US" dirty="0"/>
          </a:p>
        </p:txBody>
      </p:sp>
      <p:sp>
        <p:nvSpPr>
          <p:cNvPr id="3" name="Content Placeholder 2"/>
          <p:cNvSpPr>
            <a:spLocks noGrp="1"/>
          </p:cNvSpPr>
          <p:nvPr>
            <p:ph idx="1"/>
          </p:nvPr>
        </p:nvSpPr>
        <p:spPr/>
        <p:txBody>
          <a:bodyPr/>
          <a:lstStyle/>
          <a:p>
            <a:r>
              <a:rPr lang="en-US" dirty="0" smtClean="0"/>
              <a:t>Example </a:t>
            </a:r>
            <a:r>
              <a:rPr lang="en-US" smtClean="0"/>
              <a:t>– FrameDemo4.html</a:t>
            </a:r>
            <a:endParaRPr lang="en-US"/>
          </a:p>
        </p:txBody>
      </p:sp>
    </p:spTree>
    <p:extLst>
      <p:ext uri="{BB962C8B-B14F-4D97-AF65-F5344CB8AC3E}">
        <p14:creationId xmlns:p14="http://schemas.microsoft.com/office/powerpoint/2010/main" val="183916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Rollover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Rollover is a JavaScript technique used by Web developers to produce an effect in which the appearance of a graphical image changes when the user rolls the mouse pointer over </a:t>
            </a:r>
            <a:r>
              <a:rPr lang="en-US" dirty="0" smtClean="0"/>
              <a:t>it.</a:t>
            </a:r>
          </a:p>
          <a:p>
            <a:r>
              <a:rPr lang="en-US" dirty="0"/>
              <a:t>Rollover is triggered when the mouse moves over the primary image, causing the secondary image to appear. The primary image reappears when the mouse is moved away</a:t>
            </a:r>
            <a:r>
              <a:rPr lang="en-US" dirty="0" smtClean="0"/>
              <a:t>.</a:t>
            </a:r>
          </a:p>
          <a:p>
            <a:r>
              <a:rPr lang="en-US" dirty="0"/>
              <a:t>Rollover can be accomplished using text, buttons or images, which can be made to appear when the mouse is rolled over an image. The user needs two images/buttons to perform rollover action.</a:t>
            </a:r>
          </a:p>
        </p:txBody>
      </p:sp>
    </p:spTree>
    <p:extLst>
      <p:ext uri="{BB962C8B-B14F-4D97-AF65-F5344CB8AC3E}">
        <p14:creationId xmlns:p14="http://schemas.microsoft.com/office/powerpoint/2010/main" val="1564541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rollover</a:t>
            </a:r>
            <a:endParaRPr lang="en-US" dirty="0"/>
          </a:p>
        </p:txBody>
      </p:sp>
      <p:sp>
        <p:nvSpPr>
          <p:cNvPr id="3" name="Content Placeholder 2"/>
          <p:cNvSpPr>
            <a:spLocks noGrp="1"/>
          </p:cNvSpPr>
          <p:nvPr>
            <p:ph idx="1"/>
          </p:nvPr>
        </p:nvSpPr>
        <p:spPr/>
        <p:txBody>
          <a:bodyPr/>
          <a:lstStyle/>
          <a:p>
            <a:r>
              <a:rPr lang="en-US" dirty="0"/>
              <a:t>There are two ways to create </a:t>
            </a:r>
            <a:r>
              <a:rPr lang="en-US" dirty="0" smtClean="0"/>
              <a:t>rollover</a:t>
            </a:r>
          </a:p>
          <a:p>
            <a:pPr lvl="1"/>
            <a:r>
              <a:rPr lang="en-US" dirty="0" smtClean="0"/>
              <a:t>using </a:t>
            </a:r>
            <a:r>
              <a:rPr lang="en-US" dirty="0"/>
              <a:t>plain HTML </a:t>
            </a:r>
            <a:endParaRPr lang="en-US" dirty="0" smtClean="0"/>
          </a:p>
          <a:p>
            <a:pPr lvl="1"/>
            <a:r>
              <a:rPr lang="en-US" dirty="0" smtClean="0"/>
              <a:t>using </a:t>
            </a:r>
            <a:r>
              <a:rPr lang="en-US" dirty="0"/>
              <a:t>a mixture of JavaScript and HTML. </a:t>
            </a:r>
          </a:p>
        </p:txBody>
      </p:sp>
    </p:spTree>
    <p:extLst>
      <p:ext uri="{BB962C8B-B14F-4D97-AF65-F5344CB8AC3E}">
        <p14:creationId xmlns:p14="http://schemas.microsoft.com/office/powerpoint/2010/main" val="220465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a:t>
            </a:r>
            <a:endParaRPr lang="en-US" dirty="0"/>
          </a:p>
        </p:txBody>
      </p:sp>
      <p:sp>
        <p:nvSpPr>
          <p:cNvPr id="3" name="Content Placeholder 2"/>
          <p:cNvSpPr>
            <a:spLocks noGrp="1"/>
          </p:cNvSpPr>
          <p:nvPr>
            <p:ph idx="1"/>
          </p:nvPr>
        </p:nvSpPr>
        <p:spPr/>
        <p:txBody>
          <a:bodyPr/>
          <a:lstStyle/>
          <a:p>
            <a:r>
              <a:rPr lang="en-US" dirty="0"/>
              <a:t>HTML frames are used to divide your browser window into multiple sections where each section can load a separate HTML document. </a:t>
            </a:r>
            <a:endParaRPr lang="en-US" dirty="0" smtClean="0"/>
          </a:p>
          <a:p>
            <a:r>
              <a:rPr lang="en-US" dirty="0" smtClean="0"/>
              <a:t>A </a:t>
            </a:r>
            <a:r>
              <a:rPr lang="en-US" dirty="0"/>
              <a:t>collection of frames in the browser window is known as a </a:t>
            </a:r>
            <a:r>
              <a:rPr lang="en-US" b="1" dirty="0" smtClean="0"/>
              <a:t>frameset</a:t>
            </a:r>
          </a:p>
          <a:p>
            <a:r>
              <a:rPr lang="en-US" dirty="0" smtClean="0"/>
              <a:t>A </a:t>
            </a:r>
            <a:r>
              <a:rPr lang="en-US" dirty="0"/>
              <a:t>similar way the tables are organized: into rows and columns.</a:t>
            </a:r>
            <a:endParaRPr lang="en-US" b="1" dirty="0"/>
          </a:p>
        </p:txBody>
      </p:sp>
    </p:spTree>
    <p:extLst>
      <p:ext uri="{BB962C8B-B14F-4D97-AF65-F5344CB8AC3E}">
        <p14:creationId xmlns:p14="http://schemas.microsoft.com/office/powerpoint/2010/main" val="86724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Rollover using HTML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 </a:t>
            </a:r>
            <a:r>
              <a:rPr lang="en-US" dirty="0"/>
              <a:t> &lt;</a:t>
            </a:r>
            <a:r>
              <a:rPr lang="en-US" dirty="0" err="1"/>
              <a:t>onmousover</a:t>
            </a:r>
            <a:r>
              <a:rPr lang="en-US" dirty="0"/>
              <a:t>&gt; </a:t>
            </a:r>
            <a:r>
              <a:rPr lang="en-US" dirty="0" smtClean="0"/>
              <a:t>event and &lt;</a:t>
            </a:r>
            <a:r>
              <a:rPr lang="en-US" dirty="0" err="1" smtClean="0"/>
              <a:t>onmouseout</a:t>
            </a:r>
            <a:r>
              <a:rPr lang="en-US" dirty="0" smtClean="0"/>
              <a:t>&gt; event </a:t>
            </a:r>
          </a:p>
          <a:p>
            <a:r>
              <a:rPr lang="en-US" dirty="0" smtClean="0"/>
              <a:t>It allows you to perform only one action in response to </a:t>
            </a:r>
            <a:r>
              <a:rPr lang="en-US" dirty="0" err="1" smtClean="0"/>
              <a:t>mouseover</a:t>
            </a:r>
            <a:r>
              <a:rPr lang="en-US" dirty="0" smtClean="0"/>
              <a:t> event</a:t>
            </a:r>
          </a:p>
          <a:p>
            <a:pPr marL="0" indent="0">
              <a:buNone/>
            </a:pPr>
            <a:r>
              <a:rPr lang="en-US" dirty="0"/>
              <a:t>&lt;HTML&gt;</a:t>
            </a:r>
            <a:br>
              <a:rPr lang="en-US" dirty="0"/>
            </a:br>
            <a:r>
              <a:rPr lang="en-US" dirty="0"/>
              <a:t>&lt;head&gt;&lt;/head&gt;</a:t>
            </a:r>
            <a:br>
              <a:rPr lang="en-US" dirty="0"/>
            </a:br>
            <a:r>
              <a:rPr lang="en-US" dirty="0"/>
              <a:t>&lt;Body&gt;</a:t>
            </a:r>
            <a:br>
              <a:rPr lang="en-US" dirty="0"/>
            </a:br>
            <a:r>
              <a:rPr lang="en-US" dirty="0"/>
              <a:t>&lt;</a:t>
            </a:r>
            <a:r>
              <a:rPr lang="en-US" dirty="0" err="1"/>
              <a:t>textarea</a:t>
            </a:r>
            <a:r>
              <a:rPr lang="en-US" dirty="0"/>
              <a:t> rows=”2″ cols=”50″ name=”</a:t>
            </a:r>
            <a:r>
              <a:rPr lang="en-US" dirty="0" err="1"/>
              <a:t>rollovertext</a:t>
            </a:r>
            <a:r>
              <a:rPr lang="en-US" dirty="0"/>
              <a:t>” </a:t>
            </a:r>
            <a:r>
              <a:rPr lang="en-US" dirty="0" err="1"/>
              <a:t>onmouseover</a:t>
            </a:r>
            <a:r>
              <a:rPr lang="en-US" dirty="0"/>
              <a:t>=</a:t>
            </a:r>
            <a:r>
              <a:rPr lang="en-US" dirty="0">
                <a:solidFill>
                  <a:srgbClr val="00B050"/>
                </a:solidFill>
              </a:rPr>
              <a:t>”</a:t>
            </a:r>
            <a:r>
              <a:rPr lang="en-US" dirty="0" err="1"/>
              <a:t>this.value</a:t>
            </a:r>
            <a:r>
              <a:rPr lang="en-US" dirty="0"/>
              <a:t>=</a:t>
            </a:r>
            <a:r>
              <a:rPr lang="en-US" dirty="0">
                <a:solidFill>
                  <a:srgbClr val="FF0000"/>
                </a:solidFill>
              </a:rPr>
              <a:t>’</a:t>
            </a:r>
            <a:r>
              <a:rPr lang="en-US" dirty="0"/>
              <a:t>What is </a:t>
            </a:r>
            <a:r>
              <a:rPr lang="en-US" dirty="0" smtClean="0"/>
              <a:t>you name?</a:t>
            </a:r>
            <a:r>
              <a:rPr lang="en-US" dirty="0" smtClean="0">
                <a:solidFill>
                  <a:srgbClr val="FF0000"/>
                </a:solidFill>
              </a:rPr>
              <a:t>'</a:t>
            </a:r>
            <a:r>
              <a:rPr lang="en-US" dirty="0" smtClean="0">
                <a:solidFill>
                  <a:srgbClr val="00B050"/>
                </a:solidFill>
              </a:rPr>
              <a:t>”</a:t>
            </a:r>
            <a:r>
              <a:rPr lang="en-US" dirty="0"/>
              <a:t/>
            </a:r>
            <a:br>
              <a:rPr lang="en-US" dirty="0"/>
            </a:br>
            <a:r>
              <a:rPr lang="en-US" dirty="0" err="1"/>
              <a:t>onmouseout</a:t>
            </a:r>
            <a:r>
              <a:rPr lang="en-US" dirty="0"/>
              <a:t>=</a:t>
            </a:r>
            <a:r>
              <a:rPr lang="en-US" dirty="0">
                <a:solidFill>
                  <a:srgbClr val="00B050"/>
                </a:solidFill>
              </a:rPr>
              <a:t>”</a:t>
            </a:r>
            <a:r>
              <a:rPr lang="en-US" dirty="0" err="1"/>
              <a:t>this.value</a:t>
            </a:r>
            <a:r>
              <a:rPr lang="en-US" dirty="0"/>
              <a:t>=</a:t>
            </a:r>
            <a:r>
              <a:rPr lang="en-US" dirty="0" smtClean="0">
                <a:solidFill>
                  <a:srgbClr val="FF0000"/>
                </a:solidFill>
              </a:rPr>
              <a:t>’</a:t>
            </a:r>
            <a:r>
              <a:rPr lang="en-US" dirty="0" smtClean="0"/>
              <a:t>My Name is  </a:t>
            </a:r>
            <a:r>
              <a:rPr lang="en-US" dirty="0" err="1" smtClean="0"/>
              <a:t>Manaswini</a:t>
            </a:r>
            <a:r>
              <a:rPr lang="en-US" dirty="0" smtClean="0"/>
              <a:t> </a:t>
            </a:r>
            <a:r>
              <a:rPr lang="en-US" dirty="0" err="1" smtClean="0"/>
              <a:t>Parlikar</a:t>
            </a:r>
            <a:r>
              <a:rPr lang="en-US" dirty="0" smtClean="0">
                <a:solidFill>
                  <a:srgbClr val="FF0000"/>
                </a:solidFill>
              </a:rPr>
              <a:t>'</a:t>
            </a:r>
            <a:r>
              <a:rPr lang="en-US" dirty="0" smtClean="0">
                <a:solidFill>
                  <a:srgbClr val="00B050"/>
                </a:solidFill>
              </a:rPr>
              <a:t>”</a:t>
            </a:r>
            <a:r>
              <a:rPr lang="en-US" dirty="0" smtClean="0"/>
              <a:t>&gt;&lt;/</a:t>
            </a:r>
            <a:r>
              <a:rPr lang="en-US" dirty="0" err="1"/>
              <a:t>textarea</a:t>
            </a:r>
            <a:r>
              <a:rPr lang="en-US" dirty="0"/>
              <a:t>&gt;</a:t>
            </a:r>
            <a:br>
              <a:rPr lang="en-US" dirty="0"/>
            </a:br>
            <a:r>
              <a:rPr lang="en-US" dirty="0"/>
              <a:t>&lt;/body&gt;</a:t>
            </a:r>
            <a:br>
              <a:rPr lang="en-US" dirty="0"/>
            </a:br>
            <a:r>
              <a:rPr lang="en-US" dirty="0"/>
              <a:t>&lt;/html</a:t>
            </a:r>
            <a:r>
              <a:rPr lang="en-US" dirty="0" smtClean="0"/>
              <a:t>&gt;</a:t>
            </a:r>
          </a:p>
          <a:p>
            <a:pPr marL="0" indent="0">
              <a:buNone/>
            </a:pPr>
            <a:r>
              <a:rPr lang="en-US" dirty="0" smtClean="0"/>
              <a:t>Example RolloverDemo.html</a:t>
            </a:r>
            <a:endParaRPr lang="en-US" dirty="0"/>
          </a:p>
        </p:txBody>
      </p:sp>
    </p:spTree>
    <p:extLst>
      <p:ext uri="{BB962C8B-B14F-4D97-AF65-F5344CB8AC3E}">
        <p14:creationId xmlns:p14="http://schemas.microsoft.com/office/powerpoint/2010/main" val="4109037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Images on rollover</a:t>
            </a:r>
            <a:endParaRPr lang="en-US" dirty="0"/>
          </a:p>
        </p:txBody>
      </p:sp>
      <p:sp>
        <p:nvSpPr>
          <p:cNvPr id="3" name="Content Placeholder 2"/>
          <p:cNvSpPr>
            <a:spLocks noGrp="1"/>
          </p:cNvSpPr>
          <p:nvPr>
            <p:ph idx="1"/>
          </p:nvPr>
        </p:nvSpPr>
        <p:spPr/>
        <p:txBody>
          <a:bodyPr/>
          <a:lstStyle/>
          <a:p>
            <a:r>
              <a:rPr lang="en-US" dirty="0" smtClean="0"/>
              <a:t>&lt;</a:t>
            </a:r>
            <a:r>
              <a:rPr lang="en-US" dirty="0" err="1"/>
              <a:t>img</a:t>
            </a:r>
            <a:r>
              <a:rPr lang="en-US" dirty="0"/>
              <a:t>  height="150" width="150" </a:t>
            </a:r>
            <a:r>
              <a:rPr lang="en-US" dirty="0" err="1"/>
              <a:t>src</a:t>
            </a:r>
            <a:r>
              <a:rPr lang="en-US" dirty="0"/>
              <a:t>="closebook.jpg"  </a:t>
            </a:r>
            <a:r>
              <a:rPr lang="en-US" dirty="0" err="1"/>
              <a:t>onmouseover</a:t>
            </a:r>
            <a:r>
              <a:rPr lang="en-US" dirty="0"/>
              <a:t>=</a:t>
            </a:r>
            <a:r>
              <a:rPr lang="en-US" dirty="0">
                <a:solidFill>
                  <a:srgbClr val="FF0000"/>
                </a:solidFill>
              </a:rPr>
              <a:t>"</a:t>
            </a:r>
            <a:r>
              <a:rPr lang="en-US" dirty="0" err="1"/>
              <a:t>src</a:t>
            </a:r>
            <a:r>
              <a:rPr lang="en-US" dirty="0"/>
              <a:t>=</a:t>
            </a:r>
            <a:r>
              <a:rPr lang="en-US" dirty="0">
                <a:solidFill>
                  <a:srgbClr val="00B050"/>
                </a:solidFill>
              </a:rPr>
              <a:t>'</a:t>
            </a:r>
            <a:r>
              <a:rPr lang="en-US" dirty="0"/>
              <a:t>openbook.jpg</a:t>
            </a:r>
            <a:r>
              <a:rPr lang="en-US" dirty="0">
                <a:solidFill>
                  <a:srgbClr val="00B050"/>
                </a:solidFill>
              </a:rPr>
              <a:t>'</a:t>
            </a:r>
            <a:r>
              <a:rPr lang="en-US" dirty="0">
                <a:solidFill>
                  <a:srgbClr val="FF0000"/>
                </a:solidFill>
              </a:rPr>
              <a:t>" </a:t>
            </a:r>
            <a:r>
              <a:rPr lang="en-US" dirty="0" err="1"/>
              <a:t>onmouseout</a:t>
            </a:r>
            <a:r>
              <a:rPr lang="en-US" dirty="0"/>
              <a:t>=</a:t>
            </a:r>
            <a:r>
              <a:rPr lang="en-US" dirty="0">
                <a:solidFill>
                  <a:srgbClr val="FF0000"/>
                </a:solidFill>
              </a:rPr>
              <a:t>"</a:t>
            </a:r>
            <a:r>
              <a:rPr lang="en-US" dirty="0" err="1"/>
              <a:t>src</a:t>
            </a:r>
            <a:r>
              <a:rPr lang="en-US" dirty="0"/>
              <a:t>=</a:t>
            </a:r>
            <a:r>
              <a:rPr lang="en-US" dirty="0">
                <a:solidFill>
                  <a:srgbClr val="00B050"/>
                </a:solidFill>
              </a:rPr>
              <a:t>'</a:t>
            </a:r>
            <a:r>
              <a:rPr lang="en-US" dirty="0"/>
              <a:t>closebook.jpg</a:t>
            </a:r>
            <a:r>
              <a:rPr lang="en-US" dirty="0">
                <a:solidFill>
                  <a:srgbClr val="00B050"/>
                </a:solidFill>
              </a:rPr>
              <a:t>'</a:t>
            </a:r>
            <a:r>
              <a:rPr lang="en-US" dirty="0">
                <a:solidFill>
                  <a:srgbClr val="FF0000"/>
                </a:solidFill>
              </a:rPr>
              <a:t>"</a:t>
            </a:r>
            <a:r>
              <a:rPr lang="en-US" dirty="0"/>
              <a:t>  /&gt;</a:t>
            </a:r>
          </a:p>
          <a:p>
            <a:r>
              <a:rPr lang="en-US" dirty="0" smtClean="0"/>
              <a:t>Example –RolloverDemo1.html</a:t>
            </a:r>
            <a:endParaRPr lang="en-US" dirty="0"/>
          </a:p>
        </p:txBody>
      </p:sp>
    </p:spTree>
    <p:extLst>
      <p:ext uri="{BB962C8B-B14F-4D97-AF65-F5344CB8AC3E}">
        <p14:creationId xmlns:p14="http://schemas.microsoft.com/office/powerpoint/2010/main" val="3134905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Rollover</a:t>
            </a:r>
            <a:endParaRPr lang="en-US" dirty="0"/>
          </a:p>
        </p:txBody>
      </p:sp>
      <p:sp>
        <p:nvSpPr>
          <p:cNvPr id="3" name="Content Placeholder 2"/>
          <p:cNvSpPr>
            <a:spLocks noGrp="1"/>
          </p:cNvSpPr>
          <p:nvPr>
            <p:ph idx="1"/>
          </p:nvPr>
        </p:nvSpPr>
        <p:spPr>
          <a:xfrm>
            <a:off x="457200" y="1600201"/>
            <a:ext cx="8229600" cy="2514600"/>
          </a:xfrm>
        </p:spPr>
        <p:txBody>
          <a:bodyPr>
            <a:noAutofit/>
          </a:bodyPr>
          <a:lstStyle/>
          <a:p>
            <a:pPr marL="0" indent="0">
              <a:buNone/>
            </a:pPr>
            <a:r>
              <a:rPr lang="en-US" sz="1400" dirty="0" smtClean="0"/>
              <a:t> &lt;</a:t>
            </a:r>
            <a:r>
              <a:rPr lang="en-US" sz="1400" dirty="0"/>
              <a:t>table&gt;</a:t>
            </a:r>
          </a:p>
          <a:p>
            <a:pPr marL="0" indent="0">
              <a:buNone/>
            </a:pPr>
            <a:r>
              <a:rPr lang="en-US" sz="1400" dirty="0" smtClean="0"/>
              <a:t> &lt;</a:t>
            </a:r>
            <a:r>
              <a:rPr lang="en-US" sz="1400" dirty="0" err="1"/>
              <a:t>tbody</a:t>
            </a:r>
            <a:r>
              <a:rPr lang="en-US" sz="1400" dirty="0"/>
              <a:t>&gt;</a:t>
            </a:r>
          </a:p>
          <a:p>
            <a:pPr marL="0" indent="0">
              <a:buNone/>
            </a:pPr>
            <a:r>
              <a:rPr lang="en-US" sz="1400" dirty="0" smtClean="0"/>
              <a:t> &lt;</a:t>
            </a:r>
            <a:r>
              <a:rPr lang="en-US" sz="1400" dirty="0" err="1"/>
              <a:t>tr</a:t>
            </a:r>
            <a:r>
              <a:rPr lang="en-US" sz="1400" dirty="0"/>
              <a:t> </a:t>
            </a:r>
            <a:r>
              <a:rPr lang="en-US" sz="1400" dirty="0" err="1" smtClean="0"/>
              <a:t>valign</a:t>
            </a:r>
            <a:r>
              <a:rPr lang="en-US" sz="1400" dirty="0" smtClean="0"/>
              <a:t> </a:t>
            </a:r>
            <a:r>
              <a:rPr lang="en-US" sz="1400" dirty="0"/>
              <a:t>="top"&gt;</a:t>
            </a:r>
          </a:p>
          <a:p>
            <a:pPr marL="0" indent="0">
              <a:buNone/>
            </a:pPr>
            <a:r>
              <a:rPr lang="en-US" sz="1400" dirty="0">
                <a:solidFill>
                  <a:srgbClr val="FF0000"/>
                </a:solidFill>
              </a:rPr>
              <a:t> </a:t>
            </a:r>
            <a:r>
              <a:rPr lang="en-US" sz="1400" dirty="0" smtClean="0">
                <a:solidFill>
                  <a:srgbClr val="FF0000"/>
                </a:solidFill>
              </a:rPr>
              <a:t>&lt;</a:t>
            </a:r>
            <a:r>
              <a:rPr lang="en-US" sz="1400" dirty="0">
                <a:solidFill>
                  <a:srgbClr val="FF0000"/>
                </a:solidFill>
              </a:rPr>
              <a:t>td</a:t>
            </a:r>
            <a:r>
              <a:rPr lang="en-US" sz="1400" dirty="0" smtClean="0">
                <a:solidFill>
                  <a:srgbClr val="FF0000"/>
                </a:solidFill>
              </a:rPr>
              <a:t>&gt; &lt;</a:t>
            </a:r>
            <a:r>
              <a:rPr lang="en-US" sz="1400" dirty="0">
                <a:solidFill>
                  <a:srgbClr val="FF0000"/>
                </a:solidFill>
              </a:rPr>
              <a:t>a&gt; &lt;</a:t>
            </a:r>
            <a:r>
              <a:rPr lang="en-US" sz="1400" dirty="0" err="1">
                <a:solidFill>
                  <a:srgbClr val="FF0000"/>
                </a:solidFill>
              </a:rPr>
              <a:t>img</a:t>
            </a:r>
            <a:r>
              <a:rPr lang="en-US" sz="1400" dirty="0">
                <a:solidFill>
                  <a:srgbClr val="FF0000"/>
                </a:solidFill>
              </a:rPr>
              <a:t> </a:t>
            </a:r>
            <a:r>
              <a:rPr lang="en-US" sz="1400" dirty="0" err="1">
                <a:solidFill>
                  <a:srgbClr val="FF0000"/>
                </a:solidFill>
              </a:rPr>
              <a:t>src</a:t>
            </a:r>
            <a:r>
              <a:rPr lang="en-US" sz="1400" dirty="0">
                <a:solidFill>
                  <a:srgbClr val="FF0000"/>
                </a:solidFill>
              </a:rPr>
              <a:t>="java.jpg"" name="book" width="92" width="70" &gt;&lt;/a</a:t>
            </a:r>
            <a:r>
              <a:rPr lang="en-US" sz="1400" dirty="0" smtClean="0">
                <a:solidFill>
                  <a:srgbClr val="FF0000"/>
                </a:solidFill>
              </a:rPr>
              <a:t>&gt;&lt;/</a:t>
            </a:r>
            <a:r>
              <a:rPr lang="en-US" sz="1400" dirty="0">
                <a:solidFill>
                  <a:srgbClr val="FF0000"/>
                </a:solidFill>
              </a:rPr>
              <a:t>td&gt;</a:t>
            </a:r>
          </a:p>
          <a:p>
            <a:pPr marL="0" indent="0">
              <a:buNone/>
            </a:pPr>
            <a:r>
              <a:rPr lang="en-US" sz="1400" dirty="0" smtClean="0"/>
              <a:t>&lt;</a:t>
            </a:r>
            <a:r>
              <a:rPr lang="en-US" sz="1400" dirty="0"/>
              <a:t>td&gt;</a:t>
            </a:r>
          </a:p>
          <a:p>
            <a:pPr marL="0" indent="0">
              <a:buNone/>
            </a:pPr>
            <a:r>
              <a:rPr lang="en-US" sz="1400" dirty="0" smtClean="0">
                <a:solidFill>
                  <a:srgbClr val="00B050"/>
                </a:solidFill>
              </a:rPr>
              <a:t>            &lt;</a:t>
            </a:r>
            <a:r>
              <a:rPr lang="en-US" sz="1400" dirty="0">
                <a:solidFill>
                  <a:srgbClr val="00B050"/>
                </a:solidFill>
              </a:rPr>
              <a:t>a </a:t>
            </a:r>
            <a:r>
              <a:rPr lang="en-US" sz="1400" dirty="0" err="1">
                <a:solidFill>
                  <a:srgbClr val="00B050"/>
                </a:solidFill>
              </a:rPr>
              <a:t>onmouseover</a:t>
            </a:r>
            <a:r>
              <a:rPr lang="en-US" sz="1400" dirty="0">
                <a:solidFill>
                  <a:srgbClr val="00B050"/>
                </a:solidFill>
              </a:rPr>
              <a:t>="</a:t>
            </a:r>
            <a:r>
              <a:rPr lang="en-US" sz="1400" dirty="0" err="1">
                <a:solidFill>
                  <a:srgbClr val="00B050"/>
                </a:solidFill>
              </a:rPr>
              <a:t>document.book.src</a:t>
            </a:r>
            <a:r>
              <a:rPr lang="en-US" sz="1400" dirty="0">
                <a:solidFill>
                  <a:srgbClr val="00B050"/>
                </a:solidFill>
              </a:rPr>
              <a:t>='os.jpg'"&gt; Operating System &lt;/a&gt; &lt;</a:t>
            </a:r>
            <a:r>
              <a:rPr lang="en-US" sz="1400" dirty="0" err="1">
                <a:solidFill>
                  <a:srgbClr val="00B050"/>
                </a:solidFill>
              </a:rPr>
              <a:t>br</a:t>
            </a:r>
            <a:r>
              <a:rPr lang="en-US" sz="1400" dirty="0">
                <a:solidFill>
                  <a:srgbClr val="00B050"/>
                </a:solidFill>
              </a:rPr>
              <a:t>&gt;&lt;</a:t>
            </a:r>
            <a:r>
              <a:rPr lang="en-US" sz="1400" dirty="0" err="1">
                <a:solidFill>
                  <a:srgbClr val="00B050"/>
                </a:solidFill>
              </a:rPr>
              <a:t>br</a:t>
            </a:r>
            <a:r>
              <a:rPr lang="en-US" sz="1400" dirty="0">
                <a:solidFill>
                  <a:srgbClr val="00B050"/>
                </a:solidFill>
              </a:rPr>
              <a:t>&gt;</a:t>
            </a:r>
          </a:p>
          <a:p>
            <a:pPr marL="0" indent="0">
              <a:buNone/>
            </a:pPr>
            <a:r>
              <a:rPr lang="en-US" sz="1400" dirty="0" smtClean="0">
                <a:solidFill>
                  <a:srgbClr val="00B0F0"/>
                </a:solidFill>
              </a:rPr>
              <a:t>            </a:t>
            </a:r>
            <a:r>
              <a:rPr lang="en-US" sz="1400" dirty="0">
                <a:solidFill>
                  <a:srgbClr val="00B0F0"/>
                </a:solidFill>
              </a:rPr>
              <a:t>&lt;a </a:t>
            </a:r>
            <a:r>
              <a:rPr lang="en-US" sz="1400" dirty="0" err="1">
                <a:solidFill>
                  <a:srgbClr val="00B0F0"/>
                </a:solidFill>
              </a:rPr>
              <a:t>onmouseover</a:t>
            </a:r>
            <a:r>
              <a:rPr lang="en-US" sz="1400" dirty="0">
                <a:solidFill>
                  <a:srgbClr val="00B0F0"/>
                </a:solidFill>
              </a:rPr>
              <a:t>="</a:t>
            </a:r>
            <a:r>
              <a:rPr lang="en-US" sz="1400" dirty="0" err="1">
                <a:solidFill>
                  <a:srgbClr val="00B0F0"/>
                </a:solidFill>
              </a:rPr>
              <a:t>document.book.src</a:t>
            </a:r>
            <a:r>
              <a:rPr lang="en-US" sz="1400" dirty="0">
                <a:solidFill>
                  <a:srgbClr val="00B0F0"/>
                </a:solidFill>
              </a:rPr>
              <a:t>='EDE.jpg'"&gt; </a:t>
            </a:r>
            <a:r>
              <a:rPr lang="en-US" sz="1400" dirty="0" smtClean="0">
                <a:solidFill>
                  <a:srgbClr val="00B0F0"/>
                </a:solidFill>
              </a:rPr>
              <a:t>Entrepreneurships </a:t>
            </a:r>
            <a:r>
              <a:rPr lang="en-US" sz="1400" dirty="0">
                <a:solidFill>
                  <a:srgbClr val="00B0F0"/>
                </a:solidFill>
              </a:rPr>
              <a:t>Development </a:t>
            </a:r>
            <a:r>
              <a:rPr lang="en-US" sz="1400" dirty="0" smtClean="0">
                <a:solidFill>
                  <a:srgbClr val="00B0F0"/>
                </a:solidFill>
              </a:rPr>
              <a:t>  &lt;/</a:t>
            </a:r>
            <a:r>
              <a:rPr lang="en-US" sz="1400" dirty="0">
                <a:solidFill>
                  <a:srgbClr val="00B0F0"/>
                </a:solidFill>
              </a:rPr>
              <a:t>a&gt;&lt;</a:t>
            </a:r>
            <a:r>
              <a:rPr lang="en-US" sz="1400" dirty="0" err="1">
                <a:solidFill>
                  <a:srgbClr val="00B0F0"/>
                </a:solidFill>
              </a:rPr>
              <a:t>br</a:t>
            </a:r>
            <a:r>
              <a:rPr lang="en-US" sz="1400" dirty="0">
                <a:solidFill>
                  <a:srgbClr val="00B0F0"/>
                </a:solidFill>
              </a:rPr>
              <a:t>&gt;&lt;</a:t>
            </a:r>
            <a:r>
              <a:rPr lang="en-US" sz="1400" dirty="0" err="1">
                <a:solidFill>
                  <a:srgbClr val="00B0F0"/>
                </a:solidFill>
              </a:rPr>
              <a:t>br</a:t>
            </a:r>
            <a:r>
              <a:rPr lang="en-US" sz="1400" dirty="0">
                <a:solidFill>
                  <a:srgbClr val="00B0F0"/>
                </a:solidFill>
              </a:rPr>
              <a:t>&gt;</a:t>
            </a:r>
          </a:p>
          <a:p>
            <a:pPr marL="0" indent="0">
              <a:buNone/>
            </a:pPr>
            <a:r>
              <a:rPr lang="en-US" sz="1400" dirty="0" smtClean="0">
                <a:solidFill>
                  <a:schemeClr val="accent6">
                    <a:lumMod val="75000"/>
                  </a:schemeClr>
                </a:solidFill>
              </a:rPr>
              <a:t>             &lt;a </a:t>
            </a:r>
            <a:r>
              <a:rPr lang="en-US" sz="1400" dirty="0" err="1">
                <a:solidFill>
                  <a:schemeClr val="accent6">
                    <a:lumMod val="75000"/>
                  </a:schemeClr>
                </a:solidFill>
              </a:rPr>
              <a:t>onmouseover</a:t>
            </a:r>
            <a:r>
              <a:rPr lang="en-US" sz="1400" dirty="0">
                <a:solidFill>
                  <a:schemeClr val="accent6">
                    <a:lumMod val="75000"/>
                  </a:schemeClr>
                </a:solidFill>
              </a:rPr>
              <a:t>="</a:t>
            </a:r>
            <a:r>
              <a:rPr lang="en-US" sz="1400" dirty="0" err="1">
                <a:solidFill>
                  <a:schemeClr val="accent6">
                    <a:lumMod val="75000"/>
                  </a:schemeClr>
                </a:solidFill>
              </a:rPr>
              <a:t>document.book.src</a:t>
            </a:r>
            <a:r>
              <a:rPr lang="en-US" sz="1400" dirty="0">
                <a:solidFill>
                  <a:schemeClr val="accent6">
                    <a:lumMod val="75000"/>
                  </a:schemeClr>
                </a:solidFill>
              </a:rPr>
              <a:t>='java.jpg'"&gt; Java Programming &lt;/a&gt;&lt;</a:t>
            </a:r>
            <a:r>
              <a:rPr lang="en-US" sz="1400" dirty="0" err="1">
                <a:solidFill>
                  <a:schemeClr val="accent6">
                    <a:lumMod val="75000"/>
                  </a:schemeClr>
                </a:solidFill>
              </a:rPr>
              <a:t>br</a:t>
            </a:r>
            <a:r>
              <a:rPr lang="en-US" sz="1400" dirty="0">
                <a:solidFill>
                  <a:schemeClr val="accent6">
                    <a:lumMod val="75000"/>
                  </a:schemeClr>
                </a:solidFill>
              </a:rPr>
              <a:t>&gt;&lt;</a:t>
            </a:r>
            <a:r>
              <a:rPr lang="en-US" sz="1400" dirty="0" err="1">
                <a:solidFill>
                  <a:schemeClr val="accent6">
                    <a:lumMod val="75000"/>
                  </a:schemeClr>
                </a:solidFill>
              </a:rPr>
              <a:t>br</a:t>
            </a:r>
            <a:r>
              <a:rPr lang="en-US" sz="1400" dirty="0">
                <a:solidFill>
                  <a:schemeClr val="accent6">
                    <a:lumMod val="75000"/>
                  </a:schemeClr>
                </a:solidFill>
              </a:rPr>
              <a:t>&gt;</a:t>
            </a:r>
          </a:p>
          <a:p>
            <a:pPr marL="0" indent="0">
              <a:buNone/>
            </a:pPr>
            <a:r>
              <a:rPr lang="en-US" sz="1400" dirty="0" smtClean="0"/>
              <a:t>&lt;/</a:t>
            </a:r>
            <a:r>
              <a:rPr lang="en-US" sz="1400" dirty="0"/>
              <a:t>td&gt;</a:t>
            </a:r>
          </a:p>
          <a:p>
            <a:pPr marL="0" indent="0">
              <a:buNone/>
            </a:pPr>
            <a:r>
              <a:rPr lang="en-US" sz="1400" dirty="0" smtClean="0"/>
              <a:t>&lt;/</a:t>
            </a:r>
            <a:r>
              <a:rPr lang="en-US" sz="1400" dirty="0" err="1"/>
              <a:t>tr</a:t>
            </a:r>
            <a:r>
              <a:rPr lang="en-US" sz="1400" dirty="0" smtClean="0"/>
              <a:t>&gt;   &lt;/</a:t>
            </a:r>
            <a:r>
              <a:rPr lang="en-US" sz="1400" dirty="0" err="1"/>
              <a:t>tbody</a:t>
            </a:r>
            <a:r>
              <a:rPr lang="en-US" sz="1400" dirty="0" smtClean="0"/>
              <a:t>&gt;  &lt;/</a:t>
            </a:r>
            <a:r>
              <a:rPr lang="en-US" sz="1400" dirty="0"/>
              <a:t>table&gt;</a:t>
            </a:r>
          </a:p>
        </p:txBody>
      </p:sp>
      <p:graphicFrame>
        <p:nvGraphicFramePr>
          <p:cNvPr id="4" name="Table 3"/>
          <p:cNvGraphicFramePr>
            <a:graphicFrameLocks noGrp="1"/>
          </p:cNvGraphicFramePr>
          <p:nvPr>
            <p:extLst>
              <p:ext uri="{D42A27DB-BD31-4B8C-83A1-F6EECF244321}">
                <p14:modId xmlns:p14="http://schemas.microsoft.com/office/powerpoint/2010/main" val="630158559"/>
              </p:ext>
            </p:extLst>
          </p:nvPr>
        </p:nvGraphicFramePr>
        <p:xfrm>
          <a:off x="952500" y="4648200"/>
          <a:ext cx="6096000" cy="2011680"/>
        </p:xfrm>
        <a:graphic>
          <a:graphicData uri="http://schemas.openxmlformats.org/drawingml/2006/table">
            <a:tbl>
              <a:tblPr firstRow="1" bandRow="1">
                <a:tableStyleId>{2D5ABB26-0587-4C30-8999-92F81FD0307C}</a:tableStyleId>
              </a:tblPr>
              <a:tblGrid>
                <a:gridCol w="2133600"/>
                <a:gridCol w="3962400"/>
              </a:tblGrid>
              <a:tr h="1981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smtClean="0">
                          <a:solidFill>
                            <a:srgbClr val="00B050"/>
                          </a:solidFill>
                        </a:rPr>
                        <a:t>Operating System </a:t>
                      </a:r>
                    </a:p>
                    <a:p>
                      <a:endParaRPr lang="en-US" dirty="0" smtClean="0"/>
                    </a:p>
                    <a:p>
                      <a:r>
                        <a:rPr lang="en-US" dirty="0" smtClean="0">
                          <a:solidFill>
                            <a:srgbClr val="00B0F0"/>
                          </a:solidFill>
                        </a:rPr>
                        <a:t>Entrepreneurships Development </a:t>
                      </a:r>
                    </a:p>
                    <a:p>
                      <a:endParaRPr lang="en-US" dirty="0" smtClean="0"/>
                    </a:p>
                    <a:p>
                      <a:r>
                        <a:rPr lang="en-US" dirty="0" smtClean="0">
                          <a:solidFill>
                            <a:schemeClr val="accent6">
                              <a:lumMod val="75000"/>
                            </a:schemeClr>
                          </a:solidFill>
                        </a:rPr>
                        <a:t>Java Programming </a:t>
                      </a:r>
                    </a:p>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800600"/>
            <a:ext cx="1447800" cy="1807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792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rollover using html and </a:t>
            </a:r>
            <a:r>
              <a:rPr lang="en-US" dirty="0" err="1" smtClean="0"/>
              <a:t>javascript</a:t>
            </a:r>
            <a:endParaRPr lang="en-US" dirty="0"/>
          </a:p>
        </p:txBody>
      </p:sp>
      <p:sp>
        <p:nvSpPr>
          <p:cNvPr id="3" name="Content Placeholder 2"/>
          <p:cNvSpPr>
            <a:spLocks noGrp="1"/>
          </p:cNvSpPr>
          <p:nvPr>
            <p:ph idx="1"/>
          </p:nvPr>
        </p:nvSpPr>
        <p:spPr/>
        <p:txBody>
          <a:bodyPr/>
          <a:lstStyle/>
          <a:p>
            <a:r>
              <a:rPr lang="en-US" dirty="0" smtClean="0"/>
              <a:t>Allows you to do multiple actions for </a:t>
            </a:r>
            <a:r>
              <a:rPr lang="en-US" dirty="0" err="1" smtClean="0"/>
              <a:t>mouseover</a:t>
            </a:r>
            <a:r>
              <a:rPr lang="en-US" dirty="0" smtClean="0"/>
              <a:t> event</a:t>
            </a:r>
          </a:p>
          <a:p>
            <a:endParaRPr lang="en-US" dirty="0"/>
          </a:p>
        </p:txBody>
      </p:sp>
    </p:spTree>
    <p:extLst>
      <p:ext uri="{BB962C8B-B14F-4D97-AF65-F5344CB8AC3E}">
        <p14:creationId xmlns:p14="http://schemas.microsoft.com/office/powerpoint/2010/main" val="1014816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a:buNone/>
            </a:pPr>
            <a:r>
              <a:rPr lang="en-US" dirty="0" smtClean="0"/>
              <a:t>      &lt;head&gt;</a:t>
            </a:r>
            <a:br>
              <a:rPr lang="en-US" dirty="0" smtClean="0"/>
            </a:br>
            <a:r>
              <a:rPr lang="en-US" dirty="0" smtClean="0"/>
              <a:t>&lt;script language=”</a:t>
            </a:r>
            <a:r>
              <a:rPr lang="en-US" dirty="0" err="1" smtClean="0"/>
              <a:t>Javascript</a:t>
            </a:r>
            <a:r>
              <a:rPr lang="en-US" dirty="0" smtClean="0"/>
              <a:t>”&gt;</a:t>
            </a:r>
            <a:br>
              <a:rPr lang="en-US" dirty="0" smtClean="0"/>
            </a:br>
            <a:r>
              <a:rPr lang="en-US" dirty="0" err="1" smtClean="0"/>
              <a:t>MyBooks</a:t>
            </a:r>
            <a:r>
              <a:rPr lang="en-US" dirty="0" smtClean="0"/>
              <a:t>=new Array(‘java.jpg’,’os.jpg’,’ede.jpg’)</a:t>
            </a:r>
            <a:br>
              <a:rPr lang="en-US" dirty="0" smtClean="0"/>
            </a:br>
            <a:r>
              <a:rPr lang="en-US" dirty="0" smtClean="0"/>
              <a:t>book=0</a:t>
            </a:r>
            <a:br>
              <a:rPr lang="en-US" dirty="0" smtClean="0"/>
            </a:br>
            <a:r>
              <a:rPr lang="en-US" dirty="0" smtClean="0"/>
              <a:t>function </a:t>
            </a:r>
            <a:r>
              <a:rPr lang="en-US" dirty="0" err="1" smtClean="0"/>
              <a:t>ShowCover</a:t>
            </a:r>
            <a:r>
              <a:rPr lang="en-US" dirty="0" smtClean="0"/>
              <a:t>(book)</a:t>
            </a:r>
          </a:p>
          <a:p>
            <a:pPr>
              <a:buNone/>
            </a:pPr>
            <a:r>
              <a:rPr lang="en-US" dirty="0"/>
              <a:t> </a:t>
            </a:r>
            <a:r>
              <a:rPr lang="en-US" dirty="0" smtClean="0"/>
              <a:t>    {</a:t>
            </a:r>
            <a:r>
              <a:rPr lang="en-US" dirty="0" err="1" smtClean="0"/>
              <a:t>document.Book.src</a:t>
            </a:r>
            <a:r>
              <a:rPr lang="en-US" dirty="0" smtClean="0"/>
              <a:t>=</a:t>
            </a:r>
            <a:r>
              <a:rPr lang="en-US" dirty="0" err="1" smtClean="0"/>
              <a:t>MyBooks</a:t>
            </a:r>
            <a:r>
              <a:rPr lang="en-US" dirty="0" smtClean="0"/>
              <a:t>[book]</a:t>
            </a:r>
            <a:br>
              <a:rPr lang="en-US" dirty="0" smtClean="0"/>
            </a:br>
            <a:r>
              <a:rPr lang="en-US" dirty="0" smtClean="0"/>
              <a:t>}</a:t>
            </a:r>
          </a:p>
          <a:p>
            <a:pPr>
              <a:buNone/>
            </a:pPr>
            <a:r>
              <a:rPr lang="en-US" dirty="0"/>
              <a:t> </a:t>
            </a:r>
            <a:r>
              <a:rPr lang="en-US" dirty="0" smtClean="0"/>
              <a:t>   &lt;/script&gt;&lt;/head&gt;</a:t>
            </a:r>
            <a:br>
              <a:rPr lang="en-US" dirty="0" smtClean="0"/>
            </a:br>
            <a:r>
              <a:rPr lang="en-US" dirty="0" smtClean="0"/>
              <a:t/>
            </a:r>
            <a:br>
              <a:rPr lang="en-US" dirty="0" smtClean="0"/>
            </a:br>
            <a:r>
              <a:rPr lang="en-US" dirty="0" smtClean="0"/>
              <a:t>&lt;body&gt;</a:t>
            </a:r>
            <a:br>
              <a:rPr lang="en-US" dirty="0" smtClean="0"/>
            </a:br>
            <a:r>
              <a:rPr lang="en-US" dirty="0" smtClean="0"/>
              <a:t>&lt;P align=”center”&gt;&lt;</a:t>
            </a:r>
            <a:r>
              <a:rPr lang="en-US" dirty="0" err="1" smtClean="0"/>
              <a:t>img</a:t>
            </a:r>
            <a:r>
              <a:rPr lang="en-US" dirty="0" smtClean="0"/>
              <a:t> </a:t>
            </a:r>
            <a:r>
              <a:rPr lang="en-US" dirty="0" err="1" smtClean="0"/>
              <a:t>src</a:t>
            </a:r>
            <a:r>
              <a:rPr lang="en-US" dirty="0" smtClean="0"/>
              <a:t>=”java.jpg” name=”Book”/&gt;&lt;p&gt;</a:t>
            </a:r>
            <a:br>
              <a:rPr lang="en-US" dirty="0" smtClean="0"/>
            </a:br>
            <a:r>
              <a:rPr lang="en-US" dirty="0" smtClean="0"/>
              <a:t>&lt;center&gt;</a:t>
            </a:r>
            <a:br>
              <a:rPr lang="en-US" dirty="0" smtClean="0"/>
            </a:br>
            <a:r>
              <a:rPr lang="en-US" dirty="0" smtClean="0"/>
              <a:t>&lt;table border=0&gt;</a:t>
            </a:r>
            <a:br>
              <a:rPr lang="en-US" dirty="0" smtClean="0"/>
            </a:br>
            <a:r>
              <a:rPr lang="en-US" dirty="0" smtClean="0"/>
              <a:t>&lt;</a:t>
            </a:r>
            <a:r>
              <a:rPr lang="en-US" dirty="0" err="1" smtClean="0"/>
              <a:t>tr</a:t>
            </a:r>
            <a:r>
              <a:rPr lang="en-US" dirty="0" smtClean="0"/>
              <a:t>&gt;</a:t>
            </a:r>
            <a:br>
              <a:rPr lang="en-US" dirty="0" smtClean="0"/>
            </a:br>
            <a:r>
              <a:rPr lang="en-US" dirty="0" smtClean="0"/>
              <a:t>&lt;td align=center&gt;&lt;a </a:t>
            </a:r>
            <a:r>
              <a:rPr lang="en-US" dirty="0" err="1" smtClean="0"/>
              <a:t>onmouseover</a:t>
            </a:r>
            <a:r>
              <a:rPr lang="en-US" dirty="0" smtClean="0"/>
              <a:t>=”</a:t>
            </a:r>
            <a:r>
              <a:rPr lang="en-US" dirty="0" err="1" smtClean="0"/>
              <a:t>ShowCover</a:t>
            </a:r>
            <a:r>
              <a:rPr lang="en-US" dirty="0" smtClean="0"/>
              <a:t>(0)”&gt;&lt;b&gt;Java &lt;/b&gt;&lt;/a&gt;&lt;</a:t>
            </a:r>
            <a:r>
              <a:rPr lang="en-US" dirty="0" err="1" smtClean="0"/>
              <a:t>br</a:t>
            </a:r>
            <a:r>
              <a:rPr lang="en-US" dirty="0" smtClean="0"/>
              <a:t>&gt;</a:t>
            </a:r>
            <a:br>
              <a:rPr lang="en-US" dirty="0" smtClean="0"/>
            </a:br>
            <a:r>
              <a:rPr lang="en-US" dirty="0" smtClean="0"/>
              <a:t>&lt;a </a:t>
            </a:r>
            <a:r>
              <a:rPr lang="en-US" dirty="0" err="1" smtClean="0"/>
              <a:t>onmouseover</a:t>
            </a:r>
            <a:r>
              <a:rPr lang="en-US" dirty="0" smtClean="0"/>
              <a:t>=”</a:t>
            </a:r>
            <a:r>
              <a:rPr lang="en-US" dirty="0" err="1" smtClean="0"/>
              <a:t>ShowCover</a:t>
            </a:r>
            <a:r>
              <a:rPr lang="en-US" dirty="0" smtClean="0"/>
              <a:t>(1)”&gt;&lt;b&gt;Operating System&lt;/b&gt;&lt;/a&gt;&lt;</a:t>
            </a:r>
            <a:r>
              <a:rPr lang="en-US" dirty="0" err="1" smtClean="0"/>
              <a:t>br</a:t>
            </a:r>
            <a:r>
              <a:rPr lang="en-US" dirty="0" smtClean="0"/>
              <a:t>&gt;</a:t>
            </a:r>
            <a:br>
              <a:rPr lang="en-US" dirty="0" smtClean="0"/>
            </a:br>
            <a:r>
              <a:rPr lang="en-US" dirty="0" smtClean="0"/>
              <a:t>&lt;a </a:t>
            </a:r>
            <a:r>
              <a:rPr lang="en-US" dirty="0" err="1" smtClean="0"/>
              <a:t>onmouseover</a:t>
            </a:r>
            <a:r>
              <a:rPr lang="en-US" dirty="0" smtClean="0"/>
              <a:t>=”</a:t>
            </a:r>
            <a:r>
              <a:rPr lang="en-US" dirty="0" err="1" smtClean="0"/>
              <a:t>ShowCover</a:t>
            </a:r>
            <a:r>
              <a:rPr lang="en-US" dirty="0" smtClean="0"/>
              <a:t>(2)”&gt;&lt;b&gt;</a:t>
            </a:r>
            <a:r>
              <a:rPr lang="en-US" dirty="0" err="1" smtClean="0"/>
              <a:t>Enterprenuership</a:t>
            </a:r>
            <a:r>
              <a:rPr lang="en-US" dirty="0" smtClean="0"/>
              <a:t> Development&lt;/b&gt;&lt;/a&gt;&lt;</a:t>
            </a:r>
            <a:r>
              <a:rPr lang="en-US" dirty="0" err="1" smtClean="0"/>
              <a:t>br</a:t>
            </a:r>
            <a:r>
              <a:rPr lang="en-US" dirty="0" smtClean="0"/>
              <a:t>&gt;</a:t>
            </a:r>
            <a:br>
              <a:rPr lang="en-US" dirty="0" smtClean="0"/>
            </a:br>
            <a:r>
              <a:rPr lang="en-US" dirty="0" smtClean="0"/>
              <a:t>&lt;/td&gt;</a:t>
            </a:r>
            <a:br>
              <a:rPr lang="en-US" dirty="0" smtClean="0"/>
            </a:br>
            <a:r>
              <a:rPr lang="en-US" dirty="0" smtClean="0"/>
              <a:t>&lt;/</a:t>
            </a:r>
            <a:r>
              <a:rPr lang="en-US" dirty="0" err="1" smtClean="0"/>
              <a:t>tr</a:t>
            </a:r>
            <a:r>
              <a:rPr lang="en-US" dirty="0" smtClean="0"/>
              <a:t>&gt;</a:t>
            </a:r>
            <a:br>
              <a:rPr lang="en-US" dirty="0" smtClean="0"/>
            </a:br>
            <a:r>
              <a:rPr lang="en-US" dirty="0" smtClean="0"/>
              <a:t>&lt;/table&gt;</a:t>
            </a:r>
            <a:br>
              <a:rPr lang="en-US" dirty="0" smtClean="0"/>
            </a:br>
            <a:r>
              <a:rPr lang="en-US" dirty="0" smtClean="0"/>
              <a:t>&lt;/body&gt;</a:t>
            </a:r>
            <a:r>
              <a:rPr lang="en-US" i="1" dirty="0" smtClean="0"/>
              <a:t/>
            </a:r>
            <a:br>
              <a:rPr lang="en-US" i="1" dirty="0" smtClean="0"/>
            </a:br>
            <a:r>
              <a:rPr lang="en-US" dirty="0" smtClean="0"/>
              <a:t>&lt;/html&gt;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a:t>regular expression</a:t>
            </a:r>
            <a:r>
              <a:rPr lang="en-US" dirty="0"/>
              <a:t> is a sequence of characters that forms a search pattern. </a:t>
            </a:r>
            <a:endParaRPr lang="en-US" dirty="0" smtClean="0"/>
          </a:p>
          <a:p>
            <a:r>
              <a:rPr lang="en-US" dirty="0" smtClean="0"/>
              <a:t>The </a:t>
            </a:r>
            <a:r>
              <a:rPr lang="en-US" dirty="0"/>
              <a:t>search pattern can be used for text search and text to replace operations</a:t>
            </a:r>
            <a:r>
              <a:rPr lang="en-US" dirty="0" smtClean="0"/>
              <a:t>.</a:t>
            </a:r>
          </a:p>
          <a:p>
            <a:r>
              <a:rPr lang="en-US" dirty="0" smtClean="0"/>
              <a:t>A </a:t>
            </a:r>
            <a:r>
              <a:rPr lang="en-US" dirty="0"/>
              <a:t>regular expression can be a single character or a more complicated pattern. </a:t>
            </a:r>
            <a:endParaRPr lang="en-US" dirty="0" smtClean="0"/>
          </a:p>
          <a:p>
            <a:r>
              <a:rPr lang="en-US" dirty="0" smtClean="0"/>
              <a:t>Regular </a:t>
            </a:r>
            <a:r>
              <a:rPr lang="en-US" dirty="0"/>
              <a:t>expressions can be used to perform all types of text search and text replace operations.</a:t>
            </a:r>
          </a:p>
        </p:txBody>
      </p:sp>
    </p:spTree>
    <p:extLst>
      <p:ext uri="{BB962C8B-B14F-4D97-AF65-F5344CB8AC3E}">
        <p14:creationId xmlns:p14="http://schemas.microsoft.com/office/powerpoint/2010/main" val="1549006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Tutorial</a:t>
            </a:r>
            <a:endParaRPr lang="en-US" dirty="0"/>
          </a:p>
        </p:txBody>
      </p:sp>
      <p:sp>
        <p:nvSpPr>
          <p:cNvPr id="3" name="Content Placeholder 2"/>
          <p:cNvSpPr>
            <a:spLocks noGrp="1"/>
          </p:cNvSpPr>
          <p:nvPr>
            <p:ph idx="1"/>
          </p:nvPr>
        </p:nvSpPr>
        <p:spPr/>
        <p:txBody>
          <a:bodyPr/>
          <a:lstStyle/>
          <a:p>
            <a:r>
              <a:rPr lang="en-US" dirty="0"/>
              <a:t>https://www.youtube.com/watch?v=B5iF6XBpcsI</a:t>
            </a:r>
          </a:p>
        </p:txBody>
      </p:sp>
    </p:spTree>
    <p:extLst>
      <p:ext uri="{BB962C8B-B14F-4D97-AF65-F5344CB8AC3E}">
        <p14:creationId xmlns:p14="http://schemas.microsoft.com/office/powerpoint/2010/main" val="234968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normAutofit fontScale="85000" lnSpcReduction="10000"/>
          </a:bodyPr>
          <a:lstStyle/>
          <a:p>
            <a:r>
              <a:rPr lang="en-US" dirty="0"/>
              <a:t>A regular expression is a </a:t>
            </a:r>
            <a:r>
              <a:rPr lang="en-US" dirty="0">
                <a:hlinkClick r:id="rId2"/>
              </a:rPr>
              <a:t>string</a:t>
            </a:r>
            <a:r>
              <a:rPr lang="en-US" dirty="0"/>
              <a:t> that describes a pattern </a:t>
            </a:r>
            <a:endParaRPr lang="en-US" dirty="0" smtClean="0"/>
          </a:p>
          <a:p>
            <a:r>
              <a:rPr lang="en-US" dirty="0" smtClean="0"/>
              <a:t>e.g</a:t>
            </a:r>
            <a:r>
              <a:rPr lang="en-US" dirty="0"/>
              <a:t>., email </a:t>
            </a:r>
            <a:r>
              <a:rPr lang="en-US" dirty="0" smtClean="0"/>
              <a:t>addresses –  </a:t>
            </a:r>
            <a:r>
              <a:rPr lang="en-US" dirty="0" smtClean="0">
                <a:hlinkClick r:id="rId3"/>
              </a:rPr>
              <a:t>abc236@pqr.com</a:t>
            </a:r>
            <a:r>
              <a:rPr lang="en-US" dirty="0" smtClean="0"/>
              <a:t> </a:t>
            </a:r>
          </a:p>
          <a:p>
            <a:pPr marL="0" indent="0">
              <a:buNone/>
            </a:pPr>
            <a:r>
              <a:rPr lang="en-US" dirty="0" smtClean="0"/>
              <a:t>Pattern [Alphanumeric string @ </a:t>
            </a:r>
            <a:r>
              <a:rPr lang="en-US" dirty="0"/>
              <a:t>Alphanumeric </a:t>
            </a:r>
            <a:r>
              <a:rPr lang="en-US" dirty="0" smtClean="0"/>
              <a:t>string . Alphabets]</a:t>
            </a:r>
          </a:p>
          <a:p>
            <a:r>
              <a:rPr lang="en-US" dirty="0" smtClean="0"/>
              <a:t>phone numbers </a:t>
            </a:r>
          </a:p>
          <a:p>
            <a:pPr marL="0" indent="0">
              <a:buNone/>
            </a:pPr>
            <a:r>
              <a:rPr lang="en-US" dirty="0" smtClean="0"/>
              <a:t>Pattern – all numbers [10 digits – mobile]</a:t>
            </a:r>
          </a:p>
          <a:p>
            <a:r>
              <a:rPr lang="en-US" dirty="0"/>
              <a:t>In JavaScript, regular expressions are objects. JavaScript provides the built-in </a:t>
            </a:r>
            <a:r>
              <a:rPr lang="en-US" b="1" dirty="0" err="1"/>
              <a:t>RegExp</a:t>
            </a:r>
            <a:r>
              <a:rPr lang="en-US" dirty="0"/>
              <a:t> type that allows you to work with regular expressions effectively.</a:t>
            </a:r>
          </a:p>
        </p:txBody>
      </p:sp>
    </p:spTree>
    <p:extLst>
      <p:ext uri="{BB962C8B-B14F-4D97-AF65-F5344CB8AC3E}">
        <p14:creationId xmlns:p14="http://schemas.microsoft.com/office/powerpoint/2010/main" val="3529744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normAutofit lnSpcReduction="10000"/>
          </a:bodyPr>
          <a:lstStyle/>
          <a:p>
            <a:r>
              <a:rPr lang="en-US" dirty="0"/>
              <a:t>To create a regular expression in JavaScript, you enclose its pattern in forward-slash (/) </a:t>
            </a:r>
            <a:r>
              <a:rPr lang="en-US" dirty="0" smtClean="0"/>
              <a:t>characters.</a:t>
            </a:r>
          </a:p>
          <a:p>
            <a:r>
              <a:rPr lang="en-US" dirty="0" smtClean="0"/>
              <a:t>Syntax-</a:t>
            </a:r>
          </a:p>
          <a:p>
            <a:pPr lvl="1"/>
            <a:r>
              <a:rPr lang="en-US" dirty="0"/>
              <a:t>/pattern</a:t>
            </a:r>
            <a:r>
              <a:rPr lang="en-US" dirty="0" smtClean="0"/>
              <a:t>/[modifiers];</a:t>
            </a:r>
          </a:p>
          <a:p>
            <a:r>
              <a:rPr lang="en-US" dirty="0" smtClean="0"/>
              <a:t>Example</a:t>
            </a:r>
          </a:p>
          <a:p>
            <a:pPr lvl="1"/>
            <a:r>
              <a:rPr lang="en-US" dirty="0" err="1"/>
              <a:t>var</a:t>
            </a:r>
            <a:r>
              <a:rPr lang="en-US" dirty="0"/>
              <a:t> </a:t>
            </a:r>
            <a:r>
              <a:rPr lang="en-US" dirty="0" err="1"/>
              <a:t>patt</a:t>
            </a:r>
            <a:r>
              <a:rPr lang="en-US" dirty="0"/>
              <a:t> = </a:t>
            </a:r>
            <a:r>
              <a:rPr lang="en-US" dirty="0" smtClean="0"/>
              <a:t>/</a:t>
            </a:r>
            <a:r>
              <a:rPr lang="en-US" dirty="0" err="1" smtClean="0"/>
              <a:t>abc</a:t>
            </a:r>
            <a:r>
              <a:rPr lang="en-US" dirty="0" smtClean="0"/>
              <a:t>/;</a:t>
            </a:r>
          </a:p>
          <a:p>
            <a:pPr lvl="1"/>
            <a:r>
              <a:rPr lang="en-US" dirty="0" err="1" smtClean="0"/>
              <a:t>Var</a:t>
            </a:r>
            <a:r>
              <a:rPr lang="en-US" dirty="0" smtClean="0"/>
              <a:t> re = /hi/</a:t>
            </a:r>
          </a:p>
          <a:p>
            <a:r>
              <a:rPr lang="en-US" dirty="0" err="1" smtClean="0"/>
              <a:t>Var</a:t>
            </a:r>
            <a:r>
              <a:rPr lang="en-US" dirty="0" smtClean="0"/>
              <a:t> re = new </a:t>
            </a:r>
            <a:r>
              <a:rPr lang="en-US" dirty="0" err="1" smtClean="0"/>
              <a:t>RegExp</a:t>
            </a:r>
            <a:r>
              <a:rPr lang="en-US" dirty="0" smtClean="0"/>
              <a:t>(‘Hi’);</a:t>
            </a:r>
            <a:endParaRPr lang="en-US" dirty="0"/>
          </a:p>
        </p:txBody>
      </p:sp>
    </p:spTree>
    <p:extLst>
      <p:ext uri="{BB962C8B-B14F-4D97-AF65-F5344CB8AC3E}">
        <p14:creationId xmlns:p14="http://schemas.microsoft.com/office/powerpoint/2010/main" val="1756337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a:t>
            </a:r>
            <a:r>
              <a:rPr lang="en-US" dirty="0" smtClean="0"/>
              <a:t>Expression - Modifiers</a:t>
            </a:r>
            <a:endParaRPr lang="en-US" dirty="0"/>
          </a:p>
        </p:txBody>
      </p:sp>
      <p:sp>
        <p:nvSpPr>
          <p:cNvPr id="3" name="Content Placeholder 2"/>
          <p:cNvSpPr>
            <a:spLocks noGrp="1"/>
          </p:cNvSpPr>
          <p:nvPr>
            <p:ph idx="1"/>
          </p:nvPr>
        </p:nvSpPr>
        <p:spPr/>
        <p:txBody>
          <a:bodyPr>
            <a:normAutofit/>
          </a:bodyPr>
          <a:lstStyle/>
          <a:p>
            <a:r>
              <a:rPr lang="en-US" dirty="0"/>
              <a:t>Modifiers are used to perform case-insensitive and global searches</a:t>
            </a:r>
            <a:r>
              <a:rPr lang="en-US" dirty="0" smtClean="0"/>
              <a:t>:</a:t>
            </a:r>
          </a:p>
          <a:p>
            <a:endParaRPr lang="en-US" dirty="0"/>
          </a:p>
          <a:p>
            <a:endParaRPr lang="en-US" dirty="0" smtClean="0"/>
          </a:p>
          <a:p>
            <a:endParaRPr lang="en-US" dirty="0"/>
          </a:p>
          <a:p>
            <a:endParaRPr lang="en-US" dirty="0" smtClean="0"/>
          </a:p>
          <a:p>
            <a:r>
              <a:rPr lang="en-US" dirty="0" smtClean="0"/>
              <a:t>E.g. </a:t>
            </a:r>
          </a:p>
          <a:p>
            <a:pPr lvl="1"/>
            <a:r>
              <a:rPr lang="en-US" dirty="0" err="1" smtClean="0"/>
              <a:t>Var</a:t>
            </a:r>
            <a:r>
              <a:rPr lang="en-US" dirty="0" smtClean="0"/>
              <a:t> re = /hi/i</a:t>
            </a:r>
            <a:endParaRPr lang="en-US" dirty="0"/>
          </a:p>
        </p:txBody>
      </p:sp>
      <p:graphicFrame>
        <p:nvGraphicFramePr>
          <p:cNvPr id="4" name="Table 3"/>
          <p:cNvGraphicFramePr>
            <a:graphicFrameLocks noGrp="1"/>
          </p:cNvGraphicFramePr>
          <p:nvPr/>
        </p:nvGraphicFramePr>
        <p:xfrm>
          <a:off x="457200" y="2934429"/>
          <a:ext cx="8229599" cy="1857504"/>
        </p:xfrm>
        <a:graphic>
          <a:graphicData uri="http://schemas.openxmlformats.org/drawingml/2006/table">
            <a:tbl>
              <a:tblPr/>
              <a:tblGrid>
                <a:gridCol w="1800499"/>
                <a:gridCol w="6429100"/>
              </a:tblGrid>
              <a:tr h="393475">
                <a:tc>
                  <a:txBody>
                    <a:bodyPr/>
                    <a:lstStyle/>
                    <a:p>
                      <a:pPr algn="l" fontAlgn="t"/>
                      <a:r>
                        <a:rPr lang="en-US" sz="1700" dirty="0">
                          <a:effectLst/>
                        </a:rPr>
                        <a:t>Modifier</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Description</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46423">
                <a:tc>
                  <a:txBody>
                    <a:bodyPr/>
                    <a:lstStyle/>
                    <a:p>
                      <a:pPr algn="l" fontAlgn="t"/>
                      <a:r>
                        <a:rPr lang="en-US" sz="1700">
                          <a:effectLst/>
                          <a:hlinkClick r:id="rId2"/>
                        </a:rPr>
                        <a:t>g</a:t>
                      </a:r>
                      <a:endParaRPr lang="en-US" sz="1700">
                        <a:effectLst/>
                      </a:endParaRP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Perform a global match (find all matches rather than stopping after the first match)</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3475">
                <a:tc>
                  <a:txBody>
                    <a:bodyPr/>
                    <a:lstStyle/>
                    <a:p>
                      <a:pPr algn="l" fontAlgn="t"/>
                      <a:r>
                        <a:rPr lang="en-US" sz="1700" dirty="0">
                          <a:effectLst/>
                          <a:hlinkClick r:id="rId3"/>
                        </a:rPr>
                        <a:t>i</a:t>
                      </a:r>
                      <a:endParaRPr lang="en-US" sz="1700" dirty="0">
                        <a:effectLst/>
                      </a:endParaRP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Perform case-insensitive matching</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3475">
                <a:tc>
                  <a:txBody>
                    <a:bodyPr/>
                    <a:lstStyle/>
                    <a:p>
                      <a:pPr algn="l" fontAlgn="t"/>
                      <a:r>
                        <a:rPr lang="en-US" sz="1700" dirty="0">
                          <a:effectLst/>
                          <a:hlinkClick r:id="rId4"/>
                        </a:rPr>
                        <a:t>m</a:t>
                      </a:r>
                      <a:endParaRPr lang="en-US" sz="1700" dirty="0">
                        <a:effectLst/>
                      </a:endParaRP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Perform multiline matching</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24935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Frames</a:t>
            </a:r>
            <a:endParaRPr lang="en-US" dirty="0"/>
          </a:p>
        </p:txBody>
      </p:sp>
      <p:sp>
        <p:nvSpPr>
          <p:cNvPr id="3" name="Content Placeholder 2"/>
          <p:cNvSpPr>
            <a:spLocks noGrp="1"/>
          </p:cNvSpPr>
          <p:nvPr>
            <p:ph idx="1"/>
          </p:nvPr>
        </p:nvSpPr>
        <p:spPr/>
        <p:txBody>
          <a:bodyPr>
            <a:normAutofit/>
          </a:bodyPr>
          <a:lstStyle/>
          <a:p>
            <a:r>
              <a:rPr lang="en-US" dirty="0"/>
              <a:t>To use frames on a page we </a:t>
            </a:r>
            <a:r>
              <a:rPr lang="en-US" b="1" dirty="0"/>
              <a:t>use &lt;frameset&gt; </a:t>
            </a:r>
            <a:r>
              <a:rPr lang="en-US" dirty="0"/>
              <a:t>tag </a:t>
            </a:r>
            <a:r>
              <a:rPr lang="en-US" b="1" dirty="0"/>
              <a:t>instead of &lt;body&gt; </a:t>
            </a:r>
            <a:r>
              <a:rPr lang="en-US" dirty="0"/>
              <a:t>tag. </a:t>
            </a:r>
            <a:endParaRPr lang="en-US" dirty="0" smtClean="0"/>
          </a:p>
          <a:p>
            <a:r>
              <a:rPr lang="en-US" dirty="0" smtClean="0"/>
              <a:t>The</a:t>
            </a:r>
            <a:r>
              <a:rPr lang="en-US" dirty="0"/>
              <a:t> </a:t>
            </a:r>
            <a:r>
              <a:rPr lang="en-US" b="1" dirty="0"/>
              <a:t>rows</a:t>
            </a:r>
            <a:r>
              <a:rPr lang="en-US" dirty="0"/>
              <a:t> attribute of &lt;frameset&gt; tag defines horizontal frames </a:t>
            </a:r>
            <a:endParaRPr lang="en-US" dirty="0" smtClean="0"/>
          </a:p>
          <a:p>
            <a:r>
              <a:rPr lang="en-US" b="1" dirty="0" smtClean="0"/>
              <a:t>cols</a:t>
            </a:r>
            <a:r>
              <a:rPr lang="en-US" dirty="0"/>
              <a:t> attribute defines vertical frames. </a:t>
            </a:r>
            <a:endParaRPr lang="en-US" dirty="0" smtClean="0"/>
          </a:p>
          <a:p>
            <a:r>
              <a:rPr lang="en-US" dirty="0" smtClean="0"/>
              <a:t>Each </a:t>
            </a:r>
            <a:r>
              <a:rPr lang="en-US" dirty="0"/>
              <a:t>frame is indicated by &lt;frame&gt; tag and it defines which HTML document shall open into the frame.</a:t>
            </a:r>
          </a:p>
        </p:txBody>
      </p:sp>
    </p:spTree>
    <p:extLst>
      <p:ext uri="{BB962C8B-B14F-4D97-AF65-F5344CB8AC3E}">
        <p14:creationId xmlns:p14="http://schemas.microsoft.com/office/powerpoint/2010/main" val="30789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 modifier</a:t>
            </a:r>
            <a:endParaRPr lang="en-US" dirty="0"/>
          </a:p>
        </p:txBody>
      </p:sp>
      <p:sp>
        <p:nvSpPr>
          <p:cNvPr id="3" name="Content Placeholder 2"/>
          <p:cNvSpPr>
            <a:spLocks noGrp="1"/>
          </p:cNvSpPr>
          <p:nvPr>
            <p:ph idx="1"/>
          </p:nvPr>
        </p:nvSpPr>
        <p:spPr/>
        <p:txBody>
          <a:bodyPr>
            <a:normAutofit/>
          </a:bodyPr>
          <a:lstStyle/>
          <a:p>
            <a:r>
              <a:rPr lang="en-US" dirty="0"/>
              <a:t>Do a global, multiline search for "is" at the beginning of each line in a string:</a:t>
            </a:r>
            <a:endParaRPr lang="en-US" dirty="0" smtClean="0"/>
          </a:p>
          <a:p>
            <a:pPr marL="0" indent="0">
              <a:buNone/>
            </a:pPr>
            <a:r>
              <a:rPr lang="en-US" dirty="0" err="1" smtClean="0"/>
              <a:t>var</a:t>
            </a:r>
            <a:r>
              <a:rPr lang="en-US" dirty="0" smtClean="0"/>
              <a:t> </a:t>
            </a:r>
            <a:r>
              <a:rPr lang="en-US" dirty="0" err="1"/>
              <a:t>str</a:t>
            </a:r>
            <a:r>
              <a:rPr lang="en-US" dirty="0"/>
              <a:t> = </a:t>
            </a:r>
            <a:r>
              <a:rPr lang="en-US" dirty="0" smtClean="0"/>
              <a:t>"Is\n </a:t>
            </a:r>
            <a:r>
              <a:rPr lang="en-US" dirty="0" err="1"/>
              <a:t>th</a:t>
            </a:r>
            <a:r>
              <a:rPr lang="en-US" dirty="0"/>
              <a:t>\</a:t>
            </a:r>
            <a:r>
              <a:rPr lang="en-US" dirty="0" err="1"/>
              <a:t>nis</a:t>
            </a:r>
            <a:r>
              <a:rPr lang="en-US" dirty="0"/>
              <a:t> h\</a:t>
            </a:r>
            <a:r>
              <a:rPr lang="en-US" dirty="0" err="1"/>
              <a:t>nis</a:t>
            </a:r>
            <a:r>
              <a:rPr lang="en-US" dirty="0"/>
              <a:t>?";</a:t>
            </a:r>
          </a:p>
          <a:p>
            <a:pPr marL="0" indent="0">
              <a:buNone/>
            </a:pPr>
            <a:r>
              <a:rPr lang="en-US" dirty="0"/>
              <a:t>  </a:t>
            </a:r>
            <a:r>
              <a:rPr lang="en-US" dirty="0" err="1"/>
              <a:t>var</a:t>
            </a:r>
            <a:r>
              <a:rPr lang="en-US" dirty="0"/>
              <a:t> patt1 = </a:t>
            </a:r>
            <a:r>
              <a:rPr lang="en-US" dirty="0" smtClean="0"/>
              <a:t>/is$/</a:t>
            </a:r>
            <a:r>
              <a:rPr lang="en-US" dirty="0" err="1" smtClean="0"/>
              <a:t>gmi</a:t>
            </a:r>
            <a:r>
              <a:rPr lang="en-US" dirty="0"/>
              <a:t>;</a:t>
            </a:r>
          </a:p>
          <a:p>
            <a:pPr marL="0" indent="0">
              <a:buNone/>
            </a:pPr>
            <a:r>
              <a:rPr lang="en-US" dirty="0"/>
              <a:t>  </a:t>
            </a:r>
            <a:r>
              <a:rPr lang="en-US" dirty="0" err="1"/>
              <a:t>var</a:t>
            </a:r>
            <a:r>
              <a:rPr lang="en-US" dirty="0"/>
              <a:t> result = </a:t>
            </a:r>
            <a:r>
              <a:rPr lang="en-US" dirty="0" err="1"/>
              <a:t>str.match</a:t>
            </a:r>
            <a:r>
              <a:rPr lang="en-US" dirty="0"/>
              <a:t>(patt1</a:t>
            </a:r>
            <a:r>
              <a:rPr lang="en-US" dirty="0" smtClean="0"/>
              <a:t>);</a:t>
            </a:r>
          </a:p>
          <a:p>
            <a:pPr marL="0" indent="0">
              <a:buNone/>
            </a:pPr>
            <a:endParaRPr lang="en-US" dirty="0"/>
          </a:p>
        </p:txBody>
      </p:sp>
    </p:spTree>
    <p:extLst>
      <p:ext uri="{BB962C8B-B14F-4D97-AF65-F5344CB8AC3E}">
        <p14:creationId xmlns:p14="http://schemas.microsoft.com/office/powerpoint/2010/main" val="3198753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 </a:t>
            </a:r>
            <a:r>
              <a:rPr lang="en-US" dirty="0" smtClean="0"/>
              <a:t>– Brackets []</a:t>
            </a:r>
            <a:endParaRPr lang="en-US" dirty="0"/>
          </a:p>
        </p:txBody>
      </p:sp>
      <p:sp>
        <p:nvSpPr>
          <p:cNvPr id="3" name="Content Placeholder 2"/>
          <p:cNvSpPr>
            <a:spLocks noGrp="1"/>
          </p:cNvSpPr>
          <p:nvPr>
            <p:ph idx="1"/>
          </p:nvPr>
        </p:nvSpPr>
        <p:spPr/>
        <p:txBody>
          <a:bodyPr/>
          <a:lstStyle/>
          <a:p>
            <a:r>
              <a:rPr lang="en-US" dirty="0"/>
              <a:t>Brackets ([]) have a special meaning when used in the context of regular expressions. </a:t>
            </a:r>
            <a:endParaRPr lang="en-US" dirty="0" smtClean="0"/>
          </a:p>
          <a:p>
            <a:r>
              <a:rPr lang="en-US" dirty="0" smtClean="0"/>
              <a:t>They </a:t>
            </a:r>
            <a:r>
              <a:rPr lang="en-US" dirty="0"/>
              <a:t>are used to find a range of characters.</a:t>
            </a:r>
          </a:p>
        </p:txBody>
      </p:sp>
      <p:graphicFrame>
        <p:nvGraphicFramePr>
          <p:cNvPr id="5" name="Table 4"/>
          <p:cNvGraphicFramePr>
            <a:graphicFrameLocks noGrp="1"/>
          </p:cNvGraphicFramePr>
          <p:nvPr>
            <p:extLst>
              <p:ext uri="{D42A27DB-BD31-4B8C-83A1-F6EECF244321}">
                <p14:modId xmlns:p14="http://schemas.microsoft.com/office/powerpoint/2010/main" val="771316229"/>
              </p:ext>
            </p:extLst>
          </p:nvPr>
        </p:nvGraphicFramePr>
        <p:xfrm>
          <a:off x="1219200" y="3276600"/>
          <a:ext cx="6781800" cy="3295644"/>
        </p:xfrm>
        <a:graphic>
          <a:graphicData uri="http://schemas.openxmlformats.org/drawingml/2006/table">
            <a:tbl>
              <a:tblPr/>
              <a:tblGrid>
                <a:gridCol w="966341"/>
                <a:gridCol w="5815459"/>
              </a:tblGrid>
              <a:tr h="280412">
                <a:tc>
                  <a:txBody>
                    <a:bodyPr/>
                    <a:lstStyle/>
                    <a:p>
                      <a:pPr algn="ctr" fontAlgn="t"/>
                      <a:r>
                        <a:rPr lang="en-US" sz="1300" dirty="0" err="1">
                          <a:effectLst/>
                        </a:rPr>
                        <a:t>Sr.No</a:t>
                      </a:r>
                      <a:r>
                        <a:rPr lang="en-US" sz="1300" dirty="0">
                          <a:effectLst/>
                        </a:rPr>
                        <a:t>.</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ctr" fontAlgn="t"/>
                      <a:r>
                        <a:rPr lang="en-US" sz="1300" dirty="0">
                          <a:effectLst/>
                        </a:rPr>
                        <a:t>Expression &amp; Description</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r>
              <a:tr h="460801">
                <a:tc>
                  <a:txBody>
                    <a:bodyPr/>
                    <a:lstStyle/>
                    <a:p>
                      <a:pPr fontAlgn="t"/>
                      <a:r>
                        <a:rPr lang="en-US" sz="1600" dirty="0">
                          <a:effectLst/>
                        </a:rPr>
                        <a:t>1</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t>
                      </a:r>
                      <a:endParaRPr lang="en-US" sz="1600" dirty="0">
                        <a:solidFill>
                          <a:srgbClr val="000000"/>
                        </a:solidFill>
                        <a:effectLst/>
                      </a:endParaRPr>
                    </a:p>
                    <a:p>
                      <a:pPr algn="just" fontAlgn="t"/>
                      <a:r>
                        <a:rPr lang="en-US" sz="1600" dirty="0">
                          <a:solidFill>
                            <a:srgbClr val="000000"/>
                          </a:solidFill>
                          <a:effectLst/>
                        </a:rPr>
                        <a:t>Any one character between the brackets.</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0801">
                <a:tc>
                  <a:txBody>
                    <a:bodyPr/>
                    <a:lstStyle/>
                    <a:p>
                      <a:pPr fontAlgn="t"/>
                      <a:r>
                        <a:rPr lang="en-US" sz="1600">
                          <a:effectLst/>
                        </a:rPr>
                        <a:t>2</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t>
                      </a:r>
                      <a:endParaRPr lang="en-US" sz="1600" dirty="0">
                        <a:solidFill>
                          <a:srgbClr val="000000"/>
                        </a:solidFill>
                        <a:effectLst/>
                      </a:endParaRPr>
                    </a:p>
                    <a:p>
                      <a:pPr algn="just" fontAlgn="t"/>
                      <a:r>
                        <a:rPr lang="en-US" sz="1600" dirty="0">
                          <a:solidFill>
                            <a:srgbClr val="000000"/>
                          </a:solidFill>
                          <a:effectLst/>
                        </a:rPr>
                        <a:t>Any one character not between the brackets.</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0801">
                <a:tc>
                  <a:txBody>
                    <a:bodyPr/>
                    <a:lstStyle/>
                    <a:p>
                      <a:pPr fontAlgn="t"/>
                      <a:r>
                        <a:rPr lang="en-US" sz="1600">
                          <a:effectLst/>
                        </a:rPr>
                        <a:t>3</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[0-9]</a:t>
                      </a:r>
                      <a:endParaRPr lang="en-US" sz="1600" dirty="0">
                        <a:solidFill>
                          <a:srgbClr val="000000"/>
                        </a:solidFill>
                        <a:effectLst/>
                      </a:endParaRPr>
                    </a:p>
                    <a:p>
                      <a:pPr algn="just" fontAlgn="t"/>
                      <a:r>
                        <a:rPr lang="en-US" sz="1600" dirty="0">
                          <a:solidFill>
                            <a:srgbClr val="000000"/>
                          </a:solidFill>
                          <a:effectLst/>
                        </a:rPr>
                        <a:t>It matches any decimal digit from 0 through 9.</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0801">
                <a:tc>
                  <a:txBody>
                    <a:bodyPr/>
                    <a:lstStyle/>
                    <a:p>
                      <a:pPr fontAlgn="t"/>
                      <a:r>
                        <a:rPr lang="en-US" sz="1600">
                          <a:effectLst/>
                        </a:rPr>
                        <a:t>4</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[a-z]</a:t>
                      </a:r>
                      <a:endParaRPr lang="en-US" sz="1600" dirty="0">
                        <a:solidFill>
                          <a:srgbClr val="000000"/>
                        </a:solidFill>
                        <a:effectLst/>
                      </a:endParaRPr>
                    </a:p>
                    <a:p>
                      <a:pPr algn="just" fontAlgn="t"/>
                      <a:r>
                        <a:rPr lang="en-US" sz="1600" dirty="0">
                          <a:solidFill>
                            <a:srgbClr val="000000"/>
                          </a:solidFill>
                          <a:effectLst/>
                        </a:rPr>
                        <a:t>It matches any character from lowercase </a:t>
                      </a:r>
                      <a:r>
                        <a:rPr lang="en-US" sz="1600" b="1" dirty="0">
                          <a:solidFill>
                            <a:srgbClr val="000000"/>
                          </a:solidFill>
                          <a:effectLst/>
                        </a:rPr>
                        <a:t>a </a:t>
                      </a:r>
                      <a:r>
                        <a:rPr lang="en-US" sz="1600" dirty="0">
                          <a:solidFill>
                            <a:srgbClr val="000000"/>
                          </a:solidFill>
                          <a:effectLst/>
                        </a:rPr>
                        <a:t>through lowercase </a:t>
                      </a:r>
                      <a:r>
                        <a:rPr lang="en-US" sz="1600" b="1" dirty="0">
                          <a:solidFill>
                            <a:srgbClr val="000000"/>
                          </a:solidFill>
                          <a:effectLst/>
                        </a:rPr>
                        <a:t>z</a:t>
                      </a:r>
                      <a:r>
                        <a:rPr lang="en-US" sz="1600" dirty="0">
                          <a:solidFill>
                            <a:srgbClr val="000000"/>
                          </a:solidFill>
                          <a:effectLst/>
                        </a:rPr>
                        <a:t>.</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2842">
                <a:tc>
                  <a:txBody>
                    <a:bodyPr/>
                    <a:lstStyle/>
                    <a:p>
                      <a:pPr fontAlgn="t"/>
                      <a:r>
                        <a:rPr lang="en-US" sz="1600">
                          <a:effectLst/>
                        </a:rPr>
                        <a:t>5</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[A-Z]</a:t>
                      </a:r>
                      <a:endParaRPr lang="en-US" sz="1600" dirty="0">
                        <a:solidFill>
                          <a:srgbClr val="000000"/>
                        </a:solidFill>
                        <a:effectLst/>
                      </a:endParaRPr>
                    </a:p>
                    <a:p>
                      <a:pPr algn="just" fontAlgn="t"/>
                      <a:r>
                        <a:rPr lang="en-US" sz="1600" dirty="0">
                          <a:solidFill>
                            <a:srgbClr val="000000"/>
                          </a:solidFill>
                          <a:effectLst/>
                        </a:rPr>
                        <a:t>It matches any character from uppercase </a:t>
                      </a:r>
                      <a:r>
                        <a:rPr lang="en-US" sz="1600" b="1" dirty="0">
                          <a:solidFill>
                            <a:srgbClr val="000000"/>
                          </a:solidFill>
                          <a:effectLst/>
                        </a:rPr>
                        <a:t>A</a:t>
                      </a:r>
                      <a:r>
                        <a:rPr lang="en-US" sz="1600" dirty="0">
                          <a:solidFill>
                            <a:srgbClr val="000000"/>
                          </a:solidFill>
                          <a:effectLst/>
                        </a:rPr>
                        <a:t> through uppercase </a:t>
                      </a:r>
                      <a:r>
                        <a:rPr lang="en-US" sz="1600" b="1" dirty="0">
                          <a:solidFill>
                            <a:srgbClr val="000000"/>
                          </a:solidFill>
                          <a:effectLst/>
                        </a:rPr>
                        <a:t>Z</a:t>
                      </a:r>
                      <a:r>
                        <a:rPr lang="en-US" sz="1600" dirty="0">
                          <a:solidFill>
                            <a:srgbClr val="000000"/>
                          </a:solidFill>
                          <a:effectLst/>
                        </a:rPr>
                        <a:t>.</a:t>
                      </a:r>
                    </a:p>
                  </a:txBody>
                  <a:tcPr marL="54927" marR="54927" marT="54927" marB="54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73331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Example1-  </a:t>
            </a:r>
          </a:p>
          <a:p>
            <a:pPr marL="0" indent="0">
              <a:buNone/>
            </a:pPr>
            <a:r>
              <a:rPr lang="en-US" dirty="0" smtClean="0"/>
              <a:t>  </a:t>
            </a:r>
            <a:r>
              <a:rPr lang="en-US" dirty="0" err="1" smtClean="0"/>
              <a:t>var</a:t>
            </a:r>
            <a:r>
              <a:rPr lang="en-US" dirty="0" smtClean="0"/>
              <a:t> </a:t>
            </a:r>
            <a:r>
              <a:rPr lang="en-US" dirty="0" err="1"/>
              <a:t>str</a:t>
            </a:r>
            <a:r>
              <a:rPr lang="en-US" dirty="0"/>
              <a:t> = "Is this all there is?";</a:t>
            </a:r>
          </a:p>
          <a:p>
            <a:pPr marL="0" indent="0">
              <a:buNone/>
            </a:pPr>
            <a:r>
              <a:rPr lang="en-US" dirty="0"/>
              <a:t>  </a:t>
            </a:r>
            <a:r>
              <a:rPr lang="en-US" dirty="0" err="1"/>
              <a:t>var</a:t>
            </a:r>
            <a:r>
              <a:rPr lang="en-US" dirty="0"/>
              <a:t> patt1 = /[h]/g; </a:t>
            </a:r>
          </a:p>
          <a:p>
            <a:pPr marL="0" indent="0">
              <a:buNone/>
            </a:pPr>
            <a:r>
              <a:rPr lang="en-US" dirty="0"/>
              <a:t>  </a:t>
            </a:r>
            <a:r>
              <a:rPr lang="en-US" dirty="0" err="1"/>
              <a:t>var</a:t>
            </a:r>
            <a:r>
              <a:rPr lang="en-US" dirty="0"/>
              <a:t> result = </a:t>
            </a:r>
            <a:r>
              <a:rPr lang="en-US" dirty="0" err="1"/>
              <a:t>str.match</a:t>
            </a:r>
            <a:r>
              <a:rPr lang="en-US" dirty="0"/>
              <a:t>(patt1</a:t>
            </a:r>
            <a:r>
              <a:rPr lang="en-US" dirty="0" smtClean="0"/>
              <a:t>);</a:t>
            </a:r>
          </a:p>
          <a:p>
            <a:r>
              <a:rPr lang="en-US" dirty="0" smtClean="0"/>
              <a:t>Example2</a:t>
            </a:r>
            <a:r>
              <a:rPr lang="en-US" dirty="0"/>
              <a:t> </a:t>
            </a:r>
            <a:r>
              <a:rPr lang="en-US" dirty="0" smtClean="0"/>
              <a:t>- </a:t>
            </a:r>
          </a:p>
          <a:p>
            <a:pPr marL="0" indent="0">
              <a:buNone/>
            </a:pPr>
            <a:r>
              <a:rPr lang="sv-SE" dirty="0" smtClean="0"/>
              <a:t>  var </a:t>
            </a:r>
            <a:r>
              <a:rPr lang="sv-SE" dirty="0"/>
              <a:t>str = "123456789";</a:t>
            </a:r>
          </a:p>
          <a:p>
            <a:pPr marL="0" indent="0">
              <a:buNone/>
            </a:pPr>
            <a:r>
              <a:rPr lang="sv-SE" dirty="0"/>
              <a:t>  var patt1 = /[1-4]/g;</a:t>
            </a:r>
          </a:p>
          <a:p>
            <a:pPr marL="0" indent="0">
              <a:buNone/>
            </a:pPr>
            <a:r>
              <a:rPr lang="sv-SE" dirty="0"/>
              <a:t>  var result = str.match(patt1</a:t>
            </a:r>
            <a:r>
              <a:rPr lang="sv-SE" dirty="0" smtClean="0"/>
              <a:t>);</a:t>
            </a:r>
          </a:p>
          <a:p>
            <a:r>
              <a:rPr lang="sv-SE" dirty="0" smtClean="0"/>
              <a:t>Example3 –</a:t>
            </a:r>
          </a:p>
          <a:p>
            <a:pPr marL="0" indent="0">
              <a:buNone/>
            </a:pPr>
            <a:r>
              <a:rPr lang="en-US" dirty="0"/>
              <a:t> </a:t>
            </a:r>
            <a:r>
              <a:rPr lang="en-US" dirty="0" smtClean="0"/>
              <a:t> </a:t>
            </a:r>
            <a:r>
              <a:rPr lang="en-US" dirty="0" err="1" smtClean="0"/>
              <a:t>var</a:t>
            </a:r>
            <a:r>
              <a:rPr lang="en-US" dirty="0" smtClean="0"/>
              <a:t> </a:t>
            </a:r>
            <a:r>
              <a:rPr lang="en-US" dirty="0" err="1"/>
              <a:t>str</a:t>
            </a:r>
            <a:r>
              <a:rPr lang="en-US" dirty="0"/>
              <a:t> = "re, green, red, green, </a:t>
            </a:r>
            <a:r>
              <a:rPr lang="en-US" dirty="0" err="1"/>
              <a:t>gren</a:t>
            </a:r>
            <a:r>
              <a:rPr lang="en-US" dirty="0"/>
              <a:t>, gr, blue, yellow";</a:t>
            </a:r>
          </a:p>
          <a:p>
            <a:pPr marL="0" indent="0">
              <a:buNone/>
            </a:pPr>
            <a:r>
              <a:rPr lang="en-US" dirty="0"/>
              <a:t>  </a:t>
            </a:r>
            <a:r>
              <a:rPr lang="en-US" dirty="0" err="1"/>
              <a:t>var</a:t>
            </a:r>
            <a:r>
              <a:rPr lang="en-US" dirty="0"/>
              <a:t> patt1 = /(</a:t>
            </a:r>
            <a:r>
              <a:rPr lang="en-US" dirty="0" err="1"/>
              <a:t>red|green</a:t>
            </a:r>
            <a:r>
              <a:rPr lang="en-US" dirty="0"/>
              <a:t>)/g;</a:t>
            </a:r>
          </a:p>
          <a:p>
            <a:pPr marL="0" indent="0">
              <a:buNone/>
            </a:pPr>
            <a:r>
              <a:rPr lang="en-US" dirty="0"/>
              <a:t>  </a:t>
            </a:r>
            <a:r>
              <a:rPr lang="en-US" dirty="0" err="1"/>
              <a:t>var</a:t>
            </a:r>
            <a:r>
              <a:rPr lang="en-US" dirty="0"/>
              <a:t> result = </a:t>
            </a:r>
            <a:r>
              <a:rPr lang="en-US" dirty="0" err="1"/>
              <a:t>str.match</a:t>
            </a:r>
            <a:r>
              <a:rPr lang="en-US" dirty="0"/>
              <a:t>(patt1);</a:t>
            </a:r>
          </a:p>
        </p:txBody>
      </p:sp>
    </p:spTree>
    <p:extLst>
      <p:ext uri="{BB962C8B-B14F-4D97-AF65-F5344CB8AC3E}">
        <p14:creationId xmlns:p14="http://schemas.microsoft.com/office/powerpoint/2010/main" val="22407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 – </a:t>
            </a:r>
            <a:r>
              <a:rPr lang="en-US" dirty="0" smtClean="0"/>
              <a:t>Quantifiers</a:t>
            </a:r>
            <a:endParaRPr lang="en-US" dirty="0"/>
          </a:p>
        </p:txBody>
      </p:sp>
      <p:sp>
        <p:nvSpPr>
          <p:cNvPr id="3" name="Content Placeholder 2"/>
          <p:cNvSpPr>
            <a:spLocks noGrp="1"/>
          </p:cNvSpPr>
          <p:nvPr>
            <p:ph idx="1"/>
          </p:nvPr>
        </p:nvSpPr>
        <p:spPr/>
        <p:txBody>
          <a:bodyPr/>
          <a:lstStyle/>
          <a:p>
            <a:r>
              <a:rPr lang="en-US" dirty="0"/>
              <a:t>The frequency or position of bracketed character sequences and single characters can be denoted by a special character</a:t>
            </a:r>
            <a:r>
              <a:rPr lang="en-US" dirty="0" smtClean="0"/>
              <a:t>.</a:t>
            </a:r>
          </a:p>
          <a:p>
            <a:endParaRPr lang="en-US" dirty="0"/>
          </a:p>
          <a:p>
            <a:endParaRPr lang="en-US" dirty="0" smtClean="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76118143"/>
              </p:ext>
            </p:extLst>
          </p:nvPr>
        </p:nvGraphicFramePr>
        <p:xfrm>
          <a:off x="914400" y="3200400"/>
          <a:ext cx="7620000" cy="3352192"/>
        </p:xfrm>
        <a:graphic>
          <a:graphicData uri="http://schemas.openxmlformats.org/drawingml/2006/table">
            <a:tbl>
              <a:tblPr/>
              <a:tblGrid>
                <a:gridCol w="635001"/>
                <a:gridCol w="6984999"/>
              </a:tblGrid>
              <a:tr h="221585">
                <a:tc>
                  <a:txBody>
                    <a:bodyPr/>
                    <a:lstStyle/>
                    <a:p>
                      <a:pPr algn="ctr" fontAlgn="t"/>
                      <a:r>
                        <a:rPr lang="en-US" sz="1400" dirty="0" err="1">
                          <a:effectLst/>
                        </a:rPr>
                        <a:t>Sr.No</a:t>
                      </a:r>
                      <a:r>
                        <a:rPr lang="en-US" sz="1400" dirty="0">
                          <a:effectLst/>
                        </a:rPr>
                        <a:t>.</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Expression &amp; Description</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64547">
                <a:tc>
                  <a:txBody>
                    <a:bodyPr/>
                    <a:lstStyle/>
                    <a:p>
                      <a:pPr fontAlgn="t"/>
                      <a:r>
                        <a:rPr lang="en-US" sz="1400">
                          <a:effectLst/>
                        </a:rPr>
                        <a:t>1</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p</a:t>
                      </a:r>
                      <a:r>
                        <a:rPr lang="en-US" sz="1400" b="1" dirty="0" smtClean="0">
                          <a:solidFill>
                            <a:srgbClr val="000000"/>
                          </a:solidFill>
                          <a:effectLst/>
                        </a:rPr>
                        <a:t>+   </a:t>
                      </a:r>
                      <a:r>
                        <a:rPr lang="en-US" sz="1400" dirty="0" smtClean="0">
                          <a:solidFill>
                            <a:srgbClr val="000000"/>
                          </a:solidFill>
                          <a:effectLst/>
                        </a:rPr>
                        <a:t>It </a:t>
                      </a:r>
                      <a:r>
                        <a:rPr lang="en-US" sz="1400" dirty="0">
                          <a:solidFill>
                            <a:srgbClr val="000000"/>
                          </a:solidFill>
                          <a:effectLst/>
                        </a:rPr>
                        <a:t>matches any string containing one or more p's.</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547">
                <a:tc>
                  <a:txBody>
                    <a:bodyPr/>
                    <a:lstStyle/>
                    <a:p>
                      <a:pPr fontAlgn="t"/>
                      <a:r>
                        <a:rPr lang="en-US" sz="1400">
                          <a:effectLst/>
                        </a:rPr>
                        <a:t>2</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p</a:t>
                      </a:r>
                      <a:r>
                        <a:rPr lang="en-US" sz="1400" b="1" dirty="0" smtClean="0">
                          <a:solidFill>
                            <a:srgbClr val="000000"/>
                          </a:solidFill>
                          <a:effectLst/>
                        </a:rPr>
                        <a:t>*    </a:t>
                      </a:r>
                      <a:r>
                        <a:rPr lang="en-US" sz="1400" dirty="0" smtClean="0">
                          <a:solidFill>
                            <a:srgbClr val="000000"/>
                          </a:solidFill>
                          <a:effectLst/>
                        </a:rPr>
                        <a:t>It </a:t>
                      </a:r>
                      <a:r>
                        <a:rPr lang="en-US" sz="1400" dirty="0">
                          <a:solidFill>
                            <a:srgbClr val="000000"/>
                          </a:solidFill>
                          <a:effectLst/>
                        </a:rPr>
                        <a:t>matches any string containing zero or more p's.</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547">
                <a:tc>
                  <a:txBody>
                    <a:bodyPr/>
                    <a:lstStyle/>
                    <a:p>
                      <a:pPr fontAlgn="t"/>
                      <a:r>
                        <a:rPr lang="en-US" sz="1400">
                          <a:effectLst/>
                        </a:rPr>
                        <a:t>3</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p</a:t>
                      </a:r>
                      <a:r>
                        <a:rPr lang="en-US" sz="1400" b="1" dirty="0" smtClean="0">
                          <a:solidFill>
                            <a:srgbClr val="000000"/>
                          </a:solidFill>
                          <a:effectLst/>
                        </a:rPr>
                        <a:t>?  </a:t>
                      </a:r>
                      <a:r>
                        <a:rPr lang="en-US" sz="1400" dirty="0" smtClean="0">
                          <a:solidFill>
                            <a:srgbClr val="000000"/>
                          </a:solidFill>
                          <a:effectLst/>
                        </a:rPr>
                        <a:t>It </a:t>
                      </a:r>
                      <a:r>
                        <a:rPr lang="en-US" sz="1400" dirty="0">
                          <a:solidFill>
                            <a:srgbClr val="000000"/>
                          </a:solidFill>
                          <a:effectLst/>
                        </a:rPr>
                        <a:t>matches any string containing at most one p.</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547">
                <a:tc>
                  <a:txBody>
                    <a:bodyPr/>
                    <a:lstStyle/>
                    <a:p>
                      <a:pPr fontAlgn="t"/>
                      <a:r>
                        <a:rPr lang="en-US" sz="1400">
                          <a:effectLst/>
                        </a:rPr>
                        <a:t>4</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p{N</a:t>
                      </a:r>
                      <a:r>
                        <a:rPr lang="en-US" sz="1400" b="1" dirty="0" smtClean="0">
                          <a:solidFill>
                            <a:srgbClr val="000000"/>
                          </a:solidFill>
                          <a:effectLst/>
                        </a:rPr>
                        <a:t>}  </a:t>
                      </a:r>
                      <a:r>
                        <a:rPr lang="en-US" sz="1400" dirty="0" smtClean="0">
                          <a:solidFill>
                            <a:srgbClr val="000000"/>
                          </a:solidFill>
                          <a:effectLst/>
                        </a:rPr>
                        <a:t>It </a:t>
                      </a:r>
                      <a:r>
                        <a:rPr lang="en-US" sz="1400" dirty="0">
                          <a:solidFill>
                            <a:srgbClr val="000000"/>
                          </a:solidFill>
                          <a:effectLst/>
                        </a:rPr>
                        <a:t>matches any string containing a sequence of </a:t>
                      </a:r>
                      <a:r>
                        <a:rPr lang="en-US" sz="1400" b="1" dirty="0">
                          <a:solidFill>
                            <a:srgbClr val="000000"/>
                          </a:solidFill>
                          <a:effectLst/>
                        </a:rPr>
                        <a:t>N</a:t>
                      </a:r>
                      <a:r>
                        <a:rPr lang="en-US" sz="1400" dirty="0">
                          <a:solidFill>
                            <a:srgbClr val="000000"/>
                          </a:solidFill>
                          <a:effectLst/>
                        </a:rPr>
                        <a:t> p's</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547">
                <a:tc>
                  <a:txBody>
                    <a:bodyPr/>
                    <a:lstStyle/>
                    <a:p>
                      <a:pPr fontAlgn="t"/>
                      <a:r>
                        <a:rPr lang="en-US" sz="1400">
                          <a:effectLst/>
                        </a:rPr>
                        <a:t>5</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smtClean="0">
                          <a:solidFill>
                            <a:srgbClr val="000000"/>
                          </a:solidFill>
                          <a:effectLst/>
                        </a:rPr>
                        <a:t>p{</a:t>
                      </a:r>
                      <a:r>
                        <a:rPr lang="en-US" sz="1400" b="1" dirty="0" err="1" smtClean="0">
                          <a:solidFill>
                            <a:srgbClr val="000000"/>
                          </a:solidFill>
                          <a:effectLst/>
                        </a:rPr>
                        <a:t>n,m</a:t>
                      </a:r>
                      <a:r>
                        <a:rPr lang="en-US" sz="1400" b="1" dirty="0" smtClean="0">
                          <a:solidFill>
                            <a:srgbClr val="000000"/>
                          </a:solidFill>
                          <a:effectLst/>
                        </a:rPr>
                        <a:t>}   </a:t>
                      </a:r>
                      <a:r>
                        <a:rPr lang="en-US" sz="1400" dirty="0" smtClean="0">
                          <a:solidFill>
                            <a:srgbClr val="000000"/>
                          </a:solidFill>
                          <a:effectLst/>
                        </a:rPr>
                        <a:t>It </a:t>
                      </a:r>
                      <a:r>
                        <a:rPr lang="en-US" sz="1400" dirty="0">
                          <a:solidFill>
                            <a:srgbClr val="000000"/>
                          </a:solidFill>
                          <a:effectLst/>
                        </a:rPr>
                        <a:t>matches any string containing a </a:t>
                      </a:r>
                      <a:r>
                        <a:rPr lang="en-US" sz="1400" dirty="0" smtClean="0">
                          <a:solidFill>
                            <a:srgbClr val="000000"/>
                          </a:solidFill>
                          <a:effectLst/>
                        </a:rPr>
                        <a:t>at least</a:t>
                      </a:r>
                      <a:r>
                        <a:rPr lang="en-US" sz="1400" baseline="0" dirty="0" smtClean="0">
                          <a:solidFill>
                            <a:srgbClr val="000000"/>
                          </a:solidFill>
                          <a:effectLst/>
                        </a:rPr>
                        <a:t> n p’s but no more than m </a:t>
                      </a:r>
                      <a:r>
                        <a:rPr lang="en-US" sz="1400" baseline="0" dirty="0" err="1" smtClean="0">
                          <a:solidFill>
                            <a:srgbClr val="000000"/>
                          </a:solidFill>
                          <a:effectLst/>
                        </a:rPr>
                        <a:t>p’d</a:t>
                      </a:r>
                      <a:r>
                        <a:rPr lang="en-US" sz="1400" dirty="0" smtClean="0">
                          <a:solidFill>
                            <a:srgbClr val="000000"/>
                          </a:solidFill>
                          <a:effectLst/>
                        </a:rPr>
                        <a:t>.</a:t>
                      </a:r>
                      <a:endParaRPr lang="en-US" sz="1400" dirty="0">
                        <a:solidFill>
                          <a:srgbClr val="000000"/>
                        </a:solidFill>
                        <a:effectLst/>
                      </a:endParaRP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547">
                <a:tc>
                  <a:txBody>
                    <a:bodyPr/>
                    <a:lstStyle/>
                    <a:p>
                      <a:pPr fontAlgn="t"/>
                      <a:r>
                        <a:rPr lang="en-US" sz="1400">
                          <a:effectLst/>
                        </a:rPr>
                        <a:t>6</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smtClean="0">
                          <a:solidFill>
                            <a:srgbClr val="000000"/>
                          </a:solidFill>
                          <a:effectLst/>
                        </a:rPr>
                        <a:t>p{n, }  </a:t>
                      </a:r>
                      <a:r>
                        <a:rPr lang="en-US" sz="1400" dirty="0" smtClean="0">
                          <a:solidFill>
                            <a:srgbClr val="000000"/>
                          </a:solidFill>
                          <a:effectLst/>
                        </a:rPr>
                        <a:t>It </a:t>
                      </a:r>
                      <a:r>
                        <a:rPr lang="en-US" sz="1400" dirty="0">
                          <a:solidFill>
                            <a:srgbClr val="000000"/>
                          </a:solidFill>
                          <a:effectLst/>
                        </a:rPr>
                        <a:t>matches any string containing a sequence of at least two p's.</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547">
                <a:tc>
                  <a:txBody>
                    <a:bodyPr/>
                    <a:lstStyle/>
                    <a:p>
                      <a:pPr fontAlgn="t"/>
                      <a:r>
                        <a:rPr lang="en-US" sz="1400">
                          <a:effectLst/>
                        </a:rPr>
                        <a:t>7</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p</a:t>
                      </a:r>
                      <a:r>
                        <a:rPr lang="en-US" sz="1400" b="1" dirty="0" smtClean="0">
                          <a:solidFill>
                            <a:srgbClr val="000000"/>
                          </a:solidFill>
                          <a:effectLst/>
                        </a:rPr>
                        <a:t>$   </a:t>
                      </a:r>
                      <a:r>
                        <a:rPr lang="en-US" sz="1400" dirty="0" smtClean="0">
                          <a:solidFill>
                            <a:srgbClr val="000000"/>
                          </a:solidFill>
                          <a:effectLst/>
                        </a:rPr>
                        <a:t>It </a:t>
                      </a:r>
                      <a:r>
                        <a:rPr lang="en-US" sz="1400" dirty="0">
                          <a:solidFill>
                            <a:srgbClr val="000000"/>
                          </a:solidFill>
                          <a:effectLst/>
                        </a:rPr>
                        <a:t>matches any string with p at the end of it.</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03189">
                <a:tc>
                  <a:txBody>
                    <a:bodyPr/>
                    <a:lstStyle/>
                    <a:p>
                      <a:pPr fontAlgn="t"/>
                      <a:r>
                        <a:rPr lang="en-US" sz="1400">
                          <a:effectLst/>
                        </a:rPr>
                        <a:t>8</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a:t>
                      </a:r>
                      <a:r>
                        <a:rPr lang="en-US" sz="1400" b="1" dirty="0" smtClean="0">
                          <a:solidFill>
                            <a:srgbClr val="000000"/>
                          </a:solidFill>
                          <a:effectLst/>
                        </a:rPr>
                        <a:t>p   </a:t>
                      </a:r>
                      <a:r>
                        <a:rPr lang="en-US" sz="1400" dirty="0" smtClean="0">
                          <a:solidFill>
                            <a:srgbClr val="000000"/>
                          </a:solidFill>
                          <a:effectLst/>
                        </a:rPr>
                        <a:t>It </a:t>
                      </a:r>
                      <a:r>
                        <a:rPr lang="en-US" sz="1400" dirty="0">
                          <a:solidFill>
                            <a:srgbClr val="000000"/>
                          </a:solidFill>
                          <a:effectLst/>
                        </a:rPr>
                        <a:t>matches any string with p at the beginning of it.</a:t>
                      </a:r>
                    </a:p>
                  </a:txBody>
                  <a:tcPr marL="41907" marR="41907" marT="41907" marB="419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25993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 Examples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Example 1: + (1 or more)</a:t>
            </a:r>
          </a:p>
          <a:p>
            <a:pPr marL="0" indent="0">
              <a:buNone/>
            </a:pPr>
            <a:r>
              <a:rPr lang="en-US" dirty="0" err="1" smtClean="0"/>
              <a:t>var</a:t>
            </a:r>
            <a:r>
              <a:rPr lang="en-US" dirty="0" smtClean="0"/>
              <a:t> </a:t>
            </a:r>
            <a:r>
              <a:rPr lang="en-US" dirty="0" err="1"/>
              <a:t>str</a:t>
            </a:r>
            <a:r>
              <a:rPr lang="en-US" dirty="0"/>
              <a:t> = "</a:t>
            </a:r>
            <a:r>
              <a:rPr lang="en-US" dirty="0" err="1"/>
              <a:t>Hellooo</a:t>
            </a:r>
            <a:r>
              <a:rPr lang="en-US" dirty="0"/>
              <a:t> World! Hello W3Schools!"; </a:t>
            </a:r>
          </a:p>
          <a:p>
            <a:pPr marL="0" indent="0">
              <a:buNone/>
            </a:pPr>
            <a:r>
              <a:rPr lang="en-US" dirty="0"/>
              <a:t>  </a:t>
            </a:r>
            <a:r>
              <a:rPr lang="en-US" dirty="0" err="1"/>
              <a:t>var</a:t>
            </a:r>
            <a:r>
              <a:rPr lang="en-US" dirty="0"/>
              <a:t> patt1 = /o+/g;</a:t>
            </a:r>
          </a:p>
          <a:p>
            <a:pPr marL="0" indent="0">
              <a:buNone/>
            </a:pPr>
            <a:r>
              <a:rPr lang="en-US" dirty="0"/>
              <a:t>  </a:t>
            </a:r>
            <a:r>
              <a:rPr lang="en-US" dirty="0" err="1"/>
              <a:t>var</a:t>
            </a:r>
            <a:r>
              <a:rPr lang="en-US" dirty="0"/>
              <a:t> result = </a:t>
            </a:r>
            <a:r>
              <a:rPr lang="en-US" dirty="0" err="1"/>
              <a:t>str.match</a:t>
            </a:r>
            <a:r>
              <a:rPr lang="en-US" dirty="0"/>
              <a:t>(patt1</a:t>
            </a:r>
            <a:r>
              <a:rPr lang="en-US" dirty="0" smtClean="0"/>
              <a:t>);</a:t>
            </a:r>
          </a:p>
          <a:p>
            <a:r>
              <a:rPr lang="en-US" dirty="0" smtClean="0"/>
              <a:t>Example 2: * (0 or more)</a:t>
            </a:r>
          </a:p>
          <a:p>
            <a:pPr marL="0" indent="0">
              <a:buNone/>
            </a:pPr>
            <a:r>
              <a:rPr lang="en-US" dirty="0" err="1"/>
              <a:t>var</a:t>
            </a:r>
            <a:r>
              <a:rPr lang="en-US" dirty="0"/>
              <a:t> </a:t>
            </a:r>
            <a:r>
              <a:rPr lang="en-US" dirty="0" err="1"/>
              <a:t>str</a:t>
            </a:r>
            <a:r>
              <a:rPr lang="en-US" dirty="0"/>
              <a:t> = "</a:t>
            </a:r>
            <a:r>
              <a:rPr lang="en-US" dirty="0" err="1"/>
              <a:t>Hellooo</a:t>
            </a:r>
            <a:r>
              <a:rPr lang="en-US" dirty="0"/>
              <a:t> World! Hello W3Schools!"; </a:t>
            </a:r>
          </a:p>
          <a:p>
            <a:pPr marL="0" indent="0">
              <a:buNone/>
            </a:pPr>
            <a:r>
              <a:rPr lang="en-US" dirty="0"/>
              <a:t>  </a:t>
            </a:r>
            <a:r>
              <a:rPr lang="en-US" dirty="0" err="1"/>
              <a:t>var</a:t>
            </a:r>
            <a:r>
              <a:rPr lang="en-US" dirty="0"/>
              <a:t> patt1 = /lo*/g;</a:t>
            </a:r>
          </a:p>
          <a:p>
            <a:pPr marL="0" indent="0">
              <a:buNone/>
            </a:pPr>
            <a:r>
              <a:rPr lang="en-US" dirty="0"/>
              <a:t>  </a:t>
            </a:r>
            <a:r>
              <a:rPr lang="en-US" dirty="0" err="1"/>
              <a:t>var</a:t>
            </a:r>
            <a:r>
              <a:rPr lang="en-US" dirty="0"/>
              <a:t> result = </a:t>
            </a:r>
            <a:r>
              <a:rPr lang="en-US" dirty="0" err="1"/>
              <a:t>str.match</a:t>
            </a:r>
            <a:r>
              <a:rPr lang="en-US" dirty="0"/>
              <a:t>(patt1</a:t>
            </a:r>
            <a:r>
              <a:rPr lang="en-US" dirty="0" smtClean="0"/>
              <a:t>);</a:t>
            </a:r>
          </a:p>
          <a:p>
            <a:r>
              <a:rPr lang="en-US" dirty="0" smtClean="0"/>
              <a:t>Example 3:  ? ( 0 or 1)</a:t>
            </a:r>
          </a:p>
          <a:p>
            <a:pPr marL="0" indent="0">
              <a:buNone/>
            </a:pPr>
            <a:r>
              <a:rPr lang="sv-SE" dirty="0"/>
              <a:t> </a:t>
            </a:r>
            <a:r>
              <a:rPr lang="sv-SE" dirty="0" smtClean="0"/>
              <a:t>var str = "1, 100 or 1000?";</a:t>
            </a:r>
          </a:p>
          <a:p>
            <a:pPr marL="0" indent="0">
              <a:buNone/>
            </a:pPr>
            <a:r>
              <a:rPr lang="sv-SE" dirty="0" smtClean="0"/>
              <a:t>  var patt1 = /10?/g;</a:t>
            </a:r>
          </a:p>
          <a:p>
            <a:pPr marL="0" indent="0">
              <a:buNone/>
            </a:pPr>
            <a:r>
              <a:rPr lang="sv-SE" dirty="0" smtClean="0"/>
              <a:t>  var result = str.match(patt1);</a:t>
            </a:r>
            <a:endParaRPr lang="en-US" dirty="0"/>
          </a:p>
        </p:txBody>
      </p:sp>
    </p:spTree>
    <p:extLst>
      <p:ext uri="{BB962C8B-B14F-4D97-AF65-F5344CB8AC3E}">
        <p14:creationId xmlns:p14="http://schemas.microsoft.com/office/powerpoint/2010/main" val="2655758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 Expression – </a:t>
            </a:r>
            <a:r>
              <a:rPr lang="en-US" dirty="0" smtClean="0"/>
              <a:t>Meta Characters</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a:t>A </a:t>
            </a:r>
            <a:r>
              <a:rPr lang="en-US" dirty="0" err="1"/>
              <a:t>metacharacter</a:t>
            </a:r>
            <a:r>
              <a:rPr lang="en-US" dirty="0"/>
              <a:t> is simply an alphabetical character preceded by a backslash that acts to give the combination a special meaning.</a:t>
            </a:r>
          </a:p>
        </p:txBody>
      </p:sp>
      <p:graphicFrame>
        <p:nvGraphicFramePr>
          <p:cNvPr id="4" name="Table 3"/>
          <p:cNvGraphicFramePr>
            <a:graphicFrameLocks noGrp="1"/>
          </p:cNvGraphicFramePr>
          <p:nvPr>
            <p:extLst>
              <p:ext uri="{D42A27DB-BD31-4B8C-83A1-F6EECF244321}">
                <p14:modId xmlns:p14="http://schemas.microsoft.com/office/powerpoint/2010/main" val="581319505"/>
              </p:ext>
            </p:extLst>
          </p:nvPr>
        </p:nvGraphicFramePr>
        <p:xfrm>
          <a:off x="1219200" y="2895600"/>
          <a:ext cx="5388417" cy="3686992"/>
        </p:xfrm>
        <a:graphic>
          <a:graphicData uri="http://schemas.openxmlformats.org/drawingml/2006/table">
            <a:tbl>
              <a:tblPr/>
              <a:tblGrid>
                <a:gridCol w="609600"/>
                <a:gridCol w="4778817"/>
              </a:tblGrid>
              <a:tr h="326881">
                <a:tc>
                  <a:txBody>
                    <a:bodyPr/>
                    <a:lstStyle/>
                    <a:p>
                      <a:pPr algn="ctr" fontAlgn="t"/>
                      <a:r>
                        <a:rPr lang="en-US" sz="1500" dirty="0" err="1">
                          <a:effectLst/>
                        </a:rPr>
                        <a:t>Sr.No</a:t>
                      </a:r>
                      <a:r>
                        <a:rPr lang="en-US" sz="1500" dirty="0">
                          <a:effectLst/>
                        </a:rPr>
                        <a:t>.</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Character &amp; Description</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24837">
                <a:tc>
                  <a:txBody>
                    <a:bodyPr/>
                    <a:lstStyle/>
                    <a:p>
                      <a:pPr fontAlgn="t"/>
                      <a:r>
                        <a:rPr lang="en-US" sz="1500">
                          <a:effectLst/>
                        </a:rPr>
                        <a:t>1</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dirty="0" smtClean="0">
                          <a:solidFill>
                            <a:srgbClr val="000000"/>
                          </a:solidFill>
                          <a:effectLst/>
                        </a:rPr>
                        <a:t>.      </a:t>
                      </a:r>
                      <a:r>
                        <a:rPr lang="en-US" sz="1500" dirty="0" smtClean="0">
                          <a:solidFill>
                            <a:srgbClr val="000000"/>
                          </a:solidFill>
                          <a:effectLst/>
                        </a:rPr>
                        <a:t>a </a:t>
                      </a:r>
                      <a:r>
                        <a:rPr lang="en-US" sz="1500" dirty="0">
                          <a:solidFill>
                            <a:srgbClr val="000000"/>
                          </a:solidFill>
                          <a:effectLst/>
                        </a:rPr>
                        <a:t>single character</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4837">
                <a:tc>
                  <a:txBody>
                    <a:bodyPr/>
                    <a:lstStyle/>
                    <a:p>
                      <a:pPr fontAlgn="t"/>
                      <a:r>
                        <a:rPr lang="en-US" sz="1500">
                          <a:effectLst/>
                        </a:rPr>
                        <a:t>2</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dirty="0">
                          <a:solidFill>
                            <a:srgbClr val="000000"/>
                          </a:solidFill>
                          <a:effectLst/>
                        </a:rPr>
                        <a:t>\</a:t>
                      </a:r>
                      <a:r>
                        <a:rPr lang="en-US" sz="1500" b="1" dirty="0" smtClean="0">
                          <a:solidFill>
                            <a:srgbClr val="000000"/>
                          </a:solidFill>
                          <a:effectLst/>
                        </a:rPr>
                        <a:t>s   </a:t>
                      </a:r>
                      <a:r>
                        <a:rPr lang="en-US" sz="1500" dirty="0" smtClean="0">
                          <a:solidFill>
                            <a:srgbClr val="000000"/>
                          </a:solidFill>
                          <a:effectLst/>
                        </a:rPr>
                        <a:t>a </a:t>
                      </a:r>
                      <a:r>
                        <a:rPr lang="en-US" sz="1500" dirty="0">
                          <a:solidFill>
                            <a:srgbClr val="000000"/>
                          </a:solidFill>
                          <a:effectLst/>
                        </a:rPr>
                        <a:t>whitespace character (space, tab, newline)</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4837">
                <a:tc>
                  <a:txBody>
                    <a:bodyPr/>
                    <a:lstStyle/>
                    <a:p>
                      <a:pPr fontAlgn="t"/>
                      <a:r>
                        <a:rPr lang="en-US" sz="1500">
                          <a:effectLst/>
                        </a:rPr>
                        <a:t>3</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dirty="0">
                          <a:solidFill>
                            <a:srgbClr val="000000"/>
                          </a:solidFill>
                          <a:effectLst/>
                        </a:rPr>
                        <a:t>\</a:t>
                      </a:r>
                      <a:r>
                        <a:rPr lang="en-US" sz="1500" b="1" dirty="0" smtClean="0">
                          <a:solidFill>
                            <a:srgbClr val="000000"/>
                          </a:solidFill>
                          <a:effectLst/>
                        </a:rPr>
                        <a:t>S   </a:t>
                      </a:r>
                      <a:r>
                        <a:rPr lang="en-US" sz="1500" dirty="0" smtClean="0">
                          <a:solidFill>
                            <a:srgbClr val="000000"/>
                          </a:solidFill>
                          <a:effectLst/>
                        </a:rPr>
                        <a:t>non-whitespace </a:t>
                      </a:r>
                      <a:r>
                        <a:rPr lang="en-US" sz="1500" dirty="0">
                          <a:solidFill>
                            <a:srgbClr val="000000"/>
                          </a:solidFill>
                          <a:effectLst/>
                        </a:rPr>
                        <a:t>character</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4837">
                <a:tc>
                  <a:txBody>
                    <a:bodyPr/>
                    <a:lstStyle/>
                    <a:p>
                      <a:pPr fontAlgn="t"/>
                      <a:r>
                        <a:rPr lang="en-US" sz="1500">
                          <a:effectLst/>
                        </a:rPr>
                        <a:t>4</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dirty="0">
                          <a:solidFill>
                            <a:srgbClr val="000000"/>
                          </a:solidFill>
                          <a:effectLst/>
                        </a:rPr>
                        <a:t>\</a:t>
                      </a:r>
                      <a:r>
                        <a:rPr lang="en-US" sz="1500" b="1" dirty="0" smtClean="0">
                          <a:solidFill>
                            <a:srgbClr val="000000"/>
                          </a:solidFill>
                          <a:effectLst/>
                        </a:rPr>
                        <a:t>d   </a:t>
                      </a:r>
                      <a:r>
                        <a:rPr lang="en-US" sz="1500" dirty="0" smtClean="0">
                          <a:solidFill>
                            <a:srgbClr val="000000"/>
                          </a:solidFill>
                          <a:effectLst/>
                        </a:rPr>
                        <a:t>a </a:t>
                      </a:r>
                      <a:r>
                        <a:rPr lang="en-US" sz="1500" dirty="0">
                          <a:solidFill>
                            <a:srgbClr val="000000"/>
                          </a:solidFill>
                          <a:effectLst/>
                        </a:rPr>
                        <a:t>digit (0-9</a:t>
                      </a:r>
                      <a:r>
                        <a:rPr lang="en-US" sz="1500" dirty="0" smtClean="0">
                          <a:solidFill>
                            <a:srgbClr val="000000"/>
                          </a:solidFill>
                          <a:effectLst/>
                        </a:rPr>
                        <a:t>)  </a:t>
                      </a:r>
                      <a:endParaRPr lang="en-US" sz="1500" dirty="0">
                        <a:solidFill>
                          <a:srgbClr val="000000"/>
                        </a:solidFill>
                        <a:effectLst/>
                      </a:endParaRP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47078">
                <a:tc>
                  <a:txBody>
                    <a:bodyPr/>
                    <a:lstStyle/>
                    <a:p>
                      <a:pPr fontAlgn="t"/>
                      <a:r>
                        <a:rPr lang="en-US" sz="1500">
                          <a:effectLst/>
                        </a:rPr>
                        <a:t>5</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dirty="0">
                          <a:solidFill>
                            <a:srgbClr val="000000"/>
                          </a:solidFill>
                          <a:effectLst/>
                        </a:rPr>
                        <a:t>\</a:t>
                      </a:r>
                      <a:r>
                        <a:rPr lang="en-US" sz="1500" b="1" dirty="0" smtClean="0">
                          <a:solidFill>
                            <a:srgbClr val="000000"/>
                          </a:solidFill>
                          <a:effectLst/>
                        </a:rPr>
                        <a:t>D   </a:t>
                      </a:r>
                      <a:r>
                        <a:rPr lang="en-US" sz="1500" dirty="0" smtClean="0">
                          <a:solidFill>
                            <a:srgbClr val="000000"/>
                          </a:solidFill>
                          <a:effectLst/>
                        </a:rPr>
                        <a:t>a </a:t>
                      </a:r>
                      <a:r>
                        <a:rPr lang="en-US" sz="1500" dirty="0">
                          <a:solidFill>
                            <a:srgbClr val="000000"/>
                          </a:solidFill>
                          <a:effectLst/>
                        </a:rPr>
                        <a:t>non-digit</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4837">
                <a:tc>
                  <a:txBody>
                    <a:bodyPr/>
                    <a:lstStyle/>
                    <a:p>
                      <a:pPr fontAlgn="t"/>
                      <a:r>
                        <a:rPr lang="en-US" sz="1500">
                          <a:effectLst/>
                        </a:rPr>
                        <a:t>6</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dirty="0">
                          <a:solidFill>
                            <a:srgbClr val="000000"/>
                          </a:solidFill>
                          <a:effectLst/>
                        </a:rPr>
                        <a:t>\</a:t>
                      </a:r>
                      <a:r>
                        <a:rPr lang="en-US" sz="1500" b="1" dirty="0" smtClean="0">
                          <a:solidFill>
                            <a:srgbClr val="000000"/>
                          </a:solidFill>
                          <a:effectLst/>
                        </a:rPr>
                        <a:t>w   </a:t>
                      </a:r>
                      <a:r>
                        <a:rPr lang="en-US" sz="1500" dirty="0" smtClean="0">
                          <a:solidFill>
                            <a:srgbClr val="000000"/>
                          </a:solidFill>
                          <a:effectLst/>
                        </a:rPr>
                        <a:t>a </a:t>
                      </a:r>
                      <a:r>
                        <a:rPr lang="en-US" sz="1500" dirty="0">
                          <a:solidFill>
                            <a:srgbClr val="000000"/>
                          </a:solidFill>
                          <a:effectLst/>
                        </a:rPr>
                        <a:t>word character (a-z, A-Z, 0-9, _)</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4837">
                <a:tc>
                  <a:txBody>
                    <a:bodyPr/>
                    <a:lstStyle/>
                    <a:p>
                      <a:pPr fontAlgn="t"/>
                      <a:r>
                        <a:rPr lang="en-US" sz="1500">
                          <a:effectLst/>
                        </a:rPr>
                        <a:t>7</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b="1" dirty="0">
                          <a:solidFill>
                            <a:srgbClr val="000000"/>
                          </a:solidFill>
                          <a:effectLst/>
                        </a:rPr>
                        <a:t>\</a:t>
                      </a:r>
                      <a:r>
                        <a:rPr lang="en-US" sz="1500" b="1" dirty="0" smtClean="0">
                          <a:solidFill>
                            <a:srgbClr val="000000"/>
                          </a:solidFill>
                          <a:effectLst/>
                        </a:rPr>
                        <a:t>W   </a:t>
                      </a:r>
                      <a:r>
                        <a:rPr lang="en-US" sz="1500" dirty="0" smtClean="0">
                          <a:solidFill>
                            <a:srgbClr val="000000"/>
                          </a:solidFill>
                          <a:effectLst/>
                        </a:rPr>
                        <a:t>a </a:t>
                      </a:r>
                      <a:r>
                        <a:rPr lang="en-US" sz="1500" dirty="0">
                          <a:solidFill>
                            <a:srgbClr val="000000"/>
                          </a:solidFill>
                          <a:effectLst/>
                        </a:rPr>
                        <a:t>non-word character</a:t>
                      </a: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4837">
                <a:tc>
                  <a:txBody>
                    <a:bodyPr/>
                    <a:lstStyle/>
                    <a:p>
                      <a:pPr fontAlgn="t"/>
                      <a:r>
                        <a:rPr lang="en-US" sz="1500" dirty="0" smtClean="0">
                          <a:effectLst/>
                        </a:rPr>
                        <a:t>8</a:t>
                      </a:r>
                      <a:endParaRPr lang="en-US" sz="1500" dirty="0">
                        <a:effectLst/>
                      </a:endParaRP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dirty="0" smtClean="0">
                          <a:solidFill>
                            <a:srgbClr val="000000"/>
                          </a:solidFill>
                          <a:effectLst/>
                        </a:rPr>
                        <a:t>^</a:t>
                      </a:r>
                      <a:r>
                        <a:rPr lang="en-US" sz="1500" baseline="0" dirty="0" smtClean="0">
                          <a:solidFill>
                            <a:srgbClr val="000000"/>
                          </a:solidFill>
                          <a:effectLst/>
                        </a:rPr>
                        <a:t>   Beginning of String</a:t>
                      </a:r>
                      <a:endParaRPr lang="en-US" sz="1500" dirty="0">
                        <a:solidFill>
                          <a:srgbClr val="000000"/>
                        </a:solidFill>
                        <a:effectLst/>
                      </a:endParaRP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2700">
                <a:tc>
                  <a:txBody>
                    <a:bodyPr/>
                    <a:lstStyle/>
                    <a:p>
                      <a:pPr fontAlgn="t"/>
                      <a:r>
                        <a:rPr lang="en-US" sz="1500" dirty="0" smtClean="0">
                          <a:effectLst/>
                        </a:rPr>
                        <a:t>9</a:t>
                      </a:r>
                      <a:endParaRPr lang="en-US" sz="1500" dirty="0">
                        <a:effectLst/>
                      </a:endParaRP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500" dirty="0" smtClean="0">
                          <a:solidFill>
                            <a:srgbClr val="000000"/>
                          </a:solidFill>
                          <a:effectLst/>
                        </a:rPr>
                        <a:t>$ End of the string</a:t>
                      </a:r>
                      <a:endParaRPr lang="en-US" sz="1500" dirty="0">
                        <a:solidFill>
                          <a:srgbClr val="000000"/>
                        </a:solidFill>
                        <a:effectLst/>
                      </a:endParaRPr>
                    </a:p>
                  </a:txBody>
                  <a:tcPr marL="61494" marR="61494" marT="61494" marB="614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3757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meta character and quantifiers</a:t>
            </a:r>
            <a:endParaRPr lang="en-US" dirty="0"/>
          </a:p>
        </p:txBody>
      </p:sp>
      <p:sp>
        <p:nvSpPr>
          <p:cNvPr id="3" name="Content Placeholder 2"/>
          <p:cNvSpPr>
            <a:spLocks noGrp="1"/>
          </p:cNvSpPr>
          <p:nvPr>
            <p:ph idx="1"/>
          </p:nvPr>
        </p:nvSpPr>
        <p:spPr/>
        <p:txBody>
          <a:bodyPr>
            <a:normAutofit fontScale="55000" lnSpcReduction="20000"/>
          </a:bodyPr>
          <a:lstStyle/>
          <a:p>
            <a:r>
              <a:rPr lang="sv-SE" dirty="0" smtClean="0"/>
              <a:t>Example 4 :p{N}</a:t>
            </a:r>
          </a:p>
          <a:p>
            <a:pPr marL="0" indent="0">
              <a:buNone/>
            </a:pPr>
            <a:r>
              <a:rPr lang="sv-SE" dirty="0" smtClean="0"/>
              <a:t>var </a:t>
            </a:r>
            <a:r>
              <a:rPr lang="sv-SE" dirty="0"/>
              <a:t>str = "100, 1000 or 10000?";</a:t>
            </a:r>
          </a:p>
          <a:p>
            <a:pPr marL="0" indent="0">
              <a:buNone/>
            </a:pPr>
            <a:r>
              <a:rPr lang="sv-SE" dirty="0"/>
              <a:t>  var patt1 = /\d{4}/g;</a:t>
            </a:r>
          </a:p>
          <a:p>
            <a:pPr marL="0" indent="0">
              <a:buNone/>
            </a:pPr>
            <a:r>
              <a:rPr lang="sv-SE" dirty="0"/>
              <a:t>  var result = str.match(patt1</a:t>
            </a:r>
            <a:r>
              <a:rPr lang="sv-SE" dirty="0" smtClean="0"/>
              <a:t>);</a:t>
            </a:r>
          </a:p>
          <a:p>
            <a:r>
              <a:rPr lang="sv-SE" dirty="0" smtClean="0"/>
              <a:t>Example 5: p{N,M}</a:t>
            </a:r>
          </a:p>
          <a:p>
            <a:pPr marL="0" indent="0">
              <a:buNone/>
            </a:pPr>
            <a:r>
              <a:rPr lang="sv-SE" dirty="0"/>
              <a:t>var str = "100, 1000 or 10000?";</a:t>
            </a:r>
          </a:p>
          <a:p>
            <a:pPr marL="0" indent="0">
              <a:buNone/>
            </a:pPr>
            <a:r>
              <a:rPr lang="sv-SE" dirty="0"/>
              <a:t>  var patt1 = /\d{3,4}/g; </a:t>
            </a:r>
          </a:p>
          <a:p>
            <a:pPr marL="0" indent="0">
              <a:buNone/>
            </a:pPr>
            <a:r>
              <a:rPr lang="sv-SE" dirty="0"/>
              <a:t>  var result = str.match(patt1</a:t>
            </a:r>
            <a:r>
              <a:rPr lang="sv-SE" dirty="0" smtClean="0"/>
              <a:t>);</a:t>
            </a:r>
          </a:p>
          <a:p>
            <a:r>
              <a:rPr lang="sv-SE" dirty="0" smtClean="0"/>
              <a:t>Example 6: p{N,}</a:t>
            </a:r>
          </a:p>
          <a:p>
            <a:pPr marL="0" indent="0">
              <a:buNone/>
            </a:pPr>
            <a:r>
              <a:rPr lang="sv-SE" dirty="0"/>
              <a:t> var str = "10,100, 1000 or 10000?";</a:t>
            </a:r>
          </a:p>
          <a:p>
            <a:pPr marL="0" indent="0">
              <a:buNone/>
            </a:pPr>
            <a:r>
              <a:rPr lang="sv-SE" dirty="0"/>
              <a:t>  var patt1 = /\d{3,}/g; </a:t>
            </a:r>
          </a:p>
          <a:p>
            <a:pPr marL="0" indent="0">
              <a:buNone/>
            </a:pPr>
            <a:r>
              <a:rPr lang="sv-SE" dirty="0"/>
              <a:t>  var result = str.match(patt1</a:t>
            </a:r>
            <a:r>
              <a:rPr lang="sv-SE" dirty="0" smtClean="0"/>
              <a:t>);</a:t>
            </a:r>
          </a:p>
          <a:p>
            <a:r>
              <a:rPr lang="sv-SE" dirty="0" smtClean="0"/>
              <a:t>Example 7: p$</a:t>
            </a:r>
          </a:p>
          <a:p>
            <a:pPr marL="0" indent="0">
              <a:buNone/>
            </a:pPr>
            <a:r>
              <a:rPr lang="sv-SE" dirty="0"/>
              <a:t>var str = "Is this his";</a:t>
            </a:r>
          </a:p>
          <a:p>
            <a:pPr marL="0" indent="0">
              <a:buNone/>
            </a:pPr>
            <a:r>
              <a:rPr lang="sv-SE" dirty="0"/>
              <a:t>  var patt1 = /is$/g;</a:t>
            </a:r>
          </a:p>
          <a:p>
            <a:pPr marL="0" indent="0">
              <a:buNone/>
            </a:pPr>
            <a:r>
              <a:rPr lang="sv-SE" dirty="0"/>
              <a:t>  var result = str.match(patt1</a:t>
            </a:r>
            <a:r>
              <a:rPr lang="sv-SE" dirty="0" smtClean="0"/>
              <a:t>);</a:t>
            </a:r>
          </a:p>
          <a:p>
            <a:pPr marL="0" indent="0">
              <a:buNone/>
            </a:pPr>
            <a:endParaRPr lang="en-US" dirty="0"/>
          </a:p>
        </p:txBody>
      </p:sp>
    </p:spTree>
    <p:extLst>
      <p:ext uri="{BB962C8B-B14F-4D97-AF65-F5344CB8AC3E}">
        <p14:creationId xmlns:p14="http://schemas.microsoft.com/office/powerpoint/2010/main" val="1148729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meta character and quantifiers</a:t>
            </a:r>
          </a:p>
        </p:txBody>
      </p:sp>
      <p:sp>
        <p:nvSpPr>
          <p:cNvPr id="3" name="Content Placeholder 2"/>
          <p:cNvSpPr>
            <a:spLocks noGrp="1"/>
          </p:cNvSpPr>
          <p:nvPr>
            <p:ph idx="1"/>
          </p:nvPr>
        </p:nvSpPr>
        <p:spPr/>
        <p:txBody>
          <a:bodyPr>
            <a:normAutofit fontScale="70000" lnSpcReduction="20000"/>
          </a:bodyPr>
          <a:lstStyle/>
          <a:p>
            <a:r>
              <a:rPr lang="en-US" dirty="0"/>
              <a:t>Example 8: p$ with m modifier</a:t>
            </a:r>
          </a:p>
          <a:p>
            <a:pPr marL="0" indent="0">
              <a:buNone/>
            </a:pPr>
            <a:r>
              <a:rPr lang="en-US" dirty="0" err="1"/>
              <a:t>var</a:t>
            </a:r>
            <a:r>
              <a:rPr lang="en-US" dirty="0"/>
              <a:t> </a:t>
            </a:r>
            <a:r>
              <a:rPr lang="en-US" dirty="0" err="1"/>
              <a:t>str</a:t>
            </a:r>
            <a:r>
              <a:rPr lang="en-US" dirty="0"/>
              <a:t> = "Is this his\n Hello this";</a:t>
            </a:r>
          </a:p>
          <a:p>
            <a:pPr marL="0" indent="0">
              <a:buNone/>
            </a:pPr>
            <a:r>
              <a:rPr lang="en-US" dirty="0"/>
              <a:t>  </a:t>
            </a:r>
            <a:r>
              <a:rPr lang="en-US" dirty="0" err="1"/>
              <a:t>var</a:t>
            </a:r>
            <a:r>
              <a:rPr lang="en-US" dirty="0"/>
              <a:t> patt1 = /is$/</a:t>
            </a:r>
            <a:r>
              <a:rPr lang="en-US" dirty="0" err="1"/>
              <a:t>gm</a:t>
            </a:r>
            <a:r>
              <a:rPr lang="en-US" dirty="0"/>
              <a:t>;</a:t>
            </a:r>
          </a:p>
          <a:p>
            <a:pPr marL="0" indent="0">
              <a:buNone/>
            </a:pPr>
            <a:r>
              <a:rPr lang="en-US" dirty="0"/>
              <a:t>  </a:t>
            </a:r>
            <a:r>
              <a:rPr lang="en-US" dirty="0" err="1"/>
              <a:t>var</a:t>
            </a:r>
            <a:r>
              <a:rPr lang="en-US" dirty="0"/>
              <a:t> result = </a:t>
            </a:r>
            <a:r>
              <a:rPr lang="en-US" dirty="0" err="1"/>
              <a:t>str.match</a:t>
            </a:r>
            <a:r>
              <a:rPr lang="en-US" dirty="0"/>
              <a:t>(patt1);</a:t>
            </a:r>
            <a:endParaRPr lang="sv-SE" dirty="0"/>
          </a:p>
          <a:p>
            <a:r>
              <a:rPr lang="en-US" dirty="0" smtClean="0"/>
              <a:t>Example 9:^p </a:t>
            </a:r>
          </a:p>
          <a:p>
            <a:pPr marL="0" indent="0">
              <a:buNone/>
            </a:pPr>
            <a:r>
              <a:rPr lang="en-US" dirty="0"/>
              <a:t> </a:t>
            </a:r>
            <a:r>
              <a:rPr lang="en-US" dirty="0" err="1"/>
              <a:t>var</a:t>
            </a:r>
            <a:r>
              <a:rPr lang="en-US" dirty="0"/>
              <a:t> </a:t>
            </a:r>
            <a:r>
              <a:rPr lang="en-US" dirty="0" err="1"/>
              <a:t>str</a:t>
            </a:r>
            <a:r>
              <a:rPr lang="en-US" dirty="0"/>
              <a:t> = "Is this his";</a:t>
            </a:r>
          </a:p>
          <a:p>
            <a:pPr marL="0" indent="0">
              <a:buNone/>
            </a:pPr>
            <a:r>
              <a:rPr lang="en-US" dirty="0"/>
              <a:t>  </a:t>
            </a:r>
            <a:r>
              <a:rPr lang="en-US" dirty="0" err="1"/>
              <a:t>var</a:t>
            </a:r>
            <a:r>
              <a:rPr lang="en-US" dirty="0"/>
              <a:t> patt1 = /^Is/g;</a:t>
            </a:r>
          </a:p>
          <a:p>
            <a:pPr marL="0" indent="0">
              <a:buNone/>
            </a:pPr>
            <a:r>
              <a:rPr lang="en-US" dirty="0"/>
              <a:t>  </a:t>
            </a:r>
            <a:r>
              <a:rPr lang="en-US" dirty="0" err="1"/>
              <a:t>var</a:t>
            </a:r>
            <a:r>
              <a:rPr lang="en-US" dirty="0"/>
              <a:t> result = </a:t>
            </a:r>
            <a:r>
              <a:rPr lang="en-US" dirty="0" err="1"/>
              <a:t>str.match</a:t>
            </a:r>
            <a:r>
              <a:rPr lang="en-US" dirty="0"/>
              <a:t>(patt1</a:t>
            </a:r>
            <a:r>
              <a:rPr lang="en-US" dirty="0" smtClean="0"/>
              <a:t>);</a:t>
            </a:r>
          </a:p>
          <a:p>
            <a:r>
              <a:rPr lang="en-US" dirty="0"/>
              <a:t>Example 9:^p </a:t>
            </a:r>
            <a:r>
              <a:rPr lang="en-US" dirty="0" smtClean="0"/>
              <a:t>with m and i modifiers</a:t>
            </a:r>
            <a:endParaRPr lang="en-US" dirty="0"/>
          </a:p>
          <a:p>
            <a:pPr marL="0" indent="0">
              <a:buNone/>
            </a:pPr>
            <a:r>
              <a:rPr lang="en-US" dirty="0"/>
              <a:t> </a:t>
            </a:r>
            <a:r>
              <a:rPr lang="en-US" dirty="0" err="1"/>
              <a:t>var</a:t>
            </a:r>
            <a:r>
              <a:rPr lang="en-US" dirty="0"/>
              <a:t> </a:t>
            </a:r>
            <a:r>
              <a:rPr lang="en-US" dirty="0" err="1"/>
              <a:t>str</a:t>
            </a:r>
            <a:r>
              <a:rPr lang="en-US" dirty="0"/>
              <a:t> = "Is this </a:t>
            </a:r>
            <a:r>
              <a:rPr lang="en-US" dirty="0" smtClean="0"/>
              <a:t>his \n is";</a:t>
            </a:r>
            <a:endParaRPr lang="en-US" dirty="0"/>
          </a:p>
          <a:p>
            <a:pPr marL="0" indent="0">
              <a:buNone/>
            </a:pPr>
            <a:r>
              <a:rPr lang="en-US" dirty="0"/>
              <a:t>  </a:t>
            </a:r>
            <a:r>
              <a:rPr lang="en-US" dirty="0" err="1"/>
              <a:t>var</a:t>
            </a:r>
            <a:r>
              <a:rPr lang="en-US" dirty="0"/>
              <a:t> patt1 = /^</a:t>
            </a:r>
            <a:r>
              <a:rPr lang="en-US" dirty="0" smtClean="0"/>
              <a:t>Is/</a:t>
            </a:r>
            <a:r>
              <a:rPr lang="en-US" dirty="0" err="1" smtClean="0"/>
              <a:t>gmi</a:t>
            </a:r>
            <a:r>
              <a:rPr lang="en-US" dirty="0" smtClean="0"/>
              <a:t>;</a:t>
            </a:r>
            <a:endParaRPr lang="en-US" dirty="0"/>
          </a:p>
          <a:p>
            <a:pPr marL="0" indent="0">
              <a:buNone/>
            </a:pPr>
            <a:r>
              <a:rPr lang="en-US" dirty="0"/>
              <a:t>  </a:t>
            </a:r>
            <a:r>
              <a:rPr lang="en-US" dirty="0" err="1"/>
              <a:t>var</a:t>
            </a:r>
            <a:r>
              <a:rPr lang="en-US" dirty="0"/>
              <a:t> result = </a:t>
            </a:r>
            <a:r>
              <a:rPr lang="en-US" dirty="0" err="1"/>
              <a:t>str.match</a:t>
            </a:r>
            <a:r>
              <a:rPr lang="en-US" dirty="0"/>
              <a:t>(patt1);</a:t>
            </a:r>
          </a:p>
          <a:p>
            <a:pPr marL="0" indent="0">
              <a:buNone/>
            </a:pPr>
            <a:endParaRPr lang="en-US" dirty="0"/>
          </a:p>
        </p:txBody>
      </p:sp>
    </p:spTree>
    <p:extLst>
      <p:ext uri="{BB962C8B-B14F-4D97-AF65-F5344CB8AC3E}">
        <p14:creationId xmlns:p14="http://schemas.microsoft.com/office/powerpoint/2010/main" val="548993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meta character</a:t>
            </a:r>
          </a:p>
        </p:txBody>
      </p:sp>
      <p:sp>
        <p:nvSpPr>
          <p:cNvPr id="3" name="Content Placeholder 2"/>
          <p:cNvSpPr>
            <a:spLocks noGrp="1"/>
          </p:cNvSpPr>
          <p:nvPr>
            <p:ph idx="1"/>
          </p:nvPr>
        </p:nvSpPr>
        <p:spPr/>
        <p:txBody>
          <a:bodyPr>
            <a:normAutofit fontScale="55000" lnSpcReduction="20000"/>
          </a:bodyPr>
          <a:lstStyle/>
          <a:p>
            <a:r>
              <a:rPr lang="en-US" dirty="0" smtClean="0"/>
              <a:t>Example 10: . Single char</a:t>
            </a:r>
          </a:p>
          <a:p>
            <a:pPr marL="0" indent="0">
              <a:buNone/>
            </a:pPr>
            <a:r>
              <a:rPr lang="sv-SE" dirty="0"/>
              <a:t>var str = "That's hot!";</a:t>
            </a:r>
          </a:p>
          <a:p>
            <a:pPr marL="0" indent="0">
              <a:buNone/>
            </a:pPr>
            <a:r>
              <a:rPr lang="sv-SE" dirty="0"/>
              <a:t>  var patt1 = /h.t/g;</a:t>
            </a:r>
          </a:p>
          <a:p>
            <a:pPr marL="0" indent="0">
              <a:buNone/>
            </a:pPr>
            <a:r>
              <a:rPr lang="sv-SE" dirty="0"/>
              <a:t>  var result = str.match(patt1</a:t>
            </a:r>
            <a:r>
              <a:rPr lang="sv-SE" dirty="0" smtClean="0"/>
              <a:t>);</a:t>
            </a:r>
          </a:p>
          <a:p>
            <a:r>
              <a:rPr lang="sv-SE" dirty="0" smtClean="0"/>
              <a:t>Example 11 : \w word char</a:t>
            </a:r>
          </a:p>
          <a:p>
            <a:pPr marL="0" indent="0">
              <a:buNone/>
            </a:pPr>
            <a:r>
              <a:rPr lang="en-US" dirty="0" err="1"/>
              <a:t>var</a:t>
            </a:r>
            <a:r>
              <a:rPr lang="en-US" dirty="0"/>
              <a:t> </a:t>
            </a:r>
            <a:r>
              <a:rPr lang="en-US" dirty="0" err="1"/>
              <a:t>str</a:t>
            </a:r>
            <a:r>
              <a:rPr lang="en-US" dirty="0"/>
              <a:t> = "Give 100%!"; </a:t>
            </a:r>
          </a:p>
          <a:p>
            <a:pPr marL="0" indent="0">
              <a:buNone/>
            </a:pPr>
            <a:r>
              <a:rPr lang="en-US" dirty="0"/>
              <a:t>  </a:t>
            </a:r>
            <a:r>
              <a:rPr lang="en-US" dirty="0" err="1"/>
              <a:t>var</a:t>
            </a:r>
            <a:r>
              <a:rPr lang="en-US" dirty="0"/>
              <a:t> patt1 = /\w/g;</a:t>
            </a:r>
          </a:p>
          <a:p>
            <a:pPr marL="0" indent="0">
              <a:buNone/>
            </a:pPr>
            <a:r>
              <a:rPr lang="en-US" dirty="0"/>
              <a:t>  </a:t>
            </a:r>
            <a:r>
              <a:rPr lang="en-US" dirty="0" err="1"/>
              <a:t>var</a:t>
            </a:r>
            <a:r>
              <a:rPr lang="en-US" dirty="0"/>
              <a:t> result = </a:t>
            </a:r>
            <a:r>
              <a:rPr lang="en-US" dirty="0" err="1"/>
              <a:t>str.match</a:t>
            </a:r>
            <a:r>
              <a:rPr lang="en-US" dirty="0"/>
              <a:t>(patt1</a:t>
            </a:r>
            <a:r>
              <a:rPr lang="en-US" dirty="0" smtClean="0"/>
              <a:t>);</a:t>
            </a:r>
          </a:p>
          <a:p>
            <a:r>
              <a:rPr lang="en-US" dirty="0"/>
              <a:t>Example 12: </a:t>
            </a:r>
            <a:r>
              <a:rPr lang="en-US" dirty="0" smtClean="0"/>
              <a:t>\W non word char</a:t>
            </a:r>
          </a:p>
          <a:p>
            <a:pPr marL="0" indent="0">
              <a:buNone/>
            </a:pPr>
            <a:r>
              <a:rPr lang="en-US" dirty="0" err="1" smtClean="0"/>
              <a:t>var</a:t>
            </a:r>
            <a:r>
              <a:rPr lang="en-US" dirty="0" smtClean="0"/>
              <a:t> </a:t>
            </a:r>
            <a:r>
              <a:rPr lang="en-US" dirty="0" err="1"/>
              <a:t>str</a:t>
            </a:r>
            <a:r>
              <a:rPr lang="en-US" dirty="0"/>
              <a:t> = "Give 100%!";</a:t>
            </a:r>
          </a:p>
          <a:p>
            <a:pPr marL="0" indent="0">
              <a:buNone/>
            </a:pPr>
            <a:r>
              <a:rPr lang="en-US" dirty="0"/>
              <a:t>  </a:t>
            </a:r>
            <a:r>
              <a:rPr lang="en-US" dirty="0" err="1"/>
              <a:t>var</a:t>
            </a:r>
            <a:r>
              <a:rPr lang="en-US" dirty="0"/>
              <a:t> patt1 = /\W/g;</a:t>
            </a:r>
          </a:p>
          <a:p>
            <a:pPr marL="0" indent="0">
              <a:buNone/>
            </a:pPr>
            <a:r>
              <a:rPr lang="en-US" dirty="0"/>
              <a:t>  </a:t>
            </a:r>
            <a:r>
              <a:rPr lang="en-US" dirty="0" err="1"/>
              <a:t>var</a:t>
            </a:r>
            <a:r>
              <a:rPr lang="en-US" dirty="0"/>
              <a:t> result = </a:t>
            </a:r>
            <a:r>
              <a:rPr lang="en-US" dirty="0" err="1"/>
              <a:t>str.match</a:t>
            </a:r>
            <a:r>
              <a:rPr lang="en-US" dirty="0"/>
              <a:t>(patt1</a:t>
            </a:r>
            <a:r>
              <a:rPr lang="en-US" dirty="0" smtClean="0"/>
              <a:t>);</a:t>
            </a:r>
          </a:p>
          <a:p>
            <a:r>
              <a:rPr lang="en-US" dirty="0" smtClean="0"/>
              <a:t>Example 13: \d digit</a:t>
            </a:r>
          </a:p>
          <a:p>
            <a:pPr marL="0" indent="0">
              <a:buNone/>
            </a:pPr>
            <a:r>
              <a:rPr lang="en-US" dirty="0" err="1"/>
              <a:t>var</a:t>
            </a:r>
            <a:r>
              <a:rPr lang="en-US" dirty="0"/>
              <a:t> </a:t>
            </a:r>
            <a:r>
              <a:rPr lang="en-US" dirty="0" err="1"/>
              <a:t>str</a:t>
            </a:r>
            <a:r>
              <a:rPr lang="en-US" dirty="0"/>
              <a:t> = "Give 100%!"; </a:t>
            </a:r>
          </a:p>
          <a:p>
            <a:pPr marL="0" indent="0">
              <a:buNone/>
            </a:pPr>
            <a:r>
              <a:rPr lang="en-US" dirty="0"/>
              <a:t>  </a:t>
            </a:r>
            <a:r>
              <a:rPr lang="en-US" dirty="0" err="1"/>
              <a:t>var</a:t>
            </a:r>
            <a:r>
              <a:rPr lang="en-US" dirty="0"/>
              <a:t> patt1 = /\d/g;</a:t>
            </a:r>
          </a:p>
          <a:p>
            <a:pPr marL="0" indent="0">
              <a:buNone/>
            </a:pPr>
            <a:r>
              <a:rPr lang="en-US" dirty="0"/>
              <a:t>  </a:t>
            </a:r>
            <a:r>
              <a:rPr lang="en-US" dirty="0" err="1"/>
              <a:t>var</a:t>
            </a:r>
            <a:r>
              <a:rPr lang="en-US" dirty="0"/>
              <a:t> result = </a:t>
            </a:r>
            <a:r>
              <a:rPr lang="en-US" dirty="0" err="1"/>
              <a:t>str.match</a:t>
            </a:r>
            <a:r>
              <a:rPr lang="en-US" dirty="0"/>
              <a:t>(patt1);</a:t>
            </a:r>
            <a:endParaRPr lang="en-US" dirty="0" smtClean="0"/>
          </a:p>
          <a:p>
            <a:pPr marL="0" indent="0">
              <a:buNone/>
            </a:pPr>
            <a:endParaRPr lang="en-US" dirty="0"/>
          </a:p>
        </p:txBody>
      </p:sp>
    </p:spTree>
    <p:extLst>
      <p:ext uri="{BB962C8B-B14F-4D97-AF65-F5344CB8AC3E}">
        <p14:creationId xmlns:p14="http://schemas.microsoft.com/office/powerpoint/2010/main" val="3537266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meta character</a:t>
            </a:r>
          </a:p>
        </p:txBody>
      </p:sp>
      <p:sp>
        <p:nvSpPr>
          <p:cNvPr id="3" name="Content Placeholder 2"/>
          <p:cNvSpPr>
            <a:spLocks noGrp="1"/>
          </p:cNvSpPr>
          <p:nvPr>
            <p:ph idx="1"/>
          </p:nvPr>
        </p:nvSpPr>
        <p:spPr/>
        <p:txBody>
          <a:bodyPr>
            <a:normAutofit fontScale="92500" lnSpcReduction="20000"/>
          </a:bodyPr>
          <a:lstStyle/>
          <a:p>
            <a:r>
              <a:rPr lang="en-US" dirty="0" smtClean="0"/>
              <a:t>Example 14: \D non digit</a:t>
            </a:r>
          </a:p>
          <a:p>
            <a:pPr marL="0" indent="0">
              <a:buNone/>
            </a:pPr>
            <a:r>
              <a:rPr lang="en-US" dirty="0" err="1" smtClean="0"/>
              <a:t>var</a:t>
            </a:r>
            <a:r>
              <a:rPr lang="en-US" dirty="0" smtClean="0"/>
              <a:t> </a:t>
            </a:r>
            <a:r>
              <a:rPr lang="en-US" dirty="0" err="1"/>
              <a:t>str</a:t>
            </a:r>
            <a:r>
              <a:rPr lang="en-US" dirty="0"/>
              <a:t> = "Give 100%!"; </a:t>
            </a:r>
          </a:p>
          <a:p>
            <a:pPr marL="0" indent="0">
              <a:buNone/>
            </a:pPr>
            <a:r>
              <a:rPr lang="en-US" dirty="0" err="1"/>
              <a:t>var</a:t>
            </a:r>
            <a:r>
              <a:rPr lang="en-US" dirty="0"/>
              <a:t> patt1 = /\D/g;</a:t>
            </a:r>
          </a:p>
          <a:p>
            <a:pPr marL="0" indent="0">
              <a:buNone/>
            </a:pPr>
            <a:r>
              <a:rPr lang="en-US" dirty="0" err="1"/>
              <a:t>var</a:t>
            </a:r>
            <a:r>
              <a:rPr lang="en-US" dirty="0"/>
              <a:t> result = </a:t>
            </a:r>
            <a:r>
              <a:rPr lang="en-US" dirty="0" err="1"/>
              <a:t>str.match</a:t>
            </a:r>
            <a:r>
              <a:rPr lang="en-US" dirty="0"/>
              <a:t>(patt1</a:t>
            </a:r>
            <a:r>
              <a:rPr lang="en-US" dirty="0" smtClean="0"/>
              <a:t>);</a:t>
            </a:r>
          </a:p>
          <a:p>
            <a:r>
              <a:rPr lang="en-US" dirty="0" smtClean="0"/>
              <a:t>Example 15: \s white space</a:t>
            </a:r>
          </a:p>
          <a:p>
            <a:pPr marL="0" indent="0">
              <a:buNone/>
            </a:pPr>
            <a:r>
              <a:rPr lang="en-US" dirty="0" err="1"/>
              <a:t>var</a:t>
            </a:r>
            <a:r>
              <a:rPr lang="en-US" dirty="0"/>
              <a:t> </a:t>
            </a:r>
            <a:r>
              <a:rPr lang="en-US" dirty="0" err="1"/>
              <a:t>str</a:t>
            </a:r>
            <a:r>
              <a:rPr lang="en-US" dirty="0"/>
              <a:t> = "Is this all there is?";</a:t>
            </a:r>
          </a:p>
          <a:p>
            <a:pPr marL="0" indent="0">
              <a:buNone/>
            </a:pPr>
            <a:r>
              <a:rPr lang="en-US" dirty="0"/>
              <a:t>  </a:t>
            </a:r>
            <a:r>
              <a:rPr lang="en-US" dirty="0" err="1"/>
              <a:t>var</a:t>
            </a:r>
            <a:r>
              <a:rPr lang="en-US" dirty="0"/>
              <a:t> patt1 = /\s/g;</a:t>
            </a:r>
          </a:p>
          <a:p>
            <a:pPr marL="0" indent="0">
              <a:buNone/>
            </a:pPr>
            <a:r>
              <a:rPr lang="en-US" dirty="0"/>
              <a:t>  </a:t>
            </a:r>
            <a:r>
              <a:rPr lang="en-US" dirty="0" err="1"/>
              <a:t>var</a:t>
            </a:r>
            <a:r>
              <a:rPr lang="en-US" dirty="0"/>
              <a:t> result = </a:t>
            </a:r>
            <a:r>
              <a:rPr lang="en-US" dirty="0" err="1"/>
              <a:t>str.match</a:t>
            </a:r>
            <a:r>
              <a:rPr lang="en-US" dirty="0"/>
              <a:t>(patt1</a:t>
            </a:r>
            <a:r>
              <a:rPr lang="en-US" dirty="0" smtClean="0"/>
              <a:t>);</a:t>
            </a:r>
          </a:p>
          <a:p>
            <a:pPr marL="0" indent="0">
              <a:buNone/>
            </a:pPr>
            <a:r>
              <a:rPr lang="en-US" dirty="0" smtClean="0"/>
              <a:t>Example 16: </a:t>
            </a:r>
            <a:endParaRPr lang="en-US" dirty="0"/>
          </a:p>
        </p:txBody>
      </p:sp>
    </p:spTree>
    <p:extLst>
      <p:ext uri="{BB962C8B-B14F-4D97-AF65-F5344CB8AC3E}">
        <p14:creationId xmlns:p14="http://schemas.microsoft.com/office/powerpoint/2010/main" val="163747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&lt;frameset rows="33%,33%,33%" &gt;</a:t>
            </a:r>
          </a:p>
          <a:p>
            <a:pPr marL="0" indent="0">
              <a:buNone/>
            </a:pPr>
            <a:r>
              <a:rPr lang="en-US" dirty="0" smtClean="0"/>
              <a:t> &lt;frame </a:t>
            </a:r>
            <a:r>
              <a:rPr lang="en-US" dirty="0" err="1" smtClean="0"/>
              <a:t>src</a:t>
            </a:r>
            <a:r>
              <a:rPr lang="en-US" dirty="0" smtClean="0"/>
              <a:t>=“Webpage1.html" /&gt;</a:t>
            </a:r>
          </a:p>
          <a:p>
            <a:pPr marL="0" indent="0">
              <a:buNone/>
            </a:pPr>
            <a:r>
              <a:rPr lang="en-US" dirty="0" smtClean="0"/>
              <a:t>&lt;frame </a:t>
            </a:r>
            <a:r>
              <a:rPr lang="en-US" dirty="0" err="1" smtClean="0"/>
              <a:t>src</a:t>
            </a:r>
            <a:r>
              <a:rPr lang="en-US" dirty="0" smtClean="0"/>
              <a:t>="Webpage2.html" /&gt;</a:t>
            </a:r>
          </a:p>
          <a:p>
            <a:pPr marL="0" indent="0">
              <a:buNone/>
            </a:pPr>
            <a:r>
              <a:rPr lang="en-US" dirty="0" smtClean="0"/>
              <a:t>&lt;frame </a:t>
            </a:r>
            <a:r>
              <a:rPr lang="en-US" dirty="0" err="1" smtClean="0"/>
              <a:t>src</a:t>
            </a:r>
            <a:r>
              <a:rPr lang="en-US" dirty="0" smtClean="0"/>
              <a:t>="Webpage3.html" /&gt;</a:t>
            </a:r>
          </a:p>
          <a:p>
            <a:pPr marL="0" indent="0">
              <a:buNone/>
            </a:pPr>
            <a:r>
              <a:rPr lang="en-US" dirty="0" smtClean="0"/>
              <a:t>&lt;/frameset&gt;&lt;</a:t>
            </a:r>
            <a:r>
              <a:rPr lang="en-US" dirty="0" err="1" smtClean="0"/>
              <a:t>noframes</a:t>
            </a:r>
            <a:r>
              <a:rPr lang="en-US" dirty="0" smtClean="0"/>
              <a:t>&gt;&lt;/</a:t>
            </a:r>
            <a:r>
              <a:rPr lang="en-US" dirty="0" err="1" smtClean="0"/>
              <a:t>noframes</a:t>
            </a:r>
            <a:r>
              <a:rPr lang="en-US" dirty="0" smtClean="0"/>
              <a:t>&gt;</a:t>
            </a:r>
          </a:p>
          <a:p>
            <a:pPr marL="0" indent="0">
              <a:buNone/>
            </a:pPr>
            <a:endParaRPr lang="en-US" dirty="0"/>
          </a:p>
          <a:p>
            <a:pPr marL="0" indent="0">
              <a:buNone/>
            </a:pPr>
            <a:r>
              <a:rPr lang="en-US" dirty="0" smtClean="0"/>
              <a:t>Example- FrameDemo.html</a:t>
            </a:r>
          </a:p>
          <a:p>
            <a:pPr marL="0" indent="0">
              <a:buNone/>
            </a:pPr>
            <a:endParaRPr lang="en-US" dirty="0"/>
          </a:p>
        </p:txBody>
      </p:sp>
    </p:spTree>
    <p:extLst>
      <p:ext uri="{BB962C8B-B14F-4D97-AF65-F5344CB8AC3E}">
        <p14:creationId xmlns:p14="http://schemas.microsoft.com/office/powerpoint/2010/main" val="250985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0535370"/>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1600200"/>
                <a:gridCol w="6629400"/>
              </a:tblGrid>
              <a:tr h="370840">
                <a:tc>
                  <a:txBody>
                    <a:bodyPr/>
                    <a:lstStyle/>
                    <a:p>
                      <a:r>
                        <a:rPr lang="en-US" dirty="0" smtClean="0"/>
                        <a:t>Pattern</a:t>
                      </a:r>
                      <a:endParaRPr lang="en-US" dirty="0"/>
                    </a:p>
                  </a:txBody>
                  <a:tcPr/>
                </a:tc>
                <a:tc>
                  <a:txBody>
                    <a:bodyPr/>
                    <a:lstStyle/>
                    <a:p>
                      <a:r>
                        <a:rPr lang="en-US" dirty="0" smtClean="0"/>
                        <a:t>Inputs</a:t>
                      </a:r>
                      <a:endParaRPr lang="en-US" dirty="0"/>
                    </a:p>
                  </a:txBody>
                  <a:tcPr/>
                </a:tc>
              </a:tr>
              <a:tr h="370840">
                <a:tc>
                  <a:txBody>
                    <a:bodyPr/>
                    <a:lstStyle/>
                    <a:p>
                      <a:r>
                        <a:rPr lang="en-US" dirty="0" smtClean="0"/>
                        <a:t>.</a:t>
                      </a:r>
                      <a:endParaRPr lang="en-US" dirty="0"/>
                    </a:p>
                  </a:txBody>
                  <a:tcPr/>
                </a:tc>
                <a:tc>
                  <a:txBody>
                    <a:bodyPr/>
                    <a:lstStyle/>
                    <a:p>
                      <a:r>
                        <a:rPr lang="en-US" dirty="0" smtClean="0"/>
                        <a:t>A,b,c,1,2,3</a:t>
                      </a:r>
                      <a:endParaRPr lang="en-US" dirty="0"/>
                    </a:p>
                  </a:txBody>
                  <a:tcPr/>
                </a:tc>
              </a:tr>
              <a:tr h="370840">
                <a:tc>
                  <a:txBody>
                    <a:bodyPr/>
                    <a:lstStyle/>
                    <a:p>
                      <a:r>
                        <a:rPr lang="en-US" dirty="0" smtClean="0"/>
                        <a:t>.*</a:t>
                      </a:r>
                      <a:endParaRPr lang="en-US" dirty="0"/>
                    </a:p>
                  </a:txBody>
                  <a:tcPr/>
                </a:tc>
                <a:tc>
                  <a:txBody>
                    <a:bodyPr/>
                    <a:lstStyle/>
                    <a:p>
                      <a:r>
                        <a:rPr lang="en-US" dirty="0" smtClean="0"/>
                        <a:t>ABC,123, any string No characters</a:t>
                      </a:r>
                      <a:endParaRPr lang="en-US" dirty="0"/>
                    </a:p>
                  </a:txBody>
                  <a:tcPr/>
                </a:tc>
              </a:tr>
              <a:tr h="370840">
                <a:tc>
                  <a:txBody>
                    <a:bodyPr/>
                    <a:lstStyle/>
                    <a:p>
                      <a:r>
                        <a:rPr lang="en-US" dirty="0" smtClean="0"/>
                        <a:t>^c:\\</a:t>
                      </a:r>
                      <a:endParaRPr lang="en-US" dirty="0"/>
                    </a:p>
                  </a:txBody>
                  <a:tcPr/>
                </a:tc>
                <a:tc>
                  <a:txBody>
                    <a:bodyPr/>
                    <a:lstStyle/>
                    <a:p>
                      <a:r>
                        <a:rPr lang="en-US" dirty="0" smtClean="0"/>
                        <a:t>C:\windows,c:\\\\,c:\foo.txt,c:\followed by anything</a:t>
                      </a:r>
                      <a:endParaRPr lang="en-US" dirty="0"/>
                    </a:p>
                  </a:txBody>
                  <a:tcPr/>
                </a:tc>
              </a:tr>
              <a:tr h="370840">
                <a:tc>
                  <a:txBody>
                    <a:bodyPr/>
                    <a:lstStyle/>
                    <a:p>
                      <a:r>
                        <a:rPr lang="en-US" dirty="0" err="1" smtClean="0"/>
                        <a:t>abc</a:t>
                      </a:r>
                      <a:r>
                        <a:rPr lang="en-US" dirty="0" smtClean="0"/>
                        <a:t>$</a:t>
                      </a:r>
                      <a:endParaRPr lang="en-US" dirty="0"/>
                    </a:p>
                  </a:txBody>
                  <a:tcPr/>
                </a:tc>
                <a:tc>
                  <a:txBody>
                    <a:bodyPr/>
                    <a:lstStyle/>
                    <a:p>
                      <a:r>
                        <a:rPr lang="en-US" dirty="0" smtClean="0"/>
                        <a:t>abc,123abc,any string ending with </a:t>
                      </a:r>
                      <a:r>
                        <a:rPr lang="en-US" dirty="0" err="1" smtClean="0"/>
                        <a:t>abc</a:t>
                      </a:r>
                      <a:endParaRPr lang="en-US" dirty="0"/>
                    </a:p>
                  </a:txBody>
                  <a:tcPr/>
                </a:tc>
              </a:tr>
              <a:tr h="370840">
                <a:tc>
                  <a:txBody>
                    <a:bodyPr/>
                    <a:lstStyle/>
                    <a:p>
                      <a:r>
                        <a:rPr lang="en-US" dirty="0" smtClean="0"/>
                        <a:t>(</a:t>
                      </a:r>
                      <a:r>
                        <a:rPr lang="en-US" dirty="0" err="1" smtClean="0"/>
                        <a:t>abc</a:t>
                      </a:r>
                      <a:r>
                        <a:rPr lang="en-US" dirty="0" smtClean="0"/>
                        <a:t>){2,3}</a:t>
                      </a:r>
                      <a:endParaRPr lang="en-US" dirty="0"/>
                    </a:p>
                  </a:txBody>
                  <a:tcPr/>
                </a:tc>
                <a:tc>
                  <a:txBody>
                    <a:bodyPr/>
                    <a:lstStyle/>
                    <a:p>
                      <a:r>
                        <a:rPr lang="en-US" dirty="0" err="1" smtClean="0"/>
                        <a:t>abcabc,abcabc</a:t>
                      </a:r>
                      <a:endParaRPr lang="en-US" dirty="0"/>
                    </a:p>
                  </a:txBody>
                  <a:tcPr/>
                </a:tc>
              </a:tr>
              <a:tr h="370840">
                <a:tc>
                  <a:txBody>
                    <a:bodyPr/>
                    <a:lstStyle/>
                    <a:p>
                      <a:r>
                        <a:rPr lang="en-US" dirty="0" smtClean="0"/>
                        <a:t>1.3</a:t>
                      </a:r>
                      <a:endParaRPr lang="en-US" dirty="0"/>
                    </a:p>
                  </a:txBody>
                  <a:tcPr/>
                </a:tc>
                <a:tc>
                  <a:txBody>
                    <a:bodyPr/>
                    <a:lstStyle/>
                    <a:p>
                      <a:r>
                        <a:rPr lang="en-US" dirty="0" smtClean="0"/>
                        <a:t>123,1z3,133</a:t>
                      </a:r>
                      <a:endParaRPr lang="en-US" dirty="0"/>
                    </a:p>
                  </a:txBody>
                  <a:tcPr/>
                </a:tc>
              </a:tr>
              <a:tr h="370840">
                <a:tc>
                  <a:txBody>
                    <a:bodyPr/>
                    <a:lstStyle/>
                    <a:p>
                      <a:r>
                        <a:rPr lang="en-US" dirty="0" smtClean="0"/>
                        <a:t>1.*3</a:t>
                      </a:r>
                      <a:endParaRPr lang="en-US" dirty="0"/>
                    </a:p>
                  </a:txBody>
                  <a:tcPr/>
                </a:tc>
                <a:tc>
                  <a:txBody>
                    <a:bodyPr/>
                    <a:lstStyle/>
                    <a:p>
                      <a:r>
                        <a:rPr lang="en-US" dirty="0" smtClean="0"/>
                        <a:t>13,1231axsd3</a:t>
                      </a:r>
                      <a:endParaRPr lang="en-US" dirty="0"/>
                    </a:p>
                  </a:txBody>
                  <a:tcPr/>
                </a:tc>
              </a:tr>
              <a:tr h="370840">
                <a:tc>
                  <a:txBody>
                    <a:bodyPr/>
                    <a:lstStyle/>
                    <a:p>
                      <a:r>
                        <a:rPr lang="en-US" dirty="0" smtClean="0"/>
                        <a:t>\d\d</a:t>
                      </a:r>
                      <a:endParaRPr lang="en-US" dirty="0"/>
                    </a:p>
                  </a:txBody>
                  <a:tcPr/>
                </a:tc>
                <a:tc>
                  <a:txBody>
                    <a:bodyPr/>
                    <a:lstStyle/>
                    <a:p>
                      <a:r>
                        <a:rPr lang="en-US" dirty="0" smtClean="0"/>
                        <a:t>01,02,99</a:t>
                      </a:r>
                      <a:endParaRPr lang="en-US" dirty="0"/>
                    </a:p>
                  </a:txBody>
                  <a:tcPr/>
                </a:tc>
              </a:tr>
              <a:tr h="370840">
                <a:tc>
                  <a:txBody>
                    <a:bodyPr/>
                    <a:lstStyle/>
                    <a:p>
                      <a:r>
                        <a:rPr lang="en-US" dirty="0" smtClean="0"/>
                        <a:t>\w+@\w+</a:t>
                      </a:r>
                      <a:endParaRPr lang="en-US" dirty="0"/>
                    </a:p>
                  </a:txBody>
                  <a:tcPr/>
                </a:tc>
                <a:tc>
                  <a:txBody>
                    <a:bodyPr/>
                    <a:lstStyle/>
                    <a:p>
                      <a:r>
                        <a:rPr lang="en-US" dirty="0" err="1" smtClean="0"/>
                        <a:t>email@company.com,a@a</a:t>
                      </a:r>
                      <a:endParaRPr lang="en-US" dirty="0"/>
                    </a:p>
                  </a:txBody>
                  <a:tcPr/>
                </a:tc>
              </a:tr>
            </a:tbl>
          </a:graphicData>
        </a:graphic>
      </p:graphicFrame>
    </p:spTree>
    <p:extLst>
      <p:ext uri="{BB962C8B-B14F-4D97-AF65-F5344CB8AC3E}">
        <p14:creationId xmlns:p14="http://schemas.microsoft.com/office/powerpoint/2010/main" val="1332620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2104059"/>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Pattern</a:t>
                      </a:r>
                      <a:endParaRPr lang="en-US" dirty="0"/>
                    </a:p>
                  </a:txBody>
                  <a:tcPr/>
                </a:tc>
                <a:tc>
                  <a:txBody>
                    <a:bodyPr/>
                    <a:lstStyle/>
                    <a:p>
                      <a:r>
                        <a:rPr lang="en-US" dirty="0" smtClean="0"/>
                        <a:t>Input</a:t>
                      </a:r>
                      <a:endParaRPr lang="en-US" dirty="0"/>
                    </a:p>
                  </a:txBody>
                  <a:tcPr/>
                </a:tc>
              </a:tr>
              <a:tr h="370840">
                <a:tc>
                  <a:txBody>
                    <a:bodyPr/>
                    <a:lstStyle/>
                    <a:p>
                      <a:r>
                        <a:rPr lang="en-US" dirty="0" smtClean="0"/>
                        <a:t>[^</a:t>
                      </a:r>
                      <a:r>
                        <a:rPr lang="en-US" dirty="0" err="1" smtClean="0"/>
                        <a:t>ab</a:t>
                      </a:r>
                      <a:r>
                        <a:rPr lang="en-US" dirty="0" smtClean="0"/>
                        <a:t>]</a:t>
                      </a:r>
                      <a:endParaRPr lang="en-US" dirty="0"/>
                    </a:p>
                  </a:txBody>
                  <a:tcPr/>
                </a:tc>
                <a:tc>
                  <a:txBody>
                    <a:bodyPr/>
                    <a:lstStyle/>
                    <a:p>
                      <a:r>
                        <a:rPr lang="en-US" dirty="0" smtClean="0"/>
                        <a:t>Matches for</a:t>
                      </a:r>
                      <a:r>
                        <a:rPr lang="en-US" baseline="0" dirty="0" smtClean="0"/>
                        <a:t> character other than </a:t>
                      </a:r>
                      <a:r>
                        <a:rPr lang="en-US" baseline="0" dirty="0" err="1" smtClean="0"/>
                        <a:t>a,b</a:t>
                      </a:r>
                      <a:endParaRPr lang="en-US" dirty="0"/>
                    </a:p>
                  </a:txBody>
                  <a:tcPr/>
                </a:tc>
              </a:tr>
              <a:tr h="370840">
                <a:tc>
                  <a:txBody>
                    <a:bodyPr/>
                    <a:lstStyle/>
                    <a:p>
                      <a:r>
                        <a:rPr lang="en-US" dirty="0" smtClean="0"/>
                        <a:t>^(\d{5}) | (\d{5} - \d{4})$</a:t>
                      </a:r>
                      <a:endParaRPr lang="en-US" dirty="0"/>
                    </a:p>
                  </a:txBody>
                  <a:tcPr/>
                </a:tc>
                <a:tc>
                  <a:txBody>
                    <a:bodyPr/>
                    <a:lstStyle/>
                    <a:p>
                      <a:r>
                        <a:rPr lang="en-US" dirty="0" smtClean="0"/>
                        <a:t>5</a:t>
                      </a:r>
                      <a:r>
                        <a:rPr lang="en-US" baseline="0" dirty="0" smtClean="0"/>
                        <a:t> numbers or 5 no – 4 </a:t>
                      </a:r>
                      <a:r>
                        <a:rPr lang="en-US" baseline="0" dirty="0" err="1" smtClean="0"/>
                        <a:t>nos</a:t>
                      </a:r>
                      <a:endParaRPr lang="en-US" baseline="0" dirty="0" smtClean="0"/>
                    </a:p>
                    <a:p>
                      <a:r>
                        <a:rPr lang="en-US" baseline="0" dirty="0" smtClean="0"/>
                        <a:t>(</a:t>
                      </a:r>
                      <a:r>
                        <a:rPr lang="en-US" baseline="0" dirty="0" err="1" smtClean="0"/>
                        <a:t>xxxxx</a:t>
                      </a:r>
                      <a:r>
                        <a:rPr lang="en-US" baseline="0" dirty="0" smtClean="0"/>
                        <a:t>)|(</a:t>
                      </a:r>
                      <a:r>
                        <a:rPr lang="en-US" baseline="0" dirty="0" err="1" smtClean="0"/>
                        <a:t>xxxxx-xxxx</a:t>
                      </a:r>
                      <a:r>
                        <a:rPr lang="en-US" baseline="0" dirty="0" smtClean="0"/>
                        <a:t>)</a:t>
                      </a:r>
                      <a:endParaRPr lang="en-US" dirty="0"/>
                    </a:p>
                  </a:txBody>
                  <a:tcPr/>
                </a:tc>
              </a:tr>
              <a:tr h="370840">
                <a:tc>
                  <a:txBody>
                    <a:bodyPr/>
                    <a:lstStyle/>
                    <a:p>
                      <a:r>
                        <a:rPr lang="en-US" dirty="0" smtClean="0"/>
                        <a:t>^\d\d\d\d-[A-Z][a-z][a-z]-\d\d$</a:t>
                      </a:r>
                      <a:endParaRPr lang="en-US" dirty="0"/>
                    </a:p>
                  </a:txBody>
                  <a:tcPr/>
                </a:tc>
                <a:tc>
                  <a:txBody>
                    <a:bodyPr/>
                    <a:lstStyle/>
                    <a:p>
                      <a:r>
                        <a:rPr lang="en-US" dirty="0" smtClean="0"/>
                        <a:t>Matches</a:t>
                      </a:r>
                      <a:r>
                        <a:rPr lang="en-US" baseline="0" dirty="0" smtClean="0"/>
                        <a:t> for date format (2020-Oct-12)</a:t>
                      </a:r>
                      <a:endParaRPr lang="en-US" dirty="0"/>
                    </a:p>
                  </a:txBody>
                  <a:tcPr/>
                </a:tc>
              </a:tr>
              <a:tr h="370840">
                <a:tc>
                  <a:txBody>
                    <a:bodyPr/>
                    <a:lstStyle/>
                    <a:p>
                      <a:r>
                        <a:rPr lang="en-US" dirty="0" smtClean="0"/>
                        <a:t>^\d{3} - \d{4}$</a:t>
                      </a:r>
                      <a:endParaRPr lang="en-US" dirty="0"/>
                    </a:p>
                  </a:txBody>
                  <a:tcPr/>
                </a:tc>
                <a:tc>
                  <a:txBody>
                    <a:bodyPr/>
                    <a:lstStyle/>
                    <a:p>
                      <a:r>
                        <a:rPr lang="en-US" dirty="0" smtClean="0"/>
                        <a:t>Seven digit phone no (xxx-</a:t>
                      </a:r>
                      <a:r>
                        <a:rPr lang="en-US" dirty="0" err="1" smtClean="0"/>
                        <a:t>xxxx</a:t>
                      </a:r>
                      <a:r>
                        <a:rPr lang="en-US" dirty="0" smtClean="0"/>
                        <a:t>)</a:t>
                      </a:r>
                      <a:endParaRPr lang="en-US" dirty="0"/>
                    </a:p>
                  </a:txBody>
                  <a:tcPr/>
                </a:tc>
              </a:tr>
              <a:tr h="370840">
                <a:tc>
                  <a:txBody>
                    <a:bodyPr/>
                    <a:lstStyle/>
                    <a:p>
                      <a:r>
                        <a:rPr lang="en-US" dirty="0" smtClean="0"/>
                        <a:t>.\b\w{5,6}\b</a:t>
                      </a:r>
                      <a:endParaRPr lang="en-US" dirty="0"/>
                    </a:p>
                  </a:txBody>
                  <a:tcPr/>
                </a:tc>
                <a:tc>
                  <a:txBody>
                    <a:bodyPr/>
                    <a:lstStyle/>
                    <a:p>
                      <a:r>
                        <a:rPr lang="en-US" dirty="0" smtClean="0"/>
                        <a:t>Find all 4 and six letters words</a:t>
                      </a:r>
                      <a:endParaRPr lang="en-US" dirty="0"/>
                    </a:p>
                  </a:txBody>
                  <a:tcPr/>
                </a:tc>
              </a:tr>
              <a:tr h="370840">
                <a:tc>
                  <a:txBody>
                    <a:bodyPr/>
                    <a:lstStyle/>
                    <a:p>
                      <a:r>
                        <a:rPr lang="en-US" dirty="0" smtClean="0"/>
                        <a:t>\b\d{3}\s\d{3}-\d{4}</a:t>
                      </a:r>
                      <a:endParaRPr lang="en-US" dirty="0"/>
                    </a:p>
                  </a:txBody>
                  <a:tcPr/>
                </a:tc>
                <a:tc>
                  <a:txBody>
                    <a:bodyPr/>
                    <a:lstStyle/>
                    <a:p>
                      <a:r>
                        <a:rPr lang="en-US" dirty="0" smtClean="0"/>
                        <a:t>Find 10 digit phone number(xxx</a:t>
                      </a:r>
                      <a:r>
                        <a:rPr lang="en-US" baseline="0" dirty="0" smtClean="0"/>
                        <a:t> xxx-</a:t>
                      </a:r>
                      <a:r>
                        <a:rPr lang="en-US" baseline="0" dirty="0" err="1" smtClean="0"/>
                        <a:t>xxxx</a:t>
                      </a:r>
                      <a:r>
                        <a:rPr lang="en-US" baseline="0" dirty="0" smtClean="0"/>
                        <a:t>)</a:t>
                      </a:r>
                      <a:endParaRPr lang="en-US" dirty="0"/>
                    </a:p>
                  </a:txBody>
                  <a:tcPr/>
                </a:tc>
              </a:tr>
              <a:tr h="370840">
                <a:tc>
                  <a:txBody>
                    <a:bodyPr/>
                    <a:lstStyle/>
                    <a:p>
                      <a:r>
                        <a:rPr lang="en-US" dirty="0" smtClean="0"/>
                        <a:t>(\d{1,3}\.){3}\d{1,3}</a:t>
                      </a:r>
                      <a:endParaRPr lang="en-US" dirty="0"/>
                    </a:p>
                  </a:txBody>
                  <a:tcPr/>
                </a:tc>
                <a:tc>
                  <a:txBody>
                    <a:bodyPr/>
                    <a:lstStyle/>
                    <a:p>
                      <a:r>
                        <a:rPr lang="en-US" dirty="0" smtClean="0"/>
                        <a:t>Simple </a:t>
                      </a:r>
                      <a:r>
                        <a:rPr lang="en-US" smtClean="0"/>
                        <a:t>IP Address</a:t>
                      </a:r>
                      <a:r>
                        <a:rPr lang="en-US" baseline="0" smtClean="0"/>
                        <a:t> 132.128.10.10</a:t>
                      </a:r>
                      <a:endParaRPr lang="en-US"/>
                    </a:p>
                  </a:txBody>
                  <a:tcPr/>
                </a:tc>
              </a:tr>
              <a:tr h="370840">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3402833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used in Regular Expression </a:t>
            </a:r>
          </a:p>
        </p:txBody>
      </p:sp>
      <p:sp>
        <p:nvSpPr>
          <p:cNvPr id="3" name="Content Placeholder 2"/>
          <p:cNvSpPr>
            <a:spLocks noGrp="1"/>
          </p:cNvSpPr>
          <p:nvPr>
            <p:ph idx="1"/>
          </p:nvPr>
        </p:nvSpPr>
        <p:spPr/>
        <p:txBody>
          <a:bodyPr/>
          <a:lstStyle/>
          <a:p>
            <a:r>
              <a:rPr lang="en-US" dirty="0" err="1" smtClean="0"/>
              <a:t>RegExp</a:t>
            </a:r>
            <a:r>
              <a:rPr lang="en-US" dirty="0" smtClean="0"/>
              <a:t> class methods</a:t>
            </a:r>
          </a:p>
          <a:p>
            <a:pPr lvl="1"/>
            <a:r>
              <a:rPr lang="en-US" dirty="0" smtClean="0"/>
              <a:t>test()</a:t>
            </a:r>
          </a:p>
          <a:p>
            <a:pPr lvl="1"/>
            <a:r>
              <a:rPr lang="en-US" dirty="0"/>
              <a:t>e</a:t>
            </a:r>
            <a:r>
              <a:rPr lang="en-US" dirty="0" smtClean="0"/>
              <a:t>xec()</a:t>
            </a:r>
          </a:p>
          <a:p>
            <a:r>
              <a:rPr lang="en-US" dirty="0" smtClean="0"/>
              <a:t>String class methods</a:t>
            </a:r>
          </a:p>
          <a:p>
            <a:pPr lvl="1"/>
            <a:r>
              <a:rPr lang="en-US" dirty="0"/>
              <a:t>m</a:t>
            </a:r>
            <a:r>
              <a:rPr lang="en-US" dirty="0" smtClean="0"/>
              <a:t>atch(), </a:t>
            </a:r>
            <a:r>
              <a:rPr lang="en-US" dirty="0" err="1" smtClean="0"/>
              <a:t>matchall</a:t>
            </a:r>
            <a:r>
              <a:rPr lang="en-US" dirty="0" smtClean="0"/>
              <a:t>()</a:t>
            </a:r>
          </a:p>
          <a:p>
            <a:pPr lvl="1"/>
            <a:r>
              <a:rPr lang="en-US" dirty="0" smtClean="0"/>
              <a:t>search()</a:t>
            </a:r>
          </a:p>
          <a:p>
            <a:pPr lvl="1"/>
            <a:r>
              <a:rPr lang="en-US" dirty="0"/>
              <a:t>r</a:t>
            </a:r>
            <a:r>
              <a:rPr lang="en-US" dirty="0" smtClean="0"/>
              <a:t>eplace()</a:t>
            </a:r>
          </a:p>
          <a:p>
            <a:pPr lvl="1"/>
            <a:endParaRPr lang="en-US" dirty="0" smtClean="0"/>
          </a:p>
          <a:p>
            <a:pPr lvl="1"/>
            <a:endParaRPr lang="en-US" dirty="0"/>
          </a:p>
        </p:txBody>
      </p:sp>
    </p:spTree>
    <p:extLst>
      <p:ext uri="{BB962C8B-B14F-4D97-AF65-F5344CB8AC3E}">
        <p14:creationId xmlns:p14="http://schemas.microsoft.com/office/powerpoint/2010/main" val="4197821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RegExp</a:t>
            </a:r>
            <a:r>
              <a:rPr lang="en-US" dirty="0" smtClean="0"/>
              <a:t> class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test() </a:t>
            </a:r>
          </a:p>
          <a:p>
            <a:pPr lvl="1"/>
            <a:r>
              <a:rPr lang="en-US" dirty="0" smtClean="0"/>
              <a:t>Syntax – </a:t>
            </a:r>
          </a:p>
          <a:p>
            <a:pPr lvl="2"/>
            <a:r>
              <a:rPr lang="en-US" dirty="0" err="1" smtClean="0"/>
              <a:t>Regexp.test</a:t>
            </a:r>
            <a:r>
              <a:rPr lang="en-US" dirty="0" smtClean="0"/>
              <a:t>(string)</a:t>
            </a:r>
          </a:p>
          <a:p>
            <a:pPr lvl="1"/>
            <a:r>
              <a:rPr lang="en-US" dirty="0" smtClean="0"/>
              <a:t>Methods takes string argument and return </a:t>
            </a:r>
            <a:r>
              <a:rPr lang="en-US" dirty="0" err="1" smtClean="0"/>
              <a:t>boolean</a:t>
            </a:r>
            <a:r>
              <a:rPr lang="en-US" dirty="0" smtClean="0"/>
              <a:t> (true/false) value stating weather string contains match with pattern or not.</a:t>
            </a:r>
          </a:p>
          <a:p>
            <a:pPr lvl="1"/>
            <a:r>
              <a:rPr lang="en-US" dirty="0" err="1" smtClean="0"/>
              <a:t>E.g</a:t>
            </a:r>
            <a:endParaRPr lang="en-US" dirty="0" smtClean="0"/>
          </a:p>
          <a:p>
            <a:pPr marL="457200" lvl="1" indent="0">
              <a:buNone/>
            </a:pPr>
            <a:r>
              <a:rPr lang="en-US" dirty="0"/>
              <a:t> </a:t>
            </a:r>
            <a:r>
              <a:rPr lang="en-US" dirty="0" smtClean="0"/>
              <a:t>   </a:t>
            </a:r>
            <a:r>
              <a:rPr lang="en-US" dirty="0" err="1" smtClean="0"/>
              <a:t>var</a:t>
            </a:r>
            <a:r>
              <a:rPr lang="en-US" dirty="0" smtClean="0"/>
              <a:t> pattern= /</a:t>
            </a:r>
            <a:r>
              <a:rPr lang="en-US" dirty="0" err="1" smtClean="0"/>
              <a:t>javascript</a:t>
            </a:r>
            <a:r>
              <a:rPr lang="en-US" dirty="0" smtClean="0"/>
              <a:t>/;</a:t>
            </a:r>
          </a:p>
          <a:p>
            <a:pPr marL="457200" lvl="1" indent="0">
              <a:buNone/>
            </a:pPr>
            <a:r>
              <a:rPr lang="en-US" dirty="0"/>
              <a:t> </a:t>
            </a:r>
            <a:r>
              <a:rPr lang="en-US" dirty="0" smtClean="0"/>
              <a:t>   </a:t>
            </a:r>
            <a:r>
              <a:rPr lang="en-US" dirty="0" err="1" smtClean="0"/>
              <a:t>var</a:t>
            </a:r>
            <a:r>
              <a:rPr lang="en-US" dirty="0" smtClean="0"/>
              <a:t> input = “Welcome to </a:t>
            </a:r>
            <a:r>
              <a:rPr lang="en-US" dirty="0" err="1" smtClean="0"/>
              <a:t>Javascript</a:t>
            </a:r>
            <a:r>
              <a:rPr lang="en-US" dirty="0" smtClean="0"/>
              <a:t> Programming”</a:t>
            </a:r>
          </a:p>
          <a:p>
            <a:pPr marL="457200" lvl="1" indent="0">
              <a:buNone/>
            </a:pPr>
            <a:r>
              <a:rPr lang="en-US" dirty="0"/>
              <a:t> </a:t>
            </a:r>
            <a:r>
              <a:rPr lang="en-US" dirty="0" smtClean="0"/>
              <a:t>   </a:t>
            </a:r>
            <a:r>
              <a:rPr lang="en-US" dirty="0" err="1" smtClean="0"/>
              <a:t>var</a:t>
            </a:r>
            <a:r>
              <a:rPr lang="en-US" dirty="0" smtClean="0"/>
              <a:t> res = </a:t>
            </a:r>
            <a:r>
              <a:rPr lang="en-US" dirty="0" err="1" smtClean="0"/>
              <a:t>pattern.test</a:t>
            </a:r>
            <a:r>
              <a:rPr lang="en-US" dirty="0" smtClean="0"/>
              <a:t>(input);</a:t>
            </a:r>
          </a:p>
        </p:txBody>
      </p:sp>
    </p:spTree>
    <p:extLst>
      <p:ext uri="{BB962C8B-B14F-4D97-AF65-F5344CB8AC3E}">
        <p14:creationId xmlns:p14="http://schemas.microsoft.com/office/powerpoint/2010/main" val="218553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RegExp</a:t>
            </a:r>
            <a:r>
              <a:rPr lang="en-US" dirty="0"/>
              <a:t> class methods</a:t>
            </a:r>
          </a:p>
        </p:txBody>
      </p:sp>
      <p:sp>
        <p:nvSpPr>
          <p:cNvPr id="3" name="Content Placeholder 2"/>
          <p:cNvSpPr>
            <a:spLocks noGrp="1"/>
          </p:cNvSpPr>
          <p:nvPr>
            <p:ph idx="1"/>
          </p:nvPr>
        </p:nvSpPr>
        <p:spPr/>
        <p:txBody>
          <a:bodyPr>
            <a:normAutofit fontScale="62500" lnSpcReduction="20000"/>
          </a:bodyPr>
          <a:lstStyle/>
          <a:p>
            <a:r>
              <a:rPr lang="en-US" dirty="0" smtClean="0"/>
              <a:t>exec()</a:t>
            </a:r>
          </a:p>
          <a:p>
            <a:pPr lvl="1"/>
            <a:r>
              <a:rPr lang="en-US" dirty="0" smtClean="0"/>
              <a:t>Syntax – </a:t>
            </a:r>
          </a:p>
          <a:p>
            <a:pPr lvl="2"/>
            <a:r>
              <a:rPr lang="en-US" dirty="0" err="1"/>
              <a:t>regexp.exec</a:t>
            </a:r>
            <a:r>
              <a:rPr lang="en-US" dirty="0"/>
              <a:t>(</a:t>
            </a:r>
            <a:r>
              <a:rPr lang="en-US" dirty="0" err="1"/>
              <a:t>str</a:t>
            </a:r>
            <a:r>
              <a:rPr lang="en-US" dirty="0"/>
              <a:t>)</a:t>
            </a:r>
            <a:endParaRPr lang="en-US" dirty="0" smtClean="0"/>
          </a:p>
          <a:p>
            <a:pPr lvl="1"/>
            <a:r>
              <a:rPr lang="en-US" dirty="0"/>
              <a:t>The method  method returns a match for </a:t>
            </a:r>
            <a:r>
              <a:rPr lang="en-US" dirty="0" err="1"/>
              <a:t>regexp</a:t>
            </a:r>
            <a:r>
              <a:rPr lang="en-US" dirty="0"/>
              <a:t> in the string str. </a:t>
            </a:r>
            <a:endParaRPr lang="en-US" dirty="0" smtClean="0"/>
          </a:p>
          <a:p>
            <a:pPr lvl="1"/>
            <a:r>
              <a:rPr lang="en-US" dirty="0"/>
              <a:t>If there’s no </a:t>
            </a:r>
            <a:r>
              <a:rPr lang="en-US" dirty="0" smtClean="0"/>
              <a:t>g (flag/modifier) , </a:t>
            </a:r>
            <a:r>
              <a:rPr lang="en-US" dirty="0"/>
              <a:t>then </a:t>
            </a:r>
            <a:r>
              <a:rPr lang="en-US" dirty="0" err="1"/>
              <a:t>regexp.exec</a:t>
            </a:r>
            <a:r>
              <a:rPr lang="en-US" dirty="0"/>
              <a:t>(</a:t>
            </a:r>
            <a:r>
              <a:rPr lang="en-US" dirty="0" err="1"/>
              <a:t>str</a:t>
            </a:r>
            <a:r>
              <a:rPr lang="en-US" dirty="0"/>
              <a:t>) returns the first match </a:t>
            </a:r>
          </a:p>
          <a:p>
            <a:pPr lvl="1"/>
            <a:r>
              <a:rPr lang="en-US" dirty="0"/>
              <a:t> if there’s flag g, </a:t>
            </a:r>
            <a:r>
              <a:rPr lang="en-US" dirty="0" smtClean="0"/>
              <a:t>then:</a:t>
            </a:r>
          </a:p>
          <a:p>
            <a:pPr lvl="1"/>
            <a:r>
              <a:rPr lang="en-US" dirty="0" smtClean="0"/>
              <a:t>A </a:t>
            </a:r>
            <a:r>
              <a:rPr lang="en-US" dirty="0"/>
              <a:t>call to </a:t>
            </a:r>
            <a:r>
              <a:rPr lang="en-US" dirty="0" err="1"/>
              <a:t>regexp.exec</a:t>
            </a:r>
            <a:r>
              <a:rPr lang="en-US" dirty="0"/>
              <a:t>(</a:t>
            </a:r>
            <a:r>
              <a:rPr lang="en-US" dirty="0" err="1"/>
              <a:t>str</a:t>
            </a:r>
            <a:r>
              <a:rPr lang="en-US" dirty="0"/>
              <a:t>) returns the first match and saves the position immediately after it in the property </a:t>
            </a:r>
            <a:r>
              <a:rPr lang="en-US" dirty="0" err="1" smtClean="0"/>
              <a:t>regexp.Index</a:t>
            </a:r>
            <a:r>
              <a:rPr lang="en-US" dirty="0" smtClean="0"/>
              <a:t>.</a:t>
            </a:r>
          </a:p>
          <a:p>
            <a:pPr lvl="1"/>
            <a:r>
              <a:rPr lang="en-US" dirty="0" smtClean="0"/>
              <a:t>The </a:t>
            </a:r>
            <a:r>
              <a:rPr lang="en-US" dirty="0"/>
              <a:t>next such call starts the search from position </a:t>
            </a:r>
            <a:r>
              <a:rPr lang="en-US" dirty="0" err="1"/>
              <a:t>regexp.lastIndex</a:t>
            </a:r>
            <a:r>
              <a:rPr lang="en-US" dirty="0"/>
              <a:t>, returns the next match and saves the position after it in </a:t>
            </a:r>
            <a:r>
              <a:rPr lang="en-US" dirty="0" err="1"/>
              <a:t>regexp.lastIndex</a:t>
            </a:r>
            <a:r>
              <a:rPr lang="en-US" dirty="0" smtClean="0"/>
              <a:t>.</a:t>
            </a:r>
          </a:p>
          <a:p>
            <a:pPr lvl="1"/>
            <a:r>
              <a:rPr lang="en-US" dirty="0" smtClean="0"/>
              <a:t>…</a:t>
            </a:r>
            <a:r>
              <a:rPr lang="en-US" dirty="0"/>
              <a:t>And so </a:t>
            </a:r>
            <a:r>
              <a:rPr lang="en-US" dirty="0" smtClean="0"/>
              <a:t>on.</a:t>
            </a:r>
          </a:p>
          <a:p>
            <a:pPr lvl="1"/>
            <a:r>
              <a:rPr lang="en-US" dirty="0" smtClean="0"/>
              <a:t>If </a:t>
            </a:r>
            <a:r>
              <a:rPr lang="en-US" dirty="0"/>
              <a:t>there are no matches, </a:t>
            </a:r>
            <a:r>
              <a:rPr lang="en-US" dirty="0" err="1"/>
              <a:t>regexp.exec</a:t>
            </a:r>
            <a:r>
              <a:rPr lang="en-US" dirty="0"/>
              <a:t> returns null and resets </a:t>
            </a:r>
            <a:r>
              <a:rPr lang="en-US" dirty="0" err="1"/>
              <a:t>regexp.lastIndex</a:t>
            </a:r>
            <a:r>
              <a:rPr lang="en-US" dirty="0"/>
              <a:t> to </a:t>
            </a:r>
            <a:r>
              <a:rPr lang="en-US" dirty="0" smtClean="0"/>
              <a:t>0.</a:t>
            </a:r>
          </a:p>
          <a:p>
            <a:pPr lvl="1"/>
            <a:r>
              <a:rPr lang="en-US" dirty="0" smtClean="0"/>
              <a:t>So</a:t>
            </a:r>
            <a:r>
              <a:rPr lang="en-US" dirty="0"/>
              <a:t>, repeated calls return all matches one after another, using property </a:t>
            </a:r>
            <a:r>
              <a:rPr lang="en-US" dirty="0" err="1"/>
              <a:t>regexp.lastIndex</a:t>
            </a:r>
            <a:r>
              <a:rPr lang="en-US" dirty="0"/>
              <a:t> to keep track of the current search position.</a:t>
            </a:r>
          </a:p>
          <a:p>
            <a:pPr lvl="1"/>
            <a:endParaRPr lang="en-US" dirty="0"/>
          </a:p>
        </p:txBody>
      </p:sp>
    </p:spTree>
    <p:extLst>
      <p:ext uri="{BB962C8B-B14F-4D97-AF65-F5344CB8AC3E}">
        <p14:creationId xmlns:p14="http://schemas.microsoft.com/office/powerpoint/2010/main" val="2789699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 Example</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a:t>let </a:t>
            </a:r>
            <a:r>
              <a:rPr lang="en-US" sz="2600" dirty="0" err="1"/>
              <a:t>str</a:t>
            </a:r>
            <a:r>
              <a:rPr lang="en-US" sz="2600" dirty="0"/>
              <a:t> = 'More about JavaScript at https://javascript.info'; </a:t>
            </a:r>
            <a:endParaRPr lang="en-US" sz="2600" dirty="0" smtClean="0"/>
          </a:p>
          <a:p>
            <a:pPr marL="0" indent="0">
              <a:buNone/>
            </a:pPr>
            <a:r>
              <a:rPr lang="en-US" dirty="0" smtClean="0"/>
              <a:t>let </a:t>
            </a:r>
            <a:r>
              <a:rPr lang="en-US" dirty="0" err="1"/>
              <a:t>regexp</a:t>
            </a:r>
            <a:r>
              <a:rPr lang="en-US" dirty="0"/>
              <a:t> = /</a:t>
            </a:r>
            <a:r>
              <a:rPr lang="en-US" dirty="0" err="1"/>
              <a:t>javascript</a:t>
            </a:r>
            <a:r>
              <a:rPr lang="en-US" dirty="0"/>
              <a:t>/</a:t>
            </a:r>
            <a:r>
              <a:rPr lang="en-US" dirty="0" err="1"/>
              <a:t>ig</a:t>
            </a:r>
            <a:r>
              <a:rPr lang="en-US" dirty="0"/>
              <a:t>; </a:t>
            </a:r>
            <a:endParaRPr lang="en-US" dirty="0" smtClean="0"/>
          </a:p>
          <a:p>
            <a:pPr marL="0" indent="0">
              <a:buNone/>
            </a:pPr>
            <a:r>
              <a:rPr lang="en-US" dirty="0" smtClean="0"/>
              <a:t>let </a:t>
            </a:r>
            <a:r>
              <a:rPr lang="en-US" dirty="0"/>
              <a:t>result; </a:t>
            </a:r>
            <a:endParaRPr lang="en-US" dirty="0" smtClean="0"/>
          </a:p>
          <a:p>
            <a:pPr marL="0" indent="0">
              <a:buNone/>
            </a:pPr>
            <a:r>
              <a:rPr lang="en-US" dirty="0" smtClean="0"/>
              <a:t>while </a:t>
            </a:r>
            <a:r>
              <a:rPr lang="en-US" dirty="0"/>
              <a:t>(result = </a:t>
            </a:r>
            <a:r>
              <a:rPr lang="en-US" dirty="0" err="1"/>
              <a:t>regexp.exec</a:t>
            </a:r>
            <a:r>
              <a:rPr lang="en-US" dirty="0"/>
              <a:t>(</a:t>
            </a:r>
            <a:r>
              <a:rPr lang="en-US" dirty="0" err="1"/>
              <a:t>str</a:t>
            </a:r>
            <a:r>
              <a:rPr lang="en-US" dirty="0"/>
              <a:t>)) </a:t>
            </a:r>
            <a:endParaRPr lang="en-US" dirty="0" smtClean="0"/>
          </a:p>
          <a:p>
            <a:pPr marL="0" indent="0">
              <a:buNone/>
            </a:pPr>
            <a:r>
              <a:rPr lang="en-US" dirty="0" smtClean="0"/>
              <a:t>{ </a:t>
            </a:r>
            <a:r>
              <a:rPr lang="en-US" dirty="0"/>
              <a:t>alert( `Found ${result[0]} at position ${</a:t>
            </a:r>
            <a:r>
              <a:rPr lang="en-US" dirty="0" err="1"/>
              <a:t>result.index</a:t>
            </a:r>
            <a:r>
              <a:rPr lang="en-US" dirty="0"/>
              <a:t>}` ); </a:t>
            </a:r>
            <a:endParaRPr lang="en-US" dirty="0" smtClean="0"/>
          </a:p>
          <a:p>
            <a:pPr marL="0" indent="0">
              <a:buNone/>
            </a:pPr>
            <a:r>
              <a:rPr lang="en-US" dirty="0" smtClean="0"/>
              <a:t>// </a:t>
            </a:r>
            <a:r>
              <a:rPr lang="en-US" dirty="0"/>
              <a:t>Found JavaScript at position 11, then </a:t>
            </a:r>
            <a:endParaRPr lang="en-US" dirty="0" smtClean="0"/>
          </a:p>
          <a:p>
            <a:pPr marL="0" indent="0">
              <a:buNone/>
            </a:pPr>
            <a:r>
              <a:rPr lang="en-US" dirty="0" smtClean="0"/>
              <a:t>// </a:t>
            </a:r>
            <a:r>
              <a:rPr lang="en-US" dirty="0"/>
              <a:t>Found </a:t>
            </a:r>
            <a:r>
              <a:rPr lang="en-US" dirty="0" err="1"/>
              <a:t>javascript</a:t>
            </a:r>
            <a:r>
              <a:rPr lang="en-US" dirty="0"/>
              <a:t> at position 33</a:t>
            </a:r>
          </a:p>
        </p:txBody>
      </p:sp>
    </p:spTree>
    <p:extLst>
      <p:ext uri="{BB962C8B-B14F-4D97-AF65-F5344CB8AC3E}">
        <p14:creationId xmlns:p14="http://schemas.microsoft.com/office/powerpoint/2010/main" val="266641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class methods for regular Expression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match() </a:t>
            </a:r>
          </a:p>
          <a:p>
            <a:r>
              <a:rPr lang="en-US" dirty="0" err="1" smtClean="0"/>
              <a:t>matchall</a:t>
            </a:r>
            <a:r>
              <a:rPr lang="en-US" dirty="0" smtClean="0"/>
              <a:t>()</a:t>
            </a:r>
          </a:p>
          <a:p>
            <a:pPr lvl="1"/>
            <a:r>
              <a:rPr lang="en-US" dirty="0" smtClean="0"/>
              <a:t>match()</a:t>
            </a:r>
          </a:p>
          <a:p>
            <a:pPr lvl="2"/>
            <a:r>
              <a:rPr lang="en-US" dirty="0"/>
              <a:t>The match() method searches a string for a match against a regular expression, and returns the matches, as an Array object</a:t>
            </a:r>
            <a:r>
              <a:rPr lang="en-US" dirty="0" smtClean="0"/>
              <a:t>.</a:t>
            </a:r>
          </a:p>
          <a:p>
            <a:pPr lvl="2"/>
            <a:r>
              <a:rPr lang="en-US" dirty="0" smtClean="0"/>
              <a:t>Syntax</a:t>
            </a:r>
          </a:p>
          <a:p>
            <a:pPr lvl="3"/>
            <a:r>
              <a:rPr lang="en-US" i="1" dirty="0" err="1"/>
              <a:t>string</a:t>
            </a:r>
            <a:r>
              <a:rPr lang="en-US" dirty="0" err="1"/>
              <a:t>.match</a:t>
            </a:r>
            <a:r>
              <a:rPr lang="en-US" dirty="0"/>
              <a:t>(</a:t>
            </a:r>
            <a:r>
              <a:rPr lang="en-US" i="1" dirty="0" err="1"/>
              <a:t>regexp</a:t>
            </a:r>
            <a:r>
              <a:rPr lang="en-US" dirty="0" smtClean="0"/>
              <a:t>)</a:t>
            </a:r>
          </a:p>
          <a:p>
            <a:pPr lvl="3"/>
            <a:r>
              <a:rPr lang="en-US" dirty="0"/>
              <a:t>Return </a:t>
            </a:r>
            <a:r>
              <a:rPr lang="en-US" dirty="0" err="1" smtClean="0"/>
              <a:t>Value:An</a:t>
            </a:r>
            <a:r>
              <a:rPr lang="en-US" dirty="0" smtClean="0"/>
              <a:t> </a:t>
            </a:r>
            <a:r>
              <a:rPr lang="en-US" dirty="0"/>
              <a:t>Array, containing the matches, one item for each match, or null if no match is </a:t>
            </a:r>
            <a:r>
              <a:rPr lang="en-US" dirty="0" smtClean="0"/>
              <a:t>found</a:t>
            </a:r>
          </a:p>
          <a:p>
            <a:pPr lvl="3"/>
            <a:endParaRPr lang="en-US" dirty="0" smtClean="0"/>
          </a:p>
          <a:p>
            <a:pPr lvl="2"/>
            <a:r>
              <a:rPr lang="en-US" dirty="0" smtClean="0"/>
              <a:t>Example – </a:t>
            </a:r>
          </a:p>
          <a:p>
            <a:pPr lvl="3"/>
            <a:r>
              <a:rPr lang="en-US" dirty="0"/>
              <a:t>let </a:t>
            </a:r>
            <a:r>
              <a:rPr lang="en-US" dirty="0" err="1"/>
              <a:t>regexp</a:t>
            </a:r>
            <a:r>
              <a:rPr lang="en-US" dirty="0"/>
              <a:t> = /</a:t>
            </a:r>
            <a:r>
              <a:rPr lang="en-US" dirty="0" smtClean="0"/>
              <a:t>test\d?/</a:t>
            </a:r>
            <a:r>
              <a:rPr lang="en-US" dirty="0"/>
              <a:t>g; </a:t>
            </a:r>
            <a:endParaRPr lang="en-US" dirty="0" smtClean="0"/>
          </a:p>
          <a:p>
            <a:pPr lvl="3"/>
            <a:r>
              <a:rPr lang="en-US" dirty="0" smtClean="0"/>
              <a:t>let </a:t>
            </a:r>
            <a:r>
              <a:rPr lang="en-US" dirty="0" err="1"/>
              <a:t>str</a:t>
            </a:r>
            <a:r>
              <a:rPr lang="en-US" dirty="0"/>
              <a:t> = </a:t>
            </a:r>
            <a:r>
              <a:rPr lang="en-US" dirty="0" smtClean="0"/>
              <a:t>'test1test2testtes'; </a:t>
            </a:r>
          </a:p>
          <a:p>
            <a:pPr lvl="3"/>
            <a:r>
              <a:rPr lang="en-US" dirty="0" err="1" smtClean="0"/>
              <a:t>str.match</a:t>
            </a:r>
            <a:r>
              <a:rPr lang="en-US" dirty="0" smtClean="0"/>
              <a:t>(</a:t>
            </a:r>
            <a:r>
              <a:rPr lang="en-US" dirty="0" err="1" smtClean="0"/>
              <a:t>regexp</a:t>
            </a:r>
            <a:r>
              <a:rPr lang="en-US" dirty="0"/>
              <a:t>); </a:t>
            </a:r>
            <a:endParaRPr lang="en-US" dirty="0" smtClean="0"/>
          </a:p>
          <a:p>
            <a:pPr lvl="3"/>
            <a:endParaRPr lang="en-US" dirty="0" smtClean="0"/>
          </a:p>
        </p:txBody>
      </p:sp>
    </p:spTree>
    <p:extLst>
      <p:ext uri="{BB962C8B-B14F-4D97-AF65-F5344CB8AC3E}">
        <p14:creationId xmlns:p14="http://schemas.microsoft.com/office/powerpoint/2010/main" val="938261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matchall</a:t>
            </a:r>
            <a:r>
              <a:rPr lang="en-US" dirty="0" smtClean="0"/>
              <a:t>()</a:t>
            </a:r>
          </a:p>
          <a:p>
            <a:pPr lvl="1"/>
            <a:r>
              <a:rPr lang="en-US" dirty="0"/>
              <a:t>The </a:t>
            </a:r>
            <a:r>
              <a:rPr lang="en-US" b="1" dirty="0" err="1"/>
              <a:t>matchAll</a:t>
            </a:r>
            <a:r>
              <a:rPr lang="en-US" b="1" dirty="0"/>
              <a:t>()</a:t>
            </a:r>
            <a:r>
              <a:rPr lang="en-US" dirty="0"/>
              <a:t> method returns an iterator of all results matching a </a:t>
            </a:r>
            <a:r>
              <a:rPr lang="en-US" i="1" dirty="0"/>
              <a:t>string</a:t>
            </a:r>
            <a:r>
              <a:rPr lang="en-US" dirty="0"/>
              <a:t> against a </a:t>
            </a:r>
            <a:r>
              <a:rPr lang="en-US" i="1" dirty="0"/>
              <a:t>regular </a:t>
            </a:r>
            <a:r>
              <a:rPr lang="en-US" i="1" dirty="0" smtClean="0"/>
              <a:t>expression.</a:t>
            </a:r>
          </a:p>
          <a:p>
            <a:pPr lvl="1"/>
            <a:r>
              <a:rPr lang="en-US" i="1" dirty="0" smtClean="0"/>
              <a:t>Syntax – </a:t>
            </a:r>
          </a:p>
          <a:p>
            <a:pPr lvl="2"/>
            <a:r>
              <a:rPr lang="en-US" i="1" dirty="0" err="1"/>
              <a:t>str</a:t>
            </a:r>
            <a:r>
              <a:rPr lang="en-US" dirty="0" err="1"/>
              <a:t>.matchAll</a:t>
            </a:r>
            <a:r>
              <a:rPr lang="en-US" dirty="0"/>
              <a:t>(</a:t>
            </a:r>
            <a:r>
              <a:rPr lang="en-US" i="1" dirty="0" err="1"/>
              <a:t>regexp</a:t>
            </a:r>
            <a:r>
              <a:rPr lang="en-US" dirty="0" smtClean="0"/>
              <a:t>)</a:t>
            </a:r>
          </a:p>
          <a:p>
            <a:pPr lvl="3"/>
            <a:r>
              <a:rPr lang="en-US" dirty="0"/>
              <a:t>Additional Properties:</a:t>
            </a:r>
          </a:p>
          <a:p>
            <a:pPr lvl="3"/>
            <a:r>
              <a:rPr lang="en-US" dirty="0"/>
              <a:t>Index  - The index of the search at which the result was found.</a:t>
            </a:r>
          </a:p>
          <a:p>
            <a:pPr lvl="3"/>
            <a:r>
              <a:rPr lang="en-US" dirty="0"/>
              <a:t>Input - A copy of the search string.</a:t>
            </a:r>
            <a:endParaRPr lang="en-US" dirty="0" smtClean="0"/>
          </a:p>
          <a:p>
            <a:pPr lvl="2"/>
            <a:r>
              <a:rPr lang="en-US" dirty="0"/>
              <a:t>The </a:t>
            </a:r>
            <a:r>
              <a:rPr lang="en-US" dirty="0" err="1"/>
              <a:t>RegExp</a:t>
            </a:r>
            <a:r>
              <a:rPr lang="en-US" dirty="0"/>
              <a:t> object must have the /g flag, otherwise a </a:t>
            </a:r>
            <a:r>
              <a:rPr lang="en-US" dirty="0" err="1"/>
              <a:t>TypeError</a:t>
            </a:r>
            <a:r>
              <a:rPr lang="en-US" dirty="0"/>
              <a:t> will be thrown</a:t>
            </a:r>
            <a:r>
              <a:rPr lang="en-US" dirty="0" smtClean="0"/>
              <a:t>.</a:t>
            </a:r>
          </a:p>
        </p:txBody>
      </p:sp>
    </p:spTree>
    <p:extLst>
      <p:ext uri="{BB962C8B-B14F-4D97-AF65-F5344CB8AC3E}">
        <p14:creationId xmlns:p14="http://schemas.microsoft.com/office/powerpoint/2010/main" val="2176777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Example – </a:t>
            </a:r>
          </a:p>
          <a:p>
            <a:r>
              <a:rPr lang="en-US" dirty="0"/>
              <a:t>let </a:t>
            </a:r>
            <a:r>
              <a:rPr lang="en-US" dirty="0" err="1"/>
              <a:t>regexp</a:t>
            </a:r>
            <a:r>
              <a:rPr lang="en-US" dirty="0"/>
              <a:t> = /t(e)(</a:t>
            </a:r>
            <a:r>
              <a:rPr lang="en-US" dirty="0" err="1"/>
              <a:t>st</a:t>
            </a:r>
            <a:r>
              <a:rPr lang="en-US" dirty="0"/>
              <a:t>(\d?))/g; </a:t>
            </a:r>
          </a:p>
          <a:p>
            <a:r>
              <a:rPr lang="en-US" dirty="0"/>
              <a:t>let </a:t>
            </a:r>
            <a:r>
              <a:rPr lang="en-US" dirty="0" err="1"/>
              <a:t>str</a:t>
            </a:r>
            <a:r>
              <a:rPr lang="en-US" dirty="0"/>
              <a:t> = 'test1test2'; </a:t>
            </a:r>
          </a:p>
          <a:p>
            <a:endParaRPr lang="en-US" dirty="0"/>
          </a:p>
          <a:p>
            <a:r>
              <a:rPr lang="en-US" dirty="0"/>
              <a:t>array </a:t>
            </a:r>
            <a:r>
              <a:rPr lang="en-US" dirty="0" smtClean="0"/>
              <a:t>=[… </a:t>
            </a:r>
            <a:r>
              <a:rPr lang="en-US" dirty="0" err="1" smtClean="0"/>
              <a:t>str.matchAll</a:t>
            </a:r>
            <a:r>
              <a:rPr lang="en-US" dirty="0" smtClean="0"/>
              <a:t>(</a:t>
            </a:r>
            <a:r>
              <a:rPr lang="en-US" dirty="0" err="1" smtClean="0"/>
              <a:t>regexp</a:t>
            </a:r>
            <a:r>
              <a:rPr lang="en-US" dirty="0"/>
              <a:t>)];</a:t>
            </a:r>
          </a:p>
          <a:p>
            <a:endParaRPr lang="en-US" dirty="0"/>
          </a:p>
          <a:p>
            <a:r>
              <a:rPr lang="en-US" dirty="0" err="1"/>
              <a:t>document.write</a:t>
            </a:r>
            <a:r>
              <a:rPr lang="en-US" dirty="0"/>
              <a:t>(array[0]);</a:t>
            </a:r>
          </a:p>
          <a:p>
            <a:r>
              <a:rPr lang="en-US" dirty="0" err="1"/>
              <a:t>document.write</a:t>
            </a:r>
            <a:r>
              <a:rPr lang="en-US" dirty="0"/>
              <a:t>("&lt;</a:t>
            </a:r>
            <a:r>
              <a:rPr lang="en-US" dirty="0" err="1"/>
              <a:t>br</a:t>
            </a:r>
            <a:r>
              <a:rPr lang="en-US" dirty="0"/>
              <a:t>&gt;"+array[0].index);</a:t>
            </a:r>
          </a:p>
          <a:p>
            <a:r>
              <a:rPr lang="en-US" dirty="0" err="1"/>
              <a:t>document.write</a:t>
            </a:r>
            <a:r>
              <a:rPr lang="en-US" dirty="0"/>
              <a:t>("&lt;</a:t>
            </a:r>
            <a:r>
              <a:rPr lang="en-US" dirty="0" err="1"/>
              <a:t>br</a:t>
            </a:r>
            <a:r>
              <a:rPr lang="en-US" dirty="0"/>
              <a:t>&gt;"+array[0].input);</a:t>
            </a:r>
          </a:p>
          <a:p>
            <a:r>
              <a:rPr lang="en-US" dirty="0" err="1"/>
              <a:t>document.write</a:t>
            </a:r>
            <a:r>
              <a:rPr lang="en-US" dirty="0"/>
              <a:t>("&lt;</a:t>
            </a:r>
            <a:r>
              <a:rPr lang="en-US" dirty="0" err="1"/>
              <a:t>br</a:t>
            </a:r>
            <a:r>
              <a:rPr lang="en-US" dirty="0"/>
              <a:t>&gt;"+array[0].length);</a:t>
            </a:r>
          </a:p>
          <a:p>
            <a:r>
              <a:rPr lang="en-US" dirty="0" err="1"/>
              <a:t>document.write</a:t>
            </a:r>
            <a:r>
              <a:rPr lang="en-US" dirty="0"/>
              <a:t>("&lt;</a:t>
            </a:r>
            <a:r>
              <a:rPr lang="en-US" dirty="0" err="1"/>
              <a:t>br</a:t>
            </a:r>
            <a:r>
              <a:rPr lang="en-US" dirty="0"/>
              <a:t>&gt; "+array[1]);</a:t>
            </a:r>
          </a:p>
          <a:p>
            <a:r>
              <a:rPr lang="en-US" dirty="0" err="1"/>
              <a:t>document.write</a:t>
            </a:r>
            <a:r>
              <a:rPr lang="en-US" dirty="0"/>
              <a:t>("&lt;</a:t>
            </a:r>
            <a:r>
              <a:rPr lang="en-US" dirty="0" err="1"/>
              <a:t>br</a:t>
            </a:r>
            <a:r>
              <a:rPr lang="en-US" dirty="0"/>
              <a:t>&gt;"+array[1].index);</a:t>
            </a:r>
          </a:p>
          <a:p>
            <a:r>
              <a:rPr lang="en-US" dirty="0" err="1"/>
              <a:t>document.write</a:t>
            </a:r>
            <a:r>
              <a:rPr lang="en-US" dirty="0"/>
              <a:t>("&lt;</a:t>
            </a:r>
            <a:r>
              <a:rPr lang="en-US" dirty="0" err="1"/>
              <a:t>br</a:t>
            </a:r>
            <a:r>
              <a:rPr lang="en-US" dirty="0"/>
              <a:t>&gt;"+array[1].input);</a:t>
            </a:r>
          </a:p>
          <a:p>
            <a:r>
              <a:rPr lang="en-US" dirty="0" err="1"/>
              <a:t>document.write</a:t>
            </a:r>
            <a:r>
              <a:rPr lang="en-US" dirty="0"/>
              <a:t>("&lt;</a:t>
            </a:r>
            <a:r>
              <a:rPr lang="en-US" dirty="0" err="1"/>
              <a:t>br</a:t>
            </a:r>
            <a:r>
              <a:rPr lang="en-US" dirty="0"/>
              <a:t>&gt;"+array[1].length);</a:t>
            </a:r>
          </a:p>
        </p:txBody>
      </p:sp>
    </p:spTree>
    <p:extLst>
      <p:ext uri="{BB962C8B-B14F-4D97-AF65-F5344CB8AC3E}">
        <p14:creationId xmlns:p14="http://schemas.microsoft.com/office/powerpoint/2010/main" val="4014346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search() - </a:t>
            </a:r>
          </a:p>
          <a:p>
            <a:pPr lvl="1"/>
            <a:r>
              <a:rPr lang="en-US" b="1" dirty="0" smtClean="0"/>
              <a:t>str.search(</a:t>
            </a:r>
            <a:r>
              <a:rPr lang="en-US" b="1" dirty="0" err="1" smtClean="0"/>
              <a:t>regexp</a:t>
            </a:r>
            <a:r>
              <a:rPr lang="en-US" b="1" dirty="0" smtClean="0"/>
              <a:t>) </a:t>
            </a:r>
            <a:endParaRPr lang="en-US" b="1" dirty="0"/>
          </a:p>
          <a:p>
            <a:pPr lvl="2"/>
            <a:r>
              <a:rPr lang="en-US" dirty="0"/>
              <a:t>The method </a:t>
            </a:r>
            <a:r>
              <a:rPr lang="en-US" dirty="0" err="1"/>
              <a:t>str.search</a:t>
            </a:r>
            <a:r>
              <a:rPr lang="en-US" dirty="0"/>
              <a:t>(</a:t>
            </a:r>
            <a:r>
              <a:rPr lang="en-US" dirty="0" err="1"/>
              <a:t>regexp</a:t>
            </a:r>
            <a:r>
              <a:rPr lang="en-US" dirty="0"/>
              <a:t>) returns the position of the first match or -1 if none found:</a:t>
            </a:r>
          </a:p>
          <a:p>
            <a:pPr lvl="1"/>
            <a:r>
              <a:rPr lang="en-US" dirty="0" smtClean="0"/>
              <a:t>Example </a:t>
            </a:r>
          </a:p>
          <a:p>
            <a:pPr lvl="2"/>
            <a:r>
              <a:rPr lang="en-US" dirty="0" err="1" smtClean="0"/>
              <a:t>var</a:t>
            </a:r>
            <a:r>
              <a:rPr lang="en-US" dirty="0" smtClean="0"/>
              <a:t> </a:t>
            </a:r>
            <a:r>
              <a:rPr lang="en-US" dirty="0" err="1"/>
              <a:t>str</a:t>
            </a:r>
            <a:r>
              <a:rPr lang="en-US" dirty="0"/>
              <a:t> = "A drop of ink may make a million think"; </a:t>
            </a:r>
            <a:endParaRPr lang="en-US" dirty="0" smtClean="0"/>
          </a:p>
          <a:p>
            <a:pPr lvl="2"/>
            <a:r>
              <a:rPr lang="en-US" dirty="0" smtClean="0"/>
              <a:t>alert</a:t>
            </a:r>
            <a:r>
              <a:rPr lang="en-US" dirty="0"/>
              <a:t>( str.search( /ink/i ) ); </a:t>
            </a:r>
          </a:p>
        </p:txBody>
      </p:sp>
    </p:spTree>
    <p:extLst>
      <p:ext uri="{BB962C8B-B14F-4D97-AF65-F5344CB8AC3E}">
        <p14:creationId xmlns:p14="http://schemas.microsoft.com/office/powerpoint/2010/main" val="68893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Frameset Attributes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3250059"/>
              </p:ext>
            </p:extLst>
          </p:nvPr>
        </p:nvGraphicFramePr>
        <p:xfrm>
          <a:off x="609600" y="1676400"/>
          <a:ext cx="8077200" cy="5134716"/>
        </p:xfrm>
        <a:graphic>
          <a:graphicData uri="http://schemas.openxmlformats.org/drawingml/2006/table">
            <a:tbl>
              <a:tblPr/>
              <a:tblGrid>
                <a:gridCol w="685800"/>
                <a:gridCol w="7391400"/>
              </a:tblGrid>
              <a:tr h="106136">
                <a:tc>
                  <a:txBody>
                    <a:bodyPr/>
                    <a:lstStyle/>
                    <a:p>
                      <a:pPr fontAlgn="t"/>
                      <a:r>
                        <a:rPr lang="en-US" sz="1400" dirty="0" err="1">
                          <a:effectLst/>
                        </a:rPr>
                        <a:t>Sr.No</a:t>
                      </a:r>
                      <a:endParaRPr lang="en-US" sz="1400" dirty="0">
                        <a:effectLst/>
                      </a:endParaRPr>
                    </a:p>
                  </a:txBody>
                  <a:tcPr marL="18953" marR="18953" marT="18953" marB="189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Attribute &amp; Description</a:t>
                      </a:r>
                    </a:p>
                  </a:txBody>
                  <a:tcPr marL="18953" marR="18953" marT="18953" marB="189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55864">
                <a:tc>
                  <a:txBody>
                    <a:bodyPr/>
                    <a:lstStyle/>
                    <a:p>
                      <a:pPr algn="ctr" fontAlgn="ctr"/>
                      <a:r>
                        <a:rPr lang="en-US" sz="1400" dirty="0">
                          <a:effectLst/>
                        </a:rPr>
                        <a:t>1</a:t>
                      </a:r>
                    </a:p>
                  </a:txBody>
                  <a:tcPr marL="18953" marR="18953" marT="18953" marB="189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cols</a:t>
                      </a:r>
                      <a:endParaRPr lang="en-US" sz="1400" dirty="0">
                        <a:solidFill>
                          <a:srgbClr val="000000"/>
                        </a:solidFill>
                        <a:effectLst/>
                      </a:endParaRPr>
                    </a:p>
                    <a:p>
                      <a:pPr algn="just" fontAlgn="t"/>
                      <a:r>
                        <a:rPr lang="en-US" sz="1400" dirty="0">
                          <a:solidFill>
                            <a:srgbClr val="000000"/>
                          </a:solidFill>
                          <a:effectLst/>
                        </a:rPr>
                        <a:t>Specifies how many columns are contained in the frameset and the size of each column. You can specify the width of each column in one of the four ways −</a:t>
                      </a:r>
                    </a:p>
                    <a:p>
                      <a:pPr algn="just" fontAlgn="t"/>
                      <a:r>
                        <a:rPr lang="en-US" sz="1400" dirty="0">
                          <a:solidFill>
                            <a:srgbClr val="000000"/>
                          </a:solidFill>
                          <a:effectLst/>
                        </a:rPr>
                        <a:t>Absolute values in pixels. For example, to create three vertical frames, use </a:t>
                      </a:r>
                      <a:r>
                        <a:rPr lang="en-US" sz="1400" i="1" dirty="0">
                          <a:solidFill>
                            <a:srgbClr val="000000"/>
                          </a:solidFill>
                          <a:effectLst/>
                        </a:rPr>
                        <a:t>cols = "100, 500, 100"</a:t>
                      </a:r>
                      <a:r>
                        <a:rPr lang="en-US" sz="1400" dirty="0">
                          <a:solidFill>
                            <a:srgbClr val="000000"/>
                          </a:solidFill>
                          <a:effectLst/>
                        </a:rPr>
                        <a:t>.</a:t>
                      </a:r>
                    </a:p>
                    <a:p>
                      <a:pPr algn="just" fontAlgn="t"/>
                      <a:r>
                        <a:rPr lang="en-US" sz="1400" dirty="0">
                          <a:solidFill>
                            <a:srgbClr val="000000"/>
                          </a:solidFill>
                          <a:effectLst/>
                        </a:rPr>
                        <a:t>A percentage of the browser window. For example, to create three vertical frames, use </a:t>
                      </a:r>
                      <a:r>
                        <a:rPr lang="en-US" sz="1400" i="1" dirty="0">
                          <a:solidFill>
                            <a:srgbClr val="000000"/>
                          </a:solidFill>
                          <a:effectLst/>
                        </a:rPr>
                        <a:t>cols = "10%, 80%, 10%"</a:t>
                      </a:r>
                      <a:r>
                        <a:rPr lang="en-US" sz="1400" dirty="0">
                          <a:solidFill>
                            <a:srgbClr val="000000"/>
                          </a:solidFill>
                          <a:effectLst/>
                        </a:rPr>
                        <a:t>.</a:t>
                      </a:r>
                    </a:p>
                    <a:p>
                      <a:pPr algn="just" fontAlgn="t"/>
                      <a:r>
                        <a:rPr lang="en-US" sz="1400" dirty="0">
                          <a:solidFill>
                            <a:srgbClr val="000000"/>
                          </a:solidFill>
                          <a:effectLst/>
                        </a:rPr>
                        <a:t>Using a wildcard symbol. For example, to create three vertical frames, use </a:t>
                      </a:r>
                      <a:r>
                        <a:rPr lang="en-US" sz="1400" i="1" dirty="0">
                          <a:solidFill>
                            <a:srgbClr val="000000"/>
                          </a:solidFill>
                          <a:effectLst/>
                        </a:rPr>
                        <a:t>cols = "10%, *, 10%"</a:t>
                      </a:r>
                      <a:r>
                        <a:rPr lang="en-US" sz="1400" dirty="0">
                          <a:solidFill>
                            <a:srgbClr val="000000"/>
                          </a:solidFill>
                          <a:effectLst/>
                        </a:rPr>
                        <a:t>. In this case wildcard takes remainder of the </a:t>
                      </a:r>
                      <a:r>
                        <a:rPr lang="en-US" sz="1400">
                          <a:solidFill>
                            <a:srgbClr val="000000"/>
                          </a:solidFill>
                          <a:effectLst/>
                        </a:rPr>
                        <a:t>window</a:t>
                      </a:r>
                      <a:r>
                        <a:rPr lang="en-US" sz="1400" smtClean="0">
                          <a:solidFill>
                            <a:srgbClr val="000000"/>
                          </a:solidFill>
                          <a:effectLst/>
                        </a:rPr>
                        <a:t>.</a:t>
                      </a:r>
                      <a:endParaRPr lang="en-US" sz="1400" dirty="0">
                        <a:solidFill>
                          <a:srgbClr val="000000"/>
                        </a:solidFill>
                        <a:effectLst/>
                      </a:endParaRPr>
                    </a:p>
                  </a:txBody>
                  <a:tcPr marL="18953" marR="18953" marT="18953" marB="189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0212">
                <a:tc>
                  <a:txBody>
                    <a:bodyPr/>
                    <a:lstStyle/>
                    <a:p>
                      <a:pPr algn="ctr" fontAlgn="ctr"/>
                      <a:r>
                        <a:rPr lang="en-US" sz="1400">
                          <a:effectLst/>
                        </a:rPr>
                        <a:t>2</a:t>
                      </a:r>
                    </a:p>
                  </a:txBody>
                  <a:tcPr marL="18953" marR="18953" marT="18953" marB="189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rows</a:t>
                      </a:r>
                      <a:endParaRPr lang="en-US" sz="1400">
                        <a:solidFill>
                          <a:srgbClr val="000000"/>
                        </a:solidFill>
                        <a:effectLst/>
                      </a:endParaRPr>
                    </a:p>
                    <a:p>
                      <a:pPr algn="just" fontAlgn="t"/>
                      <a:r>
                        <a:rPr lang="en-US" sz="1400">
                          <a:solidFill>
                            <a:srgbClr val="000000"/>
                          </a:solidFill>
                          <a:effectLst/>
                        </a:rPr>
                        <a:t>This attribute works just like the cols attribute and takes the same values, but it is used to specify the rows in the frameset. For example, to create two horizontal frames, use </a:t>
                      </a:r>
                      <a:r>
                        <a:rPr lang="en-US" sz="1400" i="1">
                          <a:solidFill>
                            <a:srgbClr val="000000"/>
                          </a:solidFill>
                          <a:effectLst/>
                        </a:rPr>
                        <a:t>rows = "10%, 90%"</a:t>
                      </a:r>
                      <a:r>
                        <a:rPr lang="en-US" sz="1400">
                          <a:solidFill>
                            <a:srgbClr val="000000"/>
                          </a:solidFill>
                          <a:effectLst/>
                        </a:rPr>
                        <a:t>. You can specify the height of each row in the same way as explained above for columns.</a:t>
                      </a:r>
                    </a:p>
                  </a:txBody>
                  <a:tcPr marL="18953" marR="18953" marT="18953" marB="189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9059">
                <a:tc>
                  <a:txBody>
                    <a:bodyPr/>
                    <a:lstStyle/>
                    <a:p>
                      <a:pPr algn="ctr" fontAlgn="ctr"/>
                      <a:r>
                        <a:rPr lang="en-US" sz="1400">
                          <a:effectLst/>
                        </a:rPr>
                        <a:t>3</a:t>
                      </a:r>
                    </a:p>
                  </a:txBody>
                  <a:tcPr marL="18953" marR="18953" marT="18953" marB="189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border</a:t>
                      </a:r>
                      <a:endParaRPr lang="en-US" sz="1400">
                        <a:solidFill>
                          <a:srgbClr val="000000"/>
                        </a:solidFill>
                        <a:effectLst/>
                      </a:endParaRPr>
                    </a:p>
                    <a:p>
                      <a:pPr algn="just" fontAlgn="t"/>
                      <a:r>
                        <a:rPr lang="en-US" sz="1400">
                          <a:solidFill>
                            <a:srgbClr val="000000"/>
                          </a:solidFill>
                          <a:effectLst/>
                        </a:rPr>
                        <a:t>This attribute specifies the width of the border of each frame in pixels. For example, border = "5". A value of zero means no border.</a:t>
                      </a:r>
                    </a:p>
                  </a:txBody>
                  <a:tcPr marL="18953" marR="18953" marT="18953" marB="189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3751">
                <a:tc>
                  <a:txBody>
                    <a:bodyPr/>
                    <a:lstStyle/>
                    <a:p>
                      <a:pPr algn="ctr" fontAlgn="ctr"/>
                      <a:r>
                        <a:rPr lang="en-US" sz="1400">
                          <a:effectLst/>
                        </a:rPr>
                        <a:t>4</a:t>
                      </a:r>
                    </a:p>
                  </a:txBody>
                  <a:tcPr marL="18953" marR="18953" marT="18953" marB="189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frameborder</a:t>
                      </a:r>
                      <a:endParaRPr lang="en-US" sz="1400">
                        <a:solidFill>
                          <a:srgbClr val="000000"/>
                        </a:solidFill>
                        <a:effectLst/>
                      </a:endParaRPr>
                    </a:p>
                    <a:p>
                      <a:pPr algn="just" fontAlgn="t"/>
                      <a:r>
                        <a:rPr lang="en-US" sz="1400">
                          <a:solidFill>
                            <a:srgbClr val="000000"/>
                          </a:solidFill>
                          <a:effectLst/>
                        </a:rPr>
                        <a:t>This attribute specifies whether a three-dimensional border should be displayed between frames. This attribute takes value either 1 (yes) or 0 (no). For example frameborder = "0" specifies no border.</a:t>
                      </a:r>
                    </a:p>
                  </a:txBody>
                  <a:tcPr marL="18953" marR="18953" marT="18953" marB="189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3751">
                <a:tc>
                  <a:txBody>
                    <a:bodyPr/>
                    <a:lstStyle/>
                    <a:p>
                      <a:pPr algn="ctr" fontAlgn="ctr"/>
                      <a:r>
                        <a:rPr lang="en-US" sz="1400">
                          <a:effectLst/>
                        </a:rPr>
                        <a:t>5</a:t>
                      </a:r>
                    </a:p>
                  </a:txBody>
                  <a:tcPr marL="18953" marR="18953" marT="18953" marB="189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effectLst/>
                        </a:rPr>
                        <a:t>framespacing</a:t>
                      </a:r>
                      <a:endParaRPr lang="en-US" sz="1400" dirty="0">
                        <a:solidFill>
                          <a:srgbClr val="000000"/>
                        </a:solidFill>
                        <a:effectLst/>
                      </a:endParaRPr>
                    </a:p>
                    <a:p>
                      <a:pPr algn="just" fontAlgn="t"/>
                      <a:r>
                        <a:rPr lang="en-US" sz="1400" dirty="0">
                          <a:solidFill>
                            <a:srgbClr val="000000"/>
                          </a:solidFill>
                          <a:effectLst/>
                        </a:rPr>
                        <a:t>This attribute specifies the amount of space between frames in a frameset. This can take any integer value. For example </a:t>
                      </a:r>
                      <a:r>
                        <a:rPr lang="en-US" sz="1400" dirty="0" err="1">
                          <a:solidFill>
                            <a:srgbClr val="000000"/>
                          </a:solidFill>
                          <a:effectLst/>
                        </a:rPr>
                        <a:t>framespacing</a:t>
                      </a:r>
                      <a:r>
                        <a:rPr lang="en-US" sz="1400" dirty="0">
                          <a:solidFill>
                            <a:srgbClr val="000000"/>
                          </a:solidFill>
                          <a:effectLst/>
                        </a:rPr>
                        <a:t> = "10" means there should be 10 pixels spacing between each frames.</a:t>
                      </a:r>
                    </a:p>
                  </a:txBody>
                  <a:tcPr marL="18953" marR="18953" marT="18953" marB="189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47721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replace() – </a:t>
            </a:r>
          </a:p>
          <a:p>
            <a:pPr lvl="1"/>
            <a:r>
              <a:rPr lang="en-US" dirty="0"/>
              <a:t>This is a generic method for searching and replacing, one of most useful ones</a:t>
            </a:r>
            <a:r>
              <a:rPr lang="en-US" dirty="0" smtClean="0"/>
              <a:t>.</a:t>
            </a:r>
          </a:p>
          <a:p>
            <a:pPr lvl="1"/>
            <a:r>
              <a:rPr lang="en-US" dirty="0" smtClean="0"/>
              <a:t>Example</a:t>
            </a:r>
          </a:p>
          <a:p>
            <a:pPr lvl="2"/>
            <a:r>
              <a:rPr lang="en-US" dirty="0"/>
              <a:t>alert('12-34-56'.replace("-", ":")) // </a:t>
            </a:r>
            <a:r>
              <a:rPr lang="en-US" dirty="0" smtClean="0"/>
              <a:t>12:34-56</a:t>
            </a:r>
          </a:p>
          <a:p>
            <a:pPr lvl="1"/>
            <a:r>
              <a:rPr lang="en-US" b="1" dirty="0"/>
              <a:t>When the first argument of replace is a string, it only replaces the first match.</a:t>
            </a:r>
            <a:endParaRPr lang="en-US" dirty="0"/>
          </a:p>
          <a:p>
            <a:pPr lvl="1"/>
            <a:r>
              <a:rPr lang="en-US" dirty="0"/>
              <a:t>You can see that in the example above: only the first "-" is replaced by ":".</a:t>
            </a:r>
          </a:p>
          <a:p>
            <a:pPr lvl="1"/>
            <a:r>
              <a:rPr lang="en-US" dirty="0"/>
              <a:t>To find all hyphens, we need to use not the string "-", but a </a:t>
            </a:r>
            <a:r>
              <a:rPr lang="en-US" dirty="0" err="1"/>
              <a:t>regexp</a:t>
            </a:r>
            <a:r>
              <a:rPr lang="en-US" dirty="0"/>
              <a:t> /-/g, with the </a:t>
            </a:r>
            <a:r>
              <a:rPr lang="en-US" dirty="0" smtClean="0"/>
              <a:t>g</a:t>
            </a:r>
            <a:r>
              <a:rPr lang="en-US" dirty="0"/>
              <a:t> flag:</a:t>
            </a:r>
          </a:p>
          <a:p>
            <a:pPr lvl="1"/>
            <a:r>
              <a:rPr lang="en-US" dirty="0" smtClean="0"/>
              <a:t>replace </a:t>
            </a:r>
            <a:r>
              <a:rPr lang="en-US" dirty="0"/>
              <a:t>all dashes by a colon </a:t>
            </a:r>
            <a:endParaRPr lang="en-US" dirty="0" smtClean="0"/>
          </a:p>
          <a:p>
            <a:pPr lvl="2"/>
            <a:r>
              <a:rPr lang="en-US" dirty="0" smtClean="0"/>
              <a:t>alert</a:t>
            </a:r>
            <a:r>
              <a:rPr lang="en-US" dirty="0"/>
              <a:t>( '12-34-56'.replace( /-/g, ":" ) ) // 12:34:56</a:t>
            </a:r>
          </a:p>
          <a:p>
            <a:pPr lvl="2"/>
            <a:endParaRPr lang="en-US" dirty="0"/>
          </a:p>
        </p:txBody>
      </p:sp>
    </p:spTree>
    <p:extLst>
      <p:ext uri="{BB962C8B-B14F-4D97-AF65-F5344CB8AC3E}">
        <p14:creationId xmlns:p14="http://schemas.microsoft.com/office/powerpoint/2010/main" val="232132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to validate using regular expression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Email - </a:t>
            </a:r>
          </a:p>
          <a:p>
            <a:pPr lvl="1"/>
            <a:r>
              <a:rPr lang="en-US" dirty="0" err="1" smtClean="0"/>
              <a:t>var</a:t>
            </a:r>
            <a:r>
              <a:rPr lang="en-US" dirty="0" smtClean="0"/>
              <a:t> </a:t>
            </a:r>
            <a:r>
              <a:rPr lang="en-US" dirty="0" err="1" smtClean="0"/>
              <a:t>reg</a:t>
            </a:r>
            <a:r>
              <a:rPr lang="en-US" dirty="0" smtClean="0"/>
              <a:t> = </a:t>
            </a:r>
            <a:r>
              <a:rPr lang="en-US" dirty="0" smtClean="0">
                <a:solidFill>
                  <a:srgbClr val="FF0000"/>
                </a:solidFill>
              </a:rPr>
              <a:t>/</a:t>
            </a:r>
            <a:r>
              <a:rPr lang="en-US" dirty="0" smtClean="0">
                <a:solidFill>
                  <a:srgbClr val="00B050"/>
                </a:solidFill>
              </a:rPr>
              <a:t>^</a:t>
            </a:r>
            <a:r>
              <a:rPr lang="en-US" dirty="0" smtClean="0">
                <a:solidFill>
                  <a:schemeClr val="accent1"/>
                </a:solidFill>
              </a:rPr>
              <a:t>\w+([-.]?\w+)*</a:t>
            </a:r>
            <a:r>
              <a:rPr lang="en-US" dirty="0" smtClean="0"/>
              <a:t>@</a:t>
            </a:r>
            <a:r>
              <a:rPr lang="en-US" dirty="0" smtClean="0">
                <a:solidFill>
                  <a:srgbClr val="92D050"/>
                </a:solidFill>
              </a:rPr>
              <a:t> </a:t>
            </a:r>
            <a:r>
              <a:rPr lang="en-US" dirty="0" smtClean="0">
                <a:solidFill>
                  <a:schemeClr val="accent1"/>
                </a:solidFill>
              </a:rPr>
              <a:t>\w+([-.]?\w+)*</a:t>
            </a:r>
            <a:r>
              <a:rPr lang="en-US" dirty="0"/>
              <a:t>\</a:t>
            </a:r>
            <a:r>
              <a:rPr lang="en-US" dirty="0" smtClean="0"/>
              <a:t>. </a:t>
            </a:r>
            <a:r>
              <a:rPr lang="en-US" dirty="0">
                <a:solidFill>
                  <a:schemeClr val="accent1"/>
                </a:solidFill>
              </a:rPr>
              <a:t>\w+([-.]?\w</a:t>
            </a:r>
            <a:r>
              <a:rPr lang="en-US" dirty="0" smtClean="0">
                <a:solidFill>
                  <a:schemeClr val="accent1"/>
                </a:solidFill>
              </a:rPr>
              <a:t>+)*</a:t>
            </a:r>
            <a:r>
              <a:rPr lang="en-US" dirty="0" smtClean="0">
                <a:solidFill>
                  <a:srgbClr val="92D050"/>
                </a:solidFill>
              </a:rPr>
              <a:t>$</a:t>
            </a:r>
            <a:r>
              <a:rPr lang="en-US" dirty="0" smtClean="0">
                <a:solidFill>
                  <a:srgbClr val="FF0000"/>
                </a:solidFill>
              </a:rPr>
              <a:t>/</a:t>
            </a:r>
          </a:p>
          <a:p>
            <a:pPr lvl="1"/>
            <a:r>
              <a:rPr lang="en-US" dirty="0" smtClean="0">
                <a:solidFill>
                  <a:srgbClr val="FF0000"/>
                </a:solidFill>
                <a:hlinkClick r:id="rId2"/>
              </a:rPr>
              <a:t>abc@gmail.com</a:t>
            </a:r>
            <a:endParaRPr lang="en-US" dirty="0" smtClean="0">
              <a:solidFill>
                <a:srgbClr val="FF0000"/>
              </a:solidFill>
            </a:endParaRPr>
          </a:p>
          <a:p>
            <a:pPr lvl="1"/>
            <a:r>
              <a:rPr lang="en-US" dirty="0" smtClean="0">
                <a:solidFill>
                  <a:srgbClr val="FF0000"/>
                </a:solidFill>
                <a:hlinkClick r:id="rId3"/>
              </a:rPr>
              <a:t>Abc.xyz.pwr@gmail.com</a:t>
            </a:r>
            <a:endParaRPr lang="en-US" dirty="0" smtClean="0">
              <a:solidFill>
                <a:srgbClr val="FF0000"/>
              </a:solidFill>
            </a:endParaRPr>
          </a:p>
          <a:p>
            <a:pPr lvl="1"/>
            <a:r>
              <a:rPr lang="en-US" dirty="0" smtClean="0">
                <a:solidFill>
                  <a:srgbClr val="FF0000"/>
                </a:solidFill>
                <a:hlinkClick r:id="rId4"/>
              </a:rPr>
              <a:t>Abc-pqr@gmail.com</a:t>
            </a:r>
            <a:endParaRPr lang="en-US" dirty="0" smtClean="0">
              <a:solidFill>
                <a:srgbClr val="FF0000"/>
              </a:solidFill>
            </a:endParaRPr>
          </a:p>
          <a:p>
            <a:pPr lvl="1"/>
            <a:r>
              <a:rPr lang="en-US" dirty="0" smtClean="0">
                <a:solidFill>
                  <a:srgbClr val="FF0000"/>
                </a:solidFill>
                <a:hlinkClick r:id="rId5"/>
              </a:rPr>
              <a:t>abc@yahoo.co.in</a:t>
            </a:r>
            <a:endParaRPr lang="en-US" dirty="0" smtClean="0">
              <a:solidFill>
                <a:srgbClr val="FF0000"/>
              </a:solidFill>
            </a:endParaRPr>
          </a:p>
          <a:p>
            <a:pPr lvl="1"/>
            <a:endParaRPr lang="en-US" dirty="0" smtClean="0">
              <a:solidFill>
                <a:srgbClr val="FF0000"/>
              </a:solidFill>
            </a:endParaRPr>
          </a:p>
          <a:p>
            <a:pPr marL="457200" lvl="1" indent="0">
              <a:buNone/>
            </a:pPr>
            <a:endParaRPr lang="en-US" dirty="0" smtClean="0">
              <a:solidFill>
                <a:srgbClr val="FF0000"/>
              </a:solidFill>
            </a:endParaRPr>
          </a:p>
          <a:p>
            <a:r>
              <a:rPr lang="en-US" dirty="0" smtClean="0"/>
              <a:t>Match 2 letter word</a:t>
            </a:r>
          </a:p>
          <a:p>
            <a:pPr lvl="1"/>
            <a:r>
              <a:rPr lang="en-US" dirty="0" err="1" smtClean="0"/>
              <a:t>Var</a:t>
            </a:r>
            <a:r>
              <a:rPr lang="en-US" dirty="0" smtClean="0"/>
              <a:t> </a:t>
            </a:r>
            <a:r>
              <a:rPr lang="en-US" dirty="0" err="1" smtClean="0"/>
              <a:t>reg</a:t>
            </a:r>
            <a:r>
              <a:rPr lang="en-US" dirty="0" smtClean="0"/>
              <a:t> = /\b\w{2}\b/</a:t>
            </a:r>
            <a:endParaRPr lang="en-US" dirty="0"/>
          </a:p>
        </p:txBody>
      </p:sp>
    </p:spTree>
    <p:extLst>
      <p:ext uri="{BB962C8B-B14F-4D97-AF65-F5344CB8AC3E}">
        <p14:creationId xmlns:p14="http://schemas.microsoft.com/office/powerpoint/2010/main" val="121706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Attributes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8219360"/>
              </p:ext>
            </p:extLst>
          </p:nvPr>
        </p:nvGraphicFramePr>
        <p:xfrm>
          <a:off x="609600" y="2895600"/>
          <a:ext cx="8001000" cy="3553448"/>
        </p:xfrm>
        <a:graphic>
          <a:graphicData uri="http://schemas.openxmlformats.org/drawingml/2006/table">
            <a:tbl>
              <a:tblPr/>
              <a:tblGrid>
                <a:gridCol w="1219200"/>
                <a:gridCol w="6781800"/>
              </a:tblGrid>
              <a:tr h="97783">
                <a:tc>
                  <a:txBody>
                    <a:bodyPr/>
                    <a:lstStyle/>
                    <a:p>
                      <a:pPr fontAlgn="t"/>
                      <a:r>
                        <a:rPr lang="en-US" sz="1600" dirty="0" err="1">
                          <a:effectLst/>
                        </a:rPr>
                        <a:t>Sr.No</a:t>
                      </a:r>
                      <a:endParaRPr lang="en-US" sz="1600" dirty="0">
                        <a:effectLst/>
                      </a:endParaRPr>
                    </a:p>
                  </a:txBody>
                  <a:tcPr marL="17461" marR="17461" marT="17461" marB="174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effectLst/>
                        </a:rPr>
                        <a:t>Attribute &amp; Description</a:t>
                      </a:r>
                    </a:p>
                  </a:txBody>
                  <a:tcPr marL="17461" marR="17461" marT="17461" marB="174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37807">
                <a:tc>
                  <a:txBody>
                    <a:bodyPr/>
                    <a:lstStyle/>
                    <a:p>
                      <a:pPr algn="ctr" fontAlgn="ctr"/>
                      <a:r>
                        <a:rPr lang="en-US" sz="1600" dirty="0">
                          <a:effectLst/>
                        </a:rPr>
                        <a:t>1</a:t>
                      </a:r>
                    </a:p>
                  </a:txBody>
                  <a:tcPr marL="17461" marR="17461" marT="17461" marB="174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src</a:t>
                      </a:r>
                      <a:endParaRPr lang="en-US" sz="1600" dirty="0">
                        <a:solidFill>
                          <a:srgbClr val="000000"/>
                        </a:solidFill>
                        <a:effectLst/>
                      </a:endParaRPr>
                    </a:p>
                    <a:p>
                      <a:pPr algn="just" fontAlgn="t"/>
                      <a:r>
                        <a:rPr lang="en-US" sz="1600" dirty="0">
                          <a:solidFill>
                            <a:srgbClr val="000000"/>
                          </a:solidFill>
                          <a:effectLst/>
                        </a:rPr>
                        <a:t>This attribute is used to give the file name that should be loaded in the frame. Its value can be any URL. For example, </a:t>
                      </a:r>
                      <a:r>
                        <a:rPr lang="en-US" sz="1600" dirty="0" err="1">
                          <a:solidFill>
                            <a:srgbClr val="000000"/>
                          </a:solidFill>
                          <a:effectLst/>
                        </a:rPr>
                        <a:t>src</a:t>
                      </a:r>
                      <a:r>
                        <a:rPr lang="en-US" sz="1600" dirty="0">
                          <a:solidFill>
                            <a:srgbClr val="000000"/>
                          </a:solidFill>
                          <a:effectLst/>
                        </a:rPr>
                        <a:t> = "/html/top_frame.htm" will load an HTML file available in html directory.</a:t>
                      </a:r>
                    </a:p>
                  </a:txBody>
                  <a:tcPr marL="17461" marR="17461" marT="17461" marB="174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6389">
                <a:tc>
                  <a:txBody>
                    <a:bodyPr/>
                    <a:lstStyle/>
                    <a:p>
                      <a:pPr algn="ctr" fontAlgn="ctr"/>
                      <a:r>
                        <a:rPr lang="en-US" sz="1600">
                          <a:effectLst/>
                        </a:rPr>
                        <a:t>2</a:t>
                      </a:r>
                    </a:p>
                  </a:txBody>
                  <a:tcPr marL="17461" marR="17461" marT="17461" marB="174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name</a:t>
                      </a:r>
                      <a:endParaRPr lang="en-US" sz="1600" dirty="0">
                        <a:solidFill>
                          <a:srgbClr val="000000"/>
                        </a:solidFill>
                        <a:effectLst/>
                      </a:endParaRPr>
                    </a:p>
                    <a:p>
                      <a:pPr algn="just" fontAlgn="t"/>
                      <a:r>
                        <a:rPr lang="en-US" sz="1600" dirty="0">
                          <a:solidFill>
                            <a:srgbClr val="000000"/>
                          </a:solidFill>
                          <a:effectLst/>
                        </a:rPr>
                        <a:t>This attribute allows you to give a name to a frame. It is used to indicate which frame a document should be loaded into. This is especially important when you want to create links in one frame that load pages into an another frame, in which case the second frame needs a name to identify itself as the target of the link.</a:t>
                      </a:r>
                    </a:p>
                  </a:txBody>
                  <a:tcPr marL="17461" marR="17461" marT="17461" marB="174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7807">
                <a:tc>
                  <a:txBody>
                    <a:bodyPr/>
                    <a:lstStyle/>
                    <a:p>
                      <a:pPr algn="ctr" fontAlgn="ctr"/>
                      <a:r>
                        <a:rPr lang="en-US" sz="1600">
                          <a:effectLst/>
                        </a:rPr>
                        <a:t>3</a:t>
                      </a:r>
                    </a:p>
                  </a:txBody>
                  <a:tcPr marL="17461" marR="17461" marT="17461" marB="174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frameborder</a:t>
                      </a:r>
                      <a:endParaRPr lang="en-US" sz="1600" dirty="0">
                        <a:solidFill>
                          <a:srgbClr val="000000"/>
                        </a:solidFill>
                        <a:effectLst/>
                      </a:endParaRPr>
                    </a:p>
                    <a:p>
                      <a:pPr algn="just" fontAlgn="t"/>
                      <a:r>
                        <a:rPr lang="en-US" sz="1600" dirty="0">
                          <a:solidFill>
                            <a:srgbClr val="000000"/>
                          </a:solidFill>
                          <a:effectLst/>
                        </a:rPr>
                        <a:t>This attribute specifies whether or not the borders of that frame are shown; it overrides the value given in the </a:t>
                      </a:r>
                      <a:r>
                        <a:rPr lang="en-US" sz="1600" dirty="0" err="1">
                          <a:solidFill>
                            <a:srgbClr val="000000"/>
                          </a:solidFill>
                          <a:effectLst/>
                        </a:rPr>
                        <a:t>frameborder</a:t>
                      </a:r>
                      <a:r>
                        <a:rPr lang="en-US" sz="1600" dirty="0">
                          <a:solidFill>
                            <a:srgbClr val="000000"/>
                          </a:solidFill>
                          <a:effectLst/>
                        </a:rPr>
                        <a:t> attribute on the &lt;frameset&gt; tag if one is given, and this can take values either 1 (yes) or 0 (no).</a:t>
                      </a:r>
                    </a:p>
                  </a:txBody>
                  <a:tcPr marL="17461" marR="17461" marT="17461" marB="174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4"/>
          <p:cNvSpPr/>
          <p:nvPr/>
        </p:nvSpPr>
        <p:spPr>
          <a:xfrm>
            <a:off x="533400" y="1092875"/>
            <a:ext cx="8077200" cy="2031325"/>
          </a:xfrm>
          <a:prstGeom prst="rect">
            <a:avLst/>
          </a:prstGeom>
        </p:spPr>
        <p:txBody>
          <a:bodyPr wrap="square">
            <a:spAutoFit/>
          </a:bodyPr>
          <a:lstStyle/>
          <a:p>
            <a:r>
              <a:rPr lang="en-US" dirty="0" smtClean="0"/>
              <a:t>Frame tag is contained within &lt;frameset&gt;</a:t>
            </a:r>
          </a:p>
          <a:p>
            <a:r>
              <a:rPr lang="en-US" dirty="0" smtClean="0"/>
              <a:t>e.g. </a:t>
            </a:r>
          </a:p>
          <a:p>
            <a:r>
              <a:rPr lang="en-US" dirty="0" smtClean="0"/>
              <a:t>&lt;frameset cols=“20%,*”&gt;</a:t>
            </a:r>
          </a:p>
          <a:p>
            <a:r>
              <a:rPr lang="en-US" dirty="0" smtClean="0"/>
              <a:t>&lt;frame </a:t>
            </a:r>
            <a:r>
              <a:rPr lang="en-US" dirty="0" err="1" smtClean="0"/>
              <a:t>src</a:t>
            </a:r>
            <a:r>
              <a:rPr lang="en-US" dirty="0" smtClean="0"/>
              <a:t>=“web1.html” /&gt;</a:t>
            </a:r>
          </a:p>
          <a:p>
            <a:r>
              <a:rPr lang="en-US" dirty="0"/>
              <a:t>&lt;frame </a:t>
            </a:r>
            <a:r>
              <a:rPr lang="en-US" dirty="0" err="1"/>
              <a:t>src</a:t>
            </a:r>
            <a:r>
              <a:rPr lang="en-US" dirty="0"/>
              <a:t>=“</a:t>
            </a:r>
            <a:r>
              <a:rPr lang="en-US" dirty="0" smtClean="0"/>
              <a:t>web2.html</a:t>
            </a:r>
            <a:r>
              <a:rPr lang="en-US" dirty="0"/>
              <a:t>” </a:t>
            </a:r>
            <a:r>
              <a:rPr lang="en-US" dirty="0" smtClean="0"/>
              <a:t>/&gt;</a:t>
            </a:r>
          </a:p>
          <a:p>
            <a:r>
              <a:rPr lang="en-US" dirty="0" smtClean="0"/>
              <a:t>&lt;/frameset&gt;</a:t>
            </a:r>
            <a:endParaRPr lang="en-US" dirty="0"/>
          </a:p>
          <a:p>
            <a:endParaRPr lang="en-US" dirty="0"/>
          </a:p>
        </p:txBody>
      </p:sp>
    </p:spTree>
    <p:extLst>
      <p:ext uri="{BB962C8B-B14F-4D97-AF65-F5344CB8AC3E}">
        <p14:creationId xmlns:p14="http://schemas.microsoft.com/office/powerpoint/2010/main" val="380279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Attributes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5037979"/>
              </p:ext>
            </p:extLst>
          </p:nvPr>
        </p:nvGraphicFramePr>
        <p:xfrm>
          <a:off x="457200" y="1600200"/>
          <a:ext cx="8001000" cy="4041128"/>
        </p:xfrm>
        <a:graphic>
          <a:graphicData uri="http://schemas.openxmlformats.org/drawingml/2006/table">
            <a:tbl>
              <a:tblPr/>
              <a:tblGrid>
                <a:gridCol w="1219200"/>
                <a:gridCol w="6781800"/>
              </a:tblGrid>
              <a:tr h="537807">
                <a:tc>
                  <a:txBody>
                    <a:bodyPr/>
                    <a:lstStyle/>
                    <a:p>
                      <a:pPr algn="ctr" fontAlgn="ctr"/>
                      <a:r>
                        <a:rPr lang="en-US" sz="1600" dirty="0">
                          <a:effectLst/>
                        </a:rPr>
                        <a:t>4</a:t>
                      </a:r>
                    </a:p>
                  </a:txBody>
                  <a:tcPr marL="17461" marR="17461" marT="17461" marB="174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marginwidth</a:t>
                      </a:r>
                      <a:endParaRPr lang="en-US" sz="1600" dirty="0">
                        <a:solidFill>
                          <a:srgbClr val="000000"/>
                        </a:solidFill>
                        <a:effectLst/>
                      </a:endParaRPr>
                    </a:p>
                    <a:p>
                      <a:pPr algn="just" fontAlgn="t"/>
                      <a:r>
                        <a:rPr lang="en-US" sz="1600" dirty="0">
                          <a:solidFill>
                            <a:srgbClr val="000000"/>
                          </a:solidFill>
                          <a:effectLst/>
                        </a:rPr>
                        <a:t>This attribute allows you to specify the width of the space between the left and right of the frame's borders and the frame's content. The value is given in pixels. For example </a:t>
                      </a:r>
                      <a:r>
                        <a:rPr lang="en-US" sz="1600" dirty="0" err="1">
                          <a:solidFill>
                            <a:srgbClr val="000000"/>
                          </a:solidFill>
                          <a:effectLst/>
                        </a:rPr>
                        <a:t>marginwidth</a:t>
                      </a:r>
                      <a:r>
                        <a:rPr lang="en-US" sz="1600" dirty="0">
                          <a:solidFill>
                            <a:srgbClr val="000000"/>
                          </a:solidFill>
                          <a:effectLst/>
                        </a:rPr>
                        <a:t> = "10".</a:t>
                      </a:r>
                    </a:p>
                  </a:txBody>
                  <a:tcPr marL="17461" marR="17461" marT="17461" marB="174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7807">
                <a:tc>
                  <a:txBody>
                    <a:bodyPr/>
                    <a:lstStyle/>
                    <a:p>
                      <a:pPr algn="ctr" fontAlgn="ctr"/>
                      <a:r>
                        <a:rPr lang="en-US" sz="1600" dirty="0">
                          <a:effectLst/>
                        </a:rPr>
                        <a:t>5</a:t>
                      </a:r>
                    </a:p>
                  </a:txBody>
                  <a:tcPr marL="17461" marR="17461" marT="17461" marB="174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marginheight</a:t>
                      </a:r>
                      <a:endParaRPr lang="en-US" sz="1600" dirty="0">
                        <a:solidFill>
                          <a:srgbClr val="000000"/>
                        </a:solidFill>
                        <a:effectLst/>
                      </a:endParaRPr>
                    </a:p>
                    <a:p>
                      <a:pPr algn="just" fontAlgn="t"/>
                      <a:r>
                        <a:rPr lang="en-US" sz="1600" dirty="0">
                          <a:solidFill>
                            <a:srgbClr val="000000"/>
                          </a:solidFill>
                          <a:effectLst/>
                        </a:rPr>
                        <a:t>This attribute allows you to specify the height of the space between the top and bottom of the frame's borders and its contents. The value is given in pixels. For example </a:t>
                      </a:r>
                      <a:r>
                        <a:rPr lang="en-US" sz="1600" dirty="0" err="1">
                          <a:solidFill>
                            <a:srgbClr val="000000"/>
                          </a:solidFill>
                          <a:effectLst/>
                        </a:rPr>
                        <a:t>marginheight</a:t>
                      </a:r>
                      <a:r>
                        <a:rPr lang="en-US" sz="1600" dirty="0">
                          <a:solidFill>
                            <a:srgbClr val="000000"/>
                          </a:solidFill>
                          <a:effectLst/>
                        </a:rPr>
                        <a:t> = "10".</a:t>
                      </a:r>
                    </a:p>
                  </a:txBody>
                  <a:tcPr marL="17461" marR="17461" marT="17461" marB="174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7807">
                <a:tc>
                  <a:txBody>
                    <a:bodyPr/>
                    <a:lstStyle/>
                    <a:p>
                      <a:pPr algn="ctr" fontAlgn="ctr"/>
                      <a:r>
                        <a:rPr lang="en-US" sz="1600">
                          <a:effectLst/>
                        </a:rPr>
                        <a:t>6</a:t>
                      </a:r>
                    </a:p>
                  </a:txBody>
                  <a:tcPr marL="17461" marR="17461" marT="17461" marB="174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rPr>
                        <a:t>noresize</a:t>
                      </a:r>
                      <a:endParaRPr lang="en-US" sz="1600" dirty="0">
                        <a:solidFill>
                          <a:srgbClr val="000000"/>
                        </a:solidFill>
                        <a:effectLst/>
                      </a:endParaRPr>
                    </a:p>
                    <a:p>
                      <a:pPr algn="just" fontAlgn="t"/>
                      <a:r>
                        <a:rPr lang="en-US" sz="1600" dirty="0">
                          <a:solidFill>
                            <a:srgbClr val="000000"/>
                          </a:solidFill>
                          <a:effectLst/>
                        </a:rPr>
                        <a:t>By default, you can resize any frame by clicking and dragging on the borders of a frame. The </a:t>
                      </a:r>
                      <a:r>
                        <a:rPr lang="en-US" sz="1600" dirty="0" err="1">
                          <a:solidFill>
                            <a:srgbClr val="000000"/>
                          </a:solidFill>
                          <a:effectLst/>
                        </a:rPr>
                        <a:t>noresize</a:t>
                      </a:r>
                      <a:r>
                        <a:rPr lang="en-US" sz="1600" dirty="0">
                          <a:solidFill>
                            <a:srgbClr val="000000"/>
                          </a:solidFill>
                          <a:effectLst/>
                        </a:rPr>
                        <a:t> attribute prevents a user from being able to resize the frame. For example </a:t>
                      </a:r>
                      <a:r>
                        <a:rPr lang="en-US" sz="1600" dirty="0" err="1">
                          <a:solidFill>
                            <a:srgbClr val="000000"/>
                          </a:solidFill>
                          <a:effectLst/>
                        </a:rPr>
                        <a:t>noresize</a:t>
                      </a:r>
                      <a:r>
                        <a:rPr lang="en-US" sz="1600" dirty="0">
                          <a:solidFill>
                            <a:srgbClr val="000000"/>
                          </a:solidFill>
                          <a:effectLst/>
                        </a:rPr>
                        <a:t> = "</a:t>
                      </a:r>
                      <a:r>
                        <a:rPr lang="en-US" sz="1600" dirty="0" err="1">
                          <a:solidFill>
                            <a:srgbClr val="000000"/>
                          </a:solidFill>
                          <a:effectLst/>
                        </a:rPr>
                        <a:t>noresize</a:t>
                      </a:r>
                      <a:r>
                        <a:rPr lang="en-US" sz="1600" dirty="0">
                          <a:solidFill>
                            <a:srgbClr val="000000"/>
                          </a:solidFill>
                          <a:effectLst/>
                        </a:rPr>
                        <a:t>".</a:t>
                      </a:r>
                    </a:p>
                  </a:txBody>
                  <a:tcPr marL="17461" marR="17461" marT="17461" marB="174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7807">
                <a:tc>
                  <a:txBody>
                    <a:bodyPr/>
                    <a:lstStyle/>
                    <a:p>
                      <a:pPr algn="ctr" fontAlgn="ctr"/>
                      <a:r>
                        <a:rPr lang="en-US" sz="1600">
                          <a:effectLst/>
                        </a:rPr>
                        <a:t>7</a:t>
                      </a:r>
                    </a:p>
                  </a:txBody>
                  <a:tcPr marL="17461" marR="17461" marT="17461" marB="174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scrolling</a:t>
                      </a:r>
                      <a:endParaRPr lang="en-US" sz="1600" dirty="0">
                        <a:solidFill>
                          <a:srgbClr val="000000"/>
                        </a:solidFill>
                        <a:effectLst/>
                      </a:endParaRPr>
                    </a:p>
                    <a:p>
                      <a:pPr algn="just" fontAlgn="t"/>
                      <a:r>
                        <a:rPr lang="en-US" sz="1600" dirty="0">
                          <a:solidFill>
                            <a:srgbClr val="000000"/>
                          </a:solidFill>
                          <a:effectLst/>
                        </a:rPr>
                        <a:t>This attribute controls the appearance of the scrollbars that appear on the frame. This takes values either "yes", "no" or "auto". For example scrolling = "no" means it should not have scroll bars.</a:t>
                      </a:r>
                    </a:p>
                  </a:txBody>
                  <a:tcPr marL="17461" marR="17461" marT="17461" marB="174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4"/>
          <p:cNvSpPr/>
          <p:nvPr/>
        </p:nvSpPr>
        <p:spPr>
          <a:xfrm>
            <a:off x="457200" y="5867400"/>
            <a:ext cx="8077200" cy="646331"/>
          </a:xfrm>
          <a:prstGeom prst="rect">
            <a:avLst/>
          </a:prstGeom>
        </p:spPr>
        <p:txBody>
          <a:bodyPr wrap="square">
            <a:spAutoFit/>
          </a:bodyPr>
          <a:lstStyle/>
          <a:p>
            <a:r>
              <a:rPr lang="en-US" dirty="0"/>
              <a:t>If a user is using any old browser or any browser, which does not support frames then &lt;</a:t>
            </a:r>
            <a:r>
              <a:rPr lang="en-US" dirty="0" err="1"/>
              <a:t>noframes</a:t>
            </a:r>
            <a:r>
              <a:rPr lang="en-US" dirty="0"/>
              <a:t>&gt; element should be displayed to the user.</a:t>
            </a:r>
          </a:p>
        </p:txBody>
      </p:sp>
    </p:spTree>
    <p:extLst>
      <p:ext uri="{BB962C8B-B14F-4D97-AF65-F5344CB8AC3E}">
        <p14:creationId xmlns:p14="http://schemas.microsoft.com/office/powerpoint/2010/main" val="374216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Tree</a:t>
            </a:r>
            <a:endParaRPr lang="en-US" dirty="0"/>
          </a:p>
        </p:txBody>
      </p:sp>
      <p:sp>
        <p:nvSpPr>
          <p:cNvPr id="3" name="Content Placeholder 2"/>
          <p:cNvSpPr>
            <a:spLocks noGrp="1"/>
          </p:cNvSpPr>
          <p:nvPr>
            <p:ph idx="1"/>
          </p:nvPr>
        </p:nvSpPr>
        <p:spPr/>
        <p:txBody>
          <a:bodyPr/>
          <a:lstStyle/>
          <a:p>
            <a:r>
              <a:rPr lang="en-US" dirty="0" smtClean="0"/>
              <a:t>While creating frames to gain the access to frame make sure that it has been given name.</a:t>
            </a:r>
          </a:p>
          <a:p>
            <a:r>
              <a:rPr lang="en-US" dirty="0" smtClean="0"/>
              <a:t> e.g.</a:t>
            </a:r>
          </a:p>
          <a:p>
            <a:pPr marL="0" indent="0">
              <a:buNone/>
            </a:pPr>
            <a:r>
              <a:rPr lang="en-US" sz="2800" dirty="0" smtClean="0"/>
              <a:t>&lt;frame </a:t>
            </a:r>
            <a:r>
              <a:rPr lang="en-US" sz="2800" dirty="0" err="1"/>
              <a:t>src</a:t>
            </a:r>
            <a:r>
              <a:rPr lang="en-US" sz="2800" dirty="0"/>
              <a:t>="navigation.html" </a:t>
            </a:r>
            <a:r>
              <a:rPr lang="en-US" sz="2800" b="1" dirty="0"/>
              <a:t>name</a:t>
            </a:r>
            <a:r>
              <a:rPr lang="en-US" sz="2800" dirty="0"/>
              <a:t>="</a:t>
            </a:r>
            <a:r>
              <a:rPr lang="en-US" sz="2800" dirty="0" err="1"/>
              <a:t>nav</a:t>
            </a:r>
            <a:r>
              <a:rPr lang="en-US" sz="2800" dirty="0"/>
              <a:t>"&gt;</a:t>
            </a:r>
            <a:br>
              <a:rPr lang="en-US" sz="2800" dirty="0"/>
            </a:br>
            <a:r>
              <a:rPr lang="en-US" sz="2800" dirty="0"/>
              <a:t>&lt;frame </a:t>
            </a:r>
            <a:r>
              <a:rPr lang="en-US" sz="2800" dirty="0" err="1"/>
              <a:t>src</a:t>
            </a:r>
            <a:r>
              <a:rPr lang="en-US" sz="2800" dirty="0"/>
              <a:t>="maincontent.html" </a:t>
            </a:r>
            <a:r>
              <a:rPr lang="en-US" sz="2800" b="1" dirty="0"/>
              <a:t>name</a:t>
            </a:r>
            <a:r>
              <a:rPr lang="en-US" sz="2800" dirty="0"/>
              <a:t>="</a:t>
            </a:r>
            <a:r>
              <a:rPr lang="en-US" sz="2800" dirty="0" smtClean="0"/>
              <a:t>content"&gt;</a:t>
            </a:r>
          </a:p>
          <a:p>
            <a:endParaRPr lang="en-US" sz="2800" dirty="0"/>
          </a:p>
        </p:txBody>
      </p:sp>
    </p:spTree>
    <p:extLst>
      <p:ext uri="{BB962C8B-B14F-4D97-AF65-F5344CB8AC3E}">
        <p14:creationId xmlns:p14="http://schemas.microsoft.com/office/powerpoint/2010/main" val="329285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Tree</a:t>
            </a:r>
            <a:endParaRPr lang="en-US" dirty="0"/>
          </a:p>
        </p:txBody>
      </p:sp>
      <p:sp>
        <p:nvSpPr>
          <p:cNvPr id="3" name="Content Placeholder 2"/>
          <p:cNvSpPr>
            <a:spLocks noGrp="1"/>
          </p:cNvSpPr>
          <p:nvPr>
            <p:ph idx="1"/>
          </p:nvPr>
        </p:nvSpPr>
        <p:spPr>
          <a:xfrm>
            <a:off x="457200" y="1189037"/>
            <a:ext cx="8229600" cy="4525963"/>
          </a:xfrm>
        </p:spPr>
        <p:txBody>
          <a:bodyPr>
            <a:normAutofit/>
          </a:bodyPr>
          <a:lstStyle/>
          <a:p>
            <a:r>
              <a:rPr lang="en-US" dirty="0"/>
              <a:t>When a frameset is loaded into the main window a frame tree is created. </a:t>
            </a:r>
            <a:endParaRPr lang="en-US" dirty="0" smtClean="0"/>
          </a:p>
          <a:p>
            <a:r>
              <a:rPr lang="en-US" dirty="0" smtClean="0"/>
              <a:t>The </a:t>
            </a:r>
            <a:r>
              <a:rPr lang="en-US" dirty="0"/>
              <a:t>window, which JavaScript calls </a:t>
            </a:r>
            <a:r>
              <a:rPr lang="en-US" b="1" dirty="0"/>
              <a:t>top</a:t>
            </a:r>
            <a:r>
              <a:rPr lang="en-US" dirty="0"/>
              <a:t>, holds some frames underneath it</a:t>
            </a:r>
            <a:r>
              <a:rPr lang="en-US" dirty="0" smtClean="0"/>
              <a:t>.</a:t>
            </a:r>
          </a:p>
          <a:p>
            <a:r>
              <a:rPr lang="en-US" dirty="0" smtClean="0"/>
              <a:t>If </a:t>
            </a:r>
            <a:r>
              <a:rPr lang="en-US" dirty="0"/>
              <a:t>these frames have nested framesets inside themselves, then a further level is added to the tree. </a:t>
            </a:r>
            <a:endParaRPr lang="en-US" dirty="0" smtClean="0"/>
          </a:p>
        </p:txBody>
      </p:sp>
      <p:pic>
        <p:nvPicPr>
          <p:cNvPr id="2050" name="Picture 2" descr="Diagram of hierarchal frame tree with parent top and two children, nav and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495800"/>
            <a:ext cx="2285995" cy="685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506753121"/>
              </p:ext>
            </p:extLst>
          </p:nvPr>
        </p:nvGraphicFramePr>
        <p:xfrm>
          <a:off x="2514600" y="4495800"/>
          <a:ext cx="3200400" cy="651510"/>
        </p:xfrm>
        <a:graphic>
          <a:graphicData uri="http://schemas.openxmlformats.org/drawingml/2006/table">
            <a:tbl>
              <a:tblPr firstRow="1" bandRow="1">
                <a:tableStyleId>{5C22544A-7EE6-4342-B048-85BDC9FD1C3A}</a:tableStyleId>
              </a:tblPr>
              <a:tblGrid>
                <a:gridCol w="900111"/>
                <a:gridCol w="2300289"/>
              </a:tblGrid>
              <a:tr h="651510">
                <a:tc>
                  <a:txBody>
                    <a:bodyPr/>
                    <a:lstStyle/>
                    <a:p>
                      <a:r>
                        <a:rPr lang="en-US" dirty="0" err="1" smtClean="0"/>
                        <a:t>nav</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dirty="0" smtClean="0">
                          <a:solidFill>
                            <a:schemeClr val="tx1"/>
                          </a:solidFill>
                        </a:rPr>
                        <a:t>content</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052" name="Picture 4" descr="Diagram of frame tree with three frameset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75" y="5562600"/>
            <a:ext cx="2209800" cy="10269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2860672880"/>
              </p:ext>
            </p:extLst>
          </p:nvPr>
        </p:nvGraphicFramePr>
        <p:xfrm>
          <a:off x="2438400" y="5562600"/>
          <a:ext cx="3200400" cy="1097280"/>
        </p:xfrm>
        <a:graphic>
          <a:graphicData uri="http://schemas.openxmlformats.org/drawingml/2006/table">
            <a:tbl>
              <a:tblPr firstRow="1" bandRow="1">
                <a:tableStyleId>{5C22544A-7EE6-4342-B048-85BDC9FD1C3A}</a:tableStyleId>
              </a:tblPr>
              <a:tblGrid>
                <a:gridCol w="900111"/>
                <a:gridCol w="2300289"/>
              </a:tblGrid>
              <a:tr h="217170">
                <a:tc rowSpan="3">
                  <a:txBody>
                    <a:bodyPr/>
                    <a:lstStyle/>
                    <a:p>
                      <a:r>
                        <a:rPr lang="en-US" dirty="0" err="1" smtClean="0"/>
                        <a:t>nav</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dirty="0" smtClean="0">
                          <a:solidFill>
                            <a:schemeClr val="tx1"/>
                          </a:solidFill>
                        </a:rPr>
                        <a:t>one</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7170">
                <a:tc vMerge="1">
                  <a:txBody>
                    <a:bodyPr/>
                    <a:lstStyle/>
                    <a:p>
                      <a:endParaRPr lang="en-US"/>
                    </a:p>
                  </a:txBody>
                  <a:tcPr/>
                </a:tc>
                <a:tc>
                  <a:txBody>
                    <a:bodyPr/>
                    <a:lstStyle/>
                    <a:p>
                      <a:r>
                        <a:rPr lang="en-US" dirty="0" smtClean="0">
                          <a:solidFill>
                            <a:schemeClr val="tx1"/>
                          </a:solidFill>
                        </a:rPr>
                        <a:t>two</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7170">
                <a:tc vMerge="1">
                  <a:txBody>
                    <a:bodyPr/>
                    <a:lstStyle/>
                    <a:p>
                      <a:endParaRPr lang="en-US"/>
                    </a:p>
                  </a:txBody>
                  <a:tcPr/>
                </a:tc>
                <a:tc>
                  <a:txBody>
                    <a:bodyPr/>
                    <a:lstStyle/>
                    <a:p>
                      <a:r>
                        <a:rPr lang="en-US" dirty="0" smtClean="0">
                          <a:solidFill>
                            <a:schemeClr val="tx1"/>
                          </a:solidFill>
                        </a:rPr>
                        <a:t>three</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0511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TotalTime>
  <Words>2926</Words>
  <Application>Microsoft Office PowerPoint</Application>
  <PresentationFormat>On-screen Show (4:3)</PresentationFormat>
  <Paragraphs>517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Unit 5</vt:lpstr>
      <vt:lpstr>Frames</vt:lpstr>
      <vt:lpstr>Creating Frames</vt:lpstr>
      <vt:lpstr>PowerPoint Presentation</vt:lpstr>
      <vt:lpstr>Frameset Attributes</vt:lpstr>
      <vt:lpstr>Frame Attributes</vt:lpstr>
      <vt:lpstr>Frame Attributes</vt:lpstr>
      <vt:lpstr>Frame Tree</vt:lpstr>
      <vt:lpstr>Frame Tree</vt:lpstr>
      <vt:lpstr>Traversing the frame tree</vt:lpstr>
      <vt:lpstr>Traversing the frame tree</vt:lpstr>
      <vt:lpstr>Accessing another frame</vt:lpstr>
      <vt:lpstr>Calling  a child window’s Javascript function</vt:lpstr>
      <vt:lpstr>Changing the content of child window</vt:lpstr>
      <vt:lpstr>Changing the content of child window</vt:lpstr>
      <vt:lpstr>Writing to child window from Javascript</vt:lpstr>
      <vt:lpstr>Accessing the elements of another child window</vt:lpstr>
      <vt:lpstr>Rollover</vt:lpstr>
      <vt:lpstr>Creating a rollover</vt:lpstr>
      <vt:lpstr>Creating Rollover using HTML</vt:lpstr>
      <vt:lpstr>Changing Images on rollover</vt:lpstr>
      <vt:lpstr>Text Rollover</vt:lpstr>
      <vt:lpstr>Creating rollover using html and javascript</vt:lpstr>
      <vt:lpstr>PowerPoint Presentation</vt:lpstr>
      <vt:lpstr>Regular Expression</vt:lpstr>
      <vt:lpstr>Video Tutorial</vt:lpstr>
      <vt:lpstr>Regular Expression</vt:lpstr>
      <vt:lpstr>Regular Expression</vt:lpstr>
      <vt:lpstr>Regular Expression - Modifiers</vt:lpstr>
      <vt:lpstr>Example of m modifier</vt:lpstr>
      <vt:lpstr>Regular Expression – Brackets []</vt:lpstr>
      <vt:lpstr>Examples</vt:lpstr>
      <vt:lpstr>Regular Expression – Quantifiers</vt:lpstr>
      <vt:lpstr>Quantifier Examples</vt:lpstr>
      <vt:lpstr>Regular Expression – Meta Characters</vt:lpstr>
      <vt:lpstr>Examples of meta character and quantifiers</vt:lpstr>
      <vt:lpstr>Examples of meta character and quantifiers</vt:lpstr>
      <vt:lpstr>Examples of meta character</vt:lpstr>
      <vt:lpstr>Examples of meta character</vt:lpstr>
      <vt:lpstr>Examples</vt:lpstr>
      <vt:lpstr>More Examples</vt:lpstr>
      <vt:lpstr>Methods used in Regular Expression </vt:lpstr>
      <vt:lpstr>RegExp class methods</vt:lpstr>
      <vt:lpstr>RegExp class methods</vt:lpstr>
      <vt:lpstr>Exec() Example</vt:lpstr>
      <vt:lpstr>String class methods for regular Expression</vt:lpstr>
      <vt:lpstr>PowerPoint Presentation</vt:lpstr>
      <vt:lpstr>PowerPoint Presentation</vt:lpstr>
      <vt:lpstr>PowerPoint Presentation</vt:lpstr>
      <vt:lpstr>PowerPoint Presentation</vt:lpstr>
      <vt:lpstr>Example to validate using regular expression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Windows User</dc:creator>
  <cp:lastModifiedBy>Windows User</cp:lastModifiedBy>
  <cp:revision>116</cp:revision>
  <dcterms:created xsi:type="dcterms:W3CDTF">2020-10-01T06:06:50Z</dcterms:created>
  <dcterms:modified xsi:type="dcterms:W3CDTF">2020-10-20T08:11:00Z</dcterms:modified>
</cp:coreProperties>
</file>