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93" r:id="rId31"/>
    <p:sldId id="292" r:id="rId32"/>
    <p:sldId id="294" r:id="rId33"/>
    <p:sldId id="273"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3" r:id="rId62"/>
    <p:sldId id="322" r:id="rId63"/>
    <p:sldId id="324" r:id="rId64"/>
    <p:sldId id="325" r:id="rId65"/>
    <p:sldId id="326" r:id="rId66"/>
    <p:sldId id="327" r:id="rId67"/>
    <p:sldId id="328" r:id="rId68"/>
    <p:sldId id="329" r:id="rId69"/>
    <p:sldId id="330" r:id="rId70"/>
    <p:sldId id="331" r:id="rId71"/>
    <p:sldId id="332" r:id="rId72"/>
    <p:sldId id="333" r:id="rId73"/>
    <p:sldId id="334"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1" autoAdjust="0"/>
    <p:restoredTop sz="94669" autoAdjust="0"/>
  </p:normalViewPr>
  <p:slideViewPr>
    <p:cSldViewPr>
      <p:cViewPr varScale="1">
        <p:scale>
          <a:sx n="88" d="100"/>
          <a:sy n="88" d="100"/>
        </p:scale>
        <p:origin x="-165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EECD2F-5F21-4445-A6F4-AD2D9C141DA1}" type="datetimeFigureOut">
              <a:rPr lang="en-US" smtClean="0"/>
              <a:t>11/10/2020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1321F1-405D-48F8-AD49-E5930EEE900C}" type="slidenum">
              <a:rPr lang="en-US" smtClean="0"/>
              <a:t>‹#›</a:t>
            </a:fld>
            <a:endParaRPr lang="en-US"/>
          </a:p>
        </p:txBody>
      </p:sp>
    </p:spTree>
    <p:extLst>
      <p:ext uri="{BB962C8B-B14F-4D97-AF65-F5344CB8AC3E}">
        <p14:creationId xmlns:p14="http://schemas.microsoft.com/office/powerpoint/2010/main" val="2394303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321F1-405D-48F8-AD49-E5930EEE900C}" type="slidenum">
              <a:rPr lang="en-US" smtClean="0"/>
              <a:t>59</a:t>
            </a:fld>
            <a:endParaRPr lang="en-US"/>
          </a:p>
        </p:txBody>
      </p:sp>
    </p:spTree>
    <p:extLst>
      <p:ext uri="{BB962C8B-B14F-4D97-AF65-F5344CB8AC3E}">
        <p14:creationId xmlns:p14="http://schemas.microsoft.com/office/powerpoint/2010/main" val="125064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84DB08-F955-4AF7-AC9E-5B0E1E022188}"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20B9A-E8FA-44AE-929F-726228996192}" type="slidenum">
              <a:rPr lang="en-US" smtClean="0"/>
              <a:t>‹#›</a:t>
            </a:fld>
            <a:endParaRPr lang="en-US"/>
          </a:p>
        </p:txBody>
      </p:sp>
    </p:spTree>
    <p:extLst>
      <p:ext uri="{BB962C8B-B14F-4D97-AF65-F5344CB8AC3E}">
        <p14:creationId xmlns:p14="http://schemas.microsoft.com/office/powerpoint/2010/main" val="1870644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84DB08-F955-4AF7-AC9E-5B0E1E022188}"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20B9A-E8FA-44AE-929F-726228996192}" type="slidenum">
              <a:rPr lang="en-US" smtClean="0"/>
              <a:t>‹#›</a:t>
            </a:fld>
            <a:endParaRPr lang="en-US"/>
          </a:p>
        </p:txBody>
      </p:sp>
    </p:spTree>
    <p:extLst>
      <p:ext uri="{BB962C8B-B14F-4D97-AF65-F5344CB8AC3E}">
        <p14:creationId xmlns:p14="http://schemas.microsoft.com/office/powerpoint/2010/main" val="1566801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84DB08-F955-4AF7-AC9E-5B0E1E022188}"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20B9A-E8FA-44AE-929F-726228996192}" type="slidenum">
              <a:rPr lang="en-US" smtClean="0"/>
              <a:t>‹#›</a:t>
            </a:fld>
            <a:endParaRPr lang="en-US"/>
          </a:p>
        </p:txBody>
      </p:sp>
    </p:spTree>
    <p:extLst>
      <p:ext uri="{BB962C8B-B14F-4D97-AF65-F5344CB8AC3E}">
        <p14:creationId xmlns:p14="http://schemas.microsoft.com/office/powerpoint/2010/main" val="291506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84DB08-F955-4AF7-AC9E-5B0E1E022188}"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20B9A-E8FA-44AE-929F-726228996192}" type="slidenum">
              <a:rPr lang="en-US" smtClean="0"/>
              <a:t>‹#›</a:t>
            </a:fld>
            <a:endParaRPr lang="en-US"/>
          </a:p>
        </p:txBody>
      </p:sp>
    </p:spTree>
    <p:extLst>
      <p:ext uri="{BB962C8B-B14F-4D97-AF65-F5344CB8AC3E}">
        <p14:creationId xmlns:p14="http://schemas.microsoft.com/office/powerpoint/2010/main" val="2514064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84DB08-F955-4AF7-AC9E-5B0E1E022188}"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20B9A-E8FA-44AE-929F-726228996192}" type="slidenum">
              <a:rPr lang="en-US" smtClean="0"/>
              <a:t>‹#›</a:t>
            </a:fld>
            <a:endParaRPr lang="en-US"/>
          </a:p>
        </p:txBody>
      </p:sp>
    </p:spTree>
    <p:extLst>
      <p:ext uri="{BB962C8B-B14F-4D97-AF65-F5344CB8AC3E}">
        <p14:creationId xmlns:p14="http://schemas.microsoft.com/office/powerpoint/2010/main" val="985819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84DB08-F955-4AF7-AC9E-5B0E1E022188}"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20B9A-E8FA-44AE-929F-726228996192}" type="slidenum">
              <a:rPr lang="en-US" smtClean="0"/>
              <a:t>‹#›</a:t>
            </a:fld>
            <a:endParaRPr lang="en-US"/>
          </a:p>
        </p:txBody>
      </p:sp>
    </p:spTree>
    <p:extLst>
      <p:ext uri="{BB962C8B-B14F-4D97-AF65-F5344CB8AC3E}">
        <p14:creationId xmlns:p14="http://schemas.microsoft.com/office/powerpoint/2010/main" val="2910590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84DB08-F955-4AF7-AC9E-5B0E1E022188}" type="datetimeFigureOut">
              <a:rPr lang="en-US" smtClean="0"/>
              <a:t>11/10/2020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F20B9A-E8FA-44AE-929F-726228996192}" type="slidenum">
              <a:rPr lang="en-US" smtClean="0"/>
              <a:t>‹#›</a:t>
            </a:fld>
            <a:endParaRPr lang="en-US"/>
          </a:p>
        </p:txBody>
      </p:sp>
    </p:spTree>
    <p:extLst>
      <p:ext uri="{BB962C8B-B14F-4D97-AF65-F5344CB8AC3E}">
        <p14:creationId xmlns:p14="http://schemas.microsoft.com/office/powerpoint/2010/main" val="443751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84DB08-F955-4AF7-AC9E-5B0E1E022188}" type="datetimeFigureOut">
              <a:rPr lang="en-US" smtClean="0"/>
              <a:t>11/10/2020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F20B9A-E8FA-44AE-929F-726228996192}" type="slidenum">
              <a:rPr lang="en-US" smtClean="0"/>
              <a:t>‹#›</a:t>
            </a:fld>
            <a:endParaRPr lang="en-US"/>
          </a:p>
        </p:txBody>
      </p:sp>
    </p:spTree>
    <p:extLst>
      <p:ext uri="{BB962C8B-B14F-4D97-AF65-F5344CB8AC3E}">
        <p14:creationId xmlns:p14="http://schemas.microsoft.com/office/powerpoint/2010/main" val="3839724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84DB08-F955-4AF7-AC9E-5B0E1E022188}" type="datetimeFigureOut">
              <a:rPr lang="en-US" smtClean="0"/>
              <a:t>11/10/2020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F20B9A-E8FA-44AE-929F-726228996192}" type="slidenum">
              <a:rPr lang="en-US" smtClean="0"/>
              <a:t>‹#›</a:t>
            </a:fld>
            <a:endParaRPr lang="en-US"/>
          </a:p>
        </p:txBody>
      </p:sp>
    </p:spTree>
    <p:extLst>
      <p:ext uri="{BB962C8B-B14F-4D97-AF65-F5344CB8AC3E}">
        <p14:creationId xmlns:p14="http://schemas.microsoft.com/office/powerpoint/2010/main" val="758983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84DB08-F955-4AF7-AC9E-5B0E1E022188}"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20B9A-E8FA-44AE-929F-726228996192}" type="slidenum">
              <a:rPr lang="en-US" smtClean="0"/>
              <a:t>‹#›</a:t>
            </a:fld>
            <a:endParaRPr lang="en-US"/>
          </a:p>
        </p:txBody>
      </p:sp>
    </p:spTree>
    <p:extLst>
      <p:ext uri="{BB962C8B-B14F-4D97-AF65-F5344CB8AC3E}">
        <p14:creationId xmlns:p14="http://schemas.microsoft.com/office/powerpoint/2010/main" val="2310307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84DB08-F955-4AF7-AC9E-5B0E1E022188}"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20B9A-E8FA-44AE-929F-726228996192}" type="slidenum">
              <a:rPr lang="en-US" smtClean="0"/>
              <a:t>‹#›</a:t>
            </a:fld>
            <a:endParaRPr lang="en-US"/>
          </a:p>
        </p:txBody>
      </p:sp>
    </p:spTree>
    <p:extLst>
      <p:ext uri="{BB962C8B-B14F-4D97-AF65-F5344CB8AC3E}">
        <p14:creationId xmlns:p14="http://schemas.microsoft.com/office/powerpoint/2010/main" val="1759826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84DB08-F955-4AF7-AC9E-5B0E1E022188}" type="datetimeFigureOut">
              <a:rPr lang="en-US" smtClean="0"/>
              <a:t>11/10/2020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20B9A-E8FA-44AE-929F-726228996192}" type="slidenum">
              <a:rPr lang="en-US" smtClean="0"/>
              <a:t>‹#›</a:t>
            </a:fld>
            <a:endParaRPr lang="en-US"/>
          </a:p>
        </p:txBody>
      </p:sp>
    </p:spTree>
    <p:extLst>
      <p:ext uri="{BB962C8B-B14F-4D97-AF65-F5344CB8AC3E}">
        <p14:creationId xmlns:p14="http://schemas.microsoft.com/office/powerpoint/2010/main" val="2725234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dynamicdrive.com/dynamicindex1/highlightmenu2.ht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mailto:BobSmith@smith.com?subject=Customer"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mailto:BobSmith@smith.co_m" TargetMode="External"/><Relationship Id="rId2" Type="http://schemas.openxmlformats.org/officeDocument/2006/relationships/hyperlink" Target="mailto:BobSmith@smith.c_o_m" TargetMode="External"/><Relationship Id="rId1" Type="http://schemas.openxmlformats.org/officeDocument/2006/relationships/slideLayout" Target="../slideLayouts/slideLayout2.xml"/><Relationship Id="rId4" Type="http://schemas.openxmlformats.org/officeDocument/2006/relationships/hyperlink" Target="mailto:BobSmith@smith.com"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hyperlink" Target="https://www.w3schools.com/Jsref/prop_nav_useragent.asp" TargetMode="External"/><Relationship Id="rId3" Type="http://schemas.openxmlformats.org/officeDocument/2006/relationships/hyperlink" Target="https://www.w3schools.com/Jsref/prop_nav_appcodename.asp" TargetMode="External"/><Relationship Id="rId7" Type="http://schemas.openxmlformats.org/officeDocument/2006/relationships/hyperlink" Target="https://www.w3schools.com/Jsref/prop_nav_language.asp"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w3schools.com/Jsref/prop_nav_cookieenabled.asp" TargetMode="External"/><Relationship Id="rId5" Type="http://schemas.openxmlformats.org/officeDocument/2006/relationships/hyperlink" Target="https://www.w3schools.com/Jsref/prop_nav_appversion.asp" TargetMode="External"/><Relationship Id="rId4" Type="http://schemas.openxmlformats.org/officeDocument/2006/relationships/hyperlink" Target="https://www.w3schools.com/Jsref/prop_nav_appname.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www.simplilearn.com/how-to-become-a-software-engineer-article"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www.simform.com/services/web-apps-development/"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6</a:t>
            </a:r>
            <a:endParaRPr lang="en-US" dirty="0"/>
          </a:p>
        </p:txBody>
      </p:sp>
      <p:sp>
        <p:nvSpPr>
          <p:cNvPr id="3" name="Subtitle 2"/>
          <p:cNvSpPr>
            <a:spLocks noGrp="1"/>
          </p:cNvSpPr>
          <p:nvPr>
            <p:ph type="subTitle" idx="1"/>
          </p:nvPr>
        </p:nvSpPr>
        <p:spPr/>
        <p:txBody>
          <a:bodyPr/>
          <a:lstStyle/>
          <a:p>
            <a:r>
              <a:rPr lang="en-US" dirty="0" smtClean="0"/>
              <a:t>Menu Navigation and Webpage Protection</a:t>
            </a:r>
            <a:endParaRPr lang="en-US" dirty="0"/>
          </a:p>
        </p:txBody>
      </p:sp>
    </p:spTree>
    <p:extLst>
      <p:ext uri="{BB962C8B-B14F-4D97-AF65-F5344CB8AC3E}">
        <p14:creationId xmlns:p14="http://schemas.microsoft.com/office/powerpoint/2010/main" val="2360271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err="1"/>
              <a:t>MyBannerLinks</a:t>
            </a:r>
            <a:r>
              <a:rPr lang="en-US" sz="2400" dirty="0"/>
              <a:t>=new Array('URL1','URL2','URL3</a:t>
            </a:r>
            <a:r>
              <a:rPr lang="en-US" sz="2400" dirty="0" smtClean="0"/>
              <a:t>/')</a:t>
            </a:r>
          </a:p>
          <a:p>
            <a:r>
              <a:rPr lang="en-US" sz="2400" dirty="0"/>
              <a:t>You need to make sure that the arrangement of the links is in corresponding order with the banner images in the first array</a:t>
            </a:r>
            <a:r>
              <a:rPr lang="en-US" sz="2400" dirty="0" smtClean="0"/>
              <a:t>.</a:t>
            </a:r>
          </a:p>
          <a:p>
            <a:r>
              <a:rPr lang="en-US" sz="2400" dirty="0" smtClean="0"/>
              <a:t> </a:t>
            </a:r>
            <a:r>
              <a:rPr lang="en-US" sz="2400" dirty="0"/>
              <a:t>Next, we create the </a:t>
            </a:r>
            <a:r>
              <a:rPr lang="en-US" sz="2400" i="1" dirty="0" err="1"/>
              <a:t>ShowLinks</a:t>
            </a:r>
            <a:r>
              <a:rPr lang="en-US" sz="2400" dirty="0"/>
              <a:t> function to link the current banner image to the relevant URL </a:t>
            </a:r>
            <a:r>
              <a:rPr lang="en-US" sz="2400" dirty="0" smtClean="0"/>
              <a:t>and</a:t>
            </a:r>
          </a:p>
          <a:p>
            <a:r>
              <a:rPr lang="en-US" sz="2400" dirty="0" smtClean="0"/>
              <a:t>then </a:t>
            </a:r>
            <a:r>
              <a:rPr lang="en-US" sz="2400" dirty="0"/>
              <a:t>assign the URL to the </a:t>
            </a:r>
            <a:r>
              <a:rPr lang="en-US" sz="2400" i="1" dirty="0" err="1"/>
              <a:t>href</a:t>
            </a:r>
            <a:r>
              <a:rPr lang="en-US" sz="2400" dirty="0"/>
              <a:t> attribute of the anchor tag</a:t>
            </a:r>
            <a:r>
              <a:rPr lang="en-US" sz="2400" dirty="0" smtClean="0"/>
              <a:t>.</a:t>
            </a:r>
          </a:p>
          <a:p>
            <a:r>
              <a:rPr lang="en-US" sz="2400" dirty="0"/>
              <a:t>To load the banner images with URL links, we insert an anchor tag within the &lt;body&gt;&lt;/body&gt; section before the &lt;</a:t>
            </a:r>
            <a:r>
              <a:rPr lang="en-US" sz="2400" dirty="0" err="1"/>
              <a:t>img</a:t>
            </a:r>
            <a:r>
              <a:rPr lang="en-US" sz="2400" dirty="0"/>
              <a:t>&gt; tag that displays the current banner image. </a:t>
            </a:r>
            <a:endParaRPr lang="en-US" sz="2400" dirty="0" smtClean="0"/>
          </a:p>
          <a:p>
            <a:r>
              <a:rPr lang="en-US" sz="2400" dirty="0" smtClean="0"/>
              <a:t>The </a:t>
            </a:r>
            <a:r>
              <a:rPr lang="en-US" sz="2400" dirty="0"/>
              <a:t>anchor tag’s attribute </a:t>
            </a:r>
            <a:r>
              <a:rPr lang="en-US" sz="2400" dirty="0" err="1"/>
              <a:t>href</a:t>
            </a:r>
            <a:r>
              <a:rPr lang="en-US" sz="2400" dirty="0"/>
              <a:t> is used to call the </a:t>
            </a:r>
            <a:r>
              <a:rPr lang="en-US" sz="2400" i="1" dirty="0" err="1"/>
              <a:t>ShowLinks</a:t>
            </a:r>
            <a:r>
              <a:rPr lang="en-US" sz="2400" i="1" dirty="0"/>
              <a:t>( )</a:t>
            </a:r>
            <a:r>
              <a:rPr lang="en-US" sz="2400" dirty="0"/>
              <a:t> function when the visitor clicks on the banner.</a:t>
            </a:r>
          </a:p>
        </p:txBody>
      </p:sp>
    </p:spTree>
    <p:extLst>
      <p:ext uri="{BB962C8B-B14F-4D97-AF65-F5344CB8AC3E}">
        <p14:creationId xmlns:p14="http://schemas.microsoft.com/office/powerpoint/2010/main" val="1920320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err="1" smtClean="0"/>
              <a:t>MyBanner</a:t>
            </a:r>
            <a:r>
              <a:rPr lang="en-US" sz="2800" dirty="0" smtClean="0"/>
              <a:t>  = new Array</a:t>
            </a:r>
            <a:r>
              <a:rPr lang="en-US" sz="2800" dirty="0"/>
              <a:t>('banner1.jpg','banner2.jpg','banner3.jpg</a:t>
            </a:r>
            <a:r>
              <a:rPr lang="en-US" sz="2800" dirty="0" smtClean="0"/>
              <a:t>');</a:t>
            </a:r>
          </a:p>
          <a:p>
            <a:r>
              <a:rPr lang="en-US" sz="2800" dirty="0" smtClean="0"/>
              <a:t> </a:t>
            </a:r>
            <a:r>
              <a:rPr lang="en-US" sz="2800" dirty="0" err="1"/>
              <a:t>MyBannerLinks</a:t>
            </a:r>
            <a:r>
              <a:rPr lang="en-US" sz="2800" dirty="0"/>
              <a:t>=new Array(‘https://www.google.com',‘https://www.w3schools.com/’,‘https://www.wordstream.com</a:t>
            </a:r>
            <a:r>
              <a:rPr lang="en-US" sz="2800" dirty="0" smtClean="0"/>
              <a:t>/');</a:t>
            </a:r>
          </a:p>
          <a:p>
            <a:r>
              <a:rPr lang="en-US" sz="2800" dirty="0" smtClean="0"/>
              <a:t>banner = 0;</a:t>
            </a:r>
          </a:p>
          <a:p>
            <a:r>
              <a:rPr lang="en-US" sz="2800" dirty="0"/>
              <a:t>function </a:t>
            </a:r>
            <a:r>
              <a:rPr lang="en-US" sz="2800" dirty="0" err="1"/>
              <a:t>ShowLinks</a:t>
            </a:r>
            <a:r>
              <a:rPr lang="en-US" sz="2800" dirty="0"/>
              <a:t>(){ </a:t>
            </a:r>
            <a:r>
              <a:rPr lang="en-US" sz="2000" dirty="0" err="1" smtClean="0"/>
              <a:t>document.location.href</a:t>
            </a:r>
            <a:r>
              <a:rPr lang="en-US" sz="2000" dirty="0" smtClean="0"/>
              <a:t>=</a:t>
            </a:r>
            <a:r>
              <a:rPr lang="en-US" sz="2000" dirty="0" err="1" smtClean="0">
                <a:solidFill>
                  <a:srgbClr val="00B050"/>
                </a:solidFill>
              </a:rPr>
              <a:t>MyBannerLinks</a:t>
            </a:r>
            <a:r>
              <a:rPr lang="en-US" sz="2000" dirty="0" smtClean="0">
                <a:solidFill>
                  <a:srgbClr val="00B050"/>
                </a:solidFill>
              </a:rPr>
              <a:t>[banner</a:t>
            </a:r>
            <a:r>
              <a:rPr lang="en-US" sz="2000" dirty="0">
                <a:solidFill>
                  <a:srgbClr val="00B050"/>
                </a:solidFill>
              </a:rPr>
              <a:t>]</a:t>
            </a:r>
            <a:r>
              <a:rPr lang="en-US" sz="2000" dirty="0"/>
              <a:t> }</a:t>
            </a:r>
          </a:p>
        </p:txBody>
      </p:sp>
    </p:spTree>
    <p:extLst>
      <p:ext uri="{BB962C8B-B14F-4D97-AF65-F5344CB8AC3E}">
        <p14:creationId xmlns:p14="http://schemas.microsoft.com/office/powerpoint/2010/main" val="1477527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&lt;body </a:t>
            </a:r>
            <a:r>
              <a:rPr lang="en-US" dirty="0" err="1"/>
              <a:t>onload</a:t>
            </a:r>
            <a:r>
              <a:rPr lang="en-US" dirty="0"/>
              <a:t>="</a:t>
            </a:r>
            <a:r>
              <a:rPr lang="en-US" dirty="0" err="1"/>
              <a:t>ShowBanners</a:t>
            </a:r>
            <a:r>
              <a:rPr lang="en-US" dirty="0"/>
              <a:t>()"&gt; </a:t>
            </a:r>
            <a:endParaRPr lang="en-US" dirty="0" smtClean="0"/>
          </a:p>
          <a:p>
            <a:r>
              <a:rPr lang="en-US" dirty="0" smtClean="0"/>
              <a:t>&lt;</a:t>
            </a:r>
            <a:r>
              <a:rPr lang="en-US" dirty="0"/>
              <a:t>center&gt; </a:t>
            </a:r>
            <a:endParaRPr lang="en-US" dirty="0" smtClean="0"/>
          </a:p>
          <a:p>
            <a:r>
              <a:rPr lang="en-US" dirty="0" smtClean="0">
                <a:solidFill>
                  <a:srgbClr val="00B050"/>
                </a:solidFill>
              </a:rPr>
              <a:t>&lt;</a:t>
            </a:r>
            <a:r>
              <a:rPr lang="en-US" dirty="0">
                <a:solidFill>
                  <a:srgbClr val="00B050"/>
                </a:solidFill>
              </a:rPr>
              <a:t>a </a:t>
            </a:r>
            <a:r>
              <a:rPr lang="en-US" dirty="0" err="1">
                <a:solidFill>
                  <a:srgbClr val="00B050"/>
                </a:solidFill>
              </a:rPr>
              <a:t>href</a:t>
            </a:r>
            <a:r>
              <a:rPr lang="en-US" dirty="0">
                <a:solidFill>
                  <a:srgbClr val="00B050"/>
                </a:solidFill>
              </a:rPr>
              <a:t>="</a:t>
            </a:r>
            <a:r>
              <a:rPr lang="en-US" dirty="0" err="1">
                <a:solidFill>
                  <a:srgbClr val="00B050"/>
                </a:solidFill>
              </a:rPr>
              <a:t>javascript</a:t>
            </a:r>
            <a:r>
              <a:rPr lang="en-US" dirty="0">
                <a:solidFill>
                  <a:srgbClr val="00B050"/>
                </a:solidFill>
              </a:rPr>
              <a:t>: </a:t>
            </a:r>
            <a:r>
              <a:rPr lang="en-US" dirty="0" err="1">
                <a:solidFill>
                  <a:srgbClr val="00B050"/>
                </a:solidFill>
              </a:rPr>
              <a:t>ShowLinks</a:t>
            </a:r>
            <a:r>
              <a:rPr lang="en-US" dirty="0">
                <a:solidFill>
                  <a:srgbClr val="00B050"/>
                </a:solidFill>
              </a:rPr>
              <a:t>()"&gt; </a:t>
            </a:r>
            <a:endParaRPr lang="en-US" dirty="0" smtClean="0">
              <a:solidFill>
                <a:srgbClr val="00B050"/>
              </a:solidFill>
            </a:endParaRPr>
          </a:p>
          <a:p>
            <a:pPr lvl="1"/>
            <a:r>
              <a:rPr lang="en-US" dirty="0" smtClean="0"/>
              <a:t>&lt;</a:t>
            </a:r>
            <a:r>
              <a:rPr lang="en-US" dirty="0" err="1"/>
              <a:t>img</a:t>
            </a:r>
            <a:r>
              <a:rPr lang="en-US" dirty="0"/>
              <a:t> </a:t>
            </a:r>
            <a:r>
              <a:rPr lang="en-US" dirty="0" err="1"/>
              <a:t>src</a:t>
            </a:r>
            <a:r>
              <a:rPr lang="en-US" dirty="0"/>
              <a:t>="banner1.jpg" width="900" height="120" name="</a:t>
            </a:r>
            <a:r>
              <a:rPr lang="en-US" dirty="0" err="1"/>
              <a:t>ChangeBanner</a:t>
            </a:r>
            <a:r>
              <a:rPr lang="en-US" dirty="0" smtClean="0"/>
              <a:t>"/&gt;</a:t>
            </a:r>
          </a:p>
          <a:p>
            <a:r>
              <a:rPr lang="en-US" dirty="0" smtClean="0">
                <a:solidFill>
                  <a:srgbClr val="00B050"/>
                </a:solidFill>
              </a:rPr>
              <a:t>&lt;/</a:t>
            </a:r>
            <a:r>
              <a:rPr lang="en-US" dirty="0">
                <a:solidFill>
                  <a:srgbClr val="00B050"/>
                </a:solidFill>
              </a:rPr>
              <a:t>a&gt; </a:t>
            </a:r>
            <a:endParaRPr lang="en-US" dirty="0" smtClean="0">
              <a:solidFill>
                <a:srgbClr val="00B050"/>
              </a:solidFill>
            </a:endParaRPr>
          </a:p>
          <a:p>
            <a:r>
              <a:rPr lang="en-US" dirty="0" smtClean="0"/>
              <a:t>&lt;/</a:t>
            </a:r>
            <a:r>
              <a:rPr lang="en-US" dirty="0"/>
              <a:t>center&gt; &lt;/body&gt;</a:t>
            </a:r>
          </a:p>
        </p:txBody>
      </p:sp>
    </p:spTree>
    <p:extLst>
      <p:ext uri="{BB962C8B-B14F-4D97-AF65-F5344CB8AC3E}">
        <p14:creationId xmlns:p14="http://schemas.microsoft.com/office/powerpoint/2010/main" val="1445129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err="1" smtClean="0"/>
              <a:t>SlideShow</a:t>
            </a:r>
            <a:r>
              <a:rPr lang="en-US" dirty="0" smtClean="0"/>
              <a:t> in </a:t>
            </a:r>
            <a:r>
              <a:rPr lang="en-US" dirty="0" err="1" smtClean="0"/>
              <a:t>Javascript</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a:p>
          <a:p>
            <a:endParaRPr lang="en-US" dirty="0" smtClean="0"/>
          </a:p>
          <a:p>
            <a:endParaRPr lang="en-US" dirty="0"/>
          </a:p>
          <a:p>
            <a:r>
              <a:rPr lang="en-US" dirty="0" smtClean="0"/>
              <a:t>The </a:t>
            </a:r>
            <a:r>
              <a:rPr lang="en-US" dirty="0"/>
              <a:t>JavaScript code for the slideshow is almost similar to the JavaScript code of the rotating banners but it gives control to the user to choose the banner ads he or she wants to see by clicking on the forward and backward buttons.</a:t>
            </a:r>
          </a:p>
        </p:txBody>
      </p:sp>
      <p:pic>
        <p:nvPicPr>
          <p:cNvPr id="1026" name="Picture 2" descr="Top Creative JavaScript Slider Ide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624840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654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Create an array with images in Slideshow</a:t>
            </a:r>
          </a:p>
          <a:p>
            <a:r>
              <a:rPr lang="en-US" sz="2400" dirty="0" err="1"/>
              <a:t>MySlides</a:t>
            </a:r>
            <a:r>
              <a:rPr lang="en-US" sz="2400" dirty="0"/>
              <a:t>=new Array(‘</a:t>
            </a:r>
            <a:r>
              <a:rPr lang="en-US" sz="2400" dirty="0" smtClean="0"/>
              <a:t>banner1.jpg’,</a:t>
            </a:r>
            <a:r>
              <a:rPr lang="en-US" sz="2400" dirty="0"/>
              <a:t>’banner2.jpg’,’banner3.jpg’,’banner4.jpg’)</a:t>
            </a:r>
          </a:p>
          <a:p>
            <a:r>
              <a:rPr lang="en-US" sz="2400" dirty="0" smtClean="0"/>
              <a:t>We </a:t>
            </a:r>
            <a:r>
              <a:rPr lang="en-US" sz="2400" dirty="0"/>
              <a:t>use the variable </a:t>
            </a:r>
            <a:r>
              <a:rPr lang="en-US" sz="2400" dirty="0" smtClean="0"/>
              <a:t>Slide to </a:t>
            </a:r>
            <a:r>
              <a:rPr lang="en-US" sz="2400" dirty="0"/>
              <a:t>indicate the index of the above array, where 0 represents the index of the first slide, 1 represents the index of the second slide and so on. </a:t>
            </a:r>
            <a:r>
              <a:rPr lang="en-US" sz="2400" dirty="0" smtClean="0"/>
              <a:t>We </a:t>
            </a:r>
            <a:r>
              <a:rPr lang="en-US" sz="2400" dirty="0"/>
              <a:t>also created the function </a:t>
            </a:r>
            <a:r>
              <a:rPr lang="en-US" sz="2400" dirty="0" err="1"/>
              <a:t>ShowSlides</a:t>
            </a:r>
            <a:r>
              <a:rPr lang="en-US" sz="2400" dirty="0"/>
              <a:t>(</a:t>
            </a:r>
            <a:r>
              <a:rPr lang="en-US" sz="2400" dirty="0" err="1"/>
              <a:t>SlideNumber</a:t>
            </a:r>
            <a:r>
              <a:rPr lang="en-US" sz="2400" dirty="0"/>
              <a:t>) with the argument </a:t>
            </a:r>
            <a:r>
              <a:rPr lang="en-US" sz="2400" dirty="0" err="1" smtClean="0"/>
              <a:t>SlideNumber</a:t>
            </a:r>
            <a:endParaRPr lang="en-US" sz="2400" dirty="0" smtClean="0"/>
          </a:p>
          <a:p>
            <a:r>
              <a:rPr lang="en-US" sz="2400" dirty="0"/>
              <a:t>To call this function, we created two buttons within the body tag, the Forward button, and the Back button. Clicking the Forward will pass the value of 1 to the argument </a:t>
            </a:r>
            <a:r>
              <a:rPr lang="en-US" sz="2400" dirty="0" err="1"/>
              <a:t>SlideNumber</a:t>
            </a:r>
            <a:r>
              <a:rPr lang="en-US" sz="2400" dirty="0"/>
              <a:t> and clicking the Back button will pass the value of -1 to the argument </a:t>
            </a:r>
            <a:r>
              <a:rPr lang="en-US" sz="2400" dirty="0" err="1"/>
              <a:t>SlideNumber</a:t>
            </a:r>
            <a:r>
              <a:rPr lang="en-US" sz="2400" dirty="0"/>
              <a:t>.</a:t>
            </a:r>
          </a:p>
        </p:txBody>
      </p:sp>
    </p:spTree>
    <p:extLst>
      <p:ext uri="{BB962C8B-B14F-4D97-AF65-F5344CB8AC3E}">
        <p14:creationId xmlns:p14="http://schemas.microsoft.com/office/powerpoint/2010/main" val="480627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 Using the statement:</a:t>
            </a:r>
          </a:p>
          <a:p>
            <a:pPr lvl="1"/>
            <a:r>
              <a:rPr lang="en-US" dirty="0" smtClean="0"/>
              <a:t>Index = index +</a:t>
            </a:r>
            <a:r>
              <a:rPr lang="en-US" dirty="0" err="1" smtClean="0"/>
              <a:t>SlideNumber</a:t>
            </a:r>
            <a:r>
              <a:rPr lang="en-US" dirty="0" smtClean="0"/>
              <a:t>. </a:t>
            </a:r>
          </a:p>
          <a:p>
            <a:pPr lvl="1"/>
            <a:r>
              <a:rPr lang="en-US" dirty="0"/>
              <a:t>We can then load the next banner image or the previous banner image</a:t>
            </a:r>
            <a:r>
              <a:rPr lang="en-US" dirty="0" smtClean="0"/>
              <a:t>.</a:t>
            </a:r>
          </a:p>
          <a:p>
            <a:pPr lvl="1"/>
            <a:r>
              <a:rPr lang="en-US" dirty="0"/>
              <a:t>if </a:t>
            </a:r>
            <a:r>
              <a:rPr lang="en-US" dirty="0" smtClean="0"/>
              <a:t>(index &gt;MySlides.length-1</a:t>
            </a:r>
            <a:r>
              <a:rPr lang="en-US" dirty="0"/>
              <a:t>){</a:t>
            </a:r>
            <a:br>
              <a:rPr lang="en-US" dirty="0"/>
            </a:br>
            <a:r>
              <a:rPr lang="en-US" dirty="0" smtClean="0"/>
              <a:t>index=0</a:t>
            </a:r>
          </a:p>
          <a:p>
            <a:pPr lvl="1"/>
            <a:r>
              <a:rPr lang="en-US" dirty="0"/>
              <a:t>if </a:t>
            </a:r>
            <a:r>
              <a:rPr lang="en-US" dirty="0" smtClean="0"/>
              <a:t>(index &lt; 0</a:t>
            </a:r>
            <a:r>
              <a:rPr lang="en-US" dirty="0"/>
              <a:t>) {</a:t>
            </a:r>
            <a:br>
              <a:rPr lang="en-US" dirty="0"/>
            </a:br>
            <a:r>
              <a:rPr lang="en-US" dirty="0" smtClean="0"/>
              <a:t>index = MySlides.length-1</a:t>
            </a:r>
          </a:p>
          <a:p>
            <a:r>
              <a:rPr lang="en-US" dirty="0"/>
              <a:t>The following Statement is to display the current image by referencing the name of </a:t>
            </a:r>
            <a:r>
              <a:rPr lang="en-US" dirty="0" smtClean="0"/>
              <a:t>the &lt;</a:t>
            </a:r>
            <a:r>
              <a:rPr lang="en-US" dirty="0" err="1"/>
              <a:t>img</a:t>
            </a:r>
            <a:r>
              <a:rPr lang="en-US" dirty="0"/>
              <a:t>&gt; tag.</a:t>
            </a:r>
          </a:p>
          <a:p>
            <a:r>
              <a:rPr lang="en-US" dirty="0" smtClean="0"/>
              <a:t>document.img1.src=</a:t>
            </a:r>
            <a:r>
              <a:rPr lang="en-US" dirty="0" err="1" smtClean="0"/>
              <a:t>MySlides</a:t>
            </a:r>
            <a:r>
              <a:rPr lang="en-US" dirty="0" smtClean="0"/>
              <a:t>[index]</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404895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smtClean="0"/>
              <a:t>&lt;</a:t>
            </a:r>
            <a:r>
              <a:rPr lang="en-US" dirty="0"/>
              <a:t>head&gt;</a:t>
            </a:r>
            <a:br>
              <a:rPr lang="en-US" dirty="0"/>
            </a:br>
            <a:r>
              <a:rPr lang="en-US" dirty="0"/>
              <a:t>&lt;script language=”</a:t>
            </a:r>
            <a:r>
              <a:rPr lang="en-US" dirty="0" err="1"/>
              <a:t>Javascript</a:t>
            </a:r>
            <a:r>
              <a:rPr lang="en-US" dirty="0"/>
              <a:t>”&gt;</a:t>
            </a:r>
            <a:br>
              <a:rPr lang="en-US" dirty="0"/>
            </a:br>
            <a:r>
              <a:rPr lang="en-US" dirty="0" err="1"/>
              <a:t>MySlides</a:t>
            </a:r>
            <a:r>
              <a:rPr lang="en-US" dirty="0"/>
              <a:t>=new Array(‘banner1.jpg’,’banner2.jpg’,’banner3.jpg’,’banner4.jpg’)</a:t>
            </a:r>
            <a:br>
              <a:rPr lang="en-US" dirty="0"/>
            </a:br>
            <a:r>
              <a:rPr lang="en-US" dirty="0" smtClean="0"/>
              <a:t>index=0</a:t>
            </a:r>
            <a:r>
              <a:rPr lang="en-US" dirty="0"/>
              <a:t/>
            </a:r>
            <a:br>
              <a:rPr lang="en-US" dirty="0"/>
            </a:br>
            <a:r>
              <a:rPr lang="en-US" dirty="0"/>
              <a:t>function </a:t>
            </a:r>
            <a:r>
              <a:rPr lang="en-US" dirty="0" err="1"/>
              <a:t>ShowSlides</a:t>
            </a:r>
            <a:r>
              <a:rPr lang="en-US" dirty="0"/>
              <a:t>(</a:t>
            </a:r>
            <a:r>
              <a:rPr lang="en-US" dirty="0" err="1"/>
              <a:t>SlideNumber</a:t>
            </a:r>
            <a:r>
              <a:rPr lang="en-US" dirty="0"/>
              <a:t>){</a:t>
            </a:r>
          </a:p>
          <a:p>
            <a:r>
              <a:rPr lang="en-US" dirty="0"/>
              <a:t>{ </a:t>
            </a:r>
            <a:r>
              <a:rPr lang="en-US" dirty="0" smtClean="0"/>
              <a:t>index=</a:t>
            </a:r>
            <a:r>
              <a:rPr lang="en-US" dirty="0" err="1" smtClean="0"/>
              <a:t>index+SlideNumber</a:t>
            </a:r>
            <a:r>
              <a:rPr lang="en-US" dirty="0"/>
              <a:t/>
            </a:r>
            <a:br>
              <a:rPr lang="en-US" dirty="0"/>
            </a:br>
            <a:r>
              <a:rPr lang="en-US" dirty="0"/>
              <a:t>if </a:t>
            </a:r>
            <a:r>
              <a:rPr lang="en-US" dirty="0" smtClean="0"/>
              <a:t>(index&gt;MySlides.length-1</a:t>
            </a:r>
            <a:r>
              <a:rPr lang="en-US" dirty="0"/>
              <a:t>){</a:t>
            </a:r>
            <a:br>
              <a:rPr lang="en-US" dirty="0"/>
            </a:br>
            <a:r>
              <a:rPr lang="en-US" dirty="0" smtClean="0"/>
              <a:t>index=0</a:t>
            </a:r>
            <a:r>
              <a:rPr lang="en-US" dirty="0"/>
              <a:t/>
            </a:r>
            <a:br>
              <a:rPr lang="en-US" dirty="0"/>
            </a:br>
            <a:r>
              <a:rPr lang="en-US" dirty="0"/>
              <a:t>}</a:t>
            </a:r>
            <a:br>
              <a:rPr lang="en-US" dirty="0"/>
            </a:br>
            <a:r>
              <a:rPr lang="en-US" dirty="0"/>
              <a:t>if </a:t>
            </a:r>
            <a:r>
              <a:rPr lang="en-US" dirty="0" smtClean="0"/>
              <a:t>(index&lt;0</a:t>
            </a:r>
            <a:r>
              <a:rPr lang="en-US" dirty="0"/>
              <a:t>) {</a:t>
            </a:r>
            <a:br>
              <a:rPr lang="en-US" dirty="0"/>
            </a:br>
            <a:r>
              <a:rPr lang="en-US" dirty="0" smtClean="0"/>
              <a:t>index=MySlides.length-1</a:t>
            </a:r>
            <a:r>
              <a:rPr lang="en-US" dirty="0"/>
              <a:t/>
            </a:r>
            <a:br>
              <a:rPr lang="en-US" dirty="0"/>
            </a:br>
            <a:r>
              <a:rPr lang="en-US" dirty="0"/>
              <a:t>}</a:t>
            </a:r>
            <a:br>
              <a:rPr lang="en-US" dirty="0"/>
            </a:br>
            <a:r>
              <a:rPr lang="en-US" dirty="0" smtClean="0"/>
              <a:t>document.img1.src=</a:t>
            </a:r>
            <a:r>
              <a:rPr lang="en-US" dirty="0" err="1" smtClean="0"/>
              <a:t>MySlides</a:t>
            </a:r>
            <a:r>
              <a:rPr lang="en-US" dirty="0" smtClean="0"/>
              <a:t>[index]</a:t>
            </a:r>
            <a:r>
              <a:rPr lang="en-US" dirty="0"/>
              <a:t/>
            </a:r>
            <a:br>
              <a:rPr lang="en-US" dirty="0"/>
            </a:br>
            <a:r>
              <a:rPr lang="en-US" dirty="0"/>
              <a:t>}</a:t>
            </a:r>
            <a:br>
              <a:rPr lang="en-US" dirty="0"/>
            </a:br>
            <a:r>
              <a:rPr lang="en-US" dirty="0"/>
              <a:t>}</a:t>
            </a:r>
            <a:br>
              <a:rPr lang="en-US" dirty="0"/>
            </a:br>
            <a:r>
              <a:rPr lang="en-US" dirty="0"/>
              <a:t>&lt;/script&gt;</a:t>
            </a:r>
            <a:br>
              <a:rPr lang="en-US" dirty="0"/>
            </a:br>
            <a:r>
              <a:rPr lang="en-US" dirty="0"/>
              <a:t>&lt;/head&gt;</a:t>
            </a:r>
          </a:p>
          <a:p>
            <a:endParaRPr lang="en-US" dirty="0"/>
          </a:p>
        </p:txBody>
      </p:sp>
    </p:spTree>
    <p:extLst>
      <p:ext uri="{BB962C8B-B14F-4D97-AF65-F5344CB8AC3E}">
        <p14:creationId xmlns:p14="http://schemas.microsoft.com/office/powerpoint/2010/main" val="1725108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&lt;body&gt;</a:t>
            </a:r>
            <a:br>
              <a:rPr lang="en-US" dirty="0"/>
            </a:br>
            <a:r>
              <a:rPr lang="en-US" dirty="0"/>
              <a:t>&lt;P align=”center</a:t>
            </a:r>
            <a:r>
              <a:rPr lang="en-US" dirty="0" smtClean="0"/>
              <a:t>”&gt;</a:t>
            </a:r>
          </a:p>
          <a:p>
            <a:r>
              <a:rPr lang="en-US" dirty="0" smtClean="0"/>
              <a:t>&lt;</a:t>
            </a:r>
            <a:r>
              <a:rPr lang="en-US" dirty="0" err="1"/>
              <a:t>img</a:t>
            </a:r>
            <a:r>
              <a:rPr lang="en-US" dirty="0"/>
              <a:t> </a:t>
            </a:r>
            <a:r>
              <a:rPr lang="en-US" dirty="0" err="1"/>
              <a:t>src</a:t>
            </a:r>
            <a:r>
              <a:rPr lang="en-US" dirty="0"/>
              <a:t>=”banner1.jpg” name</a:t>
            </a:r>
            <a:r>
              <a:rPr lang="en-US" dirty="0" smtClean="0"/>
              <a:t>=”img1” </a:t>
            </a:r>
            <a:r>
              <a:rPr lang="en-US" dirty="0"/>
              <a:t>width=”900″ height=”120″ </a:t>
            </a:r>
            <a:r>
              <a:rPr lang="en-US" dirty="0" smtClean="0"/>
              <a:t>/&gt;</a:t>
            </a:r>
          </a:p>
          <a:p>
            <a:r>
              <a:rPr lang="en-US" dirty="0" smtClean="0"/>
              <a:t>&lt;</a:t>
            </a:r>
            <a:r>
              <a:rPr lang="en-US" dirty="0"/>
              <a:t>p&gt;</a:t>
            </a:r>
            <a:br>
              <a:rPr lang="en-US" dirty="0"/>
            </a:br>
            <a:r>
              <a:rPr lang="en-US" dirty="0"/>
              <a:t>&lt;center&gt;</a:t>
            </a:r>
            <a:br>
              <a:rPr lang="en-US" dirty="0"/>
            </a:br>
            <a:r>
              <a:rPr lang="en-US" dirty="0"/>
              <a:t>&lt;table border=0&gt;</a:t>
            </a:r>
            <a:br>
              <a:rPr lang="en-US" dirty="0"/>
            </a:br>
            <a:r>
              <a:rPr lang="en-US" dirty="0"/>
              <a:t>&lt;</a:t>
            </a:r>
            <a:r>
              <a:rPr lang="en-US" dirty="0" err="1"/>
              <a:t>tr</a:t>
            </a:r>
            <a:r>
              <a:rPr lang="en-US" dirty="0"/>
              <a:t>&gt;</a:t>
            </a:r>
            <a:br>
              <a:rPr lang="en-US" dirty="0"/>
            </a:br>
            <a:r>
              <a:rPr lang="en-US" dirty="0"/>
              <a:t>&lt;td align=center&gt;</a:t>
            </a:r>
            <a:br>
              <a:rPr lang="en-US" dirty="0"/>
            </a:br>
            <a:r>
              <a:rPr lang="en-US" dirty="0"/>
              <a:t>&lt;input type=”button” value=”Back” </a:t>
            </a:r>
            <a:r>
              <a:rPr lang="en-US" dirty="0" err="1"/>
              <a:t>onclick</a:t>
            </a:r>
            <a:r>
              <a:rPr lang="en-US" dirty="0"/>
              <a:t>=”</a:t>
            </a:r>
            <a:r>
              <a:rPr lang="en-US" dirty="0" err="1"/>
              <a:t>ShowSlides</a:t>
            </a:r>
            <a:r>
              <a:rPr lang="en-US" dirty="0"/>
              <a:t>(-1)”&gt;</a:t>
            </a:r>
            <a:br>
              <a:rPr lang="en-US" dirty="0"/>
            </a:br>
            <a:r>
              <a:rPr lang="en-US" dirty="0"/>
              <a:t>&lt;input type=”button” value=”Forward” </a:t>
            </a:r>
            <a:r>
              <a:rPr lang="en-US" dirty="0" err="1"/>
              <a:t>onclick</a:t>
            </a:r>
            <a:r>
              <a:rPr lang="en-US" dirty="0"/>
              <a:t>=”</a:t>
            </a:r>
            <a:r>
              <a:rPr lang="en-US" dirty="0" err="1"/>
              <a:t>ShowSlides</a:t>
            </a:r>
            <a:r>
              <a:rPr lang="en-US" dirty="0"/>
              <a:t>(1)”&gt;</a:t>
            </a:r>
          </a:p>
          <a:p>
            <a:r>
              <a:rPr lang="en-US" dirty="0"/>
              <a:t>&lt;/td&gt;</a:t>
            </a:r>
            <a:br>
              <a:rPr lang="en-US" dirty="0"/>
            </a:br>
            <a:r>
              <a:rPr lang="en-US" dirty="0"/>
              <a:t>&lt;/</a:t>
            </a:r>
            <a:r>
              <a:rPr lang="en-US" dirty="0" err="1"/>
              <a:t>tr</a:t>
            </a:r>
            <a:r>
              <a:rPr lang="en-US" dirty="0"/>
              <a:t>&gt;</a:t>
            </a:r>
            <a:br>
              <a:rPr lang="en-US" dirty="0"/>
            </a:br>
            <a:r>
              <a:rPr lang="en-US" dirty="0"/>
              <a:t>&lt;/table&gt;</a:t>
            </a:r>
            <a:br>
              <a:rPr lang="en-US" dirty="0"/>
            </a:br>
            <a:r>
              <a:rPr lang="en-US" dirty="0"/>
              <a:t>&lt;/center&gt;</a:t>
            </a:r>
            <a:br>
              <a:rPr lang="en-US" dirty="0"/>
            </a:br>
            <a:r>
              <a:rPr lang="en-US" dirty="0"/>
              <a:t>&lt;/body&gt;</a:t>
            </a:r>
          </a:p>
          <a:p>
            <a:endParaRPr lang="en-US" dirty="0"/>
          </a:p>
        </p:txBody>
      </p:sp>
    </p:spTree>
    <p:extLst>
      <p:ext uri="{BB962C8B-B14F-4D97-AF65-F5344CB8AC3E}">
        <p14:creationId xmlns:p14="http://schemas.microsoft.com/office/powerpoint/2010/main" val="1426843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err="1" smtClean="0"/>
              <a:t>Pulldown</a:t>
            </a:r>
            <a:r>
              <a:rPr lang="en-US" dirty="0" smtClean="0"/>
              <a:t> menu</a:t>
            </a:r>
            <a:endParaRPr lang="en-US" dirty="0"/>
          </a:p>
        </p:txBody>
      </p:sp>
      <p:sp>
        <p:nvSpPr>
          <p:cNvPr id="3" name="Content Placeholder 2"/>
          <p:cNvSpPr>
            <a:spLocks noGrp="1"/>
          </p:cNvSpPr>
          <p:nvPr>
            <p:ph idx="1"/>
          </p:nvPr>
        </p:nvSpPr>
        <p:spPr/>
        <p:txBody>
          <a:bodyPr/>
          <a:lstStyle/>
          <a:p>
            <a:r>
              <a:rPr lang="en-US" dirty="0"/>
              <a:t>Menu Bar is a graphical user interface control that serves as a navigation header for your web application or site.</a:t>
            </a:r>
          </a:p>
        </p:txBody>
      </p:sp>
    </p:spTree>
    <p:extLst>
      <p:ext uri="{BB962C8B-B14F-4D97-AF65-F5344CB8AC3E}">
        <p14:creationId xmlns:p14="http://schemas.microsoft.com/office/powerpoint/2010/main" val="397268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0000" lnSpcReduction="20000"/>
          </a:bodyPr>
          <a:lstStyle/>
          <a:p>
            <a:r>
              <a:rPr lang="en-US" dirty="0" smtClean="0"/>
              <a:t>&lt;html&gt;</a:t>
            </a:r>
          </a:p>
          <a:p>
            <a:r>
              <a:rPr lang="en-US" dirty="0" smtClean="0"/>
              <a:t>&lt;head&gt;</a:t>
            </a:r>
          </a:p>
          <a:p>
            <a:r>
              <a:rPr lang="en-US" dirty="0" smtClean="0"/>
              <a:t>&lt;script&gt;</a:t>
            </a:r>
          </a:p>
          <a:p>
            <a:r>
              <a:rPr lang="en-US" dirty="0" smtClean="0"/>
              <a:t>function </a:t>
            </a:r>
            <a:r>
              <a:rPr lang="en-US" dirty="0" err="1" smtClean="0"/>
              <a:t>Displaypage</a:t>
            </a:r>
            <a:r>
              <a:rPr lang="en-US" dirty="0" smtClean="0"/>
              <a:t>(c){</a:t>
            </a:r>
          </a:p>
          <a:p>
            <a:r>
              <a:rPr lang="en-US" dirty="0" smtClean="0"/>
              <a:t>  page = </a:t>
            </a:r>
            <a:r>
              <a:rPr lang="en-US" dirty="0" err="1" smtClean="0"/>
              <a:t>c.options</a:t>
            </a:r>
            <a:r>
              <a:rPr lang="en-US" dirty="0" smtClean="0"/>
              <a:t>[</a:t>
            </a:r>
            <a:r>
              <a:rPr lang="en-US" dirty="0" err="1" smtClean="0"/>
              <a:t>c.selectedIndex</a:t>
            </a:r>
            <a:r>
              <a:rPr lang="en-US" dirty="0" smtClean="0"/>
              <a:t>].value</a:t>
            </a:r>
          </a:p>
          <a:p>
            <a:r>
              <a:rPr lang="en-US" dirty="0" smtClean="0"/>
              <a:t>  if(page != "“)  {</a:t>
            </a:r>
          </a:p>
          <a:p>
            <a:r>
              <a:rPr lang="en-US" dirty="0" smtClean="0"/>
              <a:t>     </a:t>
            </a:r>
            <a:r>
              <a:rPr lang="en-US" dirty="0" err="1" smtClean="0"/>
              <a:t>window.location</a:t>
            </a:r>
            <a:r>
              <a:rPr lang="en-US" dirty="0" smtClean="0"/>
              <a:t> = page</a:t>
            </a:r>
          </a:p>
          <a:p>
            <a:r>
              <a:rPr lang="en-US" dirty="0" smtClean="0"/>
              <a:t>  }}</a:t>
            </a:r>
          </a:p>
          <a:p>
            <a:r>
              <a:rPr lang="en-US" dirty="0" smtClean="0"/>
              <a:t>&lt;/script&gt;&lt;/head&gt;</a:t>
            </a:r>
          </a:p>
          <a:p>
            <a:r>
              <a:rPr lang="en-US" dirty="0" smtClean="0"/>
              <a:t>&lt;body </a:t>
            </a:r>
            <a:r>
              <a:rPr lang="en-US" dirty="0" err="1" smtClean="0"/>
              <a:t>onload</a:t>
            </a:r>
            <a:r>
              <a:rPr lang="en-US" dirty="0" smtClean="0"/>
              <a:t>="document.Form1.MenuChoice.selectedIndex=0"&gt;</a:t>
            </a:r>
          </a:p>
          <a:p>
            <a:r>
              <a:rPr lang="en-US" dirty="0" smtClean="0"/>
              <a:t>&lt;form name="Form1"&gt;</a:t>
            </a:r>
          </a:p>
          <a:p>
            <a:r>
              <a:rPr lang="en-US" dirty="0" smtClean="0"/>
              <a:t>&lt;select name="</a:t>
            </a:r>
            <a:r>
              <a:rPr lang="en-US" dirty="0" err="1" smtClean="0"/>
              <a:t>MenuChoice</a:t>
            </a:r>
            <a:r>
              <a:rPr lang="en-US" dirty="0" smtClean="0"/>
              <a:t>" </a:t>
            </a:r>
            <a:r>
              <a:rPr lang="en-US" dirty="0" err="1" smtClean="0"/>
              <a:t>onchange</a:t>
            </a:r>
            <a:r>
              <a:rPr lang="en-US" dirty="0" smtClean="0"/>
              <a:t>="</a:t>
            </a:r>
            <a:r>
              <a:rPr lang="en-US" dirty="0" err="1" smtClean="0"/>
              <a:t>Displaypage</a:t>
            </a:r>
            <a:r>
              <a:rPr lang="en-US" dirty="0" smtClean="0"/>
              <a:t>(this)"&gt;</a:t>
            </a:r>
          </a:p>
          <a:p>
            <a:r>
              <a:rPr lang="en-US" dirty="0" smtClean="0"/>
              <a:t>&lt;option&gt;Products&lt;/option&gt;</a:t>
            </a:r>
          </a:p>
          <a:p>
            <a:r>
              <a:rPr lang="en-US" dirty="0" smtClean="0"/>
              <a:t>&lt;option value="computer.html"&gt;computers&lt;/option&gt;</a:t>
            </a:r>
          </a:p>
          <a:p>
            <a:r>
              <a:rPr lang="en-US" dirty="0" smtClean="0"/>
              <a:t>&lt;option value="monitors.html"&gt;monitors&lt;/option&gt;</a:t>
            </a:r>
          </a:p>
          <a:p>
            <a:r>
              <a:rPr lang="en-US" dirty="0" smtClean="0"/>
              <a:t>&lt;/select&gt;&lt;/form&gt;&lt;/body&gt;&lt;/html&gt;</a:t>
            </a:r>
            <a:endParaRPr lang="en-US" dirty="0"/>
          </a:p>
        </p:txBody>
      </p:sp>
    </p:spTree>
    <p:extLst>
      <p:ext uri="{BB962C8B-B14F-4D97-AF65-F5344CB8AC3E}">
        <p14:creationId xmlns:p14="http://schemas.microsoft.com/office/powerpoint/2010/main" val="43601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Banner</a:t>
            </a:r>
            <a:endParaRPr lang="en-US" dirty="0"/>
          </a:p>
        </p:txBody>
      </p:sp>
      <p:pic>
        <p:nvPicPr>
          <p:cNvPr id="1026" name="Picture 2" descr="eH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209800"/>
            <a:ext cx="5819775" cy="4041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103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990600" y="1219200"/>
            <a:ext cx="3905250" cy="2857500"/>
          </a:xfrm>
          <a:prstGeom prst="rect">
            <a:avLst/>
          </a:prstGeom>
          <a:noFill/>
          <a:ln w="9525">
            <a:noFill/>
            <a:miter lim="800000"/>
            <a:headEnd/>
            <a:tailEnd/>
          </a:ln>
          <a:effectLst/>
        </p:spPr>
      </p:pic>
    </p:spTree>
    <p:extLst>
      <p:ext uri="{BB962C8B-B14F-4D97-AF65-F5344CB8AC3E}">
        <p14:creationId xmlns:p14="http://schemas.microsoft.com/office/powerpoint/2010/main" val="1569534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Dynamically Changing Menu</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Making options listed context sensitive by changing menu dynamically.</a:t>
            </a:r>
          </a:p>
          <a:p>
            <a:r>
              <a:rPr lang="en-US" dirty="0" smtClean="0"/>
              <a:t>&lt;body </a:t>
            </a:r>
            <a:r>
              <a:rPr lang="en-US" dirty="0" err="1" smtClean="0"/>
              <a:t>onload</a:t>
            </a:r>
            <a:r>
              <a:rPr lang="en-US" dirty="0" smtClean="0"/>
              <a:t>="document.Form1.DeptList.selectedIndex=0"&gt;</a:t>
            </a:r>
          </a:p>
          <a:p>
            <a:r>
              <a:rPr lang="en-US" dirty="0" smtClean="0"/>
              <a:t>&lt;form name="Form1"&gt;</a:t>
            </a:r>
          </a:p>
          <a:p>
            <a:r>
              <a:rPr lang="en-US" dirty="0" smtClean="0"/>
              <a:t>&lt;select name="</a:t>
            </a:r>
            <a:r>
              <a:rPr lang="en-US" dirty="0" err="1" smtClean="0"/>
              <a:t>DeptList</a:t>
            </a:r>
            <a:r>
              <a:rPr lang="en-US" dirty="0" smtClean="0"/>
              <a:t>" </a:t>
            </a:r>
            <a:r>
              <a:rPr lang="en-US" b="1" dirty="0" err="1" smtClean="0"/>
              <a:t>onchange</a:t>
            </a:r>
            <a:r>
              <a:rPr lang="en-US" b="1" dirty="0" smtClean="0"/>
              <a:t>="</a:t>
            </a:r>
            <a:r>
              <a:rPr lang="en-US" b="1" dirty="0" err="1" smtClean="0"/>
              <a:t>GetEmp</a:t>
            </a:r>
            <a:r>
              <a:rPr lang="en-US" b="1" dirty="0" smtClean="0"/>
              <a:t>(this)"&gt;</a:t>
            </a:r>
          </a:p>
          <a:p>
            <a:r>
              <a:rPr lang="en-US" dirty="0" smtClean="0"/>
              <a:t>&lt;option value="0"&gt;Department&lt;/option&gt;</a:t>
            </a:r>
          </a:p>
          <a:p>
            <a:r>
              <a:rPr lang="en-US" dirty="0" smtClean="0"/>
              <a:t>&lt;option value="1"&gt;Sales&lt;/option&gt;</a:t>
            </a:r>
          </a:p>
          <a:p>
            <a:r>
              <a:rPr lang="en-US" dirty="0" smtClean="0"/>
              <a:t>&lt;option value="2"&gt;Marketing&lt;/option&gt;</a:t>
            </a:r>
          </a:p>
          <a:p>
            <a:r>
              <a:rPr lang="en-US" dirty="0" smtClean="0"/>
              <a:t>&lt;/select&gt;</a:t>
            </a:r>
          </a:p>
          <a:p>
            <a:r>
              <a:rPr lang="en-US" dirty="0" smtClean="0"/>
              <a:t>&lt;select name="Employees"&gt;</a:t>
            </a:r>
          </a:p>
          <a:p>
            <a:r>
              <a:rPr lang="en-US" dirty="0" smtClean="0"/>
              <a:t>&lt;option value="0"&gt; Employees&lt;/option&gt;</a:t>
            </a:r>
          </a:p>
          <a:p>
            <a:r>
              <a:rPr lang="en-US" dirty="0" smtClean="0"/>
              <a:t>&lt;/select&gt;</a:t>
            </a:r>
          </a:p>
          <a:p>
            <a:r>
              <a:rPr lang="en-US" dirty="0" smtClean="0"/>
              <a:t>&lt;/form&gt;</a:t>
            </a:r>
          </a:p>
          <a:p>
            <a:r>
              <a:rPr lang="en-US" dirty="0" smtClean="0"/>
              <a:t>&lt;/body&gt;</a:t>
            </a:r>
          </a:p>
          <a:p>
            <a:endParaRPr lang="en-US" dirty="0"/>
          </a:p>
        </p:txBody>
      </p:sp>
    </p:spTree>
    <p:extLst>
      <p:ext uri="{BB962C8B-B14F-4D97-AF65-F5344CB8AC3E}">
        <p14:creationId xmlns:p14="http://schemas.microsoft.com/office/powerpoint/2010/main" val="1653981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1" name="Picture 3"/>
          <p:cNvPicPr>
            <a:picLocks noChangeAspect="1" noChangeArrowheads="1"/>
          </p:cNvPicPr>
          <p:nvPr/>
        </p:nvPicPr>
        <p:blipFill>
          <a:blip r:embed="rId2"/>
          <a:srcRect/>
          <a:stretch>
            <a:fillRect/>
          </a:stretch>
        </p:blipFill>
        <p:spPr bwMode="auto">
          <a:xfrm>
            <a:off x="2209799" y="2362200"/>
            <a:ext cx="4921135" cy="2438400"/>
          </a:xfrm>
          <a:prstGeom prst="rect">
            <a:avLst/>
          </a:prstGeom>
          <a:noFill/>
          <a:ln w="9525">
            <a:noFill/>
            <a:miter lim="800000"/>
            <a:headEnd/>
            <a:tailEnd/>
          </a:ln>
          <a:effectLst/>
        </p:spPr>
      </p:pic>
    </p:spTree>
    <p:extLst>
      <p:ext uri="{BB962C8B-B14F-4D97-AF65-F5344CB8AC3E}">
        <p14:creationId xmlns:p14="http://schemas.microsoft.com/office/powerpoint/2010/main" val="1585314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62500" lnSpcReduction="20000"/>
          </a:bodyPr>
          <a:lstStyle/>
          <a:p>
            <a:r>
              <a:rPr lang="en-US" dirty="0" smtClean="0"/>
              <a:t>function </a:t>
            </a:r>
            <a:r>
              <a:rPr lang="en-US" dirty="0" err="1" smtClean="0"/>
              <a:t>GetEmp</a:t>
            </a:r>
            <a:r>
              <a:rPr lang="en-US" dirty="0" smtClean="0"/>
              <a:t>(D){</a:t>
            </a:r>
          </a:p>
          <a:p>
            <a:r>
              <a:rPr lang="en-US" dirty="0" err="1" smtClean="0"/>
              <a:t>var</a:t>
            </a:r>
            <a:r>
              <a:rPr lang="en-US" dirty="0" smtClean="0"/>
              <a:t> </a:t>
            </a:r>
            <a:r>
              <a:rPr lang="en-US" dirty="0" err="1" smtClean="0"/>
              <a:t>SalesStaff</a:t>
            </a:r>
            <a:r>
              <a:rPr lang="en-US" dirty="0" smtClean="0"/>
              <a:t> = new Array('Bob </a:t>
            </a:r>
            <a:r>
              <a:rPr lang="en-US" dirty="0" err="1" smtClean="0"/>
              <a:t>Smith','Mark</a:t>
            </a:r>
            <a:r>
              <a:rPr lang="en-US" dirty="0" smtClean="0"/>
              <a:t> Jones', 'Sue Roger');</a:t>
            </a:r>
          </a:p>
          <a:p>
            <a:r>
              <a:rPr lang="en-US" dirty="0" err="1" smtClean="0"/>
              <a:t>var</a:t>
            </a:r>
            <a:r>
              <a:rPr lang="en-US" dirty="0" smtClean="0"/>
              <a:t> </a:t>
            </a:r>
            <a:r>
              <a:rPr lang="en-US" dirty="0" err="1" smtClean="0"/>
              <a:t>MarketingStaff</a:t>
            </a:r>
            <a:r>
              <a:rPr lang="en-US" dirty="0" smtClean="0"/>
              <a:t> = new Array('Amber </a:t>
            </a:r>
            <a:r>
              <a:rPr lang="en-US" dirty="0" err="1" smtClean="0"/>
              <a:t>Thomas','Joanne</a:t>
            </a:r>
            <a:r>
              <a:rPr lang="en-US" dirty="0" smtClean="0"/>
              <a:t> </a:t>
            </a:r>
            <a:r>
              <a:rPr lang="en-US" dirty="0" err="1" smtClean="0"/>
              <a:t>Johnson','Sandy</a:t>
            </a:r>
            <a:r>
              <a:rPr lang="en-US" dirty="0" smtClean="0"/>
              <a:t> Russell');</a:t>
            </a:r>
          </a:p>
          <a:p>
            <a:r>
              <a:rPr lang="en-US" dirty="0" smtClean="0"/>
              <a:t> for(</a:t>
            </a:r>
            <a:r>
              <a:rPr lang="en-US" dirty="0" err="1" smtClean="0"/>
              <a:t>i</a:t>
            </a:r>
            <a:r>
              <a:rPr lang="en-US" dirty="0" smtClean="0"/>
              <a:t>=1;i&lt;=document.Form1.Employees.options.length-1;i++) {</a:t>
            </a:r>
          </a:p>
          <a:p>
            <a:r>
              <a:rPr lang="en-US" dirty="0" smtClean="0"/>
              <a:t>   document.Form1.Employees.options.remove(</a:t>
            </a:r>
            <a:r>
              <a:rPr lang="en-US" dirty="0" err="1" smtClean="0"/>
              <a:t>i</a:t>
            </a:r>
            <a:r>
              <a:rPr lang="en-US" dirty="0" smtClean="0"/>
              <a:t>);</a:t>
            </a:r>
          </a:p>
          <a:p>
            <a:r>
              <a:rPr lang="en-US" dirty="0" smtClean="0"/>
              <a:t> }</a:t>
            </a:r>
          </a:p>
          <a:p>
            <a:r>
              <a:rPr lang="en-US" dirty="0" smtClean="0"/>
              <a:t> Dept = </a:t>
            </a:r>
            <a:r>
              <a:rPr lang="en-US" dirty="0" err="1" smtClean="0"/>
              <a:t>D.options</a:t>
            </a:r>
            <a:r>
              <a:rPr lang="en-US" dirty="0" smtClean="0"/>
              <a:t>[</a:t>
            </a:r>
            <a:r>
              <a:rPr lang="en-US" dirty="0" err="1" smtClean="0"/>
              <a:t>D.selectedIndex</a:t>
            </a:r>
            <a:r>
              <a:rPr lang="en-US" dirty="0" smtClean="0"/>
              <a:t>].value;</a:t>
            </a:r>
          </a:p>
          <a:p>
            <a:r>
              <a:rPr lang="en-US" dirty="0" smtClean="0"/>
              <a:t> if(Dept != "“) {</a:t>
            </a:r>
          </a:p>
          <a:p>
            <a:r>
              <a:rPr lang="en-US" dirty="0" smtClean="0"/>
              <a:t>  if(Dept == '1‘)  {</a:t>
            </a:r>
          </a:p>
          <a:p>
            <a:r>
              <a:rPr lang="en-US" dirty="0" smtClean="0"/>
              <a:t>    for(</a:t>
            </a:r>
            <a:r>
              <a:rPr lang="en-US" dirty="0" err="1" smtClean="0"/>
              <a:t>i</a:t>
            </a:r>
            <a:r>
              <a:rPr lang="en-US" dirty="0" smtClean="0"/>
              <a:t>=1;i&lt;=</a:t>
            </a:r>
            <a:r>
              <a:rPr lang="en-US" dirty="0" err="1" smtClean="0"/>
              <a:t>SalesStaff.length;i</a:t>
            </a:r>
            <a:r>
              <a:rPr lang="en-US" dirty="0" smtClean="0"/>
              <a:t>++)    {</a:t>
            </a:r>
          </a:p>
          <a:p>
            <a:r>
              <a:rPr lang="en-US" dirty="0" smtClean="0"/>
              <a:t>       document.Form1.Employees.options[</a:t>
            </a:r>
            <a:r>
              <a:rPr lang="en-US" dirty="0" err="1" smtClean="0"/>
              <a:t>i</a:t>
            </a:r>
            <a:r>
              <a:rPr lang="en-US" dirty="0" smtClean="0"/>
              <a:t>] = new Option(</a:t>
            </a:r>
            <a:r>
              <a:rPr lang="en-US" dirty="0" err="1" smtClean="0"/>
              <a:t>SalesStaff</a:t>
            </a:r>
            <a:r>
              <a:rPr lang="en-US" dirty="0" smtClean="0"/>
              <a:t>[i-1]);</a:t>
            </a:r>
          </a:p>
          <a:p>
            <a:r>
              <a:rPr lang="en-US" dirty="0" smtClean="0"/>
              <a:t>    }   }</a:t>
            </a:r>
          </a:p>
          <a:p>
            <a:r>
              <a:rPr lang="en-US" dirty="0" smtClean="0"/>
              <a:t>  if(Dept == '2')   {</a:t>
            </a:r>
          </a:p>
          <a:p>
            <a:r>
              <a:rPr lang="en-US" dirty="0" smtClean="0"/>
              <a:t>    for(</a:t>
            </a:r>
            <a:r>
              <a:rPr lang="en-US" dirty="0" err="1" smtClean="0"/>
              <a:t>i</a:t>
            </a:r>
            <a:r>
              <a:rPr lang="en-US" dirty="0" smtClean="0"/>
              <a:t>=1;i&lt;=</a:t>
            </a:r>
            <a:r>
              <a:rPr lang="en-US" dirty="0" err="1" smtClean="0"/>
              <a:t>MarketingStaff.length;i</a:t>
            </a:r>
            <a:r>
              <a:rPr lang="en-US" dirty="0" smtClean="0"/>
              <a:t>++)    {</a:t>
            </a:r>
          </a:p>
          <a:p>
            <a:r>
              <a:rPr lang="en-US" dirty="0" smtClean="0"/>
              <a:t>       document.Form1.Employees.options[</a:t>
            </a:r>
            <a:r>
              <a:rPr lang="en-US" dirty="0" err="1" smtClean="0"/>
              <a:t>i</a:t>
            </a:r>
            <a:r>
              <a:rPr lang="en-US" dirty="0" smtClean="0"/>
              <a:t>] = new Option(</a:t>
            </a:r>
            <a:r>
              <a:rPr lang="en-US" dirty="0" err="1" smtClean="0"/>
              <a:t>MarketingStaff</a:t>
            </a:r>
            <a:r>
              <a:rPr lang="en-US" dirty="0" smtClean="0"/>
              <a:t>[i-1]);</a:t>
            </a:r>
          </a:p>
          <a:p>
            <a:r>
              <a:rPr lang="en-US" dirty="0" smtClean="0"/>
              <a:t>    }   }   } }</a:t>
            </a:r>
            <a:endParaRPr lang="en-US" dirty="0"/>
          </a:p>
        </p:txBody>
      </p:sp>
    </p:spTree>
    <p:extLst>
      <p:ext uri="{BB962C8B-B14F-4D97-AF65-F5344CB8AC3E}">
        <p14:creationId xmlns:p14="http://schemas.microsoft.com/office/powerpoint/2010/main" val="800200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1524001" y="1524000"/>
            <a:ext cx="5867400" cy="24531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075" name="Picture 3"/>
          <p:cNvPicPr>
            <a:picLocks noGrp="1" noChangeAspect="1" noChangeArrowheads="1"/>
          </p:cNvPicPr>
          <p:nvPr>
            <p:ph idx="1"/>
          </p:nvPr>
        </p:nvPicPr>
        <p:blipFill>
          <a:blip r:embed="rId3"/>
          <a:srcRect/>
          <a:stretch>
            <a:fillRect/>
          </a:stretch>
        </p:blipFill>
        <p:spPr bwMode="auto">
          <a:xfrm>
            <a:off x="1752600" y="4343400"/>
            <a:ext cx="5334001" cy="2421571"/>
          </a:xfrm>
          <a:prstGeom prst="rect">
            <a:avLst/>
          </a:prstGeom>
          <a:noFill/>
          <a:ln w="9525">
            <a:noFill/>
            <a:miter lim="800000"/>
            <a:headEnd/>
            <a:tailEnd/>
          </a:ln>
          <a:effectLst/>
        </p:spPr>
      </p:pic>
    </p:spTree>
    <p:extLst>
      <p:ext uri="{BB962C8B-B14F-4D97-AF65-F5344CB8AC3E}">
        <p14:creationId xmlns:p14="http://schemas.microsoft.com/office/powerpoint/2010/main" val="3834202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Menu Selection</a:t>
            </a:r>
            <a:endParaRPr lang="en-US" dirty="0"/>
          </a:p>
        </p:txBody>
      </p:sp>
      <p:sp>
        <p:nvSpPr>
          <p:cNvPr id="3" name="Content Placeholder 2"/>
          <p:cNvSpPr>
            <a:spLocks noGrp="1"/>
          </p:cNvSpPr>
          <p:nvPr>
            <p:ph idx="1"/>
          </p:nvPr>
        </p:nvSpPr>
        <p:spPr/>
        <p:txBody>
          <a:bodyPr/>
          <a:lstStyle/>
          <a:p>
            <a:r>
              <a:rPr lang="en-US" dirty="0" smtClean="0"/>
              <a:t>Problem with Menu – User doesn’t select an item from Menu before submitting the form.</a:t>
            </a:r>
          </a:p>
          <a:p>
            <a:r>
              <a:rPr lang="en-US" dirty="0" smtClean="0"/>
              <a:t>This could cause the problem </a:t>
            </a:r>
          </a:p>
          <a:p>
            <a:r>
              <a:rPr lang="en-US" dirty="0" smtClean="0"/>
              <a:t>Problem can be solved by </a:t>
            </a:r>
            <a:r>
              <a:rPr lang="en-US" dirty="0" err="1" smtClean="0"/>
              <a:t>Javascript</a:t>
            </a:r>
            <a:r>
              <a:rPr lang="en-US" dirty="0" smtClean="0"/>
              <a:t> to determine whether the required menu option is selected or not before submitting the form.</a:t>
            </a:r>
          </a:p>
          <a:p>
            <a:r>
              <a:rPr lang="en-US" dirty="0" smtClean="0"/>
              <a:t>&lt;form </a:t>
            </a:r>
            <a:r>
              <a:rPr lang="en-US" dirty="0" err="1" smtClean="0"/>
              <a:t>onsubmit</a:t>
            </a:r>
            <a:r>
              <a:rPr lang="en-US" dirty="0" smtClean="0"/>
              <a:t>=“return </a:t>
            </a:r>
            <a:r>
              <a:rPr lang="en-US" dirty="0" err="1" smtClean="0"/>
              <a:t>ValidateForm</a:t>
            </a:r>
            <a:r>
              <a:rPr lang="en-US" dirty="0" smtClean="0"/>
              <a:t>()” action = “Form2.html”&gt;</a:t>
            </a:r>
          </a:p>
        </p:txBody>
      </p:sp>
    </p:spTree>
    <p:extLst>
      <p:ext uri="{BB962C8B-B14F-4D97-AF65-F5344CB8AC3E}">
        <p14:creationId xmlns:p14="http://schemas.microsoft.com/office/powerpoint/2010/main" val="830224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&lt;body&gt;</a:t>
            </a:r>
          </a:p>
          <a:p>
            <a:r>
              <a:rPr lang="en-US" dirty="0" smtClean="0"/>
              <a:t>&lt;form </a:t>
            </a:r>
            <a:r>
              <a:rPr lang="en-US" b="1" dirty="0" err="1" smtClean="0"/>
              <a:t>onsubmit</a:t>
            </a:r>
            <a:r>
              <a:rPr lang="en-US" b="1" dirty="0" smtClean="0"/>
              <a:t>="return </a:t>
            </a:r>
            <a:r>
              <a:rPr lang="en-US" b="1" dirty="0" err="1" smtClean="0"/>
              <a:t>ValidateForm</a:t>
            </a:r>
            <a:r>
              <a:rPr lang="en-US" b="1" dirty="0" smtClean="0"/>
              <a:t>(this)" </a:t>
            </a:r>
            <a:r>
              <a:rPr lang="en-US" dirty="0" smtClean="0"/>
              <a:t>name="Form1" action="Form2.html"&gt;</a:t>
            </a:r>
          </a:p>
          <a:p>
            <a:r>
              <a:rPr lang="en-US" dirty="0" smtClean="0"/>
              <a:t>&lt;select name="Candidate"&gt;</a:t>
            </a:r>
          </a:p>
          <a:p>
            <a:r>
              <a:rPr lang="en-US" dirty="0" smtClean="0"/>
              <a:t>&lt;option value=""&gt; Vote For president&lt;/option&gt;</a:t>
            </a:r>
          </a:p>
          <a:p>
            <a:r>
              <a:rPr lang="en-US" dirty="0" smtClean="0"/>
              <a:t>&lt;option value="0"&gt; Amber Thomas&lt;/option&gt;</a:t>
            </a:r>
          </a:p>
          <a:p>
            <a:r>
              <a:rPr lang="en-US" dirty="0" smtClean="0"/>
              <a:t>&lt;option value="1"&gt; Joanne </a:t>
            </a:r>
            <a:r>
              <a:rPr lang="en-US" dirty="0" err="1" smtClean="0"/>
              <a:t>Admas</a:t>
            </a:r>
            <a:r>
              <a:rPr lang="en-US" dirty="0" smtClean="0"/>
              <a:t>&lt;/option&gt;</a:t>
            </a:r>
          </a:p>
          <a:p>
            <a:r>
              <a:rPr lang="en-US" dirty="0" smtClean="0"/>
              <a:t>&lt;option value="2"&gt; </a:t>
            </a:r>
            <a:r>
              <a:rPr lang="en-US" dirty="0" err="1" smtClean="0"/>
              <a:t>Sandhy</a:t>
            </a:r>
            <a:r>
              <a:rPr lang="en-US" dirty="0" smtClean="0"/>
              <a:t> Rogers&lt;/option&gt;</a:t>
            </a:r>
          </a:p>
          <a:p>
            <a:r>
              <a:rPr lang="en-US" dirty="0" smtClean="0"/>
              <a:t>&lt;option value="3"&gt; Sue Smith&lt;/option&gt;</a:t>
            </a:r>
          </a:p>
          <a:p>
            <a:r>
              <a:rPr lang="en-US" dirty="0" smtClean="0"/>
              <a:t>&lt;option value="4"&gt; Tom Paine&lt;/option&gt;</a:t>
            </a:r>
          </a:p>
          <a:p>
            <a:r>
              <a:rPr lang="en-US" dirty="0" smtClean="0"/>
              <a:t>&lt;input type = "submit" value="Submit" /&gt;</a:t>
            </a:r>
          </a:p>
          <a:p>
            <a:r>
              <a:rPr lang="en-US" dirty="0" smtClean="0"/>
              <a:t>&lt;/form&gt;</a:t>
            </a:r>
            <a:endParaRPr lang="en-US" dirty="0"/>
          </a:p>
        </p:txBody>
      </p:sp>
    </p:spTree>
    <p:extLst>
      <p:ext uri="{BB962C8B-B14F-4D97-AF65-F5344CB8AC3E}">
        <p14:creationId xmlns:p14="http://schemas.microsoft.com/office/powerpoint/2010/main" val="3688148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function </a:t>
            </a:r>
            <a:r>
              <a:rPr lang="en-US" dirty="0" err="1" smtClean="0"/>
              <a:t>ValidateForm</a:t>
            </a:r>
            <a:r>
              <a:rPr lang="en-US" dirty="0" smtClean="0"/>
              <a:t>(</a:t>
            </a:r>
            <a:r>
              <a:rPr lang="en-US" dirty="0" err="1" smtClean="0"/>
              <a:t>ValForm</a:t>
            </a:r>
            <a:r>
              <a:rPr lang="en-US" dirty="0" smtClean="0"/>
              <a:t>)</a:t>
            </a:r>
          </a:p>
          <a:p>
            <a:r>
              <a:rPr lang="en-US" dirty="0" smtClean="0"/>
              <a:t>{</a:t>
            </a:r>
          </a:p>
          <a:p>
            <a:r>
              <a:rPr lang="en-US" dirty="0" smtClean="0"/>
              <a:t>  v = </a:t>
            </a:r>
            <a:r>
              <a:rPr lang="en-US" dirty="0" err="1" smtClean="0"/>
              <a:t>ValForm.Candidate.selectedIndex</a:t>
            </a:r>
            <a:r>
              <a:rPr lang="en-US" dirty="0" smtClean="0"/>
              <a:t>;</a:t>
            </a:r>
          </a:p>
          <a:p>
            <a:r>
              <a:rPr lang="en-US" dirty="0" smtClean="0"/>
              <a:t>  if(</a:t>
            </a:r>
            <a:r>
              <a:rPr lang="en-US" dirty="0" err="1" smtClean="0"/>
              <a:t>ValForm.Candidate.options</a:t>
            </a:r>
            <a:r>
              <a:rPr lang="en-US" dirty="0" smtClean="0"/>
              <a:t>[v].value == "")</a:t>
            </a:r>
          </a:p>
          <a:p>
            <a:r>
              <a:rPr lang="en-US" dirty="0" smtClean="0"/>
              <a:t>  {</a:t>
            </a:r>
          </a:p>
          <a:p>
            <a:r>
              <a:rPr lang="en-US" dirty="0" smtClean="0"/>
              <a:t>    alert("select option");</a:t>
            </a:r>
          </a:p>
          <a:p>
            <a:r>
              <a:rPr lang="en-US" dirty="0" smtClean="0"/>
              <a:t>  </a:t>
            </a:r>
            <a:r>
              <a:rPr lang="en-US" b="1" dirty="0" smtClean="0"/>
              <a:t>  return false;</a:t>
            </a:r>
          </a:p>
          <a:p>
            <a:r>
              <a:rPr lang="en-US" dirty="0" smtClean="0"/>
              <a:t>  }</a:t>
            </a:r>
          </a:p>
          <a:p>
            <a:r>
              <a:rPr lang="en-US" b="1" dirty="0" smtClean="0"/>
              <a:t>  return true;</a:t>
            </a:r>
          </a:p>
          <a:p>
            <a:r>
              <a:rPr lang="en-US" dirty="0" smtClean="0"/>
              <a:t>}</a:t>
            </a:r>
            <a:endParaRPr lang="en-US" dirty="0"/>
          </a:p>
        </p:txBody>
      </p:sp>
    </p:spTree>
    <p:extLst>
      <p:ext uri="{BB962C8B-B14F-4D97-AF65-F5344CB8AC3E}">
        <p14:creationId xmlns:p14="http://schemas.microsoft.com/office/powerpoint/2010/main" val="641800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DHTML Menus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Floating Menu</a:t>
            </a:r>
          </a:p>
          <a:p>
            <a:r>
              <a:rPr lang="en-US" dirty="0" smtClean="0"/>
              <a:t>Chain Select Menu</a:t>
            </a:r>
          </a:p>
          <a:p>
            <a:r>
              <a:rPr lang="en-US" dirty="0" smtClean="0"/>
              <a:t>Tab Menu</a:t>
            </a:r>
          </a:p>
          <a:p>
            <a:r>
              <a:rPr lang="en-US" dirty="0" smtClean="0"/>
              <a:t>Popup Menu</a:t>
            </a:r>
          </a:p>
          <a:p>
            <a:r>
              <a:rPr lang="en-US" dirty="0" smtClean="0"/>
              <a:t>Highlighted Menu</a:t>
            </a:r>
          </a:p>
          <a:p>
            <a:r>
              <a:rPr lang="en-US" dirty="0" smtClean="0"/>
              <a:t>Folding Tree Menu</a:t>
            </a:r>
          </a:p>
          <a:p>
            <a:r>
              <a:rPr lang="en-US" dirty="0" smtClean="0"/>
              <a:t>Context Menu</a:t>
            </a:r>
          </a:p>
          <a:p>
            <a:r>
              <a:rPr lang="en-US" dirty="0" smtClean="0"/>
              <a:t>Scrollable Menu</a:t>
            </a:r>
          </a:p>
          <a:p>
            <a:r>
              <a:rPr lang="en-US" dirty="0" smtClean="0"/>
              <a:t>Side Bar Menu</a:t>
            </a:r>
          </a:p>
          <a:p>
            <a:r>
              <a:rPr lang="en-US" dirty="0" smtClean="0"/>
              <a:t>Side In Menu</a:t>
            </a:r>
            <a:endParaRPr lang="en-US" dirty="0"/>
          </a:p>
        </p:txBody>
      </p:sp>
    </p:spTree>
    <p:extLst>
      <p:ext uri="{BB962C8B-B14F-4D97-AF65-F5344CB8AC3E}">
        <p14:creationId xmlns:p14="http://schemas.microsoft.com/office/powerpoint/2010/main" val="4252910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Menu</a:t>
            </a:r>
            <a:endParaRPr lang="en-US" dirty="0"/>
          </a:p>
        </p:txBody>
      </p:sp>
      <p:sp>
        <p:nvSpPr>
          <p:cNvPr id="3" name="Content Placeholder 2"/>
          <p:cNvSpPr>
            <a:spLocks noGrp="1"/>
          </p:cNvSpPr>
          <p:nvPr>
            <p:ph idx="1"/>
          </p:nvPr>
        </p:nvSpPr>
        <p:spPr/>
        <p:txBody>
          <a:bodyPr>
            <a:normAutofit fontScale="92500" lnSpcReduction="10000"/>
          </a:bodyPr>
          <a:lstStyle/>
          <a:p>
            <a:r>
              <a:rPr lang="en-US" dirty="0"/>
              <a:t>floating menus stay in a fixed position when you scroll the page. They appear to "float" on top of the page as you scroll</a:t>
            </a:r>
            <a:r>
              <a:rPr lang="en-US" dirty="0" smtClean="0"/>
              <a:t>.</a:t>
            </a:r>
          </a:p>
          <a:p>
            <a:r>
              <a:rPr lang="en-US" dirty="0" smtClean="0"/>
              <a:t>The effect is achieved with by moving &lt;div&gt; container that containing menu.</a:t>
            </a:r>
          </a:p>
          <a:p>
            <a:r>
              <a:rPr lang="en-US" dirty="0" smtClean="0"/>
              <a:t>The style is applied on&lt;div&gt; container where position, width, height, background and z-index property is specified. </a:t>
            </a:r>
          </a:p>
          <a:p>
            <a:r>
              <a:rPr lang="en-US" dirty="0" smtClean="0"/>
              <a:t>An element with greater position is always placed in front of another element with lower z-index.</a:t>
            </a:r>
          </a:p>
          <a:p>
            <a:endParaRPr lang="en-US" dirty="0"/>
          </a:p>
        </p:txBody>
      </p:sp>
    </p:spTree>
    <p:extLst>
      <p:ext uri="{BB962C8B-B14F-4D97-AF65-F5344CB8AC3E}">
        <p14:creationId xmlns:p14="http://schemas.microsoft.com/office/powerpoint/2010/main" val="420885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Banner</a:t>
            </a:r>
            <a:endParaRPr lang="en-US" dirty="0"/>
          </a:p>
        </p:txBody>
      </p:sp>
      <p:sp>
        <p:nvSpPr>
          <p:cNvPr id="3" name="Content Placeholder 2"/>
          <p:cNvSpPr>
            <a:spLocks noGrp="1"/>
          </p:cNvSpPr>
          <p:nvPr>
            <p:ph idx="1"/>
          </p:nvPr>
        </p:nvSpPr>
        <p:spPr/>
        <p:txBody>
          <a:bodyPr>
            <a:normAutofit fontScale="85000" lnSpcReduction="10000"/>
          </a:bodyPr>
          <a:lstStyle/>
          <a:p>
            <a:r>
              <a:rPr lang="en-US" dirty="0"/>
              <a:t>Displaying banners ads is a common practice for showing advertisements on web pages to the visitors. </a:t>
            </a:r>
            <a:endParaRPr lang="en-US" dirty="0" smtClean="0"/>
          </a:p>
          <a:p>
            <a:r>
              <a:rPr lang="en-US" dirty="0" smtClean="0"/>
              <a:t>Banners </a:t>
            </a:r>
            <a:r>
              <a:rPr lang="en-US" dirty="0"/>
              <a:t>ads are normally created using standard graphic tools such as Photoshop, Paintbrush Pro, and other software. </a:t>
            </a:r>
            <a:endParaRPr lang="en-US" dirty="0" smtClean="0"/>
          </a:p>
          <a:p>
            <a:r>
              <a:rPr lang="en-US" dirty="0" smtClean="0"/>
              <a:t>Banner </a:t>
            </a:r>
            <a:r>
              <a:rPr lang="en-US" dirty="0"/>
              <a:t>ads can be static or animated. Animated images are animated GIF files or flash movies. Flash movies are created using Macromedia Flash </a:t>
            </a:r>
            <a:endParaRPr lang="en-US" dirty="0" smtClean="0"/>
          </a:p>
          <a:p>
            <a:r>
              <a:rPr lang="en-US" dirty="0" smtClean="0"/>
              <a:t>You </a:t>
            </a:r>
            <a:r>
              <a:rPr lang="en-US" dirty="0"/>
              <a:t>can create some animated effect using JavaScript, like rotating static banner ads at a  certain time interval.</a:t>
            </a:r>
          </a:p>
        </p:txBody>
      </p:sp>
    </p:spTree>
    <p:extLst>
      <p:ext uri="{BB962C8B-B14F-4D97-AF65-F5344CB8AC3E}">
        <p14:creationId xmlns:p14="http://schemas.microsoft.com/office/powerpoint/2010/main" val="3104023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a:t>&lt;body </a:t>
            </a:r>
            <a:r>
              <a:rPr lang="en-US" dirty="0" err="1"/>
              <a:t>onload</a:t>
            </a:r>
            <a:r>
              <a:rPr lang="en-US" dirty="0"/>
              <a:t>="document.Form1.DeptList.selectedIndex=0"&gt;</a:t>
            </a:r>
          </a:p>
          <a:p>
            <a:r>
              <a:rPr lang="en-US" dirty="0"/>
              <a:t>&lt;div </a:t>
            </a:r>
            <a:r>
              <a:rPr lang="en-US" dirty="0" smtClean="0"/>
              <a:t>style = "</a:t>
            </a:r>
            <a:r>
              <a:rPr lang="en-US" dirty="0" err="1"/>
              <a:t>position:fixed</a:t>
            </a:r>
            <a:r>
              <a:rPr lang="en-US" dirty="0" smtClean="0"/>
              <a:t>; width:200px; height:50px; top:10px; right:10px; background</a:t>
            </a:r>
            <a:r>
              <a:rPr lang="en-US" dirty="0"/>
              <a:t>:#33FFFF</a:t>
            </a:r>
            <a:r>
              <a:rPr lang="en-US" dirty="0" smtClean="0"/>
              <a:t>; </a:t>
            </a:r>
            <a:r>
              <a:rPr lang="en-US" b="1" dirty="0" smtClean="0"/>
              <a:t>z-index:100</a:t>
            </a:r>
            <a:r>
              <a:rPr lang="en-US" dirty="0"/>
              <a:t>"&gt;</a:t>
            </a:r>
          </a:p>
          <a:p>
            <a:r>
              <a:rPr lang="en-US" dirty="0"/>
              <a:t>Floating Menu.</a:t>
            </a:r>
          </a:p>
          <a:p>
            <a:r>
              <a:rPr lang="en-US" dirty="0"/>
              <a:t>&lt;form name="Form1"&gt;</a:t>
            </a:r>
          </a:p>
          <a:p>
            <a:r>
              <a:rPr lang="en-US" dirty="0"/>
              <a:t>&lt;select name="</a:t>
            </a:r>
            <a:r>
              <a:rPr lang="en-US" dirty="0" err="1"/>
              <a:t>DeptList</a:t>
            </a:r>
            <a:r>
              <a:rPr lang="en-US" dirty="0"/>
              <a:t>" &gt;</a:t>
            </a:r>
          </a:p>
          <a:p>
            <a:r>
              <a:rPr lang="en-US" dirty="0"/>
              <a:t>&lt;option value="0"&gt;Department&lt;/option&gt;</a:t>
            </a:r>
          </a:p>
          <a:p>
            <a:r>
              <a:rPr lang="en-US" dirty="0"/>
              <a:t>&lt;option value="1"&gt;Sales&lt;/option&gt;</a:t>
            </a:r>
          </a:p>
          <a:p>
            <a:r>
              <a:rPr lang="en-US" dirty="0"/>
              <a:t>&lt;option value="2"&gt;Marketing&lt;/option&gt;</a:t>
            </a:r>
          </a:p>
          <a:p>
            <a:r>
              <a:rPr lang="en-US" dirty="0"/>
              <a:t>&lt;/select&gt;</a:t>
            </a:r>
          </a:p>
          <a:p>
            <a:r>
              <a:rPr lang="en-US" dirty="0"/>
              <a:t>&lt;/form&gt;</a:t>
            </a:r>
          </a:p>
          <a:p>
            <a:r>
              <a:rPr lang="en-US" dirty="0"/>
              <a:t>&lt;/div&gt;</a:t>
            </a:r>
          </a:p>
          <a:p>
            <a:r>
              <a:rPr lang="en-US" dirty="0" smtClean="0"/>
              <a:t>….</a:t>
            </a:r>
          </a:p>
          <a:p>
            <a:r>
              <a:rPr lang="en-US" dirty="0" smtClean="0"/>
              <a:t>……</a:t>
            </a:r>
          </a:p>
          <a:p>
            <a:r>
              <a:rPr lang="en-US" dirty="0" smtClean="0"/>
              <a:t>&lt;/</a:t>
            </a:r>
            <a:r>
              <a:rPr lang="en-US" dirty="0"/>
              <a:t>body&gt;</a:t>
            </a:r>
          </a:p>
        </p:txBody>
      </p:sp>
    </p:spTree>
    <p:extLst>
      <p:ext uri="{BB962C8B-B14F-4D97-AF65-F5344CB8AC3E}">
        <p14:creationId xmlns:p14="http://schemas.microsoft.com/office/powerpoint/2010/main" val="2888146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Chain Select Menu</a:t>
            </a:r>
            <a:endParaRPr lang="en-US"/>
          </a:p>
        </p:txBody>
      </p:sp>
      <p:sp>
        <p:nvSpPr>
          <p:cNvPr id="3" name="Content Placeholder 2"/>
          <p:cNvSpPr>
            <a:spLocks noGrp="1"/>
          </p:cNvSpPr>
          <p:nvPr>
            <p:ph idx="1"/>
          </p:nvPr>
        </p:nvSpPr>
        <p:spPr/>
        <p:txBody>
          <a:bodyPr/>
          <a:lstStyle/>
          <a:p>
            <a:r>
              <a:rPr lang="en-US" dirty="0" smtClean="0"/>
              <a:t>Similar </a:t>
            </a:r>
            <a:r>
              <a:rPr lang="en-US" dirty="0"/>
              <a:t>to the Dynamically Changing Menu </a:t>
            </a:r>
          </a:p>
        </p:txBody>
      </p:sp>
    </p:spTree>
    <p:extLst>
      <p:ext uri="{BB962C8B-B14F-4D97-AF65-F5344CB8AC3E}">
        <p14:creationId xmlns:p14="http://schemas.microsoft.com/office/powerpoint/2010/main" val="23905544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1524001" y="1524000"/>
            <a:ext cx="5867400" cy="24531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075" name="Picture 3"/>
          <p:cNvPicPr>
            <a:picLocks noGrp="1" noChangeAspect="1" noChangeArrowheads="1"/>
          </p:cNvPicPr>
          <p:nvPr>
            <p:ph idx="1"/>
          </p:nvPr>
        </p:nvPicPr>
        <p:blipFill>
          <a:blip r:embed="rId3"/>
          <a:srcRect/>
          <a:stretch>
            <a:fillRect/>
          </a:stretch>
        </p:blipFill>
        <p:spPr bwMode="auto">
          <a:xfrm>
            <a:off x="1752600" y="4343400"/>
            <a:ext cx="5334001" cy="2421571"/>
          </a:xfrm>
          <a:prstGeom prst="rect">
            <a:avLst/>
          </a:prstGeom>
          <a:noFill/>
          <a:ln w="9525">
            <a:noFill/>
            <a:miter lim="800000"/>
            <a:headEnd/>
            <a:tailEnd/>
          </a:ln>
          <a:effectLst/>
        </p:spPr>
      </p:pic>
    </p:spTree>
    <p:extLst>
      <p:ext uri="{BB962C8B-B14F-4D97-AF65-F5344CB8AC3E}">
        <p14:creationId xmlns:p14="http://schemas.microsoft.com/office/powerpoint/2010/main" val="4056377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 Menu</a:t>
            </a:r>
            <a:endParaRPr lang="en-US" dirty="0"/>
          </a:p>
        </p:txBody>
      </p:sp>
      <p:sp>
        <p:nvSpPr>
          <p:cNvPr id="3" name="Content Placeholder 2"/>
          <p:cNvSpPr>
            <a:spLocks noGrp="1"/>
          </p:cNvSpPr>
          <p:nvPr>
            <p:ph idx="1"/>
          </p:nvPr>
        </p:nvSpPr>
        <p:spPr/>
        <p:txBody>
          <a:bodyPr/>
          <a:lstStyle/>
          <a:p>
            <a:r>
              <a:rPr lang="en-US" dirty="0" smtClean="0"/>
              <a:t>Tab menu display a one or two word description of the menu option within a tab. </a:t>
            </a:r>
          </a:p>
          <a:p>
            <a:r>
              <a:rPr lang="en-US" dirty="0" smtClean="0"/>
              <a:t>A more complete description is displayed below the tab bar as visitor moves mouse cursor over the tab. </a:t>
            </a:r>
            <a:endParaRPr lang="en-US" dirty="0"/>
          </a:p>
        </p:txBody>
      </p:sp>
      <p:sp>
        <p:nvSpPr>
          <p:cNvPr id="4" name="AutoShape 2" descr="3 Free CSS Tabs Menu Desig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3 Free CSS Tabs Menu Desig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495800"/>
            <a:ext cx="4895850" cy="145732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860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up Menu</a:t>
            </a:r>
            <a:endParaRPr lang="en-US" dirty="0"/>
          </a:p>
        </p:txBody>
      </p:sp>
      <p:sp>
        <p:nvSpPr>
          <p:cNvPr id="3" name="Content Placeholder 2"/>
          <p:cNvSpPr>
            <a:spLocks noGrp="1"/>
          </p:cNvSpPr>
          <p:nvPr>
            <p:ph idx="1"/>
          </p:nvPr>
        </p:nvSpPr>
        <p:spPr>
          <a:xfrm>
            <a:off x="381000" y="1295400"/>
            <a:ext cx="8229600" cy="4525963"/>
          </a:xfrm>
        </p:spPr>
        <p:txBody>
          <a:bodyPr/>
          <a:lstStyle/>
          <a:p>
            <a:r>
              <a:rPr lang="en-US" dirty="0" smtClean="0"/>
              <a:t>A pop up menu displays several parent menu items</a:t>
            </a:r>
          </a:p>
          <a:p>
            <a:r>
              <a:rPr lang="en-US" dirty="0" smtClean="0"/>
              <a:t>A menu appears as the visitors moves the cursor over a parent menu item. The pop up menu contains child menu items that are associated  with parent menu item</a:t>
            </a:r>
          </a:p>
          <a:p>
            <a:r>
              <a:rPr lang="en-US" dirty="0" smtClean="0"/>
              <a:t>An item in menu can be activated either </a:t>
            </a:r>
            <a:r>
              <a:rPr lang="en-US" dirty="0" err="1" smtClean="0"/>
              <a:t>onmouseover</a:t>
            </a:r>
            <a:r>
              <a:rPr lang="en-US" dirty="0" smtClean="0"/>
              <a:t> or </a:t>
            </a:r>
            <a:r>
              <a:rPr lang="en-US" dirty="0" err="1" smtClean="0"/>
              <a:t>onclick</a:t>
            </a:r>
            <a:r>
              <a:rPr lang="en-US" dirty="0" smtClean="0"/>
              <a:t> event.</a:t>
            </a:r>
            <a:endParaRPr lang="en-US" dirty="0"/>
          </a:p>
        </p:txBody>
      </p:sp>
      <p:pic>
        <p:nvPicPr>
          <p:cNvPr id="2050" name="Picture 2" descr="HTML5/JavaScript Drop Down Menu | Responsive Sub Menu | Syncfu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7578" y="4800600"/>
            <a:ext cx="3165471" cy="204978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306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Slide-In Menu</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slide-in menu appears as a vertical block that floats on the left side of the webpage. </a:t>
            </a:r>
            <a:endParaRPr lang="en-US" dirty="0"/>
          </a:p>
          <a:p>
            <a:r>
              <a:rPr lang="en-US" dirty="0" smtClean="0"/>
              <a:t>It seems to come alive when visitor moves the mouse cursor over the block.</a:t>
            </a:r>
          </a:p>
          <a:p>
            <a:r>
              <a:rPr lang="en-US" dirty="0" smtClean="0"/>
              <a:t>The block pulls to the right , dragging along with it the hidden menu, when mouse cursor moves on to the block. </a:t>
            </a:r>
          </a:p>
          <a:p>
            <a:r>
              <a:rPr lang="en-US" dirty="0" smtClean="0"/>
              <a:t>The hidden menu can contain menu names and options.</a:t>
            </a:r>
          </a:p>
          <a:p>
            <a:r>
              <a:rPr lang="en-US" dirty="0"/>
              <a:t>E.g. https://freefrontend.com/css-sliding-menus/</a:t>
            </a:r>
            <a:endParaRPr lang="en-US" dirty="0" smtClean="0"/>
          </a:p>
          <a:p>
            <a:endParaRPr lang="en-US" dirty="0"/>
          </a:p>
        </p:txBody>
      </p:sp>
    </p:spTree>
    <p:extLst>
      <p:ext uri="{BB962C8B-B14F-4D97-AF65-F5344CB8AC3E}">
        <p14:creationId xmlns:p14="http://schemas.microsoft.com/office/powerpoint/2010/main" val="16262560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Highlighted Menu</a:t>
            </a:r>
            <a:endParaRPr lang="en-US" dirty="0"/>
          </a:p>
        </p:txBody>
      </p:sp>
      <p:sp>
        <p:nvSpPr>
          <p:cNvPr id="3" name="Content Placeholder 2"/>
          <p:cNvSpPr>
            <a:spLocks noGrp="1"/>
          </p:cNvSpPr>
          <p:nvPr>
            <p:ph idx="1"/>
          </p:nvPr>
        </p:nvSpPr>
        <p:spPr/>
        <p:txBody>
          <a:bodyPr>
            <a:normAutofit fontScale="92500" lnSpcReduction="20000"/>
          </a:bodyPr>
          <a:lstStyle/>
          <a:p>
            <a:r>
              <a:rPr lang="en-US" dirty="0"/>
              <a:t>Example - </a:t>
            </a:r>
            <a:r>
              <a:rPr lang="en-US" dirty="0">
                <a:hlinkClick r:id="rId2"/>
              </a:rPr>
              <a:t>http://</a:t>
            </a:r>
            <a:r>
              <a:rPr lang="en-US" dirty="0" smtClean="0">
                <a:hlinkClick r:id="rId2"/>
              </a:rPr>
              <a:t>www.dynamicdrive.com/dynamicindex1/highlightmenu2.htm</a:t>
            </a:r>
            <a:endParaRPr lang="en-US" dirty="0" smtClean="0"/>
          </a:p>
          <a:p>
            <a:r>
              <a:rPr lang="en-US" dirty="0" smtClean="0"/>
              <a:t>We can highlight menu items by following two ways:</a:t>
            </a:r>
          </a:p>
          <a:p>
            <a:pPr lvl="1"/>
            <a:r>
              <a:rPr lang="en-US" dirty="0" smtClean="0"/>
              <a:t>When visitor perform </a:t>
            </a:r>
            <a:r>
              <a:rPr lang="en-US" dirty="0" err="1" smtClean="0"/>
              <a:t>onmouseover</a:t>
            </a:r>
            <a:r>
              <a:rPr lang="en-US" dirty="0" smtClean="0"/>
              <a:t>() event over menu item, the browser </a:t>
            </a:r>
            <a:r>
              <a:rPr lang="en-US" dirty="0" err="1" smtClean="0"/>
              <a:t>dispays</a:t>
            </a:r>
            <a:r>
              <a:rPr lang="en-US" dirty="0" smtClean="0"/>
              <a:t> a box around the item with shadow at the bottom of the box</a:t>
            </a:r>
          </a:p>
          <a:p>
            <a:pPr lvl="1"/>
            <a:r>
              <a:rPr lang="en-US" dirty="0" smtClean="0"/>
              <a:t>When the visitor perform </a:t>
            </a:r>
            <a:r>
              <a:rPr lang="en-US" dirty="0" err="1" smtClean="0"/>
              <a:t>onclick</a:t>
            </a:r>
            <a:r>
              <a:rPr lang="en-US" dirty="0" smtClean="0"/>
              <a:t>() event on the menu item, the highlight shadow appears at the top of the box rather than at the bottom of the box.</a:t>
            </a:r>
            <a:endParaRPr lang="en-US" dirty="0"/>
          </a:p>
        </p:txBody>
      </p:sp>
    </p:spTree>
    <p:extLst>
      <p:ext uri="{BB962C8B-B14F-4D97-AF65-F5344CB8AC3E}">
        <p14:creationId xmlns:p14="http://schemas.microsoft.com/office/powerpoint/2010/main" val="3397271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Folding tree menu</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It is like a classic Menu used in desktop applications</a:t>
            </a:r>
          </a:p>
          <a:p>
            <a:r>
              <a:rPr lang="en-US" dirty="0" smtClean="0"/>
              <a:t>The tree consist of one or more closed folders.</a:t>
            </a:r>
          </a:p>
          <a:p>
            <a:r>
              <a:rPr lang="en-US" dirty="0" smtClean="0"/>
              <a:t>The tree expands when the visitor clicks on the closed folder, showing one or more menu options associated with it. </a:t>
            </a:r>
          </a:p>
          <a:p>
            <a:r>
              <a:rPr lang="en-US" dirty="0" smtClean="0"/>
              <a:t>The tree collapse when the visitor clicks on the open folder. </a:t>
            </a:r>
          </a:p>
          <a:p>
            <a:r>
              <a:rPr lang="en-US" dirty="0" smtClean="0"/>
              <a:t>Example – </a:t>
            </a:r>
          </a:p>
          <a:p>
            <a:r>
              <a:rPr lang="en-US" dirty="0"/>
              <a:t>http://www.dynamicdrive.com/dynamicindex1/navigate1.htm</a:t>
            </a:r>
          </a:p>
        </p:txBody>
      </p:sp>
    </p:spTree>
    <p:extLst>
      <p:ext uri="{BB962C8B-B14F-4D97-AF65-F5344CB8AC3E}">
        <p14:creationId xmlns:p14="http://schemas.microsoft.com/office/powerpoint/2010/main" val="16914095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Menu</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Context menu pops up on the web page when the visitor clicks the right mouse button.</a:t>
            </a:r>
          </a:p>
          <a:p>
            <a:r>
              <a:rPr lang="en-US" dirty="0" smtClean="0"/>
              <a:t>The location of context menu on the screen is determined by the position of the mouse cursor.</a:t>
            </a:r>
          </a:p>
          <a:p>
            <a:r>
              <a:rPr lang="en-US" dirty="0" smtClean="0"/>
              <a:t>The mouse cursor sets the position of upper-left corner of the context menu.</a:t>
            </a:r>
          </a:p>
          <a:p>
            <a:r>
              <a:rPr lang="en-US" dirty="0" smtClean="0"/>
              <a:t>Each menu item is automatically highlighted as visitors scrolls through the menu  by moving mouse cursor.</a:t>
            </a:r>
          </a:p>
          <a:p>
            <a:r>
              <a:rPr lang="en-US" dirty="0" smtClean="0"/>
              <a:t>The context menu is hidden from screen by clicking the mouse cursor away from the menu. </a:t>
            </a:r>
          </a:p>
          <a:p>
            <a:r>
              <a:rPr lang="en-US" dirty="0"/>
              <a:t>Example - http://www.dynamicdrive.com/dynamicindex1/contextmenu.htm</a:t>
            </a:r>
          </a:p>
        </p:txBody>
      </p:sp>
    </p:spTree>
    <p:extLst>
      <p:ext uri="{BB962C8B-B14F-4D97-AF65-F5344CB8AC3E}">
        <p14:creationId xmlns:p14="http://schemas.microsoft.com/office/powerpoint/2010/main" val="7015419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Scrollable Menu</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If the space is limited and you want to show many menu items to present to visitors to your website you can use scrollable menu. </a:t>
            </a:r>
          </a:p>
          <a:p>
            <a:r>
              <a:rPr lang="en-US" dirty="0" smtClean="0"/>
              <a:t>The scrollable menu displays limited number of menu items across the webpage. </a:t>
            </a:r>
          </a:p>
          <a:p>
            <a:r>
              <a:rPr lang="en-US" dirty="0" smtClean="0"/>
              <a:t>Two arrowheads appear at both ends of visible list of menu items.</a:t>
            </a:r>
          </a:p>
          <a:p>
            <a:r>
              <a:rPr lang="en-US" dirty="0" smtClean="0"/>
              <a:t>Visitors can simply move the mouse cursor over one of arrowheads and browser automatically scrolls the menu in the direction of arrow head.</a:t>
            </a:r>
          </a:p>
          <a:p>
            <a:r>
              <a:rPr lang="en-US" dirty="0"/>
              <a:t>Example - http://www.dynamicdrive.com/dynamicindex1/scrollerlink.htm</a:t>
            </a:r>
          </a:p>
        </p:txBody>
      </p:sp>
    </p:spTree>
    <p:extLst>
      <p:ext uri="{BB962C8B-B14F-4D97-AF65-F5344CB8AC3E}">
        <p14:creationId xmlns:p14="http://schemas.microsoft.com/office/powerpoint/2010/main" val="1873126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Banne</a:t>
            </a:r>
            <a:r>
              <a:rPr lang="en-US" dirty="0"/>
              <a:t>r</a:t>
            </a:r>
          </a:p>
        </p:txBody>
      </p:sp>
      <p:sp>
        <p:nvSpPr>
          <p:cNvPr id="3" name="Content Placeholder 2"/>
          <p:cNvSpPr>
            <a:spLocks noGrp="1"/>
          </p:cNvSpPr>
          <p:nvPr>
            <p:ph idx="1"/>
          </p:nvPr>
        </p:nvSpPr>
        <p:spPr/>
        <p:txBody>
          <a:bodyPr/>
          <a:lstStyle/>
          <a:p>
            <a:r>
              <a:rPr lang="en-US" dirty="0"/>
              <a:t>Rotating banners ads comprises several banner images that constantly rotate on a webpage at a fix time interval. </a:t>
            </a:r>
            <a:endParaRPr lang="en-US" dirty="0" smtClean="0"/>
          </a:p>
          <a:p>
            <a:r>
              <a:rPr lang="en-US" dirty="0" smtClean="0"/>
              <a:t>You </a:t>
            </a:r>
            <a:r>
              <a:rPr lang="en-US" dirty="0"/>
              <a:t>can create these banner images using standard graphics tools</a:t>
            </a:r>
            <a:r>
              <a:rPr lang="en-US" dirty="0" smtClean="0"/>
              <a:t>.</a:t>
            </a:r>
          </a:p>
          <a:p>
            <a:r>
              <a:rPr lang="en-US" dirty="0" smtClean="0"/>
              <a:t>Banner </a:t>
            </a:r>
            <a:r>
              <a:rPr lang="en-US" dirty="0"/>
              <a:t>images and name them as banner1.jpg, banner2.jpg, banner3.jpg </a:t>
            </a:r>
          </a:p>
        </p:txBody>
      </p:sp>
    </p:spTree>
    <p:extLst>
      <p:ext uri="{BB962C8B-B14F-4D97-AF65-F5344CB8AC3E}">
        <p14:creationId xmlns:p14="http://schemas.microsoft.com/office/powerpoint/2010/main" val="41448208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Sidebar Menu</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As the name implies the side bar menu display a menu on the side of the webpage.</a:t>
            </a:r>
          </a:p>
          <a:p>
            <a:r>
              <a:rPr lang="en-US" dirty="0" smtClean="0"/>
              <a:t>The visitor can click to menu by moving the mouse cursor over the menu item. </a:t>
            </a:r>
          </a:p>
          <a:p>
            <a:r>
              <a:rPr lang="en-US" dirty="0" smtClean="0"/>
              <a:t>The menu that is associated with that item pops onto the screen.</a:t>
            </a:r>
          </a:p>
          <a:p>
            <a:r>
              <a:rPr lang="en-US" dirty="0" smtClean="0"/>
              <a:t>Moving the cursor away from the menu item closes the popup menu and sidebar menu remains on the screen.</a:t>
            </a:r>
          </a:p>
          <a:p>
            <a:r>
              <a:rPr lang="en-US" dirty="0"/>
              <a:t>Example - http://www.dynamicdrive.com/dynamicindex1/hvmenu/index.htm</a:t>
            </a:r>
          </a:p>
          <a:p>
            <a:pPr marL="0" indent="0">
              <a:buNone/>
            </a:pPr>
            <a:endParaRPr lang="en-US" dirty="0"/>
          </a:p>
        </p:txBody>
      </p:sp>
    </p:spTree>
    <p:extLst>
      <p:ext uri="{BB962C8B-B14F-4D97-AF65-F5344CB8AC3E}">
        <p14:creationId xmlns:p14="http://schemas.microsoft.com/office/powerpoint/2010/main" val="18360239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Protecting Webpage</a:t>
            </a:r>
            <a:endParaRPr lang="en-US" dirty="0"/>
          </a:p>
        </p:txBody>
      </p:sp>
      <p:sp>
        <p:nvSpPr>
          <p:cNvPr id="3" name="Content Placeholder 2"/>
          <p:cNvSpPr>
            <a:spLocks noGrp="1"/>
          </p:cNvSpPr>
          <p:nvPr>
            <p:ph idx="1"/>
          </p:nvPr>
        </p:nvSpPr>
        <p:spPr/>
        <p:txBody>
          <a:bodyPr/>
          <a:lstStyle/>
          <a:p>
            <a:r>
              <a:rPr lang="en-US" dirty="0" smtClean="0"/>
              <a:t>There is nothing secret about your webpage.</a:t>
            </a:r>
          </a:p>
          <a:p>
            <a:r>
              <a:rPr lang="en-US" dirty="0" smtClean="0"/>
              <a:t>Anyone with little computer knowledge can use a few mouse clicks to display your HTML code, including your </a:t>
            </a:r>
            <a:r>
              <a:rPr lang="en-US" dirty="0" err="1" smtClean="0"/>
              <a:t>Javascript</a:t>
            </a:r>
            <a:r>
              <a:rPr lang="en-US" dirty="0" smtClean="0"/>
              <a:t> on the screen.</a:t>
            </a:r>
          </a:p>
          <a:p>
            <a:r>
              <a:rPr lang="en-US" dirty="0" smtClean="0"/>
              <a:t>Although you cannot entirely prevent intruders to view our webpage, but can take a few steps to stop all but the best computer wizards from gaining access to your </a:t>
            </a:r>
            <a:r>
              <a:rPr lang="en-US" dirty="0" err="1" smtClean="0"/>
              <a:t>javascript</a:t>
            </a:r>
            <a:r>
              <a:rPr lang="en-US" dirty="0" smtClean="0"/>
              <a:t>.</a:t>
            </a:r>
            <a:endParaRPr lang="en-US" dirty="0"/>
          </a:p>
        </p:txBody>
      </p:sp>
    </p:spTree>
    <p:extLst>
      <p:ext uri="{BB962C8B-B14F-4D97-AF65-F5344CB8AC3E}">
        <p14:creationId xmlns:p14="http://schemas.microsoft.com/office/powerpoint/2010/main" val="36360639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ways to protect webpage</a:t>
            </a:r>
            <a:endParaRPr lang="en-US" dirty="0"/>
          </a:p>
        </p:txBody>
      </p:sp>
      <p:sp>
        <p:nvSpPr>
          <p:cNvPr id="3" name="Content Placeholder 2"/>
          <p:cNvSpPr>
            <a:spLocks noGrp="1"/>
          </p:cNvSpPr>
          <p:nvPr>
            <p:ph idx="1"/>
          </p:nvPr>
        </p:nvSpPr>
        <p:spPr/>
        <p:txBody>
          <a:bodyPr/>
          <a:lstStyle/>
          <a:p>
            <a:r>
              <a:rPr lang="en-US" dirty="0" smtClean="0"/>
              <a:t>Hiding your Source Code</a:t>
            </a:r>
          </a:p>
          <a:p>
            <a:r>
              <a:rPr lang="en-US" dirty="0" smtClean="0"/>
              <a:t>Concealing E-Mail Address</a:t>
            </a:r>
          </a:p>
          <a:p>
            <a:endParaRPr lang="en-US" dirty="0"/>
          </a:p>
        </p:txBody>
      </p:sp>
    </p:spTree>
    <p:extLst>
      <p:ext uri="{BB962C8B-B14F-4D97-AF65-F5344CB8AC3E}">
        <p14:creationId xmlns:p14="http://schemas.microsoft.com/office/powerpoint/2010/main" val="19974117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Hiding your Source </a:t>
            </a:r>
            <a:r>
              <a:rPr lang="en-US" dirty="0" smtClean="0"/>
              <a:t>Code</a:t>
            </a:r>
            <a:endParaRPr lang="en-US" dirty="0"/>
          </a:p>
        </p:txBody>
      </p:sp>
      <p:sp>
        <p:nvSpPr>
          <p:cNvPr id="3" name="Content Placeholder 2"/>
          <p:cNvSpPr>
            <a:spLocks noGrp="1"/>
          </p:cNvSpPr>
          <p:nvPr>
            <p:ph idx="1"/>
          </p:nvPr>
        </p:nvSpPr>
        <p:spPr/>
        <p:txBody>
          <a:bodyPr/>
          <a:lstStyle/>
          <a:p>
            <a:r>
              <a:rPr lang="en-US" dirty="0" smtClean="0"/>
              <a:t>Every developer has to admit that, on occasion, they have peeked at the code of webpage by using right-clicking on the webpage and choosing “View Source” option from the context menu.</a:t>
            </a:r>
          </a:p>
          <a:p>
            <a:r>
              <a:rPr lang="en-US" dirty="0" smtClean="0"/>
              <a:t>There are 2 ways to hide your source code:</a:t>
            </a:r>
          </a:p>
          <a:p>
            <a:pPr lvl="1"/>
            <a:r>
              <a:rPr lang="en-US" dirty="0" smtClean="0"/>
              <a:t>Disabling the right click mouse button</a:t>
            </a:r>
          </a:p>
          <a:p>
            <a:pPr lvl="1"/>
            <a:r>
              <a:rPr lang="en-US" dirty="0" smtClean="0"/>
              <a:t>Hiding </a:t>
            </a:r>
            <a:r>
              <a:rPr lang="en-US" dirty="0" err="1" smtClean="0"/>
              <a:t>Javascript</a:t>
            </a:r>
            <a:endParaRPr lang="en-US" dirty="0"/>
          </a:p>
        </p:txBody>
      </p:sp>
    </p:spTree>
    <p:extLst>
      <p:ext uri="{BB962C8B-B14F-4D97-AF65-F5344CB8AC3E}">
        <p14:creationId xmlns:p14="http://schemas.microsoft.com/office/powerpoint/2010/main" val="39962477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Hiding Source Code – Disabling Right Click</a:t>
            </a:r>
            <a:endParaRPr lang="en-US" dirty="0"/>
          </a:p>
        </p:txBody>
      </p:sp>
      <p:sp>
        <p:nvSpPr>
          <p:cNvPr id="3" name="Content Placeholder 2"/>
          <p:cNvSpPr>
            <a:spLocks noGrp="1"/>
          </p:cNvSpPr>
          <p:nvPr>
            <p:ph idx="1"/>
          </p:nvPr>
        </p:nvSpPr>
        <p:spPr/>
        <p:txBody>
          <a:bodyPr>
            <a:normAutofit lnSpcReduction="10000"/>
          </a:bodyPr>
          <a:lstStyle/>
          <a:p>
            <a:r>
              <a:rPr lang="en-US" dirty="0" smtClean="0"/>
              <a:t>Define the function(</a:t>
            </a:r>
            <a:r>
              <a:rPr lang="en-US" dirty="0" err="1" smtClean="0"/>
              <a:t>BreakInDetected</a:t>
            </a:r>
            <a:r>
              <a:rPr lang="en-US" dirty="0" smtClean="0"/>
              <a:t>)  in the </a:t>
            </a:r>
            <a:r>
              <a:rPr lang="en-US" dirty="0" err="1" smtClean="0"/>
              <a:t>Javascript</a:t>
            </a:r>
            <a:r>
              <a:rPr lang="en-US" dirty="0" smtClean="0"/>
              <a:t> that is called every time the visitor clicks the right mouse button.</a:t>
            </a:r>
          </a:p>
          <a:p>
            <a:r>
              <a:rPr lang="en-US" dirty="0" smtClean="0"/>
              <a:t>Define functions for different browsers e.g. Internet Explorer or Netscape Navigator.</a:t>
            </a:r>
          </a:p>
          <a:p>
            <a:r>
              <a:rPr lang="en-US" dirty="0" smtClean="0"/>
              <a:t>In these functions check which mouse button visitor clicked. </a:t>
            </a:r>
          </a:p>
          <a:p>
            <a:r>
              <a:rPr lang="en-US" dirty="0" smtClean="0"/>
              <a:t>Functions definition has to check whether any button except first button is clicked. </a:t>
            </a:r>
            <a:endParaRPr lang="en-US" dirty="0"/>
          </a:p>
        </p:txBody>
      </p:sp>
    </p:spTree>
    <p:extLst>
      <p:ext uri="{BB962C8B-B14F-4D97-AF65-F5344CB8AC3E}">
        <p14:creationId xmlns:p14="http://schemas.microsoft.com/office/powerpoint/2010/main" val="2847728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Hiding Source Code – Disabling Right Click</a:t>
            </a:r>
          </a:p>
        </p:txBody>
      </p:sp>
      <p:sp>
        <p:nvSpPr>
          <p:cNvPr id="3" name="Content Placeholder 2"/>
          <p:cNvSpPr>
            <a:spLocks noGrp="1"/>
          </p:cNvSpPr>
          <p:nvPr>
            <p:ph idx="1"/>
          </p:nvPr>
        </p:nvSpPr>
        <p:spPr/>
        <p:txBody>
          <a:bodyPr/>
          <a:lstStyle/>
          <a:p>
            <a:r>
              <a:rPr lang="en-US" dirty="0" err="1" smtClean="0"/>
              <a:t>document.layers</a:t>
            </a:r>
            <a:r>
              <a:rPr lang="en-US" dirty="0" smtClean="0"/>
              <a:t> property is used to check the browser</a:t>
            </a:r>
          </a:p>
          <a:p>
            <a:pPr lvl="1"/>
            <a:r>
              <a:rPr lang="en-US" dirty="0" err="1" smtClean="0"/>
              <a:t>Document.layer</a:t>
            </a:r>
            <a:r>
              <a:rPr lang="en-US" dirty="0" smtClean="0"/>
              <a:t> = null   // Internet Explorer</a:t>
            </a:r>
          </a:p>
          <a:p>
            <a:pPr lvl="1"/>
            <a:r>
              <a:rPr lang="en-US" dirty="0" err="1"/>
              <a:t>Document.layer</a:t>
            </a:r>
            <a:r>
              <a:rPr lang="en-US" dirty="0"/>
              <a:t> </a:t>
            </a:r>
            <a:r>
              <a:rPr lang="en-US" dirty="0" smtClean="0"/>
              <a:t>= not </a:t>
            </a:r>
            <a:r>
              <a:rPr lang="en-US" dirty="0"/>
              <a:t>null   // </a:t>
            </a:r>
            <a:r>
              <a:rPr lang="en-US" dirty="0" smtClean="0"/>
              <a:t>Netscape Navigator</a:t>
            </a:r>
            <a:endParaRPr lang="en-US" dirty="0"/>
          </a:p>
          <a:p>
            <a:pPr lvl="1"/>
            <a:r>
              <a:rPr lang="en-US" dirty="0" smtClean="0"/>
              <a:t>&lt;script&gt;</a:t>
            </a:r>
          </a:p>
          <a:p>
            <a:pPr lvl="1"/>
            <a:r>
              <a:rPr lang="en-US" dirty="0" smtClean="0">
                <a:solidFill>
                  <a:srgbClr val="FF0000"/>
                </a:solidFill>
              </a:rPr>
              <a:t>function </a:t>
            </a:r>
            <a:r>
              <a:rPr lang="en-US" dirty="0" err="1" smtClean="0">
                <a:solidFill>
                  <a:srgbClr val="FF0000"/>
                </a:solidFill>
              </a:rPr>
              <a:t>BreakInDetected</a:t>
            </a:r>
            <a:r>
              <a:rPr lang="en-US" dirty="0" smtClean="0">
                <a:solidFill>
                  <a:srgbClr val="FF0000"/>
                </a:solidFill>
              </a:rPr>
              <a:t>()</a:t>
            </a:r>
          </a:p>
          <a:p>
            <a:pPr lvl="1"/>
            <a:r>
              <a:rPr lang="en-US" dirty="0" smtClean="0">
                <a:solidFill>
                  <a:srgbClr val="FF0000"/>
                </a:solidFill>
              </a:rPr>
              <a:t>{alert(“Security Violations”); return false;}</a:t>
            </a:r>
          </a:p>
          <a:p>
            <a:pPr lvl="1"/>
            <a:endParaRPr lang="en-US" dirty="0"/>
          </a:p>
        </p:txBody>
      </p:sp>
    </p:spTree>
    <p:extLst>
      <p:ext uri="{BB962C8B-B14F-4D97-AF65-F5344CB8AC3E}">
        <p14:creationId xmlns:p14="http://schemas.microsoft.com/office/powerpoint/2010/main" val="3488641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a:t>
            </a:r>
            <a:r>
              <a:rPr lang="en-US" dirty="0" smtClean="0"/>
              <a:t>unction </a:t>
            </a:r>
            <a:r>
              <a:rPr lang="en-US" dirty="0" err="1" smtClean="0"/>
              <a:t>NetscapeBrowser</a:t>
            </a:r>
            <a:r>
              <a:rPr lang="en-US" dirty="0" smtClean="0"/>
              <a:t>(e)</a:t>
            </a:r>
          </a:p>
          <a:p>
            <a:r>
              <a:rPr lang="en-US" dirty="0" smtClean="0"/>
              <a:t>{</a:t>
            </a:r>
          </a:p>
          <a:p>
            <a:pPr lvl="1"/>
            <a:r>
              <a:rPr lang="en-US" dirty="0" smtClean="0"/>
              <a:t>If(</a:t>
            </a:r>
            <a:r>
              <a:rPr lang="en-US" dirty="0" err="1" smtClean="0"/>
              <a:t>e.which</a:t>
            </a:r>
            <a:r>
              <a:rPr lang="en-US" dirty="0" smtClean="0"/>
              <a:t> == 2 || </a:t>
            </a:r>
            <a:r>
              <a:rPr lang="en-US" dirty="0" err="1" smtClean="0"/>
              <a:t>e.which</a:t>
            </a:r>
            <a:r>
              <a:rPr lang="en-US" dirty="0" smtClean="0"/>
              <a:t> == 3)</a:t>
            </a:r>
          </a:p>
          <a:p>
            <a:r>
              <a:rPr lang="en-US" dirty="0"/>
              <a:t> </a:t>
            </a:r>
            <a:r>
              <a:rPr lang="en-US" dirty="0" smtClean="0"/>
              <a:t>	{</a:t>
            </a:r>
          </a:p>
          <a:p>
            <a:r>
              <a:rPr lang="en-US" dirty="0"/>
              <a:t> </a:t>
            </a:r>
            <a:r>
              <a:rPr lang="en-US" dirty="0" smtClean="0"/>
              <a:t>    	</a:t>
            </a:r>
            <a:r>
              <a:rPr lang="en-US" dirty="0" err="1" smtClean="0"/>
              <a:t>BreakInDetected</a:t>
            </a:r>
            <a:r>
              <a:rPr lang="en-US" dirty="0" smtClean="0"/>
              <a:t>(); return false;</a:t>
            </a:r>
          </a:p>
          <a:p>
            <a:r>
              <a:rPr lang="en-US" dirty="0"/>
              <a:t> </a:t>
            </a:r>
            <a:r>
              <a:rPr lang="en-US" dirty="0" smtClean="0"/>
              <a:t>	}</a:t>
            </a:r>
          </a:p>
          <a:p>
            <a:pPr marL="457200" lvl="1" indent="0">
              <a:buNone/>
            </a:pPr>
            <a:r>
              <a:rPr lang="en-US" dirty="0"/>
              <a:t>}</a:t>
            </a:r>
            <a:endParaRPr lang="en-US" dirty="0" smtClean="0"/>
          </a:p>
          <a:p>
            <a:endParaRPr lang="en-US" dirty="0"/>
          </a:p>
        </p:txBody>
      </p:sp>
    </p:spTree>
    <p:extLst>
      <p:ext uri="{BB962C8B-B14F-4D97-AF65-F5344CB8AC3E}">
        <p14:creationId xmlns:p14="http://schemas.microsoft.com/office/powerpoint/2010/main" val="436733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function </a:t>
            </a:r>
            <a:r>
              <a:rPr lang="en-US" dirty="0" err="1" smtClean="0"/>
              <a:t>InternetExplorerBrowser</a:t>
            </a:r>
            <a:r>
              <a:rPr lang="en-US" dirty="0" smtClean="0"/>
              <a:t>()</a:t>
            </a:r>
            <a:endParaRPr lang="en-US" dirty="0"/>
          </a:p>
          <a:p>
            <a:r>
              <a:rPr lang="en-US" dirty="0"/>
              <a:t>{</a:t>
            </a:r>
          </a:p>
          <a:p>
            <a:pPr lvl="1"/>
            <a:r>
              <a:rPr lang="en-US" dirty="0" smtClean="0"/>
              <a:t>If((</a:t>
            </a:r>
            <a:r>
              <a:rPr lang="en-US" dirty="0" err="1" smtClean="0"/>
              <a:t>event.button</a:t>
            </a:r>
            <a:r>
              <a:rPr lang="en-US" dirty="0" smtClean="0"/>
              <a:t> == 2)|| (</a:t>
            </a:r>
            <a:r>
              <a:rPr lang="en-US" dirty="0" err="1" smtClean="0"/>
              <a:t>event.button</a:t>
            </a:r>
            <a:r>
              <a:rPr lang="en-US" dirty="0" smtClean="0"/>
              <a:t> == 3))</a:t>
            </a:r>
            <a:endParaRPr lang="en-US" dirty="0"/>
          </a:p>
          <a:p>
            <a:r>
              <a:rPr lang="en-US" dirty="0"/>
              <a:t> 	{</a:t>
            </a:r>
          </a:p>
          <a:p>
            <a:r>
              <a:rPr lang="en-US" dirty="0"/>
              <a:t>     	</a:t>
            </a:r>
            <a:r>
              <a:rPr lang="en-US" dirty="0" err="1" smtClean="0"/>
              <a:t>BreakInDetected</a:t>
            </a:r>
            <a:r>
              <a:rPr lang="en-US" dirty="0"/>
              <a:t>(); return false;</a:t>
            </a:r>
          </a:p>
          <a:p>
            <a:r>
              <a:rPr lang="en-US" dirty="0"/>
              <a:t> 	}</a:t>
            </a:r>
          </a:p>
          <a:p>
            <a:pPr marL="457200" lvl="1" indent="0">
              <a:buNone/>
            </a:pPr>
            <a:r>
              <a:rPr lang="en-US" dirty="0"/>
              <a:t>}</a:t>
            </a:r>
          </a:p>
          <a:p>
            <a:endParaRPr lang="en-US" dirty="0"/>
          </a:p>
        </p:txBody>
      </p:sp>
    </p:spTree>
    <p:extLst>
      <p:ext uri="{BB962C8B-B14F-4D97-AF65-F5344CB8AC3E}">
        <p14:creationId xmlns:p14="http://schemas.microsoft.com/office/powerpoint/2010/main" val="26033969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If(</a:t>
            </a:r>
            <a:r>
              <a:rPr lang="en-US" dirty="0" err="1" smtClean="0"/>
              <a:t>document.layers</a:t>
            </a:r>
            <a:r>
              <a:rPr lang="en-US" dirty="0" smtClean="0"/>
              <a:t>){</a:t>
            </a:r>
          </a:p>
          <a:p>
            <a:r>
              <a:rPr lang="en-US" dirty="0" err="1" smtClean="0"/>
              <a:t>Document.captureEvents</a:t>
            </a:r>
            <a:r>
              <a:rPr lang="en-US" dirty="0" smtClean="0"/>
              <a:t>(</a:t>
            </a:r>
            <a:r>
              <a:rPr lang="en-US" dirty="0" err="1" smtClean="0"/>
              <a:t>Event.MOUSEDOWN</a:t>
            </a:r>
            <a:r>
              <a:rPr lang="en-US" dirty="0" smtClean="0"/>
              <a:t>);</a:t>
            </a:r>
          </a:p>
          <a:p>
            <a:r>
              <a:rPr lang="en-US" dirty="0" err="1" smtClean="0"/>
              <a:t>Document.mousedown</a:t>
            </a:r>
            <a:r>
              <a:rPr lang="en-US" dirty="0" smtClean="0"/>
              <a:t> = </a:t>
            </a:r>
            <a:r>
              <a:rPr lang="en-US" dirty="0" err="1" smtClean="0"/>
              <a:t>NetscapeBrowser</a:t>
            </a:r>
            <a:r>
              <a:rPr lang="en-US" dirty="0" smtClean="0"/>
              <a:t>();</a:t>
            </a:r>
          </a:p>
          <a:p>
            <a:r>
              <a:rPr lang="en-US" dirty="0" smtClean="0"/>
              <a:t>}</a:t>
            </a:r>
          </a:p>
          <a:p>
            <a:r>
              <a:rPr lang="en-US" dirty="0" smtClean="0"/>
              <a:t>Else if (</a:t>
            </a:r>
            <a:r>
              <a:rPr lang="en-US" dirty="0" err="1" smtClean="0"/>
              <a:t>document.all</a:t>
            </a:r>
            <a:r>
              <a:rPr lang="en-US" dirty="0" smtClean="0"/>
              <a:t> &amp;&amp; !</a:t>
            </a:r>
            <a:r>
              <a:rPr lang="en-US" dirty="0" err="1" smtClean="0"/>
              <a:t>document.getElementById</a:t>
            </a:r>
            <a:r>
              <a:rPr lang="en-US" dirty="0" smtClean="0"/>
              <a:t>)</a:t>
            </a:r>
          </a:p>
          <a:p>
            <a:r>
              <a:rPr lang="en-US" dirty="0" smtClean="0"/>
              <a:t>{</a:t>
            </a:r>
          </a:p>
          <a:p>
            <a:r>
              <a:rPr lang="en-US" dirty="0" err="1" smtClean="0"/>
              <a:t>Document.onmousedown</a:t>
            </a:r>
            <a:r>
              <a:rPr lang="en-US" dirty="0" smtClean="0"/>
              <a:t> = </a:t>
            </a:r>
            <a:r>
              <a:rPr lang="en-US" dirty="0" err="1" smtClean="0"/>
              <a:t>InternetExploreBrowser</a:t>
            </a:r>
            <a:r>
              <a:rPr lang="en-US" dirty="0" smtClean="0"/>
              <a:t>();</a:t>
            </a:r>
          </a:p>
          <a:p>
            <a:r>
              <a:rPr lang="en-US" dirty="0" smtClean="0"/>
              <a:t>}</a:t>
            </a:r>
          </a:p>
          <a:p>
            <a:r>
              <a:rPr lang="en-US" dirty="0" err="1" smtClean="0"/>
              <a:t>Document.oncontextmenu</a:t>
            </a:r>
            <a:r>
              <a:rPr lang="en-US" dirty="0" smtClean="0"/>
              <a:t> = new Function(“</a:t>
            </a:r>
            <a:r>
              <a:rPr lang="en-US" dirty="0" err="1" smtClean="0"/>
              <a:t>BreakInDetected</a:t>
            </a:r>
            <a:r>
              <a:rPr lang="en-US" dirty="0" smtClean="0"/>
              <a:t>(); return false;);</a:t>
            </a:r>
            <a:endParaRPr lang="en-US" dirty="0"/>
          </a:p>
        </p:txBody>
      </p:sp>
    </p:spTree>
    <p:extLst>
      <p:ext uri="{BB962C8B-B14F-4D97-AF65-F5344CB8AC3E}">
        <p14:creationId xmlns:p14="http://schemas.microsoft.com/office/powerpoint/2010/main" val="26982410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Hiding Source Code – </a:t>
            </a:r>
            <a:r>
              <a:rPr lang="en-US" dirty="0" smtClean="0"/>
              <a:t>Hiding Script</a:t>
            </a:r>
            <a:endParaRPr lang="en-US" dirty="0"/>
          </a:p>
        </p:txBody>
      </p:sp>
      <p:sp>
        <p:nvSpPr>
          <p:cNvPr id="3" name="Content Placeholder 2"/>
          <p:cNvSpPr>
            <a:spLocks noGrp="1"/>
          </p:cNvSpPr>
          <p:nvPr>
            <p:ph idx="1"/>
          </p:nvPr>
        </p:nvSpPr>
        <p:spPr/>
        <p:txBody>
          <a:bodyPr>
            <a:normAutofit fontScale="92500"/>
          </a:bodyPr>
          <a:lstStyle/>
          <a:p>
            <a:r>
              <a:rPr lang="en-US" dirty="0" smtClean="0"/>
              <a:t>You can hide your </a:t>
            </a:r>
            <a:r>
              <a:rPr lang="en-US" dirty="0" err="1" smtClean="0"/>
              <a:t>Javascript</a:t>
            </a:r>
            <a:r>
              <a:rPr lang="en-US" dirty="0" smtClean="0"/>
              <a:t> from visitor by storing it in an external file on your web server. </a:t>
            </a:r>
          </a:p>
          <a:p>
            <a:pPr lvl="1"/>
            <a:r>
              <a:rPr lang="en-US" dirty="0" smtClean="0"/>
              <a:t>External file should have .</a:t>
            </a:r>
            <a:r>
              <a:rPr lang="en-US" dirty="0" err="1" smtClean="0"/>
              <a:t>js</a:t>
            </a:r>
            <a:r>
              <a:rPr lang="en-US" dirty="0" smtClean="0"/>
              <a:t> extension.</a:t>
            </a:r>
          </a:p>
          <a:p>
            <a:pPr lvl="2"/>
            <a:r>
              <a:rPr lang="en-US" dirty="0" smtClean="0"/>
              <a:t>&lt;script </a:t>
            </a:r>
            <a:r>
              <a:rPr lang="en-US" dirty="0" err="1" smtClean="0"/>
              <a:t>src</a:t>
            </a:r>
            <a:r>
              <a:rPr lang="en-US" dirty="0" smtClean="0"/>
              <a:t>=“Myscript.js”&gt;</a:t>
            </a:r>
          </a:p>
          <a:p>
            <a:pPr lvl="1"/>
            <a:r>
              <a:rPr lang="en-US" dirty="0" smtClean="0"/>
              <a:t>You need to define empty function for each function that you define in the external </a:t>
            </a:r>
            <a:r>
              <a:rPr lang="en-US" dirty="0" err="1" smtClean="0"/>
              <a:t>Javascript</a:t>
            </a:r>
            <a:r>
              <a:rPr lang="en-US" dirty="0" smtClean="0"/>
              <a:t> file.</a:t>
            </a:r>
          </a:p>
          <a:p>
            <a:pPr lvl="2"/>
            <a:r>
              <a:rPr lang="en-US" dirty="0" smtClean="0"/>
              <a:t>Function </a:t>
            </a:r>
            <a:r>
              <a:rPr lang="en-US" dirty="0" err="1" smtClean="0"/>
              <a:t>OpenBook</a:t>
            </a:r>
            <a:r>
              <a:rPr lang="en-US" dirty="0" smtClean="0"/>
              <a:t> (book) {  }</a:t>
            </a:r>
          </a:p>
          <a:p>
            <a:pPr lvl="1"/>
            <a:r>
              <a:rPr lang="en-US" dirty="0" smtClean="0"/>
              <a:t>Create the external </a:t>
            </a:r>
            <a:r>
              <a:rPr lang="en-US" dirty="0" err="1" smtClean="0"/>
              <a:t>Javascript</a:t>
            </a:r>
            <a:r>
              <a:rPr lang="en-US" dirty="0" smtClean="0"/>
              <a:t> file. Place all function definition in the file and saving file with .</a:t>
            </a:r>
            <a:r>
              <a:rPr lang="en-US" dirty="0" err="1" smtClean="0"/>
              <a:t>js</a:t>
            </a:r>
            <a:r>
              <a:rPr lang="en-US" dirty="0" smtClean="0"/>
              <a:t> extension on the web server. </a:t>
            </a:r>
          </a:p>
        </p:txBody>
      </p:sp>
    </p:spTree>
    <p:extLst>
      <p:ext uri="{BB962C8B-B14F-4D97-AF65-F5344CB8AC3E}">
        <p14:creationId xmlns:p14="http://schemas.microsoft.com/office/powerpoint/2010/main" val="2059301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The JavaScript starts by declaring an array to store the banner images using the </a:t>
            </a:r>
            <a:r>
              <a:rPr lang="en-US" i="1" dirty="0"/>
              <a:t>new Array</a:t>
            </a:r>
            <a:r>
              <a:rPr lang="en-US" dirty="0"/>
              <a:t> keywords, as follows:</a:t>
            </a:r>
          </a:p>
          <a:p>
            <a:r>
              <a:rPr lang="en-US" sz="2800" i="1" dirty="0" err="1"/>
              <a:t>MyBanners</a:t>
            </a:r>
            <a:r>
              <a:rPr lang="en-US" sz="2800" i="1" dirty="0"/>
              <a:t>=new Array(‘banner1.jpg’,’banner2.jpg’,’banner3.jpg</a:t>
            </a:r>
            <a:r>
              <a:rPr lang="en-US" sz="2800" i="1" dirty="0" smtClean="0"/>
              <a:t>’)</a:t>
            </a:r>
            <a:endParaRPr lang="en-US" sz="2800" dirty="0"/>
          </a:p>
          <a:p>
            <a:r>
              <a:rPr lang="en-US" dirty="0"/>
              <a:t>Each element in the array is assigned with an index, starting from 0. </a:t>
            </a:r>
            <a:endParaRPr lang="en-US" dirty="0" smtClean="0"/>
          </a:p>
          <a:p>
            <a:r>
              <a:rPr lang="en-US" dirty="0"/>
              <a:t>To track the index of the current banner, we can assign the index to a variable. </a:t>
            </a:r>
            <a:endParaRPr lang="en-US" dirty="0" smtClean="0"/>
          </a:p>
          <a:p>
            <a:r>
              <a:rPr lang="en-US" dirty="0" smtClean="0"/>
              <a:t>Here </a:t>
            </a:r>
            <a:r>
              <a:rPr lang="en-US" dirty="0"/>
              <a:t>we use the variable </a:t>
            </a:r>
            <a:r>
              <a:rPr lang="en-US" i="1" dirty="0"/>
              <a:t>banner </a:t>
            </a:r>
            <a:r>
              <a:rPr lang="en-US" dirty="0"/>
              <a:t>and initialize it with a value 0 to load the first banner image.</a:t>
            </a:r>
          </a:p>
        </p:txBody>
      </p:sp>
    </p:spTree>
    <p:extLst>
      <p:ext uri="{BB962C8B-B14F-4D97-AF65-F5344CB8AC3E}">
        <p14:creationId xmlns:p14="http://schemas.microsoft.com/office/powerpoint/2010/main" val="35270028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2971800"/>
            <a:ext cx="27432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just"/>
            <a:r>
              <a:rPr lang="en-US" dirty="0" smtClean="0"/>
              <a:t>&lt;</a:t>
            </a:r>
            <a:r>
              <a:rPr lang="en-US" dirty="0"/>
              <a:t>script </a:t>
            </a:r>
            <a:r>
              <a:rPr lang="en-US" dirty="0" err="1"/>
              <a:t>src</a:t>
            </a:r>
            <a:r>
              <a:rPr lang="en-US" dirty="0"/>
              <a:t>=“Myscript.js</a:t>
            </a:r>
            <a:r>
              <a:rPr lang="en-US" dirty="0" smtClean="0"/>
              <a:t>”&gt;</a:t>
            </a:r>
          </a:p>
          <a:p>
            <a:pPr marL="0" lvl="2"/>
            <a:r>
              <a:rPr lang="en-US" dirty="0" smtClean="0"/>
              <a:t>function </a:t>
            </a:r>
            <a:r>
              <a:rPr lang="en-US" dirty="0" err="1"/>
              <a:t>OpenBook</a:t>
            </a:r>
            <a:r>
              <a:rPr lang="en-US" dirty="0"/>
              <a:t> (book) {  </a:t>
            </a:r>
            <a:r>
              <a:rPr lang="en-US" dirty="0" smtClean="0"/>
              <a:t>}</a:t>
            </a:r>
          </a:p>
          <a:p>
            <a:pPr marL="0" lvl="2" algn="just"/>
            <a:r>
              <a:rPr lang="en-US" dirty="0" smtClean="0"/>
              <a:t>&lt;/script&gt;</a:t>
            </a:r>
            <a:endParaRPr lang="en-US" dirty="0"/>
          </a:p>
        </p:txBody>
      </p:sp>
      <p:sp>
        <p:nvSpPr>
          <p:cNvPr id="5" name="Rectangle 4"/>
          <p:cNvSpPr/>
          <p:nvPr/>
        </p:nvSpPr>
        <p:spPr>
          <a:xfrm>
            <a:off x="5486400" y="2446258"/>
            <a:ext cx="2667000" cy="4259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Myscript.js</a:t>
            </a:r>
          </a:p>
          <a:p>
            <a:pPr algn="ctr"/>
            <a:endParaRPr lang="en-US" dirty="0"/>
          </a:p>
          <a:p>
            <a:pPr algn="just"/>
            <a:r>
              <a:rPr lang="en-US" dirty="0" smtClean="0"/>
              <a:t>Function </a:t>
            </a:r>
            <a:r>
              <a:rPr lang="en-US" dirty="0" err="1" smtClean="0"/>
              <a:t>OpenBook</a:t>
            </a:r>
            <a:r>
              <a:rPr lang="en-US" dirty="0" smtClean="0"/>
              <a:t>(book)</a:t>
            </a:r>
          </a:p>
          <a:p>
            <a:pPr algn="just"/>
            <a:r>
              <a:rPr lang="en-US" dirty="0" smtClean="0"/>
              <a:t>{</a:t>
            </a:r>
          </a:p>
          <a:p>
            <a:pPr algn="just"/>
            <a:r>
              <a:rPr lang="en-US" dirty="0" smtClean="0"/>
              <a:t>If(book ==1){</a:t>
            </a:r>
          </a:p>
          <a:p>
            <a:pPr algn="just"/>
            <a:r>
              <a:rPr lang="en-US" dirty="0" err="1" smtClean="0"/>
              <a:t>document.cover.src</a:t>
            </a:r>
            <a:r>
              <a:rPr lang="en-US" dirty="0" smtClean="0"/>
              <a:t>=“img1.jpg”</a:t>
            </a:r>
          </a:p>
          <a:p>
            <a:r>
              <a:rPr lang="en-US" dirty="0" err="1" smtClean="0"/>
              <a:t>Mywin</a:t>
            </a:r>
            <a:r>
              <a:rPr lang="en-US" dirty="0" smtClean="0"/>
              <a:t> = </a:t>
            </a:r>
            <a:r>
              <a:rPr lang="en-US" dirty="0" err="1" smtClean="0"/>
              <a:t>window.open</a:t>
            </a:r>
            <a:r>
              <a:rPr lang="en-US" dirty="0" smtClean="0"/>
              <a:t>(‘’,’</a:t>
            </a:r>
            <a:r>
              <a:rPr lang="en-US" dirty="0" err="1" smtClean="0"/>
              <a:t>myw</a:t>
            </a:r>
            <a:r>
              <a:rPr lang="en-US" dirty="0" smtClean="0"/>
              <a:t>’,height=500,width=50,left=500,top=400);</a:t>
            </a:r>
          </a:p>
          <a:p>
            <a:pPr algn="just"/>
            <a:r>
              <a:rPr lang="en-US" dirty="0" err="1" smtClean="0"/>
              <a:t>Mywin.document.write</a:t>
            </a:r>
            <a:r>
              <a:rPr lang="en-US" dirty="0" smtClean="0"/>
              <a:t>(“10% discount”);</a:t>
            </a:r>
            <a:endParaRPr lang="en-US" dirty="0"/>
          </a:p>
        </p:txBody>
      </p:sp>
      <p:sp>
        <p:nvSpPr>
          <p:cNvPr id="6" name="TextBox 5"/>
          <p:cNvSpPr txBox="1"/>
          <p:nvPr/>
        </p:nvSpPr>
        <p:spPr>
          <a:xfrm>
            <a:off x="1447800" y="2446258"/>
            <a:ext cx="1998496" cy="369332"/>
          </a:xfrm>
          <a:prstGeom prst="rect">
            <a:avLst/>
          </a:prstGeom>
          <a:noFill/>
        </p:spPr>
        <p:txBody>
          <a:bodyPr wrap="none" rtlCol="0">
            <a:spAutoFit/>
          </a:bodyPr>
          <a:lstStyle/>
          <a:p>
            <a:r>
              <a:rPr lang="en-US" dirty="0" smtClean="0"/>
              <a:t>Client Side Browser</a:t>
            </a:r>
            <a:endParaRPr lang="en-US" dirty="0"/>
          </a:p>
        </p:txBody>
      </p:sp>
      <p:sp>
        <p:nvSpPr>
          <p:cNvPr id="7" name="Rectangle 6"/>
          <p:cNvSpPr/>
          <p:nvPr/>
        </p:nvSpPr>
        <p:spPr>
          <a:xfrm>
            <a:off x="6195818" y="1981200"/>
            <a:ext cx="1202444" cy="369332"/>
          </a:xfrm>
          <a:prstGeom prst="rect">
            <a:avLst/>
          </a:prstGeom>
        </p:spPr>
        <p:txBody>
          <a:bodyPr wrap="none">
            <a:spAutoFit/>
          </a:bodyPr>
          <a:lstStyle/>
          <a:p>
            <a:pPr algn="ctr"/>
            <a:r>
              <a:rPr lang="en-US" dirty="0"/>
              <a:t>Webserver</a:t>
            </a:r>
          </a:p>
        </p:txBody>
      </p:sp>
    </p:spTree>
    <p:extLst>
      <p:ext uri="{BB962C8B-B14F-4D97-AF65-F5344CB8AC3E}">
        <p14:creationId xmlns:p14="http://schemas.microsoft.com/office/powerpoint/2010/main" val="21039645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Concealing Emai</a:t>
            </a:r>
            <a:r>
              <a:rPr lang="en-US" dirty="0"/>
              <a:t>l</a:t>
            </a:r>
            <a:r>
              <a:rPr lang="en-US" dirty="0" smtClean="0"/>
              <a:t> Address</a:t>
            </a:r>
            <a:endParaRPr lang="en-US" dirty="0"/>
          </a:p>
        </p:txBody>
      </p:sp>
      <p:sp>
        <p:nvSpPr>
          <p:cNvPr id="3" name="Content Placeholder 2"/>
          <p:cNvSpPr>
            <a:spLocks noGrp="1"/>
          </p:cNvSpPr>
          <p:nvPr>
            <p:ph idx="1"/>
          </p:nvPr>
        </p:nvSpPr>
        <p:spPr/>
        <p:txBody>
          <a:bodyPr>
            <a:normAutofit fontScale="92500"/>
          </a:bodyPr>
          <a:lstStyle/>
          <a:p>
            <a:r>
              <a:rPr lang="en-US" dirty="0" smtClean="0"/>
              <a:t>We all receive spam mail in our inbox and think that such mails are sent by merchants.</a:t>
            </a:r>
          </a:p>
          <a:p>
            <a:r>
              <a:rPr lang="en-US" dirty="0" smtClean="0"/>
              <a:t>But our email address are captured by </a:t>
            </a:r>
            <a:r>
              <a:rPr lang="en-US" dirty="0" err="1" smtClean="0"/>
              <a:t>SpamCrawler</a:t>
            </a:r>
            <a:r>
              <a:rPr lang="en-US" dirty="0" smtClean="0"/>
              <a:t> and Spam Bots.</a:t>
            </a:r>
          </a:p>
          <a:p>
            <a:r>
              <a:rPr lang="en-US" dirty="0" smtClean="0"/>
              <a:t>Some Spammer creates program called as bots that surf Net looking for email address that are embedded into web pages.</a:t>
            </a:r>
          </a:p>
          <a:p>
            <a:r>
              <a:rPr lang="en-US" dirty="0" smtClean="0"/>
              <a:t>The bots strip these email address on the webpage and store them for use in spam attack.</a:t>
            </a:r>
            <a:endParaRPr lang="en-US" dirty="0"/>
          </a:p>
        </p:txBody>
      </p:sp>
    </p:spTree>
    <p:extLst>
      <p:ext uri="{BB962C8B-B14F-4D97-AF65-F5344CB8AC3E}">
        <p14:creationId xmlns:p14="http://schemas.microsoft.com/office/powerpoint/2010/main" val="11011759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To avoid this solution is to conceal email address in the source code so that bots can’t find it but still the email address appear on the webpage. </a:t>
            </a:r>
          </a:p>
          <a:p>
            <a:r>
              <a:rPr lang="en-US" dirty="0" smtClean="0"/>
              <a:t>Bots identify email address </a:t>
            </a:r>
          </a:p>
          <a:p>
            <a:pPr lvl="1"/>
            <a:r>
              <a:rPr lang="en-US" dirty="0" smtClean="0"/>
              <a:t>By mailto: attribute</a:t>
            </a:r>
          </a:p>
          <a:p>
            <a:pPr lvl="1"/>
            <a:r>
              <a:rPr lang="en-US" dirty="0" smtClean="0"/>
              <a:t>And by @ sign</a:t>
            </a:r>
          </a:p>
          <a:p>
            <a:r>
              <a:rPr lang="en-US" dirty="0" smtClean="0"/>
              <a:t>To avoid the bots from getting email address is by generating them dynamically in the java script.</a:t>
            </a:r>
          </a:p>
          <a:p>
            <a:r>
              <a:rPr lang="en-US" dirty="0" smtClean="0"/>
              <a:t>Within </a:t>
            </a:r>
            <a:r>
              <a:rPr lang="en-US" dirty="0" err="1" smtClean="0"/>
              <a:t>Javascript</a:t>
            </a:r>
            <a:r>
              <a:rPr lang="en-US" dirty="0" smtClean="0"/>
              <a:t> also you need to conceal the email address.</a:t>
            </a:r>
            <a:endParaRPr lang="en-US" dirty="0"/>
          </a:p>
        </p:txBody>
      </p:sp>
    </p:spTree>
    <p:extLst>
      <p:ext uri="{BB962C8B-B14F-4D97-AF65-F5344CB8AC3E}">
        <p14:creationId xmlns:p14="http://schemas.microsoft.com/office/powerpoint/2010/main" val="15599610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 conceal the email address </a:t>
            </a:r>
          </a:p>
          <a:p>
            <a:pPr lvl="1"/>
            <a:r>
              <a:rPr lang="en-US" dirty="0" smtClean="0"/>
              <a:t>Create a strings that contains part of email address.</a:t>
            </a:r>
          </a:p>
          <a:p>
            <a:pPr lvl="1"/>
            <a:r>
              <a:rPr lang="en-US" dirty="0" smtClean="0"/>
              <a:t>Built </a:t>
            </a:r>
            <a:r>
              <a:rPr lang="en-US" dirty="0" err="1" smtClean="0"/>
              <a:t>Javascript</a:t>
            </a:r>
            <a:r>
              <a:rPr lang="en-US" dirty="0" smtClean="0"/>
              <a:t> that assemble those strings into </a:t>
            </a:r>
            <a:r>
              <a:rPr lang="en-US" dirty="0" err="1" smtClean="0"/>
              <a:t>into</a:t>
            </a:r>
            <a:r>
              <a:rPr lang="en-US" dirty="0" smtClean="0"/>
              <a:t> email address which is then written to web page.</a:t>
            </a:r>
          </a:p>
        </p:txBody>
      </p:sp>
    </p:spTree>
    <p:extLst>
      <p:ext uri="{BB962C8B-B14F-4D97-AF65-F5344CB8AC3E}">
        <p14:creationId xmlns:p14="http://schemas.microsoft.com/office/powerpoint/2010/main" val="24226302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Example</a:t>
            </a:r>
          </a:p>
          <a:p>
            <a:pPr lvl="1"/>
            <a:r>
              <a:rPr lang="en-US" dirty="0" smtClean="0"/>
              <a:t>Create 4 Strings</a:t>
            </a:r>
          </a:p>
          <a:p>
            <a:pPr lvl="2"/>
            <a:r>
              <a:rPr lang="en-US" dirty="0" smtClean="0"/>
              <a:t>First string contains the addressee and domain along with symbols &amp;,* and _ to confuse the bot</a:t>
            </a:r>
          </a:p>
          <a:p>
            <a:pPr lvl="2"/>
            <a:r>
              <a:rPr lang="en-US" dirty="0" err="1" smtClean="0"/>
              <a:t>Var</a:t>
            </a:r>
            <a:r>
              <a:rPr lang="en-US" dirty="0" smtClean="0"/>
              <a:t> x = ‘</a:t>
            </a:r>
            <a:r>
              <a:rPr lang="en-US" dirty="0" err="1" smtClean="0"/>
              <a:t>BobSmith&amp;smith</a:t>
            </a:r>
            <a:r>
              <a:rPr lang="en-US" dirty="0" smtClean="0"/>
              <a:t>*</a:t>
            </a:r>
            <a:r>
              <a:rPr lang="en-US" dirty="0" err="1" smtClean="0"/>
              <a:t>c_o_m</a:t>
            </a:r>
            <a:r>
              <a:rPr lang="en-US" dirty="0" smtClean="0"/>
              <a:t>’   //BobSmith@smith.com</a:t>
            </a:r>
          </a:p>
          <a:p>
            <a:pPr lvl="2"/>
            <a:r>
              <a:rPr lang="en-US" dirty="0" smtClean="0"/>
              <a:t>The second and third string contains portion of the mailto: attribute name </a:t>
            </a:r>
          </a:p>
          <a:p>
            <a:pPr lvl="2"/>
            <a:r>
              <a:rPr lang="en-US" dirty="0" err="1" smtClean="0"/>
              <a:t>Var</a:t>
            </a:r>
            <a:r>
              <a:rPr lang="en-US" dirty="0" smtClean="0"/>
              <a:t> y = ‘</a:t>
            </a:r>
            <a:r>
              <a:rPr lang="en-US" dirty="0" err="1" smtClean="0"/>
              <a:t>mai</a:t>
            </a:r>
            <a:r>
              <a:rPr lang="en-US" dirty="0" smtClean="0"/>
              <a:t>’</a:t>
            </a:r>
          </a:p>
          <a:p>
            <a:pPr lvl="2"/>
            <a:r>
              <a:rPr lang="en-US" dirty="0" err="1" smtClean="0"/>
              <a:t>Var</a:t>
            </a:r>
            <a:r>
              <a:rPr lang="en-US" dirty="0" smtClean="0"/>
              <a:t> z = ‘</a:t>
            </a:r>
            <a:r>
              <a:rPr lang="en-US" dirty="0" err="1" smtClean="0"/>
              <a:t>lto</a:t>
            </a:r>
            <a:r>
              <a:rPr lang="en-US" dirty="0" smtClean="0"/>
              <a:t>’</a:t>
            </a:r>
          </a:p>
          <a:p>
            <a:pPr lvl="2"/>
            <a:r>
              <a:rPr lang="en-US" dirty="0" smtClean="0"/>
              <a:t>The fourth string contain subject line</a:t>
            </a:r>
          </a:p>
          <a:p>
            <a:pPr lvl="2"/>
            <a:r>
              <a:rPr lang="en-US" dirty="0" err="1" smtClean="0"/>
              <a:t>Var</a:t>
            </a:r>
            <a:r>
              <a:rPr lang="en-US" dirty="0" smtClean="0"/>
              <a:t> s = ‘?subject=Customer Enquiry’</a:t>
            </a:r>
          </a:p>
          <a:p>
            <a:pPr lvl="1"/>
            <a:r>
              <a:rPr lang="en-US" dirty="0" smtClean="0"/>
              <a:t>Then use replace method of string to replace &amp; with @ and * with (.)</a:t>
            </a:r>
          </a:p>
          <a:p>
            <a:pPr lvl="1"/>
            <a:r>
              <a:rPr lang="en-US" dirty="0" smtClean="0"/>
              <a:t>The underscore replaced with nothing.</a:t>
            </a:r>
          </a:p>
          <a:p>
            <a:pPr lvl="1"/>
            <a:r>
              <a:rPr lang="en-US" dirty="0" smtClean="0"/>
              <a:t>All strings are concatenated and then assign to location attribute of the window object.</a:t>
            </a:r>
          </a:p>
          <a:p>
            <a:pPr lvl="1"/>
            <a:r>
              <a:rPr lang="en-US" dirty="0" smtClean="0">
                <a:hlinkClick r:id="rId2"/>
              </a:rPr>
              <a:t>mailto:BobSmith@smith.com?subject=Customer</a:t>
            </a:r>
            <a:r>
              <a:rPr lang="en-US" dirty="0" smtClean="0"/>
              <a:t> Enquiry</a:t>
            </a:r>
            <a:endParaRPr lang="en-US" dirty="0"/>
          </a:p>
        </p:txBody>
      </p:sp>
    </p:spTree>
    <p:extLst>
      <p:ext uri="{BB962C8B-B14F-4D97-AF65-F5344CB8AC3E}">
        <p14:creationId xmlns:p14="http://schemas.microsoft.com/office/powerpoint/2010/main" val="8471086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smtClean="0"/>
              <a:t>&lt;script&gt;</a:t>
            </a:r>
          </a:p>
          <a:p>
            <a:r>
              <a:rPr lang="en-US" dirty="0" smtClean="0"/>
              <a:t>Function </a:t>
            </a:r>
            <a:r>
              <a:rPr lang="en-US" dirty="0" err="1" smtClean="0"/>
              <a:t>CreateEmailAddress</a:t>
            </a:r>
            <a:r>
              <a:rPr lang="en-US" dirty="0" smtClean="0"/>
              <a:t>()</a:t>
            </a:r>
          </a:p>
          <a:p>
            <a:r>
              <a:rPr lang="en-US" dirty="0" smtClean="0"/>
              <a:t>{</a:t>
            </a:r>
          </a:p>
          <a:p>
            <a:pPr marL="914400" lvl="2" indent="0">
              <a:buNone/>
            </a:pPr>
            <a:r>
              <a:rPr lang="en-US" dirty="0" err="1" smtClean="0"/>
              <a:t>Var</a:t>
            </a:r>
            <a:r>
              <a:rPr lang="en-US" dirty="0" smtClean="0"/>
              <a:t> </a:t>
            </a:r>
            <a:r>
              <a:rPr lang="en-US" dirty="0"/>
              <a:t>x = ‘</a:t>
            </a:r>
            <a:r>
              <a:rPr lang="en-US" dirty="0" err="1"/>
              <a:t>BobSmith&amp;smith</a:t>
            </a:r>
            <a:r>
              <a:rPr lang="en-US" dirty="0"/>
              <a:t>*</a:t>
            </a:r>
            <a:r>
              <a:rPr lang="en-US" dirty="0" err="1"/>
              <a:t>c_o_m</a:t>
            </a:r>
            <a:r>
              <a:rPr lang="en-US" dirty="0" smtClean="0"/>
              <a:t>’</a:t>
            </a:r>
          </a:p>
          <a:p>
            <a:pPr marL="914400" lvl="2" indent="0">
              <a:buNone/>
            </a:pPr>
            <a:r>
              <a:rPr lang="en-US" dirty="0" err="1"/>
              <a:t>Var</a:t>
            </a:r>
            <a:r>
              <a:rPr lang="en-US" dirty="0"/>
              <a:t> y = ‘</a:t>
            </a:r>
            <a:r>
              <a:rPr lang="en-US" dirty="0" err="1"/>
              <a:t>mai</a:t>
            </a:r>
            <a:r>
              <a:rPr lang="en-US" dirty="0"/>
              <a:t>’</a:t>
            </a:r>
          </a:p>
          <a:p>
            <a:pPr marL="914400" lvl="2" indent="0">
              <a:buNone/>
            </a:pPr>
            <a:r>
              <a:rPr lang="en-US" dirty="0" err="1" smtClean="0"/>
              <a:t>var</a:t>
            </a:r>
            <a:r>
              <a:rPr lang="en-US" dirty="0" smtClean="0"/>
              <a:t> </a:t>
            </a:r>
            <a:r>
              <a:rPr lang="en-US" dirty="0"/>
              <a:t>z = ‘</a:t>
            </a:r>
            <a:r>
              <a:rPr lang="en-US" dirty="0" err="1"/>
              <a:t>lto</a:t>
            </a:r>
            <a:r>
              <a:rPr lang="en-US" dirty="0" smtClean="0"/>
              <a:t>’</a:t>
            </a:r>
          </a:p>
          <a:p>
            <a:pPr marL="914400" lvl="2" indent="0">
              <a:buNone/>
            </a:pPr>
            <a:r>
              <a:rPr lang="en-US" dirty="0" err="1"/>
              <a:t>Var</a:t>
            </a:r>
            <a:r>
              <a:rPr lang="en-US" dirty="0"/>
              <a:t> s = ‘?subject=Customer Enquiry’</a:t>
            </a:r>
          </a:p>
          <a:p>
            <a:pPr marL="914400" lvl="2" indent="0">
              <a:buNone/>
            </a:pPr>
            <a:r>
              <a:rPr lang="en-US" dirty="0" smtClean="0"/>
              <a:t>X = </a:t>
            </a:r>
            <a:r>
              <a:rPr lang="en-US" dirty="0" err="1" smtClean="0"/>
              <a:t>x.replace</a:t>
            </a:r>
            <a:r>
              <a:rPr lang="en-US" dirty="0" smtClean="0"/>
              <a:t> (‘&amp;’,’@’)    //</a:t>
            </a:r>
            <a:r>
              <a:rPr lang="en-US" dirty="0"/>
              <a:t> </a:t>
            </a:r>
            <a:r>
              <a:rPr lang="en-US" dirty="0" err="1" smtClean="0"/>
              <a:t>BobSmith@smith</a:t>
            </a:r>
            <a:r>
              <a:rPr lang="en-US" dirty="0" smtClean="0"/>
              <a:t>*</a:t>
            </a:r>
            <a:r>
              <a:rPr lang="en-US" dirty="0" err="1" smtClean="0"/>
              <a:t>c_o_m</a:t>
            </a:r>
            <a:endParaRPr lang="en-US" dirty="0" smtClean="0"/>
          </a:p>
          <a:p>
            <a:pPr marL="914400" lvl="2" indent="0">
              <a:buNone/>
            </a:pPr>
            <a:r>
              <a:rPr lang="en-US" dirty="0" smtClean="0"/>
              <a:t>X = </a:t>
            </a:r>
            <a:r>
              <a:rPr lang="en-US" dirty="0" err="1" smtClean="0"/>
              <a:t>x.replace</a:t>
            </a:r>
            <a:r>
              <a:rPr lang="en-US" dirty="0" smtClean="0"/>
              <a:t>(‘*’,’.’)        // </a:t>
            </a:r>
            <a:r>
              <a:rPr lang="en-US" dirty="0" err="1" smtClean="0">
                <a:hlinkClick r:id="rId2"/>
              </a:rPr>
              <a:t>BobSmith@smith.c_o_m</a:t>
            </a:r>
            <a:endParaRPr lang="en-US" dirty="0" smtClean="0"/>
          </a:p>
          <a:p>
            <a:pPr marL="914400" lvl="2" indent="0">
              <a:buNone/>
            </a:pPr>
            <a:r>
              <a:rPr lang="en-US" dirty="0" smtClean="0"/>
              <a:t>X = </a:t>
            </a:r>
            <a:r>
              <a:rPr lang="en-US" dirty="0" err="1" smtClean="0"/>
              <a:t>x.replace</a:t>
            </a:r>
            <a:r>
              <a:rPr lang="en-US" dirty="0" smtClean="0"/>
              <a:t>(‘_’,’’)</a:t>
            </a:r>
            <a:r>
              <a:rPr lang="en-US" dirty="0"/>
              <a:t> </a:t>
            </a:r>
            <a:r>
              <a:rPr lang="en-US" dirty="0" smtClean="0"/>
              <a:t>      // </a:t>
            </a:r>
            <a:r>
              <a:rPr lang="en-US" dirty="0" err="1" smtClean="0">
                <a:hlinkClick r:id="rId3"/>
              </a:rPr>
              <a:t>BobSmith@smith.co_m</a:t>
            </a:r>
            <a:endParaRPr lang="en-US" dirty="0"/>
          </a:p>
          <a:p>
            <a:pPr marL="914400" lvl="2" indent="0">
              <a:buNone/>
            </a:pPr>
            <a:r>
              <a:rPr lang="en-US" dirty="0"/>
              <a:t>X = </a:t>
            </a:r>
            <a:r>
              <a:rPr lang="en-US" dirty="0" err="1"/>
              <a:t>x.replace</a:t>
            </a:r>
            <a:r>
              <a:rPr lang="en-US" dirty="0"/>
              <a:t>(‘_’,’’)       // </a:t>
            </a:r>
            <a:r>
              <a:rPr lang="en-US" dirty="0" smtClean="0">
                <a:hlinkClick r:id="rId4"/>
              </a:rPr>
              <a:t>BobSmith@smith.com</a:t>
            </a:r>
            <a:endParaRPr lang="en-US" dirty="0"/>
          </a:p>
          <a:p>
            <a:pPr marL="914400" lvl="2" indent="0">
              <a:buNone/>
            </a:pPr>
            <a:r>
              <a:rPr lang="en-US" dirty="0" err="1" smtClean="0"/>
              <a:t>Var</a:t>
            </a:r>
            <a:r>
              <a:rPr lang="en-US" dirty="0" smtClean="0"/>
              <a:t> b = y + z + ‘:’+ x + s   // mailto: </a:t>
            </a:r>
            <a:r>
              <a:rPr lang="en-US" dirty="0">
                <a:hlinkClick r:id="rId4"/>
              </a:rPr>
              <a:t>BobSmith@smith.com</a:t>
            </a:r>
            <a:endParaRPr lang="en-US" dirty="0"/>
          </a:p>
          <a:p>
            <a:pPr marL="914400" lvl="2" indent="0">
              <a:buNone/>
            </a:pPr>
            <a:r>
              <a:rPr lang="en-US" dirty="0" err="1" smtClean="0"/>
              <a:t>Window.location</a:t>
            </a:r>
            <a:r>
              <a:rPr lang="en-US" dirty="0" smtClean="0"/>
              <a:t> = b;</a:t>
            </a:r>
            <a:endParaRPr lang="en-US" dirty="0"/>
          </a:p>
          <a:p>
            <a:r>
              <a:rPr lang="en-US" dirty="0" smtClean="0"/>
              <a:t>}</a:t>
            </a:r>
          </a:p>
          <a:p>
            <a:r>
              <a:rPr lang="en-US" dirty="0" smtClean="0"/>
              <a:t>&lt;/script&gt;</a:t>
            </a:r>
            <a:endParaRPr lang="en-US" dirty="0"/>
          </a:p>
          <a:p>
            <a:r>
              <a:rPr lang="en-US" dirty="0" smtClean="0"/>
              <a:t>&lt;body&gt;</a:t>
            </a:r>
          </a:p>
          <a:p>
            <a:r>
              <a:rPr lang="en-US" dirty="0" smtClean="0"/>
              <a:t>&lt;input type= button value=“Help” </a:t>
            </a:r>
            <a:r>
              <a:rPr lang="en-US" dirty="0" err="1" smtClean="0"/>
              <a:t>onclick</a:t>
            </a:r>
            <a:r>
              <a:rPr lang="en-US" dirty="0" smtClean="0"/>
              <a:t>=“</a:t>
            </a:r>
            <a:r>
              <a:rPr lang="en-US" dirty="0" err="1" smtClean="0"/>
              <a:t>CreateEmailAddress</a:t>
            </a:r>
            <a:r>
              <a:rPr lang="en-US" dirty="0" smtClean="0"/>
              <a:t>()”&gt;</a:t>
            </a:r>
          </a:p>
          <a:p>
            <a:r>
              <a:rPr lang="en-US" dirty="0" smtClean="0"/>
              <a:t>&lt;/body&gt;</a:t>
            </a:r>
            <a:endParaRPr lang="en-US" dirty="0"/>
          </a:p>
        </p:txBody>
      </p:sp>
    </p:spTree>
    <p:extLst>
      <p:ext uri="{BB962C8B-B14F-4D97-AF65-F5344CB8AC3E}">
        <p14:creationId xmlns:p14="http://schemas.microsoft.com/office/powerpoint/2010/main" val="10707088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Status Bar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Status bar is message bar at the bottom of window</a:t>
            </a:r>
          </a:p>
          <a:p>
            <a:r>
              <a:rPr lang="en-US" dirty="0" smtClean="0"/>
              <a:t>To display message on the status bar you need to assign the message to the status property of the window object.</a:t>
            </a:r>
          </a:p>
          <a:p>
            <a:r>
              <a:rPr lang="en-US" dirty="0" smtClean="0"/>
              <a:t>Syntax – </a:t>
            </a:r>
          </a:p>
          <a:p>
            <a:pPr lvl="1"/>
            <a:r>
              <a:rPr lang="en-US" dirty="0" err="1" smtClean="0"/>
              <a:t>window.status</a:t>
            </a:r>
            <a:endParaRPr lang="en-US" dirty="0" smtClean="0"/>
          </a:p>
          <a:p>
            <a:r>
              <a:rPr lang="en-US" dirty="0" smtClean="0"/>
              <a:t>Example – </a:t>
            </a:r>
          </a:p>
          <a:p>
            <a:pPr lvl="1"/>
            <a:r>
              <a:rPr lang="en-US" dirty="0" smtClean="0"/>
              <a:t>Win = </a:t>
            </a:r>
            <a:r>
              <a:rPr lang="en-US" dirty="0" err="1" smtClean="0"/>
              <a:t>Window.open</a:t>
            </a:r>
            <a:r>
              <a:rPr lang="en-US" dirty="0" smtClean="0"/>
              <a:t>(‘’,</a:t>
            </a:r>
            <a:r>
              <a:rPr lang="en-US" dirty="0" err="1" smtClean="0"/>
              <a:t>mywin</a:t>
            </a:r>
            <a:r>
              <a:rPr lang="en-US" dirty="0" smtClean="0"/>
              <a:t>,’’status=1,width=500,height=500,left=50,top=50’);</a:t>
            </a:r>
          </a:p>
          <a:p>
            <a:pPr lvl="1"/>
            <a:r>
              <a:rPr lang="en-US" dirty="0" err="1" smtClean="0"/>
              <a:t>Win.status</a:t>
            </a:r>
            <a:r>
              <a:rPr lang="en-US" dirty="0" smtClean="0"/>
              <a:t> = “Hello”;</a:t>
            </a:r>
          </a:p>
          <a:p>
            <a:pPr lvl="1"/>
            <a:r>
              <a:rPr lang="en-US" dirty="0" smtClean="0"/>
              <a:t>Alert(</a:t>
            </a:r>
            <a:r>
              <a:rPr lang="en-US" dirty="0" err="1" smtClean="0"/>
              <a:t>win.status</a:t>
            </a:r>
            <a:r>
              <a:rPr lang="en-US" dirty="0" smtClean="0"/>
              <a:t>);</a:t>
            </a:r>
            <a:endParaRPr lang="en-US" dirty="0"/>
          </a:p>
        </p:txBody>
      </p:sp>
    </p:spTree>
    <p:extLst>
      <p:ext uri="{BB962C8B-B14F-4D97-AF65-F5344CB8AC3E}">
        <p14:creationId xmlns:p14="http://schemas.microsoft.com/office/powerpoint/2010/main" val="21899306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Changing the message using rollover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can change the contents of the status bar on any event.</a:t>
            </a:r>
          </a:p>
          <a:p>
            <a:r>
              <a:rPr lang="en-US" dirty="0" smtClean="0"/>
              <a:t>Example</a:t>
            </a:r>
          </a:p>
          <a:p>
            <a:pPr marL="0" indent="0">
              <a:buNone/>
            </a:pPr>
            <a:r>
              <a:rPr lang="en-US" dirty="0" smtClean="0"/>
              <a:t>&lt;script&gt; </a:t>
            </a:r>
          </a:p>
          <a:p>
            <a:pPr marL="457200" lvl="1" indent="0">
              <a:buNone/>
            </a:pPr>
            <a:r>
              <a:rPr lang="en-US" dirty="0"/>
              <a:t>Win = </a:t>
            </a:r>
            <a:r>
              <a:rPr lang="en-US" dirty="0" err="1"/>
              <a:t>w</a:t>
            </a:r>
            <a:r>
              <a:rPr lang="en-US" dirty="0" err="1" smtClean="0"/>
              <a:t>indow.open</a:t>
            </a:r>
            <a:r>
              <a:rPr lang="en-US" dirty="0" smtClean="0"/>
              <a:t>(‘’,’</a:t>
            </a:r>
            <a:r>
              <a:rPr lang="en-US" dirty="0" err="1" smtClean="0"/>
              <a:t>mywin</a:t>
            </a:r>
            <a:r>
              <a:rPr lang="en-US" dirty="0" smtClean="0"/>
              <a:t>’,’status=1,width=500,height=500,left=50,top=50</a:t>
            </a:r>
            <a:r>
              <a:rPr lang="en-US" dirty="0"/>
              <a:t>’);</a:t>
            </a:r>
          </a:p>
          <a:p>
            <a:pPr marL="457200" lvl="1" indent="0">
              <a:buNone/>
            </a:pPr>
            <a:r>
              <a:rPr lang="en-US" dirty="0" err="1"/>
              <a:t>Win.status</a:t>
            </a:r>
            <a:r>
              <a:rPr lang="en-US" dirty="0"/>
              <a:t> = “Hello</a:t>
            </a:r>
            <a:r>
              <a:rPr lang="en-US" dirty="0" smtClean="0"/>
              <a:t>”;</a:t>
            </a:r>
          </a:p>
          <a:p>
            <a:pPr marL="457200" lvl="1" indent="0">
              <a:buNone/>
            </a:pPr>
            <a:r>
              <a:rPr lang="en-US" dirty="0" err="1" smtClean="0"/>
              <a:t>Win.document.write</a:t>
            </a:r>
            <a:r>
              <a:rPr lang="en-US" dirty="0" smtClean="0"/>
              <a:t>(‘&lt;input type=“button” name=“but” value=“</a:t>
            </a:r>
            <a:r>
              <a:rPr lang="en-US" dirty="0" err="1" smtClean="0"/>
              <a:t>clcik</a:t>
            </a:r>
            <a:r>
              <a:rPr lang="en-US" dirty="0" smtClean="0"/>
              <a:t> me” </a:t>
            </a:r>
            <a:r>
              <a:rPr lang="en-US" dirty="0" err="1" smtClean="0"/>
              <a:t>onmouseover</a:t>
            </a:r>
            <a:r>
              <a:rPr lang="en-US" dirty="0" smtClean="0"/>
              <a:t>=“</a:t>
            </a:r>
            <a:r>
              <a:rPr lang="en-US" dirty="0" err="1" smtClean="0"/>
              <a:t>Win.status</a:t>
            </a:r>
            <a:r>
              <a:rPr lang="en-US" dirty="0" smtClean="0"/>
              <a:t>=\‘h1\’; ” /&gt;’);</a:t>
            </a:r>
          </a:p>
          <a:p>
            <a:pPr marL="457200" lvl="1" indent="0">
              <a:buNone/>
            </a:pPr>
            <a:r>
              <a:rPr lang="en-US" dirty="0" smtClean="0"/>
              <a:t>&lt;/script&gt;</a:t>
            </a: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11652740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Moving Message along the status bar</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&lt;script&gt;</a:t>
            </a:r>
          </a:p>
          <a:p>
            <a:pPr marL="457200" lvl="1" indent="0">
              <a:buNone/>
            </a:pPr>
            <a:r>
              <a:rPr lang="en-US" dirty="0"/>
              <a:t>Win = </a:t>
            </a:r>
            <a:r>
              <a:rPr lang="en-US" dirty="0" err="1"/>
              <a:t>Window.open</a:t>
            </a:r>
            <a:r>
              <a:rPr lang="en-US" dirty="0"/>
              <a:t>(‘’,</a:t>
            </a:r>
            <a:r>
              <a:rPr lang="en-US" dirty="0" err="1"/>
              <a:t>mywin</a:t>
            </a:r>
            <a:r>
              <a:rPr lang="en-US" dirty="0"/>
              <a:t>,’</a:t>
            </a:r>
            <a:r>
              <a:rPr lang="en-US" dirty="0" smtClean="0"/>
              <a:t>’status=1,width=500,height=500,left=50,top=50</a:t>
            </a:r>
            <a:r>
              <a:rPr lang="en-US" dirty="0"/>
              <a:t>’);</a:t>
            </a:r>
          </a:p>
          <a:p>
            <a:pPr marL="457200" lvl="1" indent="0">
              <a:buNone/>
            </a:pPr>
            <a:r>
              <a:rPr lang="en-US" dirty="0" err="1" smtClean="0"/>
              <a:t>Var</a:t>
            </a:r>
            <a:r>
              <a:rPr lang="en-US" dirty="0" smtClean="0"/>
              <a:t> </a:t>
            </a:r>
            <a:r>
              <a:rPr lang="en-US" dirty="0" err="1" smtClean="0"/>
              <a:t>msg</a:t>
            </a:r>
            <a:r>
              <a:rPr lang="en-US" dirty="0" smtClean="0"/>
              <a:t> </a:t>
            </a:r>
            <a:r>
              <a:rPr lang="en-US" dirty="0"/>
              <a:t>= </a:t>
            </a:r>
            <a:r>
              <a:rPr lang="en-US" dirty="0" smtClean="0"/>
              <a:t>“text is moving”;</a:t>
            </a:r>
          </a:p>
          <a:p>
            <a:pPr marL="457200" lvl="1" indent="0">
              <a:buNone/>
            </a:pPr>
            <a:r>
              <a:rPr lang="en-US" dirty="0" err="1" smtClean="0"/>
              <a:t>Var</a:t>
            </a:r>
            <a:r>
              <a:rPr lang="en-US" dirty="0" smtClean="0"/>
              <a:t> place =1;</a:t>
            </a:r>
          </a:p>
          <a:p>
            <a:pPr marL="457200" lvl="1" indent="0">
              <a:buNone/>
            </a:pPr>
            <a:r>
              <a:rPr lang="en-US" dirty="0"/>
              <a:t>f</a:t>
            </a:r>
            <a:r>
              <a:rPr lang="en-US" dirty="0" smtClean="0"/>
              <a:t>unction Scroll()</a:t>
            </a:r>
          </a:p>
          <a:p>
            <a:pPr marL="457200" lvl="1" indent="0">
              <a:buNone/>
            </a:pPr>
            <a:r>
              <a:rPr lang="en-US" dirty="0" smtClean="0"/>
              <a:t>{</a:t>
            </a:r>
          </a:p>
          <a:p>
            <a:pPr marL="457200" lvl="1" indent="0">
              <a:buNone/>
            </a:pPr>
            <a:r>
              <a:rPr lang="en-US" dirty="0" err="1" smtClean="0"/>
              <a:t>Win.status</a:t>
            </a:r>
            <a:r>
              <a:rPr lang="en-US" dirty="0" smtClean="0"/>
              <a:t> = </a:t>
            </a:r>
            <a:r>
              <a:rPr lang="en-US" dirty="0" err="1" smtClean="0"/>
              <a:t>msg.substring</a:t>
            </a:r>
            <a:r>
              <a:rPr lang="en-US" dirty="0" smtClean="0"/>
              <a:t>(0,place);</a:t>
            </a:r>
          </a:p>
          <a:p>
            <a:pPr marL="457200" lvl="1" indent="0">
              <a:buNone/>
            </a:pPr>
            <a:r>
              <a:rPr lang="en-US" dirty="0" smtClean="0"/>
              <a:t>If(place &gt;= </a:t>
            </a:r>
            <a:r>
              <a:rPr lang="en-US" dirty="0" err="1" smtClean="0"/>
              <a:t>msg.length</a:t>
            </a:r>
            <a:r>
              <a:rPr lang="en-US" dirty="0" smtClean="0"/>
              <a:t> )</a:t>
            </a:r>
          </a:p>
          <a:p>
            <a:pPr marL="457200" lvl="1" indent="0">
              <a:buNone/>
            </a:pPr>
            <a:r>
              <a:rPr lang="en-US" dirty="0" smtClean="0"/>
              <a:t>Place = 1;</a:t>
            </a:r>
          </a:p>
          <a:p>
            <a:pPr marL="457200" lvl="1" indent="0">
              <a:buNone/>
            </a:pPr>
            <a:r>
              <a:rPr lang="en-US" dirty="0" smtClean="0"/>
              <a:t>Else</a:t>
            </a:r>
          </a:p>
          <a:p>
            <a:pPr marL="457200" lvl="1" indent="0">
              <a:buNone/>
            </a:pPr>
            <a:r>
              <a:rPr lang="en-US" dirty="0" smtClean="0"/>
              <a:t>Place++;</a:t>
            </a:r>
          </a:p>
          <a:p>
            <a:pPr marL="457200" lvl="1" indent="0">
              <a:buNone/>
            </a:pPr>
            <a:r>
              <a:rPr lang="en-US" dirty="0" err="1" smtClean="0"/>
              <a:t>Window.setTimeout</a:t>
            </a:r>
            <a:r>
              <a:rPr lang="en-US" dirty="0" smtClean="0"/>
              <a:t>(“Scroll()”,50);</a:t>
            </a:r>
          </a:p>
          <a:p>
            <a:pPr marL="457200" lvl="1" indent="0">
              <a:buNone/>
            </a:pPr>
            <a:r>
              <a:rPr lang="en-US" dirty="0" smtClean="0"/>
              <a:t>}</a:t>
            </a:r>
          </a:p>
          <a:p>
            <a:pPr marL="457200" lvl="1" indent="0">
              <a:buNone/>
            </a:pPr>
            <a:r>
              <a:rPr lang="en-US" dirty="0" smtClean="0"/>
              <a:t>&lt;/script&gt;</a:t>
            </a:r>
          </a:p>
          <a:p>
            <a:pPr marL="457200" lvl="1" indent="0">
              <a:buNone/>
            </a:pPr>
            <a:r>
              <a:rPr lang="en-US" dirty="0" smtClean="0"/>
              <a:t>&lt;body </a:t>
            </a:r>
            <a:r>
              <a:rPr lang="en-US" dirty="0" err="1" smtClean="0"/>
              <a:t>onload</a:t>
            </a:r>
            <a:r>
              <a:rPr lang="en-US" dirty="0" smtClean="0"/>
              <a:t>=“scroll()”&gt;</a:t>
            </a:r>
          </a:p>
          <a:p>
            <a:pPr marL="457200" lvl="1" indent="0">
              <a:buNone/>
            </a:pPr>
            <a:r>
              <a:rPr lang="en-US" dirty="0" smtClean="0"/>
              <a:t>&lt;/body&gt; </a:t>
            </a:r>
          </a:p>
          <a:p>
            <a:pPr marL="0" indent="0">
              <a:buNone/>
            </a:pPr>
            <a:endParaRPr lang="en-US" dirty="0"/>
          </a:p>
        </p:txBody>
      </p:sp>
    </p:spTree>
    <p:extLst>
      <p:ext uri="{BB962C8B-B14F-4D97-AF65-F5344CB8AC3E}">
        <p14:creationId xmlns:p14="http://schemas.microsoft.com/office/powerpoint/2010/main" val="18585620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the Browser</a:t>
            </a:r>
            <a:endParaRPr lang="en-US" dirty="0"/>
          </a:p>
        </p:txBody>
      </p:sp>
      <p:sp>
        <p:nvSpPr>
          <p:cNvPr id="3" name="Content Placeholder 2"/>
          <p:cNvSpPr>
            <a:spLocks noGrp="1"/>
          </p:cNvSpPr>
          <p:nvPr>
            <p:ph idx="1"/>
          </p:nvPr>
        </p:nvSpPr>
        <p:spPr/>
        <p:txBody>
          <a:bodyPr/>
          <a:lstStyle/>
          <a:p>
            <a:r>
              <a:rPr lang="en-US" dirty="0"/>
              <a:t>n</a:t>
            </a:r>
            <a:r>
              <a:rPr lang="en-US" dirty="0" smtClean="0"/>
              <a:t>avigator object contains information about the browser</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748413"/>
              </p:ext>
            </p:extLst>
          </p:nvPr>
        </p:nvGraphicFramePr>
        <p:xfrm>
          <a:off x="457200" y="2590800"/>
          <a:ext cx="8229600" cy="3948750"/>
        </p:xfrm>
        <a:graphic>
          <a:graphicData uri="http://schemas.openxmlformats.org/drawingml/2006/table">
            <a:tbl>
              <a:tblPr/>
              <a:tblGrid>
                <a:gridCol w="2055204"/>
                <a:gridCol w="6174396"/>
              </a:tblGrid>
              <a:tr h="393475">
                <a:tc>
                  <a:txBody>
                    <a:bodyPr/>
                    <a:lstStyle/>
                    <a:p>
                      <a:pPr algn="l" fontAlgn="t"/>
                      <a:r>
                        <a:rPr lang="en-US" sz="1700" dirty="0">
                          <a:effectLst/>
                        </a:rPr>
                        <a:t>Property</a:t>
                      </a: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Description</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93475">
                <a:tc>
                  <a:txBody>
                    <a:bodyPr/>
                    <a:lstStyle/>
                    <a:p>
                      <a:pPr algn="l" fontAlgn="t"/>
                      <a:r>
                        <a:rPr lang="en-US" sz="1700" dirty="0" err="1">
                          <a:effectLst/>
                          <a:hlinkClick r:id="rId3"/>
                        </a:rPr>
                        <a:t>appCodeName</a:t>
                      </a:r>
                      <a:endParaRPr lang="en-US" sz="1700" dirty="0">
                        <a:effectLst/>
                      </a:endParaRP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dirty="0">
                          <a:effectLst/>
                        </a:rPr>
                        <a:t>Returns the code name of the browser</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93475">
                <a:tc>
                  <a:txBody>
                    <a:bodyPr/>
                    <a:lstStyle/>
                    <a:p>
                      <a:pPr algn="l" fontAlgn="t"/>
                      <a:r>
                        <a:rPr lang="en-US" sz="1700" dirty="0" err="1">
                          <a:effectLst/>
                          <a:hlinkClick r:id="rId4"/>
                        </a:rPr>
                        <a:t>appName</a:t>
                      </a:r>
                      <a:endParaRPr lang="en-US" sz="1700" dirty="0">
                        <a:effectLst/>
                      </a:endParaRP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dirty="0">
                          <a:effectLst/>
                        </a:rPr>
                        <a:t>Returns the name of the </a:t>
                      </a:r>
                      <a:r>
                        <a:rPr lang="en-US" sz="1700" dirty="0" smtClean="0">
                          <a:effectLst/>
                        </a:rPr>
                        <a:t>browser</a:t>
                      </a:r>
                    </a:p>
                    <a:p>
                      <a:r>
                        <a:rPr lang="en-US" sz="1800" b="0" i="0" kern="1200" dirty="0" smtClean="0">
                          <a:solidFill>
                            <a:schemeClr val="tx1"/>
                          </a:solidFill>
                          <a:effectLst/>
                          <a:latin typeface="+mn-lt"/>
                          <a:ea typeface="+mn-ea"/>
                          <a:cs typeface="+mn-cs"/>
                        </a:rPr>
                        <a:t>The returned value varies from different browsers:</a:t>
                      </a:r>
                    </a:p>
                    <a:p>
                      <a:pPr marL="285750" indent="-285750">
                        <a:buFont typeface="Arial" pitchFamily="34" charset="0"/>
                        <a:buChar char="•"/>
                      </a:pPr>
                      <a:r>
                        <a:rPr lang="en-US" sz="1800" b="0" i="0" kern="1200" dirty="0" smtClean="0">
                          <a:solidFill>
                            <a:schemeClr val="tx1"/>
                          </a:solidFill>
                          <a:effectLst/>
                          <a:latin typeface="+mn-lt"/>
                          <a:ea typeface="+mn-ea"/>
                          <a:cs typeface="+mn-cs"/>
                        </a:rPr>
                        <a:t>IE11, Firefox, Chrome and Safari returns "Netscape"</a:t>
                      </a:r>
                    </a:p>
                    <a:p>
                      <a:pPr marL="285750" indent="-285750">
                        <a:buFont typeface="Arial" pitchFamily="34" charset="0"/>
                        <a:buChar char="•"/>
                      </a:pPr>
                      <a:r>
                        <a:rPr lang="en-US" sz="1800" b="0" i="0" kern="1200" dirty="0" smtClean="0">
                          <a:solidFill>
                            <a:schemeClr val="tx1"/>
                          </a:solidFill>
                          <a:effectLst/>
                          <a:latin typeface="+mn-lt"/>
                          <a:ea typeface="+mn-ea"/>
                          <a:cs typeface="+mn-cs"/>
                        </a:rPr>
                        <a:t>IE 10 and earlier versions return "Microsoft Internet Explorer"</a:t>
                      </a:r>
                    </a:p>
                    <a:p>
                      <a:pPr marL="285750" indent="-285750">
                        <a:buFont typeface="Arial" pitchFamily="34" charset="0"/>
                        <a:buChar char="•"/>
                      </a:pPr>
                      <a:r>
                        <a:rPr lang="en-US" sz="1800" b="0" i="0" kern="1200" dirty="0" smtClean="0">
                          <a:solidFill>
                            <a:schemeClr val="tx1"/>
                          </a:solidFill>
                          <a:effectLst/>
                          <a:latin typeface="+mn-lt"/>
                          <a:ea typeface="+mn-ea"/>
                          <a:cs typeface="+mn-cs"/>
                        </a:rPr>
                        <a:t>Opera returns "Opera"</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93475">
                <a:tc>
                  <a:txBody>
                    <a:bodyPr/>
                    <a:lstStyle/>
                    <a:p>
                      <a:pPr algn="l" fontAlgn="t"/>
                      <a:r>
                        <a:rPr lang="en-US" sz="1700" dirty="0" err="1">
                          <a:effectLst/>
                          <a:hlinkClick r:id="rId5"/>
                        </a:rPr>
                        <a:t>appVersion</a:t>
                      </a:r>
                      <a:endParaRPr lang="en-US" sz="1700" dirty="0">
                        <a:effectLst/>
                      </a:endParaRP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Returns the version information of the browser</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93475">
                <a:tc>
                  <a:txBody>
                    <a:bodyPr/>
                    <a:lstStyle/>
                    <a:p>
                      <a:pPr algn="l" fontAlgn="t"/>
                      <a:r>
                        <a:rPr lang="en-US" sz="1700" dirty="0" err="1">
                          <a:effectLst/>
                          <a:hlinkClick r:id="rId6"/>
                        </a:rPr>
                        <a:t>cookieEnabled</a:t>
                      </a:r>
                      <a:endParaRPr lang="en-US" sz="1700" dirty="0">
                        <a:effectLst/>
                      </a:endParaRP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dirty="0">
                          <a:effectLst/>
                        </a:rPr>
                        <a:t>Determines whether cookies are enabled in the browser</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93475">
                <a:tc>
                  <a:txBody>
                    <a:bodyPr/>
                    <a:lstStyle/>
                    <a:p>
                      <a:pPr algn="l" fontAlgn="t"/>
                      <a:r>
                        <a:rPr lang="en-US" dirty="0">
                          <a:effectLst/>
                          <a:hlinkClick r:id="rId7"/>
                        </a:rPr>
                        <a:t>language</a:t>
                      </a:r>
                      <a:endParaRPr lang="en-US"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effectLst/>
                        </a:rPr>
                        <a:t>Returns the language of the browser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93475">
                <a:tc>
                  <a:txBody>
                    <a:bodyPr/>
                    <a:lstStyle/>
                    <a:p>
                      <a:pPr algn="l" fontAlgn="t"/>
                      <a:r>
                        <a:rPr lang="en-US" dirty="0" err="1">
                          <a:effectLst/>
                          <a:hlinkClick r:id="rId8"/>
                        </a:rPr>
                        <a:t>userAgent</a:t>
                      </a:r>
                      <a:endParaRPr lang="en-US"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Returns the user-agent header sent by the browser to the server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46523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Next, we create a function </a:t>
            </a:r>
            <a:r>
              <a:rPr lang="en-US" dirty="0" err="1"/>
              <a:t>ShowBanners</a:t>
            </a:r>
            <a:r>
              <a:rPr lang="en-US" dirty="0"/>
              <a:t> which will display all the banner images at fix interval. </a:t>
            </a:r>
            <a:endParaRPr lang="en-US" dirty="0" smtClean="0"/>
          </a:p>
          <a:p>
            <a:r>
              <a:rPr lang="en-US" dirty="0" smtClean="0"/>
              <a:t>This </a:t>
            </a:r>
            <a:r>
              <a:rPr lang="en-US" dirty="0"/>
              <a:t>can be achieved by incrementing the index values using the statement </a:t>
            </a:r>
            <a:r>
              <a:rPr lang="en-US" i="1" dirty="0"/>
              <a:t> banner++ </a:t>
            </a:r>
            <a:r>
              <a:rPr lang="en-US" dirty="0"/>
              <a:t> and when the index value is equal to the total number of elements in the array(denoted by </a:t>
            </a:r>
            <a:r>
              <a:rPr lang="en-US" i="1" dirty="0" err="1"/>
              <a:t>MyBanners.length</a:t>
            </a:r>
            <a:r>
              <a:rPr lang="en-US" i="1" dirty="0"/>
              <a:t>),</a:t>
            </a:r>
            <a:r>
              <a:rPr lang="en-US" dirty="0"/>
              <a:t> the index value is set back to 0, which is the index of the first banner.</a:t>
            </a:r>
          </a:p>
          <a:p>
            <a:r>
              <a:rPr lang="en-US" i="1" dirty="0"/>
              <a:t> banner</a:t>
            </a:r>
            <a:r>
              <a:rPr lang="en-US" i="1" dirty="0" smtClean="0"/>
              <a:t>++;</a:t>
            </a:r>
            <a:r>
              <a:rPr lang="en-US" dirty="0"/>
              <a:t/>
            </a:r>
            <a:br>
              <a:rPr lang="en-US" dirty="0"/>
            </a:br>
            <a:r>
              <a:rPr lang="en-US" i="1" dirty="0"/>
              <a:t>if (banner==</a:t>
            </a:r>
            <a:r>
              <a:rPr lang="en-US" i="1" dirty="0" err="1"/>
              <a:t>MyBanners.length</a:t>
            </a:r>
            <a:r>
              <a:rPr lang="en-US" i="1" dirty="0"/>
              <a:t>) {</a:t>
            </a:r>
            <a:r>
              <a:rPr lang="en-US" dirty="0"/>
              <a:t/>
            </a:r>
            <a:br>
              <a:rPr lang="en-US" dirty="0"/>
            </a:br>
            <a:r>
              <a:rPr lang="en-US" i="1" dirty="0"/>
              <a:t>banner=0}</a:t>
            </a:r>
            <a:endParaRPr lang="en-US" dirty="0"/>
          </a:p>
          <a:p>
            <a:endParaRPr lang="en-US" dirty="0"/>
          </a:p>
        </p:txBody>
      </p:sp>
    </p:spTree>
    <p:extLst>
      <p:ext uri="{BB962C8B-B14F-4D97-AF65-F5344CB8AC3E}">
        <p14:creationId xmlns:p14="http://schemas.microsoft.com/office/powerpoint/2010/main" val="34511530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&lt;</a:t>
            </a:r>
            <a:r>
              <a:rPr lang="en-US" dirty="0"/>
              <a:t>script&gt;</a:t>
            </a:r>
          </a:p>
          <a:p>
            <a:r>
              <a:rPr lang="en-US" dirty="0" err="1"/>
              <a:t>var</a:t>
            </a:r>
            <a:r>
              <a:rPr lang="en-US" dirty="0"/>
              <a:t> txt = "";</a:t>
            </a:r>
          </a:p>
          <a:p>
            <a:r>
              <a:rPr lang="en-US" dirty="0"/>
              <a:t>txt += "&lt;p&gt;Browser </a:t>
            </a:r>
            <a:r>
              <a:rPr lang="en-US" dirty="0" err="1"/>
              <a:t>CodeName</a:t>
            </a:r>
            <a:r>
              <a:rPr lang="en-US" dirty="0"/>
              <a:t>: " + </a:t>
            </a:r>
            <a:r>
              <a:rPr lang="en-US" dirty="0" err="1"/>
              <a:t>navigator.appCodeName</a:t>
            </a:r>
            <a:r>
              <a:rPr lang="en-US" dirty="0"/>
              <a:t> + "&lt;/p&gt;";</a:t>
            </a:r>
          </a:p>
          <a:p>
            <a:r>
              <a:rPr lang="en-US" dirty="0"/>
              <a:t>txt += "&lt;p&gt;Browser Name: " + </a:t>
            </a:r>
            <a:r>
              <a:rPr lang="en-US" dirty="0" err="1"/>
              <a:t>navigator.appName</a:t>
            </a:r>
            <a:r>
              <a:rPr lang="en-US" dirty="0"/>
              <a:t> + "&lt;/p&gt;";</a:t>
            </a:r>
          </a:p>
          <a:p>
            <a:r>
              <a:rPr lang="en-US" dirty="0"/>
              <a:t>txt += "&lt;p&gt;Browser Version: " + </a:t>
            </a:r>
            <a:r>
              <a:rPr lang="en-US" dirty="0" err="1"/>
              <a:t>navigator.appVersion</a:t>
            </a:r>
            <a:r>
              <a:rPr lang="en-US" dirty="0"/>
              <a:t> + "&lt;/p&gt;";</a:t>
            </a:r>
          </a:p>
          <a:p>
            <a:r>
              <a:rPr lang="en-US" dirty="0"/>
              <a:t>txt += "&lt;p&gt;Cookies Enabled: " + </a:t>
            </a:r>
            <a:r>
              <a:rPr lang="en-US" dirty="0" err="1"/>
              <a:t>navigator.cookieEnabled</a:t>
            </a:r>
            <a:r>
              <a:rPr lang="en-US" dirty="0"/>
              <a:t> + "&lt;/p&gt;";</a:t>
            </a:r>
          </a:p>
          <a:p>
            <a:r>
              <a:rPr lang="en-US" dirty="0"/>
              <a:t>txt += "&lt;p&gt;Browser Language: " + </a:t>
            </a:r>
            <a:r>
              <a:rPr lang="en-US" dirty="0" err="1"/>
              <a:t>navigator.language</a:t>
            </a:r>
            <a:r>
              <a:rPr lang="en-US" dirty="0"/>
              <a:t> + "&lt;/p&gt;";</a:t>
            </a:r>
          </a:p>
          <a:p>
            <a:r>
              <a:rPr lang="en-US" dirty="0"/>
              <a:t>txt += "&lt;p&gt;Browser Online: " + </a:t>
            </a:r>
            <a:r>
              <a:rPr lang="en-US" dirty="0" err="1"/>
              <a:t>navigator.onLine</a:t>
            </a:r>
            <a:r>
              <a:rPr lang="en-US" dirty="0"/>
              <a:t> + "&lt;/p&gt;";</a:t>
            </a:r>
          </a:p>
          <a:p>
            <a:r>
              <a:rPr lang="en-US" dirty="0"/>
              <a:t>txt += "&lt;p&gt;Platform: " + </a:t>
            </a:r>
            <a:r>
              <a:rPr lang="en-US" dirty="0" err="1"/>
              <a:t>navigator.platform</a:t>
            </a:r>
            <a:r>
              <a:rPr lang="en-US" dirty="0"/>
              <a:t> + "&lt;/p&gt;";</a:t>
            </a:r>
          </a:p>
          <a:p>
            <a:r>
              <a:rPr lang="en-US" dirty="0"/>
              <a:t>txt += "&lt;p&gt;User-agent header: " + </a:t>
            </a:r>
            <a:r>
              <a:rPr lang="en-US" dirty="0" err="1"/>
              <a:t>navigator.userAgent</a:t>
            </a:r>
            <a:r>
              <a:rPr lang="en-US" dirty="0"/>
              <a:t> + "&lt;/p</a:t>
            </a:r>
            <a:r>
              <a:rPr lang="en-US" dirty="0" smtClean="0"/>
              <a:t>&gt;";</a:t>
            </a:r>
          </a:p>
          <a:p>
            <a:r>
              <a:rPr lang="en-US" dirty="0" smtClean="0"/>
              <a:t>Alert (txt);</a:t>
            </a:r>
          </a:p>
          <a:p>
            <a:r>
              <a:rPr lang="en-US" dirty="0" smtClean="0"/>
              <a:t>&lt;/script&gt;</a:t>
            </a:r>
            <a:endParaRPr lang="en-US" dirty="0"/>
          </a:p>
        </p:txBody>
      </p:sp>
    </p:spTree>
    <p:extLst>
      <p:ext uri="{BB962C8B-B14F-4D97-AF65-F5344CB8AC3E}">
        <p14:creationId xmlns:p14="http://schemas.microsoft.com/office/powerpoint/2010/main" val="5283831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Framework of </a:t>
            </a:r>
            <a:r>
              <a:rPr lang="en-US" dirty="0" err="1"/>
              <a:t>Javascript</a:t>
            </a:r>
            <a:r>
              <a:rPr lang="en-US" dirty="0"/>
              <a:t> and It’s Application</a:t>
            </a:r>
          </a:p>
        </p:txBody>
      </p:sp>
      <p:sp>
        <p:nvSpPr>
          <p:cNvPr id="3" name="Content Placeholder 2"/>
          <p:cNvSpPr>
            <a:spLocks noGrp="1"/>
          </p:cNvSpPr>
          <p:nvPr>
            <p:ph idx="1"/>
          </p:nvPr>
        </p:nvSpPr>
        <p:spPr/>
        <p:txBody>
          <a:bodyPr>
            <a:normAutofit fontScale="92500" lnSpcReduction="20000"/>
          </a:bodyPr>
          <a:lstStyle/>
          <a:p>
            <a:r>
              <a:rPr lang="en-US" dirty="0"/>
              <a:t>Think of building websites and web apps like building a house—when you set out to build a house, you could create all of your own building materials from scratch and start building without any schematics, but that approach would be incredibly time-consuming and doesn’t make a lot of sense. It’s more likely that you would purchase pre-manufactured building materials (wood, bricks, countertops, etc.) and then assemble them based on a blueprint to fit your specific needs.</a:t>
            </a:r>
          </a:p>
        </p:txBody>
      </p:sp>
    </p:spTree>
    <p:extLst>
      <p:ext uri="{BB962C8B-B14F-4D97-AF65-F5344CB8AC3E}">
        <p14:creationId xmlns:p14="http://schemas.microsoft.com/office/powerpoint/2010/main" val="7056622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Framework of </a:t>
            </a:r>
            <a:r>
              <a:rPr lang="en-US" dirty="0" err="1" smtClean="0"/>
              <a:t>Javascript</a:t>
            </a:r>
            <a:r>
              <a:rPr lang="en-US" dirty="0" smtClean="0"/>
              <a:t> and It’s Application</a:t>
            </a:r>
            <a:endParaRPr lang="en-US" dirty="0"/>
          </a:p>
        </p:txBody>
      </p:sp>
      <p:sp>
        <p:nvSpPr>
          <p:cNvPr id="3" name="Content Placeholder 2"/>
          <p:cNvSpPr>
            <a:spLocks noGrp="1"/>
          </p:cNvSpPr>
          <p:nvPr>
            <p:ph idx="1"/>
          </p:nvPr>
        </p:nvSpPr>
        <p:spPr/>
        <p:txBody>
          <a:bodyPr/>
          <a:lstStyle/>
          <a:p>
            <a:r>
              <a:rPr lang="en-US" dirty="0"/>
              <a:t>A software framework is an abstraction in which software providing generic functionality can be selectively changed by additional user-written code. </a:t>
            </a:r>
            <a:endParaRPr lang="en-US" dirty="0" smtClean="0"/>
          </a:p>
          <a:p>
            <a:r>
              <a:rPr lang="en-US" dirty="0" smtClean="0"/>
              <a:t>JavaScript </a:t>
            </a:r>
            <a:r>
              <a:rPr lang="en-US" dirty="0"/>
              <a:t>framework is an application framework written in JavaScript where the programmers can manipulate the functions and use them for their convenience.</a:t>
            </a:r>
          </a:p>
        </p:txBody>
      </p:sp>
    </p:spTree>
    <p:extLst>
      <p:ext uri="{BB962C8B-B14F-4D97-AF65-F5344CB8AC3E}">
        <p14:creationId xmlns:p14="http://schemas.microsoft.com/office/powerpoint/2010/main" val="7818381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i="1" dirty="0"/>
              <a:t>At their most basic, JS frameworks are collections of JavaScript code libraries </a:t>
            </a:r>
            <a:r>
              <a:rPr lang="en-US" i="1" dirty="0" smtClean="0"/>
              <a:t>that </a:t>
            </a:r>
            <a:r>
              <a:rPr lang="en-US" i="1" dirty="0"/>
              <a:t>provide developers with pre-written JS code to use for routine programming features and tasks</a:t>
            </a:r>
            <a:endParaRPr lang="en-US" dirty="0"/>
          </a:p>
        </p:txBody>
      </p:sp>
    </p:spTree>
    <p:extLst>
      <p:ext uri="{BB962C8B-B14F-4D97-AF65-F5344CB8AC3E}">
        <p14:creationId xmlns:p14="http://schemas.microsoft.com/office/powerpoint/2010/main" val="1059755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a:t>AngularJS</a:t>
            </a:r>
            <a:r>
              <a:rPr lang="en-US" dirty="0"/>
              <a:t> is a client side JavaScript MVC framework to develop a dynamic web application. </a:t>
            </a:r>
            <a:endParaRPr lang="en-US" dirty="0" smtClean="0"/>
          </a:p>
          <a:p>
            <a:r>
              <a:rPr lang="en-US" dirty="0" err="1" smtClean="0"/>
              <a:t>AngularJS</a:t>
            </a:r>
            <a:r>
              <a:rPr lang="en-US" dirty="0" smtClean="0"/>
              <a:t> </a:t>
            </a:r>
            <a:r>
              <a:rPr lang="en-US" dirty="0"/>
              <a:t>was originally started as a project in Google but now, it is open source framework.</a:t>
            </a:r>
          </a:p>
          <a:p>
            <a:r>
              <a:rPr lang="en-US" dirty="0" err="1"/>
              <a:t>AngularJS</a:t>
            </a:r>
            <a:r>
              <a:rPr lang="en-US" dirty="0"/>
              <a:t> is entirely based on HTML and JavaScript, so there is no need to learn another syntax or language.</a:t>
            </a:r>
          </a:p>
          <a:p>
            <a:r>
              <a:rPr lang="en-US" dirty="0" err="1"/>
              <a:t>AngularJS</a:t>
            </a:r>
            <a:r>
              <a:rPr lang="en-US" dirty="0"/>
              <a:t> is also called just "Angular".</a:t>
            </a:r>
          </a:p>
          <a:p>
            <a:r>
              <a:rPr lang="en-US" dirty="0" err="1"/>
              <a:t>AngularJS</a:t>
            </a:r>
            <a:r>
              <a:rPr lang="en-US" dirty="0"/>
              <a:t> changes static HTML to dynamic HTML. It extends the ability of HTML by adding built-in attributes and components and also provides an ability to create custom attributes using simple JavaScript.</a:t>
            </a:r>
          </a:p>
          <a:p>
            <a:endParaRPr lang="en-US" dirty="0"/>
          </a:p>
        </p:txBody>
      </p:sp>
    </p:spTree>
    <p:extLst>
      <p:ext uri="{BB962C8B-B14F-4D97-AF65-F5344CB8AC3E}">
        <p14:creationId xmlns:p14="http://schemas.microsoft.com/office/powerpoint/2010/main" val="36789694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Advantages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Advantages of </a:t>
            </a:r>
            <a:r>
              <a:rPr lang="en-US" dirty="0" err="1"/>
              <a:t>AngularJS</a:t>
            </a:r>
            <a:endParaRPr lang="en-US" dirty="0"/>
          </a:p>
          <a:p>
            <a:r>
              <a:rPr lang="en-US" dirty="0"/>
              <a:t>Open source JavaScript MVC framework.</a:t>
            </a:r>
          </a:p>
          <a:p>
            <a:r>
              <a:rPr lang="en-US" dirty="0"/>
              <a:t>Supported by Google</a:t>
            </a:r>
          </a:p>
          <a:p>
            <a:r>
              <a:rPr lang="en-US" dirty="0"/>
              <a:t>No need to learn another scripting language. It's just pure JavaScript and HTML.</a:t>
            </a:r>
          </a:p>
          <a:p>
            <a:r>
              <a:rPr lang="en-US" dirty="0"/>
              <a:t>Supports separation of concerns by using MVC design pattern.</a:t>
            </a:r>
          </a:p>
          <a:p>
            <a:r>
              <a:rPr lang="en-US" dirty="0"/>
              <a:t>Built-in attributes (directives) makes HTML dynamic.</a:t>
            </a:r>
          </a:p>
          <a:p>
            <a:r>
              <a:rPr lang="en-US" dirty="0"/>
              <a:t>Easy to extend and customize.</a:t>
            </a:r>
          </a:p>
          <a:p>
            <a:r>
              <a:rPr lang="en-US" dirty="0"/>
              <a:t>Supports Single Page Application.</a:t>
            </a:r>
          </a:p>
          <a:p>
            <a:r>
              <a:rPr lang="en-US" dirty="0"/>
              <a:t>Uses Dependency Injection.</a:t>
            </a:r>
          </a:p>
          <a:p>
            <a:r>
              <a:rPr lang="en-US" dirty="0"/>
              <a:t>Easy to Unit test</a:t>
            </a:r>
            <a:r>
              <a:rPr lang="en-US" dirty="0" smtClean="0"/>
              <a:t>.</a:t>
            </a:r>
            <a:endParaRPr lang="en-US" dirty="0"/>
          </a:p>
        </p:txBody>
      </p:sp>
    </p:spTree>
    <p:extLst>
      <p:ext uri="{BB962C8B-B14F-4D97-AF65-F5344CB8AC3E}">
        <p14:creationId xmlns:p14="http://schemas.microsoft.com/office/powerpoint/2010/main" val="31489309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ReactJS</a:t>
            </a:r>
            <a:endParaRPr lang="en-US" dirty="0"/>
          </a:p>
        </p:txBody>
      </p:sp>
      <p:sp>
        <p:nvSpPr>
          <p:cNvPr id="3" name="Content Placeholder 2"/>
          <p:cNvSpPr>
            <a:spLocks noGrp="1"/>
          </p:cNvSpPr>
          <p:nvPr>
            <p:ph idx="1"/>
          </p:nvPr>
        </p:nvSpPr>
        <p:spPr/>
        <p:txBody>
          <a:bodyPr>
            <a:normAutofit fontScale="77500" lnSpcReduction="20000"/>
          </a:bodyPr>
          <a:lstStyle/>
          <a:p>
            <a:r>
              <a:rPr lang="en-US" dirty="0"/>
              <a:t>React is a JavaScript library created for building fast and interactive user interfaces for web and mobile applications. </a:t>
            </a:r>
            <a:endParaRPr lang="en-US" dirty="0" smtClean="0"/>
          </a:p>
          <a:p>
            <a:r>
              <a:rPr lang="en-US" dirty="0" smtClean="0"/>
              <a:t>It </a:t>
            </a:r>
            <a:r>
              <a:rPr lang="en-US" dirty="0"/>
              <a:t>is an open-source, component-based, front-end library responsible only for the application’s view layer. </a:t>
            </a:r>
            <a:endParaRPr lang="en-US" dirty="0" smtClean="0"/>
          </a:p>
          <a:p>
            <a:r>
              <a:rPr lang="en-US" dirty="0" smtClean="0"/>
              <a:t>In </a:t>
            </a:r>
            <a:r>
              <a:rPr lang="en-US" dirty="0"/>
              <a:t>Model View Controller (MVC) architecture, the view layer is responsible for how the app looks and feels. </a:t>
            </a:r>
            <a:endParaRPr lang="en-US" dirty="0" smtClean="0"/>
          </a:p>
          <a:p>
            <a:r>
              <a:rPr lang="en-US" dirty="0" smtClean="0"/>
              <a:t>React </a:t>
            </a:r>
            <a:r>
              <a:rPr lang="en-US" dirty="0"/>
              <a:t>was created by Jordan </a:t>
            </a:r>
            <a:r>
              <a:rPr lang="en-US" dirty="0" err="1"/>
              <a:t>Walke</a:t>
            </a:r>
            <a:r>
              <a:rPr lang="en-US" dirty="0"/>
              <a:t>, a </a:t>
            </a:r>
            <a:r>
              <a:rPr lang="en-US" dirty="0">
                <a:hlinkClick r:id="rId2"/>
              </a:rPr>
              <a:t>software engineer</a:t>
            </a:r>
            <a:r>
              <a:rPr lang="en-US" dirty="0"/>
              <a:t> at Facebook. </a:t>
            </a:r>
            <a:endParaRPr lang="en-US" dirty="0" smtClean="0"/>
          </a:p>
          <a:p>
            <a:r>
              <a:rPr lang="en-US" dirty="0"/>
              <a:t> </a:t>
            </a:r>
            <a:r>
              <a:rPr lang="en-US" dirty="0" err="1"/>
              <a:t>Instagram</a:t>
            </a:r>
            <a:r>
              <a:rPr lang="en-US" dirty="0"/>
              <a:t> webpage example, entirely built using </a:t>
            </a:r>
            <a:r>
              <a:rPr lang="en-US" dirty="0" smtClean="0"/>
              <a:t>React.</a:t>
            </a:r>
          </a:p>
          <a:p>
            <a:r>
              <a:rPr lang="en-US" dirty="0"/>
              <a:t>React divides the UI into multiple components, which makes the code easier to debug.</a:t>
            </a:r>
          </a:p>
        </p:txBody>
      </p:sp>
    </p:spTree>
    <p:extLst>
      <p:ext uri="{BB962C8B-B14F-4D97-AF65-F5344CB8AC3E}">
        <p14:creationId xmlns:p14="http://schemas.microsoft.com/office/powerpoint/2010/main" val="41642785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ReactJS</a:t>
            </a:r>
            <a:r>
              <a:rPr lang="en-US" dirty="0" smtClean="0"/>
              <a:t> Advantages</a:t>
            </a:r>
            <a:endParaRPr lang="en-US" dirty="0"/>
          </a:p>
        </p:txBody>
      </p:sp>
      <p:sp>
        <p:nvSpPr>
          <p:cNvPr id="3" name="Content Placeholder 2"/>
          <p:cNvSpPr>
            <a:spLocks noGrp="1"/>
          </p:cNvSpPr>
          <p:nvPr>
            <p:ph idx="1"/>
          </p:nvPr>
        </p:nvSpPr>
        <p:spPr/>
        <p:txBody>
          <a:bodyPr>
            <a:normAutofit lnSpcReduction="10000"/>
          </a:bodyPr>
          <a:lstStyle/>
          <a:p>
            <a:r>
              <a:rPr lang="en-US" dirty="0" smtClean="0"/>
              <a:t>Easy </a:t>
            </a:r>
            <a:r>
              <a:rPr lang="en-US" dirty="0"/>
              <a:t>creation of dynamic </a:t>
            </a:r>
            <a:endParaRPr lang="en-US" dirty="0" smtClean="0"/>
          </a:p>
          <a:p>
            <a:r>
              <a:rPr lang="en-US" dirty="0" smtClean="0"/>
              <a:t>Improved performance</a:t>
            </a:r>
            <a:endParaRPr lang="en-US" dirty="0"/>
          </a:p>
          <a:p>
            <a:r>
              <a:rPr lang="en-US" dirty="0"/>
              <a:t>Reusable </a:t>
            </a:r>
            <a:r>
              <a:rPr lang="en-US" dirty="0" smtClean="0"/>
              <a:t>components</a:t>
            </a:r>
          </a:p>
          <a:p>
            <a:r>
              <a:rPr lang="en-US" dirty="0" smtClean="0"/>
              <a:t>Unidirectional </a:t>
            </a:r>
            <a:r>
              <a:rPr lang="en-US" dirty="0"/>
              <a:t>data </a:t>
            </a:r>
            <a:r>
              <a:rPr lang="en-US" dirty="0" smtClean="0"/>
              <a:t>flow</a:t>
            </a:r>
          </a:p>
          <a:p>
            <a:r>
              <a:rPr lang="en-US" dirty="0" smtClean="0"/>
              <a:t>React </a:t>
            </a:r>
            <a:r>
              <a:rPr lang="en-US" dirty="0"/>
              <a:t>is easy to </a:t>
            </a:r>
            <a:r>
              <a:rPr lang="en-US" dirty="0" smtClean="0"/>
              <a:t>learn</a:t>
            </a:r>
            <a:endParaRPr lang="en-US" dirty="0"/>
          </a:p>
          <a:p>
            <a:r>
              <a:rPr lang="en-US" dirty="0"/>
              <a:t>It can be used for the development of both web and mobile </a:t>
            </a:r>
            <a:r>
              <a:rPr lang="en-US" dirty="0" smtClean="0"/>
              <a:t>apps</a:t>
            </a:r>
          </a:p>
          <a:p>
            <a:r>
              <a:rPr lang="en-US" dirty="0" smtClean="0"/>
              <a:t>Dedicated </a:t>
            </a:r>
            <a:r>
              <a:rPr lang="en-US" dirty="0"/>
              <a:t>tools for easy </a:t>
            </a:r>
            <a:r>
              <a:rPr lang="en-US" dirty="0" smtClean="0"/>
              <a:t>debugging</a:t>
            </a:r>
            <a:endParaRPr lang="en-US" dirty="0"/>
          </a:p>
        </p:txBody>
      </p:sp>
    </p:spTree>
    <p:extLst>
      <p:ext uri="{BB962C8B-B14F-4D97-AF65-F5344CB8AC3E}">
        <p14:creationId xmlns:p14="http://schemas.microsoft.com/office/powerpoint/2010/main" val="3322056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NodeJS</a:t>
            </a:r>
            <a:endParaRPr lang="en-US" dirty="0"/>
          </a:p>
        </p:txBody>
      </p:sp>
      <p:sp>
        <p:nvSpPr>
          <p:cNvPr id="3" name="Content Placeholder 2"/>
          <p:cNvSpPr>
            <a:spLocks noGrp="1"/>
          </p:cNvSpPr>
          <p:nvPr>
            <p:ph idx="1"/>
          </p:nvPr>
        </p:nvSpPr>
        <p:spPr/>
        <p:txBody>
          <a:bodyPr>
            <a:normAutofit fontScale="77500" lnSpcReduction="20000"/>
          </a:bodyPr>
          <a:lstStyle/>
          <a:p>
            <a:r>
              <a:rPr lang="en-US" dirty="0"/>
              <a:t>Node.js is an open-source, </a:t>
            </a:r>
            <a:r>
              <a:rPr lang="en-US" dirty="0" err="1"/>
              <a:t>Javascript</a:t>
            </a:r>
            <a:r>
              <a:rPr lang="en-US" dirty="0"/>
              <a:t> </a:t>
            </a:r>
            <a:r>
              <a:rPr lang="en-US" i="1" dirty="0"/>
              <a:t>runtime environment</a:t>
            </a:r>
            <a:r>
              <a:rPr lang="en-US" dirty="0"/>
              <a:t> on Chrome’s V8 that lets you effortlessly </a:t>
            </a:r>
            <a:r>
              <a:rPr lang="en-US" dirty="0">
                <a:hlinkClick r:id="rId2"/>
              </a:rPr>
              <a:t>develop fast and scalable web applications</a:t>
            </a:r>
            <a:r>
              <a:rPr lang="en-US" dirty="0"/>
              <a:t>. </a:t>
            </a:r>
            <a:endParaRPr lang="en-US" dirty="0" smtClean="0"/>
          </a:p>
          <a:p>
            <a:r>
              <a:rPr lang="en-US" dirty="0" smtClean="0"/>
              <a:t>It </a:t>
            </a:r>
            <a:r>
              <a:rPr lang="en-US" dirty="0"/>
              <a:t>utilizes an event-driven, non-blocking I/O model that makes it lightweight, efficient and excellent for data-intensive real-time applications that run across shared devices</a:t>
            </a:r>
            <a:r>
              <a:rPr lang="en-US" dirty="0" smtClean="0"/>
              <a:t>.</a:t>
            </a:r>
          </a:p>
          <a:p>
            <a:r>
              <a:rPr lang="en-US" dirty="0"/>
              <a:t>Node.js can be used to build different types of applications such as command line application, web application, real-time chat application, REST API server etc. </a:t>
            </a:r>
            <a:endParaRPr lang="en-US" dirty="0" smtClean="0"/>
          </a:p>
          <a:p>
            <a:r>
              <a:rPr lang="en-US" dirty="0" smtClean="0"/>
              <a:t>However</a:t>
            </a:r>
            <a:r>
              <a:rPr lang="en-US" dirty="0"/>
              <a:t>, it is mainly used to build network programs like web servers, similar to PHP, Java, or ASP.NET.</a:t>
            </a:r>
          </a:p>
          <a:p>
            <a:r>
              <a:rPr lang="en-US" dirty="0"/>
              <a:t>Node.js was written and introduced by Ryan Dahl in 2009.</a:t>
            </a:r>
          </a:p>
          <a:p>
            <a:endParaRPr lang="en-US" dirty="0"/>
          </a:p>
        </p:txBody>
      </p:sp>
    </p:spTree>
    <p:extLst>
      <p:ext uri="{BB962C8B-B14F-4D97-AF65-F5344CB8AC3E}">
        <p14:creationId xmlns:p14="http://schemas.microsoft.com/office/powerpoint/2010/main" val="30368155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NodeJS</a:t>
            </a:r>
            <a:r>
              <a:rPr lang="en-US" dirty="0" smtClean="0"/>
              <a:t> Advantages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Node.js is an open-source framework under MIT license. (MIT license is a free software license originating at the Massachusetts Institute of Technology (MIT).)</a:t>
            </a:r>
          </a:p>
          <a:p>
            <a:r>
              <a:rPr lang="en-US" dirty="0"/>
              <a:t>Uses JavaScript to build entire server side application.</a:t>
            </a:r>
          </a:p>
          <a:p>
            <a:r>
              <a:rPr lang="en-US" dirty="0"/>
              <a:t>Lightweight framework that includes bare minimum modules. Other modules can be included as per the need of an application.</a:t>
            </a:r>
          </a:p>
          <a:p>
            <a:r>
              <a:rPr lang="en-US" dirty="0"/>
              <a:t>Asynchronous by default. So it performs faster than other frameworks.</a:t>
            </a:r>
          </a:p>
          <a:p>
            <a:r>
              <a:rPr lang="en-US" dirty="0"/>
              <a:t>Cross-platform framework that runs on Windows, MAC or Linux</a:t>
            </a:r>
          </a:p>
          <a:p>
            <a:endParaRPr lang="en-US" dirty="0"/>
          </a:p>
        </p:txBody>
      </p:sp>
    </p:spTree>
    <p:extLst>
      <p:ext uri="{BB962C8B-B14F-4D97-AF65-F5344CB8AC3E}">
        <p14:creationId xmlns:p14="http://schemas.microsoft.com/office/powerpoint/2010/main" val="3634603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a:t>The process is repeated at a fix time interval using the </a:t>
            </a:r>
            <a:r>
              <a:rPr lang="en-US" i="1" dirty="0" err="1"/>
              <a:t>setTimeout</a:t>
            </a:r>
            <a:r>
              <a:rPr lang="en-US" i="1" dirty="0"/>
              <a:t> ( )</a:t>
            </a:r>
            <a:r>
              <a:rPr lang="en-US" dirty="0"/>
              <a:t> function. </a:t>
            </a:r>
            <a:endParaRPr lang="en-US" dirty="0" smtClean="0"/>
          </a:p>
          <a:p>
            <a:r>
              <a:rPr lang="en-US" dirty="0" smtClean="0"/>
              <a:t>The</a:t>
            </a:r>
            <a:r>
              <a:rPr lang="en-US" dirty="0"/>
              <a:t> </a:t>
            </a:r>
            <a:r>
              <a:rPr lang="en-US" i="1" dirty="0" err="1"/>
              <a:t>setTimeout</a:t>
            </a:r>
            <a:r>
              <a:rPr lang="en-US" i="1" dirty="0"/>
              <a:t> ( )</a:t>
            </a:r>
            <a:r>
              <a:rPr lang="en-US" dirty="0"/>
              <a:t> function comprises two arguments, the first is the function to be activated, </a:t>
            </a:r>
            <a:r>
              <a:rPr lang="en-US" dirty="0" err="1"/>
              <a:t>i.e</a:t>
            </a:r>
            <a:r>
              <a:rPr lang="en-US" dirty="0"/>
              <a:t> the </a:t>
            </a:r>
            <a:r>
              <a:rPr lang="en-US" i="1" dirty="0" err="1"/>
              <a:t>ShowBanners</a:t>
            </a:r>
            <a:r>
              <a:rPr lang="en-US" i="1" dirty="0"/>
              <a:t> ( ) function</a:t>
            </a:r>
            <a:r>
              <a:rPr lang="en-US" dirty="0"/>
              <a:t> and the second one is the duration measured in </a:t>
            </a:r>
            <a:r>
              <a:rPr lang="en-US" dirty="0" smtClean="0"/>
              <a:t>milliseconds</a:t>
            </a:r>
            <a:endParaRPr lang="en-US" dirty="0"/>
          </a:p>
          <a:p>
            <a:r>
              <a:rPr lang="en-US" dirty="0"/>
              <a:t>The final part of the JavaScript is to call out the</a:t>
            </a:r>
            <a:r>
              <a:rPr lang="en-US" i="1" dirty="0"/>
              <a:t> </a:t>
            </a:r>
            <a:r>
              <a:rPr lang="en-US" i="1" dirty="0" err="1"/>
              <a:t>ShowBanners</a:t>
            </a:r>
            <a:r>
              <a:rPr lang="en-US" i="1" dirty="0"/>
              <a:t> ( )</a:t>
            </a:r>
            <a:r>
              <a:rPr lang="en-US" dirty="0"/>
              <a:t> function using the</a:t>
            </a:r>
            <a:r>
              <a:rPr lang="en-US" i="1" dirty="0"/>
              <a:t> </a:t>
            </a:r>
            <a:r>
              <a:rPr lang="en-US" i="1" dirty="0" err="1"/>
              <a:t>onload</a:t>
            </a:r>
            <a:r>
              <a:rPr lang="en-US" dirty="0"/>
              <a:t> method</a:t>
            </a:r>
          </a:p>
        </p:txBody>
      </p:sp>
    </p:spTree>
    <p:extLst>
      <p:ext uri="{BB962C8B-B14F-4D97-AF65-F5344CB8AC3E}">
        <p14:creationId xmlns:p14="http://schemas.microsoft.com/office/powerpoint/2010/main" val="5809908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MeteorJS</a:t>
            </a:r>
            <a:endParaRPr lang="en-US" dirty="0"/>
          </a:p>
        </p:txBody>
      </p:sp>
      <p:sp>
        <p:nvSpPr>
          <p:cNvPr id="3" name="Content Placeholder 2"/>
          <p:cNvSpPr>
            <a:spLocks noGrp="1"/>
          </p:cNvSpPr>
          <p:nvPr>
            <p:ph idx="1"/>
          </p:nvPr>
        </p:nvSpPr>
        <p:spPr/>
        <p:txBody>
          <a:bodyPr/>
          <a:lstStyle/>
          <a:p>
            <a:r>
              <a:rPr lang="en-US" dirty="0"/>
              <a:t>Meteor is a free, open-source JavaScript framework written using </a:t>
            </a:r>
            <a:r>
              <a:rPr lang="en-US" dirty="0" err="1"/>
              <a:t>NodeJS</a:t>
            </a:r>
            <a:r>
              <a:rPr lang="en-US" dirty="0"/>
              <a:t>. </a:t>
            </a:r>
            <a:endParaRPr lang="en-US" dirty="0" smtClean="0"/>
          </a:p>
          <a:p>
            <a:r>
              <a:rPr lang="en-US" dirty="0" smtClean="0"/>
              <a:t>It </a:t>
            </a:r>
            <a:r>
              <a:rPr lang="en-US" dirty="0"/>
              <a:t>allows rapid prototyping and produces cross-platform code. It’s gaining popularity in the market with over 13,000 websites using Meteor. </a:t>
            </a:r>
            <a:endParaRPr lang="en-US" dirty="0" smtClean="0"/>
          </a:p>
          <a:p>
            <a:r>
              <a:rPr lang="en-US" dirty="0" smtClean="0"/>
              <a:t>Websites </a:t>
            </a:r>
            <a:r>
              <a:rPr lang="en-US" dirty="0"/>
              <a:t>like mtv.com, meteofrance.com and so on make use of Meteor to build their UI.</a:t>
            </a:r>
          </a:p>
        </p:txBody>
      </p:sp>
    </p:spTree>
    <p:extLst>
      <p:ext uri="{BB962C8B-B14F-4D97-AF65-F5344CB8AC3E}">
        <p14:creationId xmlns:p14="http://schemas.microsoft.com/office/powerpoint/2010/main" val="26043226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MeterorJS</a:t>
            </a:r>
            <a:r>
              <a:rPr lang="en-US" dirty="0" smtClean="0"/>
              <a:t> </a:t>
            </a:r>
            <a:r>
              <a:rPr lang="en-US" dirty="0" err="1" smtClean="0"/>
              <a:t>Advanatages</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Full </a:t>
            </a:r>
            <a:r>
              <a:rPr lang="en-US" b="1" dirty="0"/>
              <a:t>stack</a:t>
            </a:r>
            <a:r>
              <a:rPr lang="en-US" dirty="0"/>
              <a:t>: Meteor offers a full-stack solution for developing and deploying web applications. Meteor comes bundled with several built-in features, such as reactive templates, automatic CSS, etc.</a:t>
            </a:r>
          </a:p>
          <a:p>
            <a:r>
              <a:rPr lang="en-US" b="1" dirty="0"/>
              <a:t>Smart packages</a:t>
            </a:r>
            <a:r>
              <a:rPr lang="en-US" dirty="0"/>
              <a:t>: Building a login system for your application can be burdensome. But not with Meteor. Meteor packages make it easy to add features such as user accounts, JavaScript libraries like React and more. The best part is, adding these kinds of smart packages is easy, just a few keystrokes in the terminal and you have it. </a:t>
            </a:r>
          </a:p>
          <a:p>
            <a:r>
              <a:rPr lang="en-US" b="1" dirty="0"/>
              <a:t>Real-time web apps</a:t>
            </a:r>
            <a:r>
              <a:rPr lang="en-US" dirty="0"/>
              <a:t>: Meteor is the perfect solution for those looking to build real-time applications. All of the application’s layers from database to template update automatically. This means there is no need to refresh the page to see updates. And any changes to documents save instantly. This makes Meteor a perfect use-case for real-time collaboration.</a:t>
            </a:r>
          </a:p>
          <a:p>
            <a:r>
              <a:rPr lang="en-US" b="1" dirty="0"/>
              <a:t>Single language development</a:t>
            </a:r>
            <a:r>
              <a:rPr lang="en-US" dirty="0"/>
              <a:t>: Meteor allows using the same code on the front-end and the back-end as well, for mobile and web applications. It prevents developers from requiring to install and configure different libraries, module managers, APIs, drivers and more. This saves a lot of production time of developers as they do not need to perform context switching between server language and JavaScript.</a:t>
            </a:r>
          </a:p>
          <a:p>
            <a:endParaRPr lang="en-US" dirty="0"/>
          </a:p>
        </p:txBody>
      </p:sp>
    </p:spTree>
    <p:extLst>
      <p:ext uri="{BB962C8B-B14F-4D97-AF65-F5344CB8AC3E}">
        <p14:creationId xmlns:p14="http://schemas.microsoft.com/office/powerpoint/2010/main" val="4340886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BackboneJS</a:t>
            </a:r>
            <a:endParaRPr lang="en-US" dirty="0"/>
          </a:p>
        </p:txBody>
      </p:sp>
      <p:sp>
        <p:nvSpPr>
          <p:cNvPr id="3" name="Content Placeholder 2"/>
          <p:cNvSpPr>
            <a:spLocks noGrp="1"/>
          </p:cNvSpPr>
          <p:nvPr>
            <p:ph idx="1"/>
          </p:nvPr>
        </p:nvSpPr>
        <p:spPr/>
        <p:txBody>
          <a:bodyPr>
            <a:normAutofit lnSpcReduction="10000"/>
          </a:bodyPr>
          <a:lstStyle/>
          <a:p>
            <a:r>
              <a:rPr lang="en-US" dirty="0" err="1"/>
              <a:t>BackboneJS</a:t>
            </a:r>
            <a:r>
              <a:rPr lang="en-US" dirty="0"/>
              <a:t> is a lightweight JavaScript library that allows to develop and structure the client-side applications that run in a web browser. Unlike other frameworks, Backbone puts the developer in charge of choosing the right tool that works best for a given project. Currently, over half a million websites are making use of Backbone, this includes tumblr.com, espn.com, soundcloud.com and many more.</a:t>
            </a:r>
          </a:p>
        </p:txBody>
      </p:sp>
    </p:spTree>
    <p:extLst>
      <p:ext uri="{BB962C8B-B14F-4D97-AF65-F5344CB8AC3E}">
        <p14:creationId xmlns:p14="http://schemas.microsoft.com/office/powerpoint/2010/main" val="23618821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BackboneJS</a:t>
            </a:r>
            <a:r>
              <a:rPr lang="en-US" smtClean="0"/>
              <a:t> Features</a:t>
            </a:r>
            <a:endParaRPr lang="en-US"/>
          </a:p>
        </p:txBody>
      </p:sp>
      <p:sp>
        <p:nvSpPr>
          <p:cNvPr id="3" name="Content Placeholder 2"/>
          <p:cNvSpPr>
            <a:spLocks noGrp="1"/>
          </p:cNvSpPr>
          <p:nvPr>
            <p:ph idx="1"/>
          </p:nvPr>
        </p:nvSpPr>
        <p:spPr/>
        <p:txBody>
          <a:bodyPr>
            <a:normAutofit fontScale="62500" lnSpcReduction="20000"/>
          </a:bodyPr>
          <a:lstStyle/>
          <a:p>
            <a:r>
              <a:rPr lang="en-US" b="1" dirty="0"/>
              <a:t>Separated business and UI logic</a:t>
            </a:r>
            <a:r>
              <a:rPr lang="en-US" dirty="0"/>
              <a:t>: The single most important thing that Backbone can help you with, is keeping your business logic separate from your user interface. When the two are entangled, change is hard. But when logic doesn’t depend on UI, your interface becomes easier to work with.</a:t>
            </a:r>
          </a:p>
          <a:p>
            <a:r>
              <a:rPr lang="en-US" b="1" dirty="0"/>
              <a:t>Event-driven communication</a:t>
            </a:r>
            <a:r>
              <a:rPr lang="en-US" dirty="0"/>
              <a:t>: When a project grows, the </a:t>
            </a:r>
            <a:r>
              <a:rPr lang="en-US" dirty="0" err="1"/>
              <a:t>jQuery</a:t>
            </a:r>
            <a:r>
              <a:rPr lang="en-US" dirty="0"/>
              <a:t> declarations and callbacks gets more complex. The code becomes more cluttered. Backbone.js overcomes this problem by providing an event-driven communication between views and models.</a:t>
            </a:r>
          </a:p>
          <a:p>
            <a:r>
              <a:rPr lang="en-US" b="1" dirty="0"/>
              <a:t>Less code</a:t>
            </a:r>
            <a:r>
              <a:rPr lang="en-US" dirty="0"/>
              <a:t>: Conventions are a great way to introduce a common coding style without the need of coming up with an extensive set of coding standards. The more you stick to backbone conventions the less you have to code, and in turn, the code becomes more standardized and readable.</a:t>
            </a:r>
          </a:p>
          <a:p>
            <a:r>
              <a:rPr lang="en-US" b="1" dirty="0"/>
              <a:t>Syncing with backend</a:t>
            </a:r>
            <a:r>
              <a:rPr lang="en-US" dirty="0"/>
              <a:t>: All thanks to its excellent support for </a:t>
            </a:r>
            <a:r>
              <a:rPr lang="en-US" dirty="0" err="1"/>
              <a:t>RESTful</a:t>
            </a:r>
            <a:r>
              <a:rPr lang="en-US" dirty="0"/>
              <a:t> APIs, the models in </a:t>
            </a:r>
            <a:r>
              <a:rPr lang="en-US" dirty="0" err="1"/>
              <a:t>BackboneJS</a:t>
            </a:r>
            <a:r>
              <a:rPr lang="en-US" dirty="0"/>
              <a:t> can be easily tied to a back-end. If the API is designed correctly, backbone is already configured to access these directly for read, write, and delete operations.</a:t>
            </a:r>
          </a:p>
          <a:p>
            <a:endParaRPr lang="en-US" dirty="0"/>
          </a:p>
        </p:txBody>
      </p:sp>
    </p:spTree>
    <p:extLst>
      <p:ext uri="{BB962C8B-B14F-4D97-AF65-F5344CB8AC3E}">
        <p14:creationId xmlns:p14="http://schemas.microsoft.com/office/powerpoint/2010/main" val="3600078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4525963"/>
          </a:xfrm>
        </p:spPr>
        <p:txBody>
          <a:bodyPr>
            <a:noAutofit/>
          </a:bodyPr>
          <a:lstStyle/>
          <a:p>
            <a:pPr marL="0" indent="0">
              <a:buNone/>
            </a:pPr>
            <a:r>
              <a:rPr lang="en-US" sz="2000" dirty="0"/>
              <a:t>&lt;html&gt; &lt;head</a:t>
            </a:r>
            <a:r>
              <a:rPr lang="en-US" sz="2000" dirty="0" smtClean="0"/>
              <a:t>&gt;</a:t>
            </a:r>
          </a:p>
          <a:p>
            <a:pPr marL="0" indent="0">
              <a:buNone/>
            </a:pPr>
            <a:r>
              <a:rPr lang="en-US" sz="2000" dirty="0" smtClean="0"/>
              <a:t>&lt;</a:t>
            </a:r>
            <a:r>
              <a:rPr lang="en-US" sz="2000" dirty="0"/>
              <a:t>script language="</a:t>
            </a:r>
            <a:r>
              <a:rPr lang="en-US" sz="2000" dirty="0" err="1"/>
              <a:t>Javascript</a:t>
            </a:r>
            <a:r>
              <a:rPr lang="en-US" sz="2000" dirty="0" smtClean="0"/>
              <a:t>"&gt;</a:t>
            </a:r>
          </a:p>
          <a:p>
            <a:pPr marL="0" indent="0">
              <a:buNone/>
            </a:pPr>
            <a:r>
              <a:rPr lang="en-US" sz="2000" dirty="0" err="1" smtClean="0"/>
              <a:t>MyBanners</a:t>
            </a:r>
            <a:r>
              <a:rPr lang="en-US" sz="2000" dirty="0" smtClean="0"/>
              <a:t>=new </a:t>
            </a:r>
            <a:r>
              <a:rPr lang="en-US" sz="2000" dirty="0"/>
              <a:t>Array('banner1.jpg','banner2.jpg','banner3.jpg</a:t>
            </a:r>
            <a:r>
              <a:rPr lang="en-US" sz="2000" dirty="0" smtClean="0"/>
              <a:t>') ; </a:t>
            </a:r>
          </a:p>
          <a:p>
            <a:pPr marL="0" indent="0">
              <a:buNone/>
            </a:pPr>
            <a:r>
              <a:rPr lang="en-US" sz="2000" dirty="0" smtClean="0"/>
              <a:t>banner=0;</a:t>
            </a:r>
          </a:p>
          <a:p>
            <a:pPr marL="0" indent="0">
              <a:buNone/>
            </a:pPr>
            <a:r>
              <a:rPr lang="en-US" sz="2000" dirty="0" smtClean="0"/>
              <a:t>function </a:t>
            </a:r>
            <a:r>
              <a:rPr lang="en-US" sz="2000" dirty="0" err="1"/>
              <a:t>ShowBanners</a:t>
            </a:r>
            <a:r>
              <a:rPr lang="en-US" sz="2000" dirty="0"/>
              <a:t>() { </a:t>
            </a:r>
            <a:endParaRPr lang="en-US" sz="2000" dirty="0" smtClean="0"/>
          </a:p>
          <a:p>
            <a:pPr marL="0" indent="0">
              <a:buNone/>
            </a:pPr>
            <a:r>
              <a:rPr lang="en-US" sz="2000" dirty="0" smtClean="0"/>
              <a:t>if </a:t>
            </a:r>
            <a:r>
              <a:rPr lang="en-US" sz="2000" dirty="0"/>
              <a:t>(</a:t>
            </a:r>
            <a:r>
              <a:rPr lang="en-US" sz="2000" dirty="0" err="1"/>
              <a:t>document.images</a:t>
            </a:r>
            <a:r>
              <a:rPr lang="en-US" sz="2000" dirty="0"/>
              <a:t>) { </a:t>
            </a:r>
            <a:r>
              <a:rPr lang="en-US" sz="2000" dirty="0" smtClean="0"/>
              <a:t>    // check if any </a:t>
            </a:r>
            <a:r>
              <a:rPr lang="en-US" sz="2000" dirty="0" err="1" smtClean="0"/>
              <a:t>img</a:t>
            </a:r>
            <a:r>
              <a:rPr lang="en-US" sz="2000" dirty="0" smtClean="0"/>
              <a:t> tag is there in the html</a:t>
            </a:r>
          </a:p>
          <a:p>
            <a:pPr marL="0" indent="0">
              <a:buNone/>
            </a:pPr>
            <a:r>
              <a:rPr lang="en-US" sz="2000" dirty="0" smtClean="0"/>
              <a:t>banner++;</a:t>
            </a:r>
          </a:p>
          <a:p>
            <a:pPr marL="0" indent="0">
              <a:buNone/>
            </a:pPr>
            <a:r>
              <a:rPr lang="en-US" sz="2000" dirty="0" smtClean="0"/>
              <a:t> </a:t>
            </a:r>
            <a:r>
              <a:rPr lang="en-US" sz="2000" dirty="0"/>
              <a:t>if (banner==</a:t>
            </a:r>
            <a:r>
              <a:rPr lang="en-US" sz="2000" dirty="0" err="1"/>
              <a:t>MyBanners.length</a:t>
            </a:r>
            <a:r>
              <a:rPr lang="en-US" sz="2000" dirty="0"/>
              <a:t>) { </a:t>
            </a:r>
            <a:r>
              <a:rPr lang="en-US" sz="2000" dirty="0" smtClean="0"/>
              <a:t>banner=0;} </a:t>
            </a:r>
            <a:r>
              <a:rPr lang="en-US" sz="2000" dirty="0" err="1"/>
              <a:t>document.ChangeBanner.src</a:t>
            </a:r>
            <a:r>
              <a:rPr lang="en-US" sz="2000" dirty="0"/>
              <a:t>=</a:t>
            </a:r>
            <a:r>
              <a:rPr lang="en-US" sz="2000" dirty="0" err="1"/>
              <a:t>MyBanners</a:t>
            </a:r>
            <a:r>
              <a:rPr lang="en-US" sz="2000" dirty="0"/>
              <a:t>[banner</a:t>
            </a:r>
            <a:r>
              <a:rPr lang="en-US" sz="2000" dirty="0" smtClean="0"/>
              <a:t>]; </a:t>
            </a:r>
            <a:r>
              <a:rPr lang="en-US" sz="2000" dirty="0" err="1"/>
              <a:t>setTimeout</a:t>
            </a:r>
            <a:r>
              <a:rPr lang="en-US" sz="2000" dirty="0"/>
              <a:t>("</a:t>
            </a:r>
            <a:r>
              <a:rPr lang="en-US" sz="2000" dirty="0" err="1"/>
              <a:t>ShowBanners</a:t>
            </a:r>
            <a:r>
              <a:rPr lang="en-US" sz="2000" dirty="0"/>
              <a:t>()",5000) </a:t>
            </a:r>
            <a:endParaRPr lang="en-US" sz="2000" dirty="0" smtClean="0"/>
          </a:p>
          <a:p>
            <a:pPr marL="0" indent="0">
              <a:buNone/>
            </a:pPr>
            <a:r>
              <a:rPr lang="en-US" sz="2000" dirty="0" smtClean="0"/>
              <a:t>}} </a:t>
            </a:r>
            <a:r>
              <a:rPr lang="en-US" sz="2000" dirty="0"/>
              <a:t>&lt;/script&gt; </a:t>
            </a:r>
            <a:endParaRPr lang="en-US" sz="2000" dirty="0" smtClean="0"/>
          </a:p>
          <a:p>
            <a:pPr marL="0" indent="0">
              <a:buNone/>
            </a:pPr>
            <a:r>
              <a:rPr lang="en-US" sz="2000" dirty="0" smtClean="0"/>
              <a:t>&lt;</a:t>
            </a:r>
            <a:r>
              <a:rPr lang="en-US" sz="2000" dirty="0"/>
              <a:t>body </a:t>
            </a:r>
            <a:r>
              <a:rPr lang="en-US" sz="2000" dirty="0" err="1"/>
              <a:t>onload</a:t>
            </a:r>
            <a:r>
              <a:rPr lang="en-US" sz="2000" dirty="0"/>
              <a:t>="</a:t>
            </a:r>
            <a:r>
              <a:rPr lang="en-US" sz="2000" dirty="0" err="1"/>
              <a:t>ShowBanners</a:t>
            </a:r>
            <a:r>
              <a:rPr lang="en-US" sz="2000" dirty="0"/>
              <a:t>()"&gt; </a:t>
            </a:r>
            <a:endParaRPr lang="en-US" sz="2000" dirty="0" smtClean="0"/>
          </a:p>
          <a:p>
            <a:pPr marL="0" indent="0">
              <a:buNone/>
            </a:pPr>
            <a:r>
              <a:rPr lang="en-US" sz="2000" dirty="0" smtClean="0"/>
              <a:t>&lt;</a:t>
            </a:r>
            <a:r>
              <a:rPr lang="en-US" sz="2000" dirty="0"/>
              <a:t>center&gt; </a:t>
            </a:r>
            <a:endParaRPr lang="en-US" sz="2000" dirty="0" smtClean="0"/>
          </a:p>
          <a:p>
            <a:pPr marL="0" indent="0">
              <a:buNone/>
            </a:pPr>
            <a:r>
              <a:rPr lang="en-US" sz="2000" dirty="0" smtClean="0"/>
              <a:t>&lt;</a:t>
            </a:r>
            <a:r>
              <a:rPr lang="en-US" sz="2000" dirty="0" err="1"/>
              <a:t>img</a:t>
            </a:r>
            <a:r>
              <a:rPr lang="en-US" sz="2000" dirty="0"/>
              <a:t> </a:t>
            </a:r>
            <a:r>
              <a:rPr lang="en-US" sz="2000" dirty="0" err="1"/>
              <a:t>src</a:t>
            </a:r>
            <a:r>
              <a:rPr lang="en-US" sz="2000" dirty="0"/>
              <a:t>="banner1.jpg" width="900" height="120" name="</a:t>
            </a:r>
            <a:r>
              <a:rPr lang="en-US" sz="2000" dirty="0" err="1"/>
              <a:t>ChangeBanner</a:t>
            </a:r>
            <a:r>
              <a:rPr lang="en-US" sz="2000" dirty="0"/>
              <a:t>"/&gt; &lt;/center&gt; </a:t>
            </a:r>
            <a:endParaRPr lang="en-US" sz="2000" dirty="0" smtClean="0"/>
          </a:p>
          <a:p>
            <a:pPr marL="0" indent="0">
              <a:buNone/>
            </a:pPr>
            <a:r>
              <a:rPr lang="en-US" sz="2000" dirty="0" smtClean="0"/>
              <a:t>&lt;/</a:t>
            </a:r>
            <a:r>
              <a:rPr lang="en-US" sz="2000" dirty="0"/>
              <a:t>body</a:t>
            </a:r>
            <a:r>
              <a:rPr lang="en-US" sz="2000" dirty="0" smtClean="0"/>
              <a:t>&gt;</a:t>
            </a:r>
          </a:p>
          <a:p>
            <a:pPr marL="0" indent="0">
              <a:buNone/>
            </a:pPr>
            <a:r>
              <a:rPr lang="en-US" sz="2000" dirty="0" smtClean="0"/>
              <a:t> </a:t>
            </a:r>
            <a:r>
              <a:rPr lang="en-US" sz="2000" dirty="0"/>
              <a:t>&lt;/html&gt;</a:t>
            </a:r>
          </a:p>
        </p:txBody>
      </p:sp>
    </p:spTree>
    <p:extLst>
      <p:ext uri="{BB962C8B-B14F-4D97-AF65-F5344CB8AC3E}">
        <p14:creationId xmlns:p14="http://schemas.microsoft.com/office/powerpoint/2010/main" val="4242848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Banner to URL</a:t>
            </a:r>
            <a:endParaRPr lang="en-US" dirty="0"/>
          </a:p>
        </p:txBody>
      </p:sp>
      <p:sp>
        <p:nvSpPr>
          <p:cNvPr id="3" name="Content Placeholder 2"/>
          <p:cNvSpPr>
            <a:spLocks noGrp="1"/>
          </p:cNvSpPr>
          <p:nvPr>
            <p:ph idx="1"/>
          </p:nvPr>
        </p:nvSpPr>
        <p:spPr/>
        <p:txBody>
          <a:bodyPr>
            <a:normAutofit fontScale="92500" lnSpcReduction="10000"/>
          </a:bodyPr>
          <a:lstStyle/>
          <a:p>
            <a:r>
              <a:rPr lang="en-US" dirty="0"/>
              <a:t>Creating rotating banner images will provide the visitor to your webpage with some basic information. </a:t>
            </a:r>
            <a:endParaRPr lang="en-US" dirty="0" smtClean="0"/>
          </a:p>
          <a:p>
            <a:r>
              <a:rPr lang="en-US" dirty="0" smtClean="0"/>
              <a:t>However</a:t>
            </a:r>
            <a:r>
              <a:rPr lang="en-US" dirty="0"/>
              <a:t>, if you want the visitor to get more information by clicking on the banner images, you need to create rotating banner ads that contain URL links</a:t>
            </a:r>
            <a:r>
              <a:rPr lang="en-US" dirty="0" smtClean="0"/>
              <a:t>.</a:t>
            </a:r>
          </a:p>
          <a:p>
            <a:r>
              <a:rPr lang="en-US" dirty="0"/>
              <a:t>The script is basically the same as the previous one but we need to add another array that comprises the links,</a:t>
            </a:r>
          </a:p>
        </p:txBody>
      </p:sp>
    </p:spTree>
    <p:extLst>
      <p:ext uri="{BB962C8B-B14F-4D97-AF65-F5344CB8AC3E}">
        <p14:creationId xmlns:p14="http://schemas.microsoft.com/office/powerpoint/2010/main" val="3147846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997</TotalTime>
  <Words>3747</Words>
  <Application>Microsoft Office PowerPoint</Application>
  <PresentationFormat>On-screen Show (4:3)</PresentationFormat>
  <Paragraphs>477</Paragraphs>
  <Slides>73</Slides>
  <Notes>1</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Office Theme</vt:lpstr>
      <vt:lpstr>Unit 6</vt:lpstr>
      <vt:lpstr>Banner</vt:lpstr>
      <vt:lpstr>Banner</vt:lpstr>
      <vt:lpstr>Creating Banner</vt:lpstr>
      <vt:lpstr>PowerPoint Presentation</vt:lpstr>
      <vt:lpstr>PowerPoint Presentation</vt:lpstr>
      <vt:lpstr>PowerPoint Presentation</vt:lpstr>
      <vt:lpstr>PowerPoint Presentation</vt:lpstr>
      <vt:lpstr>Linking Banner to URL</vt:lpstr>
      <vt:lpstr>PowerPoint Presentation</vt:lpstr>
      <vt:lpstr>PowerPoint Presentation</vt:lpstr>
      <vt:lpstr>PowerPoint Presentation</vt:lpstr>
      <vt:lpstr>Creating SlideShow in Javascript</vt:lpstr>
      <vt:lpstr>PowerPoint Presentation</vt:lpstr>
      <vt:lpstr>PowerPoint Presentation</vt:lpstr>
      <vt:lpstr>PowerPoint Presentation</vt:lpstr>
      <vt:lpstr>PowerPoint Presentation</vt:lpstr>
      <vt:lpstr>Creating Pulldown menu</vt:lpstr>
      <vt:lpstr>PowerPoint Presentation</vt:lpstr>
      <vt:lpstr>PowerPoint Presentation</vt:lpstr>
      <vt:lpstr>Dynamically Changing Menu</vt:lpstr>
      <vt:lpstr>PowerPoint Presentation</vt:lpstr>
      <vt:lpstr>PowerPoint Presentation</vt:lpstr>
      <vt:lpstr>PowerPoint Presentation</vt:lpstr>
      <vt:lpstr>Validating Menu Selection</vt:lpstr>
      <vt:lpstr>PowerPoint Presentation</vt:lpstr>
      <vt:lpstr>PowerPoint Presentation</vt:lpstr>
      <vt:lpstr>Creating DHTML Menus</vt:lpstr>
      <vt:lpstr>Floating Menu</vt:lpstr>
      <vt:lpstr>PowerPoint Presentation</vt:lpstr>
      <vt:lpstr>Chain Select Menu</vt:lpstr>
      <vt:lpstr>PowerPoint Presentation</vt:lpstr>
      <vt:lpstr>Tab Menu</vt:lpstr>
      <vt:lpstr>Pop up Menu</vt:lpstr>
      <vt:lpstr>Slide-In Menu</vt:lpstr>
      <vt:lpstr>Highlighted Menu</vt:lpstr>
      <vt:lpstr>Folding tree menu</vt:lpstr>
      <vt:lpstr>Context Menu</vt:lpstr>
      <vt:lpstr>Scrollable Menu</vt:lpstr>
      <vt:lpstr>Sidebar Menu</vt:lpstr>
      <vt:lpstr>Protecting Webpage</vt:lpstr>
      <vt:lpstr>Different ways to protect webpage</vt:lpstr>
      <vt:lpstr>Hiding your Source Code</vt:lpstr>
      <vt:lpstr>Hiding Source Code – Disabling Right Click</vt:lpstr>
      <vt:lpstr>Hiding Source Code – Disabling Right Click</vt:lpstr>
      <vt:lpstr>PowerPoint Presentation</vt:lpstr>
      <vt:lpstr>PowerPoint Presentation</vt:lpstr>
      <vt:lpstr>PowerPoint Presentation</vt:lpstr>
      <vt:lpstr>Hiding Source Code – Hiding Script</vt:lpstr>
      <vt:lpstr>PowerPoint Presentation</vt:lpstr>
      <vt:lpstr>Concealing Email Address</vt:lpstr>
      <vt:lpstr>PowerPoint Presentation</vt:lpstr>
      <vt:lpstr>PowerPoint Presentation</vt:lpstr>
      <vt:lpstr>PowerPoint Presentation</vt:lpstr>
      <vt:lpstr>PowerPoint Presentation</vt:lpstr>
      <vt:lpstr>Window Status Bar</vt:lpstr>
      <vt:lpstr>Changing the message using rollover</vt:lpstr>
      <vt:lpstr>Moving Message along the status bar</vt:lpstr>
      <vt:lpstr>Identifying the Browser</vt:lpstr>
      <vt:lpstr>PowerPoint Presentation</vt:lpstr>
      <vt:lpstr>Framework of Javascript and It’s Application</vt:lpstr>
      <vt:lpstr>Framework of Javascript and It’s Application</vt:lpstr>
      <vt:lpstr>PowerPoint Presentation</vt:lpstr>
      <vt:lpstr>AngularJS</vt:lpstr>
      <vt:lpstr>AngularJS Advantages</vt:lpstr>
      <vt:lpstr>ReactJS</vt:lpstr>
      <vt:lpstr>ReactJS Advantages</vt:lpstr>
      <vt:lpstr>NodeJS</vt:lpstr>
      <vt:lpstr>NodeJS Advantages</vt:lpstr>
      <vt:lpstr>MeteorJS</vt:lpstr>
      <vt:lpstr>MeterorJS Advanatages</vt:lpstr>
      <vt:lpstr>BackboneJS</vt:lpstr>
      <vt:lpstr>BackboneJS Features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dc:title>
  <dc:creator>Windows User</dc:creator>
  <cp:lastModifiedBy>Windows User</cp:lastModifiedBy>
  <cp:revision>97</cp:revision>
  <dcterms:created xsi:type="dcterms:W3CDTF">2020-10-20T08:11:11Z</dcterms:created>
  <dcterms:modified xsi:type="dcterms:W3CDTF">2020-11-10T06:22:08Z</dcterms:modified>
</cp:coreProperties>
</file>