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1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6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662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06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51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2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76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890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72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938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04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742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03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31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143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49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8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Bike+Sharing+Datase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8F1B1-851B-4D96-9A74-BC7E9C892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306" y="1219200"/>
            <a:ext cx="6478621" cy="46802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1" u="sng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CSP 571: Data Preparation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1FABD-8BD3-416B-B54F-A9F11D86A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7764" y="1969253"/>
            <a:ext cx="5222326" cy="86142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Final Presentation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75148-4913-468D-B4B7-58EBCB1A7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03" r="32373" b="-1"/>
          <a:stretch/>
        </p:blipFill>
        <p:spPr>
          <a:xfrm>
            <a:off x="20" y="10"/>
            <a:ext cx="4349898" cy="6789896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EDD41-4175-42E2-B54C-00063D23B65C}"/>
              </a:ext>
            </a:extLst>
          </p:cNvPr>
          <p:cNvSpPr/>
          <p:nvPr/>
        </p:nvSpPr>
        <p:spPr>
          <a:xfrm>
            <a:off x="6284579" y="2857163"/>
            <a:ext cx="4984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Bike Sharing Demand</a:t>
            </a:r>
          </a:p>
        </p:txBody>
      </p:sp>
      <p:pic>
        <p:nvPicPr>
          <p:cNvPr id="1026" name="Picture 2" descr="Clipart bicycle transparent background, Clipart bicycle transparent  background Transparent FREE for download on WebStockReview 2020">
            <a:extLst>
              <a:ext uri="{FF2B5EF4-FFF2-40B4-BE49-F238E27FC236}">
                <a16:creationId xmlns:a16="http://schemas.microsoft.com/office/drawing/2014/main" id="{BC9DD31D-E849-4AEA-BB3A-E4654986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9796">
            <a:off x="1709621" y="3575955"/>
            <a:ext cx="4852143" cy="2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6AA3E-6F7F-444E-80D4-A12026190D6E}"/>
              </a:ext>
            </a:extLst>
          </p:cNvPr>
          <p:cNvSpPr/>
          <p:nvPr/>
        </p:nvSpPr>
        <p:spPr>
          <a:xfrm>
            <a:off x="5800927" y="362960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By:-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Chirag Bhansali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Pritam Gajbhiye </a:t>
            </a:r>
          </a:p>
        </p:txBody>
      </p:sp>
      <p:pic>
        <p:nvPicPr>
          <p:cNvPr id="1030" name="Picture 6" descr="Illinois Institute of Technology | PM2">
            <a:extLst>
              <a:ext uri="{FF2B5EF4-FFF2-40B4-BE49-F238E27FC236}">
                <a16:creationId xmlns:a16="http://schemas.microsoft.com/office/drawing/2014/main" id="{3B732D03-5FCD-43BF-A787-56B19E98D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13" y="5216872"/>
            <a:ext cx="5610958" cy="14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9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F44C7-804C-4BDE-BDB8-EFE7CB6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 u="sng" dirty="0">
                <a:solidFill>
                  <a:srgbClr val="FFFFFF"/>
                </a:solidFill>
              </a:rPr>
              <a:t>Exploratory data analysis : Outlier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2DBDEA-88F9-4F52-84D7-64CD621EA5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92" y="1005848"/>
            <a:ext cx="2831223" cy="2963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0DCF26-E609-4012-AED7-7CA4D76ACA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5" y="4167572"/>
            <a:ext cx="6198372" cy="249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7D75C7-F379-4285-B9A7-D89A8DA407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95" y="1010257"/>
            <a:ext cx="3524362" cy="29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2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EFBE1-A159-4DB8-9E1E-4832752A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84" y="629267"/>
            <a:ext cx="9252154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u="sng" dirty="0">
                <a:solidFill>
                  <a:srgbClr val="EBEBEB"/>
                </a:solidFill>
              </a:rPr>
              <a:t>Exploratory data analysis : Prior assumed hypothesis testing</a:t>
            </a:r>
            <a:br>
              <a:rPr lang="en-US" sz="2400" u="sng" dirty="0">
                <a:solidFill>
                  <a:srgbClr val="EBEBEB"/>
                </a:solidFill>
              </a:rPr>
            </a:br>
            <a:br>
              <a:rPr lang="en-US" sz="2400" u="sng" dirty="0">
                <a:solidFill>
                  <a:srgbClr val="EBEBEB"/>
                </a:solidFill>
              </a:rPr>
            </a:br>
            <a:r>
              <a:rPr lang="en-US" sz="2400" b="1" u="sng" dirty="0">
                <a:solidFill>
                  <a:srgbClr val="EBEBEB"/>
                </a:solidFill>
              </a:rPr>
              <a:t>Hourly Trend</a:t>
            </a:r>
            <a:endParaRPr lang="en-US" sz="2400" b="1" dirty="0">
              <a:solidFill>
                <a:srgbClr val="EBEBEB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50B653-9C87-439E-974C-2F9546BC046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476885"/>
            <a:ext cx="10581963" cy="37518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3852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25624-7435-4277-A5BE-A24E66E6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26" y="452718"/>
            <a:ext cx="9408808" cy="1400530"/>
          </a:xfrm>
        </p:spPr>
        <p:txBody>
          <a:bodyPr anchor="ctr">
            <a:noAutofit/>
          </a:bodyPr>
          <a:lstStyle/>
          <a:p>
            <a:r>
              <a:rPr lang="en-US" sz="2400" u="sng" dirty="0">
                <a:solidFill>
                  <a:srgbClr val="EBEBEB"/>
                </a:solidFill>
              </a:rPr>
              <a:t>Exploratory data analysis : Prior assumed hypothesis testing</a:t>
            </a:r>
            <a:br>
              <a:rPr lang="en-US" sz="2400" u="sng" dirty="0">
                <a:solidFill>
                  <a:srgbClr val="EBEBEB"/>
                </a:solidFill>
              </a:rPr>
            </a:br>
            <a:br>
              <a:rPr lang="en-US" sz="2400" u="sng" dirty="0">
                <a:solidFill>
                  <a:srgbClr val="EBEBEB"/>
                </a:solidFill>
              </a:rPr>
            </a:br>
            <a:r>
              <a:rPr lang="en-US" sz="2400" b="1" u="sng" dirty="0">
                <a:solidFill>
                  <a:srgbClr val="EBEBEB"/>
                </a:solidFill>
              </a:rPr>
              <a:t>Hourly Trend contd.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AA22A-FEA7-478D-8327-64B2D02555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6" y="2603393"/>
            <a:ext cx="10856068" cy="35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4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13F7C4-555C-4C25-81E2-1B0184EF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solidFill>
                  <a:srgbClr val="EBEBEB"/>
                </a:solidFill>
              </a:rPr>
              <a:t>Exploratory data analysis : Prior assumed hypothesis testing</a:t>
            </a:r>
            <a:br>
              <a:rPr lang="en-US" sz="2000" u="sng" dirty="0">
                <a:solidFill>
                  <a:srgbClr val="EBEBEB"/>
                </a:solidFill>
              </a:rPr>
            </a:br>
            <a:br>
              <a:rPr lang="en-US" sz="2000" u="sng" dirty="0">
                <a:solidFill>
                  <a:srgbClr val="EBEBEB"/>
                </a:solidFill>
              </a:rPr>
            </a:br>
            <a:r>
              <a:rPr lang="en-US" sz="2000" b="1" u="sng" dirty="0">
                <a:solidFill>
                  <a:srgbClr val="EBEBEB"/>
                </a:solidFill>
              </a:rPr>
              <a:t>Daily Trend</a:t>
            </a:r>
            <a:endParaRPr lang="en-US" sz="2000" b="1" dirty="0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B45174-46DD-4A6C-8419-B66ABADC1F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694561"/>
            <a:ext cx="10893248" cy="35341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51892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FA8A74-9ADD-4DD1-AFE7-785764E3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74" y="361892"/>
            <a:ext cx="8947150" cy="1400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solidFill>
                  <a:srgbClr val="EBEBEB"/>
                </a:solidFill>
              </a:rPr>
              <a:t>Exploratory data analysis : Prior assumed hypothesis testing</a:t>
            </a:r>
            <a:br>
              <a:rPr lang="en-US" sz="2000" u="sng" dirty="0">
                <a:solidFill>
                  <a:srgbClr val="EBEBEB"/>
                </a:solidFill>
              </a:rPr>
            </a:br>
            <a:br>
              <a:rPr lang="en-US" sz="2000" u="sng" dirty="0">
                <a:solidFill>
                  <a:srgbClr val="EBEBEB"/>
                </a:solidFill>
              </a:rPr>
            </a:br>
            <a:r>
              <a:rPr lang="en-US" sz="2000" b="1" u="sng" dirty="0">
                <a:solidFill>
                  <a:srgbClr val="EBEBEB"/>
                </a:solidFill>
              </a:rPr>
              <a:t>Daily Trend contd.</a:t>
            </a:r>
            <a:endParaRPr lang="en-US" sz="2000" b="1" dirty="0">
              <a:solidFill>
                <a:srgbClr val="EBEBEB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995F97-A2F0-4489-80DA-1F01D99F2D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9" y="2461539"/>
            <a:ext cx="10846341" cy="36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39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66B354-C315-4B97-A98A-BFF083B405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6" y="2588000"/>
            <a:ext cx="10787975" cy="353069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5419F0A-5D98-4BD8-AFA3-98FED223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68" y="361892"/>
            <a:ext cx="8947150" cy="1400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solidFill>
                  <a:srgbClr val="EBEBEB"/>
                </a:solidFill>
              </a:rPr>
              <a:t>Exploratory data analysis : Prior assumed hypothesis testing</a:t>
            </a:r>
            <a:br>
              <a:rPr lang="en-US" sz="2000" u="sng" dirty="0">
                <a:solidFill>
                  <a:srgbClr val="EBEBEB"/>
                </a:solidFill>
              </a:rPr>
            </a:br>
            <a:br>
              <a:rPr lang="en-US" sz="2000" u="sng" dirty="0">
                <a:solidFill>
                  <a:srgbClr val="EBEBEB"/>
                </a:solidFill>
              </a:rPr>
            </a:br>
            <a:r>
              <a:rPr lang="en-US" sz="2000" b="1" u="sng" dirty="0">
                <a:solidFill>
                  <a:srgbClr val="EBEBEB"/>
                </a:solidFill>
              </a:rPr>
              <a:t>Rain</a:t>
            </a:r>
            <a:endParaRPr lang="en-US" sz="2000" b="1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1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1C9A67-EEB5-4168-BA85-406E06FA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31" y="424579"/>
            <a:ext cx="8947150" cy="1400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solidFill>
                  <a:srgbClr val="EBEBEB"/>
                </a:solidFill>
              </a:rPr>
              <a:t>Exploratory data analysis : Prior assumed hypothesis testing</a:t>
            </a:r>
            <a:br>
              <a:rPr lang="en-US" sz="2000" u="sng" dirty="0">
                <a:solidFill>
                  <a:srgbClr val="EBEBEB"/>
                </a:solidFill>
              </a:rPr>
            </a:br>
            <a:br>
              <a:rPr lang="en-US" sz="2000" u="sng" dirty="0">
                <a:solidFill>
                  <a:srgbClr val="EBEBEB"/>
                </a:solidFill>
              </a:rPr>
            </a:br>
            <a:r>
              <a:rPr lang="en-US" sz="2000" b="1" u="sng" dirty="0">
                <a:solidFill>
                  <a:srgbClr val="EBEBEB"/>
                </a:solidFill>
              </a:rPr>
              <a:t>Rain Contd.</a:t>
            </a:r>
            <a:endParaRPr lang="en-US" sz="2000" b="1" dirty="0">
              <a:solidFill>
                <a:srgbClr val="EBEBEB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449958-1F84-4A18-91E7-4A6731ABCB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1" y="2486096"/>
            <a:ext cx="10538754" cy="36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12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09C1A0-D4AA-42A5-A187-7D7BBE8E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solidFill>
                  <a:srgbClr val="EBEBEB"/>
                </a:solidFill>
              </a:rPr>
              <a:t>Exploratory data analysis : Prior assumed hypothesis testing</a:t>
            </a:r>
            <a:br>
              <a:rPr lang="en-US" sz="2000" u="sng" dirty="0">
                <a:solidFill>
                  <a:srgbClr val="EBEBEB"/>
                </a:solidFill>
              </a:rPr>
            </a:br>
            <a:br>
              <a:rPr lang="en-US" sz="2000" u="sng" dirty="0">
                <a:solidFill>
                  <a:srgbClr val="EBEBEB"/>
                </a:solidFill>
              </a:rPr>
            </a:br>
            <a:r>
              <a:rPr lang="en-US" sz="2000" b="1" u="sng" dirty="0">
                <a:solidFill>
                  <a:srgbClr val="EBEBEB"/>
                </a:solidFill>
              </a:rPr>
              <a:t>Temperature</a:t>
            </a:r>
            <a:endParaRPr lang="en-US" sz="2000" b="1" dirty="0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AC70101-9ABA-4083-81C7-C07ADCEDEFD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2603230"/>
            <a:ext cx="10693865" cy="35015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3653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5AB0AF-84CE-4CAE-80F3-E171F7EF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69" y="361892"/>
            <a:ext cx="8947150" cy="1400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solidFill>
                  <a:srgbClr val="EBEBEB"/>
                </a:solidFill>
              </a:rPr>
              <a:t>Exploratory data analysis : Prior assumed hypothesis testing</a:t>
            </a:r>
            <a:br>
              <a:rPr lang="en-US" sz="2000" u="sng" dirty="0">
                <a:solidFill>
                  <a:srgbClr val="EBEBEB"/>
                </a:solidFill>
              </a:rPr>
            </a:br>
            <a:br>
              <a:rPr lang="en-US" sz="2000" u="sng" dirty="0">
                <a:solidFill>
                  <a:srgbClr val="EBEBEB"/>
                </a:solidFill>
              </a:rPr>
            </a:br>
            <a:r>
              <a:rPr lang="en-US" sz="2000" b="1" u="sng" dirty="0">
                <a:solidFill>
                  <a:srgbClr val="EBEBEB"/>
                </a:solidFill>
              </a:rPr>
              <a:t>Time and Season</a:t>
            </a:r>
            <a:endParaRPr lang="en-US" sz="2000" b="1" dirty="0">
              <a:solidFill>
                <a:srgbClr val="EBEBEB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7B31B7E-6C28-47BE-96D8-7E05C7DDF4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0" y="2503711"/>
            <a:ext cx="3935614" cy="3760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BB52EA-234B-46AF-9447-49207A134F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56" y="2603230"/>
            <a:ext cx="7061434" cy="34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5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DB26D-EB9F-479A-829B-5747F1FB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200" u="sng" dirty="0">
                <a:solidFill>
                  <a:srgbClr val="FFFFFF"/>
                </a:solidFill>
              </a:rPr>
              <a:t>Modeling (Model Training and validation)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981F-5ABF-4195-BF31-5FD66D08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1"/>
            <a:ext cx="5919503" cy="422958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Evaluation criteria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Linear Regression Model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Random Forest Model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Gradient Boosting Regression Tree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0682F-F4DC-43C7-AD55-C8801454AF6D}"/>
              </a:ext>
            </a:extLst>
          </p:cNvPr>
          <p:cNvSpPr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200" b="0" i="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Bike Sharing Demand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D2CDD-2FD9-4FB0-9A1A-FE64BD71B242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SzPct val="80000"/>
            </a:pPr>
            <a:r>
              <a:rPr lang="en-US" u="sng" dirty="0">
                <a:latin typeface="+mj-lt"/>
                <a:ea typeface="+mj-ea"/>
                <a:cs typeface="+mj-cs"/>
              </a:rPr>
              <a:t>Description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Capital Bikeshare Program, Washington DC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Renting bicycles</a:t>
            </a:r>
          </a:p>
          <a:p>
            <a:pPr marL="285750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Return to kiosk locations located throughout the cities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u="sng" dirty="0">
                <a:latin typeface="+mj-lt"/>
                <a:ea typeface="+mj-ea"/>
                <a:cs typeface="+mj-cs"/>
              </a:rPr>
              <a:t>Research Question</a:t>
            </a:r>
          </a:p>
          <a:p>
            <a:pPr marL="34290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To Predict/forecast bike rental demand</a:t>
            </a:r>
          </a:p>
          <a:p>
            <a:pPr marL="34290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Features important for prediction</a:t>
            </a:r>
          </a:p>
          <a:p>
            <a:pPr marL="342900" indent="-3429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How demand is affected by various factors such as time, weather, holidays and seasons</a:t>
            </a:r>
            <a:endParaRPr lang="en-US" u="sng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04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2EE39-A266-4A26-90F7-86FE879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Evaluation Criteria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24DFA2-E5BD-42C5-A9F3-FA0C3D48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824" y="1645921"/>
            <a:ext cx="6626431" cy="4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39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74B66-1C5B-4993-9C26-D5FB73BB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45" y="1645920"/>
            <a:ext cx="4146095" cy="4229586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rgbClr val="FFFFFF"/>
                </a:solidFill>
              </a:rPr>
              <a:t>Linear Regression Model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Training RMSLE: 1.027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Testing RMSLE: 1.004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63EF5-3BC3-4D5F-8D59-CB3F7FF5E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912" y="1410512"/>
            <a:ext cx="6915743" cy="45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8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422EA-65F9-41C1-9224-544FD5A9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18" y="1645919"/>
            <a:ext cx="4176022" cy="4470821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rgbClr val="FFFFFF"/>
                </a:solidFill>
              </a:rPr>
              <a:t>Random Forest Model</a:t>
            </a:r>
            <a:br>
              <a:rPr lang="en-US" u="sng" dirty="0">
                <a:solidFill>
                  <a:srgbClr val="FFFFFF"/>
                </a:solidFill>
              </a:rPr>
            </a:br>
            <a:br>
              <a:rPr lang="en-US" u="sng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Training RMSLE: 0.256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Testing RMSLE: 0.241</a:t>
            </a:r>
            <a:endParaRPr lang="en-US" sz="3100" u="sng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CAF2D-BC47-4923-BCEE-0580B86F2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912" y="1420238"/>
            <a:ext cx="6808739" cy="43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1D92-F981-4C1E-83AF-EEC51D97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1" y="1645920"/>
            <a:ext cx="4377446" cy="4470821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rgbClr val="FFFFFF"/>
                </a:solidFill>
              </a:rPr>
              <a:t>Gradient Boosting Regression Tree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Training RMSLE: 0.241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Testing RMSLE: 0.29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EDA557-B509-4AE3-9BAE-CCA4B39FC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565" y="1645920"/>
            <a:ext cx="6988587" cy="460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78F29-657E-4060-A221-5816B490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C26F-B8EB-4EDA-A801-D39F4AC3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371600"/>
            <a:ext cx="6624725" cy="4745141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Overall, the performance of Gradient Boosting Regression Tree and Random Forest is better than Linear Regression.</a:t>
            </a:r>
          </a:p>
          <a:p>
            <a:pPr>
              <a:buClrTx/>
            </a:pPr>
            <a:r>
              <a:rPr lang="en-US" dirty="0"/>
              <a:t>Important hidden insights were derived in Exploratory data analysis stage.</a:t>
            </a:r>
          </a:p>
          <a:p>
            <a:pPr>
              <a:buClrTx/>
            </a:pPr>
            <a:r>
              <a:rPr lang="en-US" dirty="0"/>
              <a:t>Further improvements are possible by adding some information from census and biodiversity data.</a:t>
            </a:r>
          </a:p>
          <a:p>
            <a:pPr>
              <a:buClrTx/>
            </a:pPr>
            <a:r>
              <a:rPr lang="en-US" dirty="0"/>
              <a:t>Further we can answer some questions such as: Does the biodiversity (greenery/parks) affect the rental demand in that area? Which race mostly use such programs? What is the annual income of the users?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7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75EF9-5358-49CB-AEF9-7B6F0C3A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707" y="2325445"/>
            <a:ext cx="5721409" cy="16742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!!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DC8E7D37-3740-4090-B228-9F1AF680B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199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83E08-50BC-4FE6-9C94-AF192C4A7318}"/>
              </a:ext>
            </a:extLst>
          </p:cNvPr>
          <p:cNvSpPr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Preparation and Cleaning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2FC8-D4DD-43A2-A666-C93FC92B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480008"/>
            <a:ext cx="5449889" cy="4264020"/>
          </a:xfrm>
          <a:prstGeom prst="rect">
            <a:avLst/>
          </a:prstGeom>
          <a:effectLst/>
        </p:spPr>
      </p:pic>
      <p:sp>
        <p:nvSpPr>
          <p:cNvPr id="33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1D7CE-DA08-4A5A-9AFC-66B141F2C7EC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Dataset is from Kaggle competition and available at UCI ML Repository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  <a:hlinkClick r:id="rId3"/>
              </a:rPr>
              <a:t>http://archive.ics.uci.edu/ml/datasets/Bike+Sharing+Dataset</a:t>
            </a: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type identification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4879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83E08-50BC-4FE6-9C94-AF192C4A7318}"/>
              </a:ext>
            </a:extLst>
          </p:cNvPr>
          <p:cNvSpPr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r>
              <a:rPr lang="en-US" sz="36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Preparation and Cleaning : Feature Engineering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2FC8-D4DD-43A2-A666-C93FC92B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52" y="1321904"/>
            <a:ext cx="5449889" cy="468133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1D7CE-DA08-4A5A-9AFC-66B141F2C7EC}"/>
              </a:ext>
            </a:extLst>
          </p:cNvPr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Changing variable type to categorical for season, holiday, working day and weather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Extracting separate information (i.e., date, hour, weekday) from datetime variable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EBCA2-D627-4F16-B1ED-0BE6891F3ED3}"/>
              </a:ext>
            </a:extLst>
          </p:cNvPr>
          <p:cNvSpPr/>
          <p:nvPr/>
        </p:nvSpPr>
        <p:spPr>
          <a:xfrm>
            <a:off x="6093572" y="1580322"/>
            <a:ext cx="3477811" cy="3279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9AA3F-0AD3-4E99-B9FC-43B411C831A8}"/>
              </a:ext>
            </a:extLst>
          </p:cNvPr>
          <p:cNvSpPr/>
          <p:nvPr/>
        </p:nvSpPr>
        <p:spPr>
          <a:xfrm>
            <a:off x="6172200" y="2017643"/>
            <a:ext cx="1043609" cy="134178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7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7C712-5635-422F-8528-6C34085C0194}"/>
              </a:ext>
            </a:extLst>
          </p:cNvPr>
          <p:cNvSpPr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r">
              <a:spcBef>
                <a:spcPct val="0"/>
              </a:spcBef>
              <a:spcAft>
                <a:spcPts val="600"/>
              </a:spcAft>
            </a:pPr>
            <a:r>
              <a:rPr lang="en-US" sz="4200" b="0" i="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Prior Hypothesis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932AF-861C-429F-8286-24F9CDC5470F}"/>
              </a:ext>
            </a:extLst>
          </p:cNvPr>
          <p:cNvSpPr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Hourly Trend : High demand during office timings.</a:t>
            </a:r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Daily Trend : registered users demand more bikes on weekdays.</a:t>
            </a:r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Rain : The demand of bikes must be low in rainy weather.</a:t>
            </a:r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Temperature : The demand must be high in warm weather.</a:t>
            </a:r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Time : Demand must be increase with time.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98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DB26D-EB9F-479A-829B-5747F1FB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981F-5ABF-4195-BF31-5FD66D08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/>
              <a:t>Missing Value Analysis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</a:pPr>
            <a:r>
              <a:rPr lang="en-US" sz="2400" dirty="0"/>
              <a:t>Understanding distribution of numerical variables.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</a:pPr>
            <a:r>
              <a:rPr lang="en-US" sz="2400" dirty="0"/>
              <a:t>Outlier Analysis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</a:pPr>
            <a:r>
              <a:rPr lang="en-US" sz="2400" dirty="0"/>
              <a:t>Prior assumed hypothesis testing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5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7C09C-15D1-4F8D-B86B-CFBFF458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 u="sng" dirty="0">
                <a:solidFill>
                  <a:srgbClr val="FFFFFF"/>
                </a:solidFill>
              </a:rPr>
              <a:t>Exploratory Data Analysis : Missing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4FF6C-3761-41E0-89FC-6502E9E51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354" y="1867811"/>
            <a:ext cx="5559446" cy="1293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1C152-46E2-4CF3-92D5-6CB5ADA08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53" y="3545903"/>
            <a:ext cx="1415463" cy="8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9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BD415-631D-4D7B-BC02-B1CA34F0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200" u="sng" dirty="0">
                <a:solidFill>
                  <a:srgbClr val="FFFFFF"/>
                </a:solidFill>
              </a:rPr>
              <a:t>Exploratory Data Analysis : Understanding distribution of numerical variables 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CCF356-FE42-4B04-9EAF-7CAAB70D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825" y="1352145"/>
            <a:ext cx="6335032" cy="47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9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F3F21-1CFD-4901-8EA2-9BDCF80F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 u="sng" dirty="0">
                <a:solidFill>
                  <a:srgbClr val="FFFFFF"/>
                </a:solidFill>
              </a:rPr>
              <a:t>Understanding distribution of numerical variables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61443D-0657-489F-8B31-3DBB47DC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823" y="1314688"/>
            <a:ext cx="6374566" cy="253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D22CB-3BF7-44A7-93F9-8B6300EA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23" y="3847588"/>
            <a:ext cx="6374566" cy="23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Century Gothic</vt:lpstr>
      <vt:lpstr>Wingdings 3</vt:lpstr>
      <vt:lpstr>Ion</vt:lpstr>
      <vt:lpstr>CSP 571: Data Preparation and Analysis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Exploratory Data Analysis : Missing Values</vt:lpstr>
      <vt:lpstr>Exploratory Data Analysis : Understanding distribution of numerical variables </vt:lpstr>
      <vt:lpstr>Understanding distribution of numerical variables continued</vt:lpstr>
      <vt:lpstr>Exploratory data analysis : Outlier analysis</vt:lpstr>
      <vt:lpstr>Exploratory data analysis : Prior assumed hypothesis testing  Hourly Trend</vt:lpstr>
      <vt:lpstr>Exploratory data analysis : Prior assumed hypothesis testing  Hourly Trend contd.</vt:lpstr>
      <vt:lpstr>Exploratory data analysis : Prior assumed hypothesis testing  Daily Trend</vt:lpstr>
      <vt:lpstr>Exploratory data analysis : Prior assumed hypothesis testing  Daily Trend contd.</vt:lpstr>
      <vt:lpstr>Exploratory data analysis : Prior assumed hypothesis testing  Rain</vt:lpstr>
      <vt:lpstr>Exploratory data analysis : Prior assumed hypothesis testing  Rain Contd.</vt:lpstr>
      <vt:lpstr>Exploratory data analysis : Prior assumed hypothesis testing  Temperature</vt:lpstr>
      <vt:lpstr>Exploratory data analysis : Prior assumed hypothesis testing  Time and Season</vt:lpstr>
      <vt:lpstr>Modeling (Model Training and validation)</vt:lpstr>
      <vt:lpstr>Evaluation Criteria</vt:lpstr>
      <vt:lpstr>Linear Regression Model  Training RMSLE: 1.027 Testing RMSLE: 1.004 </vt:lpstr>
      <vt:lpstr>Random Forest Model  Training RMSLE: 0.256 Testing RMSLE: 0.241</vt:lpstr>
      <vt:lpstr>Gradient Boosting Regression Tree  Training RMSLE: 0.241 Testing RMSLE: 0.29</vt:lpstr>
      <vt:lpstr>Conclusion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 571: Data Preparation and Analysis</dc:title>
  <dc:creator>pritam gajbhiye</dc:creator>
  <cp:lastModifiedBy>pritam gajbhiye</cp:lastModifiedBy>
  <cp:revision>1</cp:revision>
  <dcterms:created xsi:type="dcterms:W3CDTF">2020-12-06T03:44:47Z</dcterms:created>
  <dcterms:modified xsi:type="dcterms:W3CDTF">2020-12-06T03:45:31Z</dcterms:modified>
</cp:coreProperties>
</file>