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Poppins"/>
      <p:regular r:id="rId18"/>
      <p:bold r:id="rId19"/>
      <p:italic r:id="rId20"/>
      <p:boldItalic r:id="rId21"/>
    </p:embeddedFont>
    <p:embeddedFont>
      <p:font typeface="Poppins Light"/>
      <p:regular r:id="rId22"/>
      <p:bold r:id="rId23"/>
      <p:italic r:id="rId24"/>
      <p:boldItalic r:id="rId25"/>
    </p:embeddedFont>
    <p:embeddedFont>
      <p:font typeface="Poppins Medium"/>
      <p:regular r:id="rId26"/>
      <p:bold r:id="rId27"/>
      <p:italic r:id="rId28"/>
      <p:boldItalic r:id="rId29"/>
    </p:embeddedFont>
    <p:embeddedFont>
      <p:font typeface="Poppins ExtraLight"/>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CF713EA-2CB9-4A67-879C-63F31ACF9EB5}">
  <a:tblStyle styleId="{CCF713EA-2CB9-4A67-879C-63F31ACF9EB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oppins-italic.fntdata"/><Relationship Id="rId22" Type="http://schemas.openxmlformats.org/officeDocument/2006/relationships/font" Target="fonts/PoppinsLight-regular.fntdata"/><Relationship Id="rId21" Type="http://schemas.openxmlformats.org/officeDocument/2006/relationships/font" Target="fonts/Poppins-boldItalic.fntdata"/><Relationship Id="rId24" Type="http://schemas.openxmlformats.org/officeDocument/2006/relationships/font" Target="fonts/PoppinsLight-italic.fntdata"/><Relationship Id="rId23" Type="http://schemas.openxmlformats.org/officeDocument/2006/relationships/font" Target="fonts/PoppinsLigh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PoppinsMedium-regular.fntdata"/><Relationship Id="rId25" Type="http://schemas.openxmlformats.org/officeDocument/2006/relationships/font" Target="fonts/PoppinsLight-boldItalic.fntdata"/><Relationship Id="rId28" Type="http://schemas.openxmlformats.org/officeDocument/2006/relationships/font" Target="fonts/PoppinsMedium-italic.fntdata"/><Relationship Id="rId27" Type="http://schemas.openxmlformats.org/officeDocument/2006/relationships/font" Target="fonts/PoppinsMedium-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PoppinsMedium-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oppinsExtraLight-bold.fntdata"/><Relationship Id="rId30" Type="http://schemas.openxmlformats.org/officeDocument/2006/relationships/font" Target="fonts/PoppinsExtraLight-regular.fntdata"/><Relationship Id="rId11" Type="http://schemas.openxmlformats.org/officeDocument/2006/relationships/slide" Target="slides/slide5.xml"/><Relationship Id="rId33" Type="http://schemas.openxmlformats.org/officeDocument/2006/relationships/font" Target="fonts/PoppinsExtraLight-boldItalic.fntdata"/><Relationship Id="rId10" Type="http://schemas.openxmlformats.org/officeDocument/2006/relationships/slide" Target="slides/slide4.xml"/><Relationship Id="rId32" Type="http://schemas.openxmlformats.org/officeDocument/2006/relationships/font" Target="fonts/PoppinsExtraLight-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Poppins-bold.fntdata"/><Relationship Id="rId18" Type="http://schemas.openxmlformats.org/officeDocument/2006/relationships/font" Target="fonts/Poppins-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21d5d5f29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21d5d5f29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21d5d5f29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21d5d5f29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244e0c8d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244e0c8d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21d5d5f29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21d5d5f29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21d5d5f29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21d5d5f29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1e3d47c39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1e3d47c39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1ec5808e0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1ec5808e0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21d5d5f29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21d5d5f29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21d5d5f29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21d5d5f29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21d5d5f29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21d5d5f29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Font typeface="Poppins"/>
              <a:buNone/>
              <a:defRPr sz="5200">
                <a:latin typeface="Poppins"/>
                <a:ea typeface="Poppins"/>
                <a:cs typeface="Poppins"/>
                <a:sym typeface="Poppins"/>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3" name="Google Shape;13;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Font typeface="Poppins Light"/>
              <a:buNone/>
              <a:defRPr sz="2800">
                <a:latin typeface="Poppins Light"/>
                <a:ea typeface="Poppins Light"/>
                <a:cs typeface="Poppins Light"/>
                <a:sym typeface="Poppins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4" name="Google Shape;14;p2"/>
          <p:cNvSpPr txBox="1"/>
          <p:nvPr>
            <p:ph idx="12" type="sldNum"/>
          </p:nvPr>
        </p:nvSpPr>
        <p:spPr>
          <a:xfrm>
            <a:off x="8505433" y="4749892"/>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505433" y="475976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505433" y="475976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3"/>
          <p:cNvSpPr txBox="1"/>
          <p:nvPr>
            <p:ph idx="12" type="sldNum"/>
          </p:nvPr>
        </p:nvSpPr>
        <p:spPr>
          <a:xfrm>
            <a:off x="8505433" y="475976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Clr>
                <a:srgbClr val="B7741E"/>
              </a:buClr>
              <a:buSzPts val="2800"/>
              <a:buFont typeface="Poppins Medium"/>
              <a:buNone/>
              <a:defRPr>
                <a:solidFill>
                  <a:srgbClr val="B7741E"/>
                </a:solidFill>
                <a:latin typeface="Poppins Medium"/>
                <a:ea typeface="Poppins Medium"/>
                <a:cs typeface="Poppins Medium"/>
                <a:sym typeface="Poppins Medium"/>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505433" y="4749892"/>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505433" y="475976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6"/>
          <p:cNvSpPr txBox="1"/>
          <p:nvPr>
            <p:ph idx="12" type="sldNum"/>
          </p:nvPr>
        </p:nvSpPr>
        <p:spPr>
          <a:xfrm>
            <a:off x="8505433" y="475976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505433" y="475976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6" name="Google Shape;36;p8"/>
          <p:cNvSpPr txBox="1"/>
          <p:nvPr>
            <p:ph idx="12" type="sldNum"/>
          </p:nvPr>
        </p:nvSpPr>
        <p:spPr>
          <a:xfrm>
            <a:off x="8505433" y="475976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scree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572000" y="-125"/>
            <a:ext cx="4572000" cy="4748100"/>
          </a:xfrm>
          <a:prstGeom prst="rect">
            <a:avLst/>
          </a:prstGeom>
          <a:solidFill>
            <a:srgbClr val="FFEE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0" name="Google Shape;40;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2" name="Google Shape;42;p9"/>
          <p:cNvSpPr txBox="1"/>
          <p:nvPr>
            <p:ph idx="12" type="sldNum"/>
          </p:nvPr>
        </p:nvSpPr>
        <p:spPr>
          <a:xfrm>
            <a:off x="8505433" y="475976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5" name="Google Shape;45;p10"/>
          <p:cNvSpPr txBox="1"/>
          <p:nvPr>
            <p:ph idx="12" type="sldNum"/>
          </p:nvPr>
        </p:nvSpPr>
        <p:spPr>
          <a:xfrm>
            <a:off x="8505433" y="475976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B7741E"/>
              </a:buClr>
              <a:buSzPts val="2800"/>
              <a:buFont typeface="Poppins"/>
              <a:buNone/>
              <a:defRPr sz="2800">
                <a:solidFill>
                  <a:srgbClr val="B7741E"/>
                </a:solidFill>
                <a:latin typeface="Poppins"/>
                <a:ea typeface="Poppins"/>
                <a:cs typeface="Poppins"/>
                <a:sym typeface="Poppins"/>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rgbClr val="434343"/>
              </a:buClr>
              <a:buSzPts val="1800"/>
              <a:buFont typeface="Calibri"/>
              <a:buChar char="●"/>
              <a:defRPr sz="1800">
                <a:solidFill>
                  <a:srgbClr val="434343"/>
                </a:solidFill>
                <a:latin typeface="Calibri"/>
                <a:ea typeface="Calibri"/>
                <a:cs typeface="Calibri"/>
                <a:sym typeface="Calibri"/>
              </a:defRPr>
            </a:lvl1pPr>
            <a:lvl2pPr indent="-317500" lvl="1" marL="914400">
              <a:lnSpc>
                <a:spcPct val="115000"/>
              </a:lnSpc>
              <a:spcBef>
                <a:spcPts val="0"/>
              </a:spcBef>
              <a:spcAft>
                <a:spcPts val="0"/>
              </a:spcAft>
              <a:buClr>
                <a:srgbClr val="434343"/>
              </a:buClr>
              <a:buSzPts val="1400"/>
              <a:buFont typeface="Calibri"/>
              <a:buChar char="○"/>
              <a:defRPr>
                <a:solidFill>
                  <a:srgbClr val="434343"/>
                </a:solidFill>
                <a:latin typeface="Calibri"/>
                <a:ea typeface="Calibri"/>
                <a:cs typeface="Calibri"/>
                <a:sym typeface="Calibri"/>
              </a:defRPr>
            </a:lvl2pPr>
            <a:lvl3pPr indent="-317500" lvl="2" marL="1371600">
              <a:lnSpc>
                <a:spcPct val="115000"/>
              </a:lnSpc>
              <a:spcBef>
                <a:spcPts val="0"/>
              </a:spcBef>
              <a:spcAft>
                <a:spcPts val="0"/>
              </a:spcAft>
              <a:buClr>
                <a:srgbClr val="434343"/>
              </a:buClr>
              <a:buSzPts val="1400"/>
              <a:buFont typeface="Calibri"/>
              <a:buChar char="■"/>
              <a:defRPr>
                <a:solidFill>
                  <a:srgbClr val="434343"/>
                </a:solidFill>
                <a:latin typeface="Calibri"/>
                <a:ea typeface="Calibri"/>
                <a:cs typeface="Calibri"/>
                <a:sym typeface="Calibri"/>
              </a:defRPr>
            </a:lvl3pPr>
            <a:lvl4pPr indent="-317500" lvl="3" marL="1828800">
              <a:lnSpc>
                <a:spcPct val="115000"/>
              </a:lnSpc>
              <a:spcBef>
                <a:spcPts val="0"/>
              </a:spcBef>
              <a:spcAft>
                <a:spcPts val="0"/>
              </a:spcAft>
              <a:buClr>
                <a:srgbClr val="434343"/>
              </a:buClr>
              <a:buSzPts val="1400"/>
              <a:buFont typeface="Calibri"/>
              <a:buChar char="●"/>
              <a:defRPr>
                <a:solidFill>
                  <a:srgbClr val="434343"/>
                </a:solidFill>
                <a:latin typeface="Calibri"/>
                <a:ea typeface="Calibri"/>
                <a:cs typeface="Calibri"/>
                <a:sym typeface="Calibri"/>
              </a:defRPr>
            </a:lvl4pPr>
            <a:lvl5pPr indent="-317500" lvl="4" marL="2286000">
              <a:lnSpc>
                <a:spcPct val="115000"/>
              </a:lnSpc>
              <a:spcBef>
                <a:spcPts val="0"/>
              </a:spcBef>
              <a:spcAft>
                <a:spcPts val="0"/>
              </a:spcAft>
              <a:buClr>
                <a:srgbClr val="434343"/>
              </a:buClr>
              <a:buSzPts val="1400"/>
              <a:buFont typeface="Calibri"/>
              <a:buChar char="○"/>
              <a:defRPr>
                <a:solidFill>
                  <a:srgbClr val="434343"/>
                </a:solidFill>
                <a:latin typeface="Calibri"/>
                <a:ea typeface="Calibri"/>
                <a:cs typeface="Calibri"/>
                <a:sym typeface="Calibri"/>
              </a:defRPr>
            </a:lvl5pPr>
            <a:lvl6pPr indent="-317500" lvl="5" marL="2743200">
              <a:lnSpc>
                <a:spcPct val="115000"/>
              </a:lnSpc>
              <a:spcBef>
                <a:spcPts val="0"/>
              </a:spcBef>
              <a:spcAft>
                <a:spcPts val="0"/>
              </a:spcAft>
              <a:buClr>
                <a:srgbClr val="434343"/>
              </a:buClr>
              <a:buSzPts val="1400"/>
              <a:buFont typeface="Calibri"/>
              <a:buChar char="■"/>
              <a:defRPr>
                <a:solidFill>
                  <a:srgbClr val="434343"/>
                </a:solidFill>
                <a:latin typeface="Calibri"/>
                <a:ea typeface="Calibri"/>
                <a:cs typeface="Calibri"/>
                <a:sym typeface="Calibri"/>
              </a:defRPr>
            </a:lvl6pPr>
            <a:lvl7pPr indent="-317500" lvl="6" marL="3200400">
              <a:lnSpc>
                <a:spcPct val="115000"/>
              </a:lnSpc>
              <a:spcBef>
                <a:spcPts val="0"/>
              </a:spcBef>
              <a:spcAft>
                <a:spcPts val="0"/>
              </a:spcAft>
              <a:buClr>
                <a:srgbClr val="434343"/>
              </a:buClr>
              <a:buSzPts val="1400"/>
              <a:buFont typeface="Calibri"/>
              <a:buChar char="●"/>
              <a:defRPr>
                <a:solidFill>
                  <a:srgbClr val="434343"/>
                </a:solidFill>
                <a:latin typeface="Calibri"/>
                <a:ea typeface="Calibri"/>
                <a:cs typeface="Calibri"/>
                <a:sym typeface="Calibri"/>
              </a:defRPr>
            </a:lvl7pPr>
            <a:lvl8pPr indent="-317500" lvl="7" marL="3657600">
              <a:lnSpc>
                <a:spcPct val="115000"/>
              </a:lnSpc>
              <a:spcBef>
                <a:spcPts val="0"/>
              </a:spcBef>
              <a:spcAft>
                <a:spcPts val="0"/>
              </a:spcAft>
              <a:buClr>
                <a:srgbClr val="434343"/>
              </a:buClr>
              <a:buSzPts val="1400"/>
              <a:buFont typeface="Calibri"/>
              <a:buChar char="○"/>
              <a:defRPr>
                <a:solidFill>
                  <a:srgbClr val="434343"/>
                </a:solidFill>
                <a:latin typeface="Calibri"/>
                <a:ea typeface="Calibri"/>
                <a:cs typeface="Calibri"/>
                <a:sym typeface="Calibri"/>
              </a:defRPr>
            </a:lvl8pPr>
            <a:lvl9pPr indent="-317500" lvl="8" marL="4114800">
              <a:lnSpc>
                <a:spcPct val="115000"/>
              </a:lnSpc>
              <a:spcBef>
                <a:spcPts val="0"/>
              </a:spcBef>
              <a:spcAft>
                <a:spcPts val="0"/>
              </a:spcAft>
              <a:buClr>
                <a:srgbClr val="434343"/>
              </a:buClr>
              <a:buSzPts val="1400"/>
              <a:buFont typeface="Calibri"/>
              <a:buChar char="■"/>
              <a:defRPr>
                <a:solidFill>
                  <a:srgbClr val="434343"/>
                </a:solidFill>
                <a:latin typeface="Calibri"/>
                <a:ea typeface="Calibri"/>
                <a:cs typeface="Calibri"/>
                <a:sym typeface="Calibri"/>
              </a:defRPr>
            </a:lvl9pPr>
          </a:lstStyle>
          <a:p/>
        </p:txBody>
      </p:sp>
      <p:sp>
        <p:nvSpPr>
          <p:cNvPr id="8" name="Google Shape;8;p1"/>
          <p:cNvSpPr/>
          <p:nvPr/>
        </p:nvSpPr>
        <p:spPr>
          <a:xfrm>
            <a:off x="0" y="4749825"/>
            <a:ext cx="9144000" cy="393600"/>
          </a:xfrm>
          <a:prstGeom prst="rect">
            <a:avLst/>
          </a:prstGeom>
          <a:solidFill>
            <a:srgbClr val="B774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1"/>
          <p:cNvSpPr txBox="1"/>
          <p:nvPr/>
        </p:nvSpPr>
        <p:spPr>
          <a:xfrm>
            <a:off x="54950" y="4769825"/>
            <a:ext cx="8374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EECC"/>
                </a:solidFill>
                <a:latin typeface="Poppins"/>
                <a:ea typeface="Poppins"/>
                <a:cs typeface="Poppins"/>
                <a:sym typeface="Poppins"/>
              </a:rPr>
              <a:t>MUSE | </a:t>
            </a:r>
            <a:r>
              <a:rPr lang="en" sz="1200">
                <a:solidFill>
                  <a:srgbClr val="FFEECC"/>
                </a:solidFill>
                <a:latin typeface="Poppins"/>
                <a:ea typeface="Poppins"/>
                <a:cs typeface="Poppins"/>
                <a:sym typeface="Poppins"/>
              </a:rPr>
              <a:t>Research Insights | Chirag Huria, Alana Mittleman, Rohan Paliwal, Elias El Kozah</a:t>
            </a:r>
            <a:endParaRPr sz="1200">
              <a:solidFill>
                <a:srgbClr val="FFEECC"/>
              </a:solidFill>
              <a:latin typeface="Poppins"/>
              <a:ea typeface="Poppins"/>
              <a:cs typeface="Poppins"/>
              <a:sym typeface="Poppins"/>
            </a:endParaRPr>
          </a:p>
        </p:txBody>
      </p:sp>
      <p:sp>
        <p:nvSpPr>
          <p:cNvPr id="10" name="Google Shape;10;p1"/>
          <p:cNvSpPr txBox="1"/>
          <p:nvPr>
            <p:ph idx="12" type="sldNum"/>
          </p:nvPr>
        </p:nvSpPr>
        <p:spPr>
          <a:xfrm>
            <a:off x="8505433" y="4759767"/>
            <a:ext cx="548700" cy="393600"/>
          </a:xfrm>
          <a:prstGeom prst="rect">
            <a:avLst/>
          </a:prstGeom>
          <a:noFill/>
          <a:ln>
            <a:noFill/>
          </a:ln>
        </p:spPr>
        <p:txBody>
          <a:bodyPr anchorCtr="0" anchor="ctr" bIns="91425" lIns="91425" spcFirstLastPara="1" rIns="91425" wrap="square" tIns="91425">
            <a:noAutofit/>
          </a:bodyPr>
          <a:lstStyle>
            <a:lvl1pPr lvl="0" algn="r">
              <a:buNone/>
              <a:defRPr sz="1200">
                <a:solidFill>
                  <a:srgbClr val="FFEECC"/>
                </a:solidFill>
                <a:latin typeface="Poppins Medium"/>
                <a:ea typeface="Poppins Medium"/>
                <a:cs typeface="Poppins Medium"/>
                <a:sym typeface="Poppins Medium"/>
              </a:defRPr>
            </a:lvl1pPr>
            <a:lvl2pPr lvl="1" algn="r">
              <a:buNone/>
              <a:defRPr sz="1200">
                <a:solidFill>
                  <a:srgbClr val="FFEECC"/>
                </a:solidFill>
                <a:latin typeface="Poppins Medium"/>
                <a:ea typeface="Poppins Medium"/>
                <a:cs typeface="Poppins Medium"/>
                <a:sym typeface="Poppins Medium"/>
              </a:defRPr>
            </a:lvl2pPr>
            <a:lvl3pPr lvl="2" algn="r">
              <a:buNone/>
              <a:defRPr sz="1200">
                <a:solidFill>
                  <a:srgbClr val="FFEECC"/>
                </a:solidFill>
                <a:latin typeface="Poppins Medium"/>
                <a:ea typeface="Poppins Medium"/>
                <a:cs typeface="Poppins Medium"/>
                <a:sym typeface="Poppins Medium"/>
              </a:defRPr>
            </a:lvl3pPr>
            <a:lvl4pPr lvl="3" algn="r">
              <a:buNone/>
              <a:defRPr sz="1200">
                <a:solidFill>
                  <a:srgbClr val="FFEECC"/>
                </a:solidFill>
                <a:latin typeface="Poppins Medium"/>
                <a:ea typeface="Poppins Medium"/>
                <a:cs typeface="Poppins Medium"/>
                <a:sym typeface="Poppins Medium"/>
              </a:defRPr>
            </a:lvl4pPr>
            <a:lvl5pPr lvl="4" algn="r">
              <a:buNone/>
              <a:defRPr sz="1200">
                <a:solidFill>
                  <a:srgbClr val="FFEECC"/>
                </a:solidFill>
                <a:latin typeface="Poppins Medium"/>
                <a:ea typeface="Poppins Medium"/>
                <a:cs typeface="Poppins Medium"/>
                <a:sym typeface="Poppins Medium"/>
              </a:defRPr>
            </a:lvl5pPr>
            <a:lvl6pPr lvl="5" algn="r">
              <a:buNone/>
              <a:defRPr sz="1200">
                <a:solidFill>
                  <a:srgbClr val="FFEECC"/>
                </a:solidFill>
                <a:latin typeface="Poppins Medium"/>
                <a:ea typeface="Poppins Medium"/>
                <a:cs typeface="Poppins Medium"/>
                <a:sym typeface="Poppins Medium"/>
              </a:defRPr>
            </a:lvl6pPr>
            <a:lvl7pPr lvl="6" algn="r">
              <a:buNone/>
              <a:defRPr sz="1200">
                <a:solidFill>
                  <a:srgbClr val="FFEECC"/>
                </a:solidFill>
                <a:latin typeface="Poppins Medium"/>
                <a:ea typeface="Poppins Medium"/>
                <a:cs typeface="Poppins Medium"/>
                <a:sym typeface="Poppins Medium"/>
              </a:defRPr>
            </a:lvl7pPr>
            <a:lvl8pPr lvl="7" algn="r">
              <a:buNone/>
              <a:defRPr sz="1200">
                <a:solidFill>
                  <a:srgbClr val="FFEECC"/>
                </a:solidFill>
                <a:latin typeface="Poppins Medium"/>
                <a:ea typeface="Poppins Medium"/>
                <a:cs typeface="Poppins Medium"/>
                <a:sym typeface="Poppins Medium"/>
              </a:defRPr>
            </a:lvl8pPr>
            <a:lvl9pPr lvl="8" algn="r">
              <a:buNone/>
              <a:defRPr sz="1200">
                <a:solidFill>
                  <a:srgbClr val="FFEECC"/>
                </a:solidFill>
                <a:latin typeface="Poppins Medium"/>
                <a:ea typeface="Poppins Medium"/>
                <a:cs typeface="Poppins Medium"/>
                <a:sym typeface="Poppins Medium"/>
              </a:defRPr>
            </a:lvl9pPr>
          </a:lstStyle>
          <a:p>
            <a:pPr indent="0" lvl="0" marL="0" rtl="0" algn="r">
              <a:spcBef>
                <a:spcPts val="0"/>
              </a:spcBef>
              <a:spcAft>
                <a:spcPts val="0"/>
              </a:spcAft>
              <a:buNone/>
            </a:pPr>
            <a:r>
              <a:rPr lang="en"/>
              <a:t>1</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0" y="0"/>
            <a:ext cx="9144000" cy="17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rgbClr val="434343"/>
                </a:solidFill>
              </a:rPr>
              <a:t>MVP 2 : Validation, Learnings</a:t>
            </a:r>
            <a:endParaRPr sz="5000"/>
          </a:p>
        </p:txBody>
      </p:sp>
      <p:sp>
        <p:nvSpPr>
          <p:cNvPr id="57" name="Google Shape;57;p13"/>
          <p:cNvSpPr txBox="1"/>
          <p:nvPr>
            <p:ph idx="1" type="subTitle"/>
          </p:nvPr>
        </p:nvSpPr>
        <p:spPr>
          <a:xfrm>
            <a:off x="0" y="2997075"/>
            <a:ext cx="5116800" cy="124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Poppins"/>
                <a:ea typeface="Poppins"/>
                <a:cs typeface="Poppins"/>
                <a:sym typeface="Poppins"/>
              </a:rPr>
              <a:t>Chirag Huria, Alana Mittleman, Rohan Paliwal, Elias El Kozah</a:t>
            </a:r>
            <a:endParaRPr sz="2400">
              <a:latin typeface="Poppins"/>
              <a:ea typeface="Poppins"/>
              <a:cs typeface="Poppins"/>
              <a:sym typeface="Poppins"/>
            </a:endParaRPr>
          </a:p>
          <a:p>
            <a:pPr indent="0" lvl="0" marL="0" rtl="0" algn="l">
              <a:spcBef>
                <a:spcPts val="0"/>
              </a:spcBef>
              <a:spcAft>
                <a:spcPts val="0"/>
              </a:spcAft>
              <a:buNone/>
            </a:pPr>
            <a:r>
              <a:rPr lang="en" sz="2400">
                <a:latin typeface="Poppins ExtraLight"/>
                <a:ea typeface="Poppins ExtraLight"/>
                <a:cs typeface="Poppins ExtraLight"/>
                <a:sym typeface="Poppins ExtraLight"/>
              </a:rPr>
              <a:t>for</a:t>
            </a:r>
            <a:r>
              <a:rPr lang="en" sz="2400">
                <a:latin typeface="Poppins"/>
                <a:ea typeface="Poppins"/>
                <a:cs typeface="Poppins"/>
                <a:sym typeface="Poppins"/>
              </a:rPr>
              <a:t> Digital Service Innovation</a:t>
            </a:r>
            <a:endParaRPr sz="2400">
              <a:latin typeface="Poppins"/>
              <a:ea typeface="Poppins"/>
              <a:cs typeface="Poppins"/>
              <a:sym typeface="Poppins"/>
            </a:endParaRPr>
          </a:p>
        </p:txBody>
      </p:sp>
      <p:pic>
        <p:nvPicPr>
          <p:cNvPr id="58" name="Google Shape;58;p13"/>
          <p:cNvPicPr preferRelativeResize="0"/>
          <p:nvPr/>
        </p:nvPicPr>
        <p:blipFill>
          <a:blip r:embed="rId3">
            <a:alphaModFix/>
          </a:blip>
          <a:stretch>
            <a:fillRect/>
          </a:stretch>
        </p:blipFill>
        <p:spPr>
          <a:xfrm>
            <a:off x="0" y="1426275"/>
            <a:ext cx="3901176" cy="13062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11700" y="445025"/>
            <a:ext cx="2459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Insight</a:t>
            </a:r>
            <a:endParaRPr/>
          </a:p>
        </p:txBody>
      </p:sp>
      <p:sp>
        <p:nvSpPr>
          <p:cNvPr id="131" name="Google Shape;131;p22"/>
          <p:cNvSpPr txBox="1"/>
          <p:nvPr>
            <p:ph idx="1" type="body"/>
          </p:nvPr>
        </p:nvSpPr>
        <p:spPr>
          <a:xfrm>
            <a:off x="311700" y="1152475"/>
            <a:ext cx="3882000" cy="793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Clr>
                <a:schemeClr val="dk1"/>
              </a:buClr>
              <a:buSzPts val="1100"/>
              <a:buFont typeface="Arial"/>
              <a:buNone/>
            </a:pPr>
            <a:r>
              <a:rPr b="1" lang="en"/>
              <a:t>Some artists value talking to the customer over data analytics.</a:t>
            </a:r>
            <a:endParaRPr b="1"/>
          </a:p>
        </p:txBody>
      </p:sp>
      <p:sp>
        <p:nvSpPr>
          <p:cNvPr id="132" name="Google Shape;132;p22"/>
          <p:cNvSpPr txBox="1"/>
          <p:nvPr>
            <p:ph idx="12" type="sldNum"/>
          </p:nvPr>
        </p:nvSpPr>
        <p:spPr>
          <a:xfrm>
            <a:off x="8505433" y="47498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3" name="Google Shape;133;p22"/>
          <p:cNvSpPr/>
          <p:nvPr/>
        </p:nvSpPr>
        <p:spPr>
          <a:xfrm>
            <a:off x="2188175" y="334475"/>
            <a:ext cx="538950" cy="793800"/>
          </a:xfrm>
          <a:prstGeom prst="rect">
            <a:avLst/>
          </a:prstGeom>
        </p:spPr>
        <p:txBody>
          <a:bodyPr>
            <a:prstTxWarp prst="textPlain"/>
          </a:bodyPr>
          <a:lstStyle/>
          <a:p>
            <a:pPr lvl="0" algn="ctr"/>
            <a:r>
              <a:rPr b="0" i="0">
                <a:ln cap="flat" cmpd="sng" w="28575">
                  <a:solidFill>
                    <a:srgbClr val="B7741E"/>
                  </a:solidFill>
                  <a:prstDash val="solid"/>
                  <a:round/>
                  <a:headEnd len="sm" w="sm" type="none"/>
                  <a:tailEnd len="sm" w="sm" type="none"/>
                </a:ln>
                <a:noFill/>
                <a:latin typeface="Calibri"/>
              </a:rPr>
              <a:t>5</a:t>
            </a:r>
          </a:p>
        </p:txBody>
      </p:sp>
      <p:sp>
        <p:nvSpPr>
          <p:cNvPr id="134" name="Google Shape;134;p22"/>
          <p:cNvSpPr txBox="1"/>
          <p:nvPr>
            <p:ph idx="1" type="body"/>
          </p:nvPr>
        </p:nvSpPr>
        <p:spPr>
          <a:xfrm>
            <a:off x="311700" y="2453500"/>
            <a:ext cx="3882000" cy="20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Some artists have a more intimate view of getting customer insights and they consider it an essential part of the art creation process. They don’t value the usage of data analytics and the aggregation of big data to come up with insights. They prefer to go on a personal journey of customer discovery through dialogue and </a:t>
            </a:r>
            <a:r>
              <a:rPr lang="en" sz="1400"/>
              <a:t>negotiation</a:t>
            </a:r>
            <a:r>
              <a:rPr lang="en" sz="1400"/>
              <a:t> with their customer of what goes into the final piece of art.</a:t>
            </a:r>
            <a:endParaRPr sz="1400"/>
          </a:p>
          <a:p>
            <a:pPr indent="0" lvl="0" marL="0" rtl="0" algn="l">
              <a:spcBef>
                <a:spcPts val="1200"/>
              </a:spcBef>
              <a:spcAft>
                <a:spcPts val="1200"/>
              </a:spcAft>
              <a:buNone/>
            </a:pPr>
            <a:r>
              <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311700" y="445025"/>
            <a:ext cx="2459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Insight</a:t>
            </a:r>
            <a:endParaRPr/>
          </a:p>
        </p:txBody>
      </p:sp>
      <p:sp>
        <p:nvSpPr>
          <p:cNvPr id="140" name="Google Shape;140;p23"/>
          <p:cNvSpPr txBox="1"/>
          <p:nvPr>
            <p:ph idx="1" type="body"/>
          </p:nvPr>
        </p:nvSpPr>
        <p:spPr>
          <a:xfrm>
            <a:off x="311700" y="1152475"/>
            <a:ext cx="3882000" cy="793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Clr>
                <a:schemeClr val="dk1"/>
              </a:buClr>
              <a:buSzPts val="1100"/>
              <a:buFont typeface="Arial"/>
              <a:buNone/>
            </a:pPr>
            <a:r>
              <a:rPr b="1" lang="en"/>
              <a:t>Insight</a:t>
            </a:r>
            <a:endParaRPr b="1"/>
          </a:p>
        </p:txBody>
      </p:sp>
      <p:sp>
        <p:nvSpPr>
          <p:cNvPr id="141" name="Google Shape;141;p23"/>
          <p:cNvSpPr txBox="1"/>
          <p:nvPr>
            <p:ph idx="12" type="sldNum"/>
          </p:nvPr>
        </p:nvSpPr>
        <p:spPr>
          <a:xfrm>
            <a:off x="8505433" y="47498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2" name="Google Shape;142;p23"/>
          <p:cNvSpPr/>
          <p:nvPr/>
        </p:nvSpPr>
        <p:spPr>
          <a:xfrm>
            <a:off x="2188175" y="334475"/>
            <a:ext cx="560562" cy="804945"/>
          </a:xfrm>
          <a:prstGeom prst="rect">
            <a:avLst/>
          </a:prstGeom>
        </p:spPr>
        <p:txBody>
          <a:bodyPr>
            <a:prstTxWarp prst="textPlain"/>
          </a:bodyPr>
          <a:lstStyle/>
          <a:p>
            <a:pPr lvl="0" algn="ctr"/>
            <a:r>
              <a:rPr b="0" i="0">
                <a:ln cap="flat" cmpd="sng" w="28575">
                  <a:solidFill>
                    <a:srgbClr val="B7741E"/>
                  </a:solidFill>
                  <a:prstDash val="solid"/>
                  <a:round/>
                  <a:headEnd len="sm" w="sm" type="none"/>
                  <a:tailEnd len="sm" w="sm" type="none"/>
                </a:ln>
                <a:noFill/>
                <a:latin typeface="Calibri"/>
              </a:rPr>
              <a:t>6</a:t>
            </a:r>
          </a:p>
        </p:txBody>
      </p:sp>
      <p:sp>
        <p:nvSpPr>
          <p:cNvPr id="143" name="Google Shape;143;p23"/>
          <p:cNvSpPr txBox="1"/>
          <p:nvPr>
            <p:ph idx="1" type="body"/>
          </p:nvPr>
        </p:nvSpPr>
        <p:spPr>
          <a:xfrm>
            <a:off x="311700" y="2453500"/>
            <a:ext cx="3882000" cy="2074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400"/>
              <a:t>Detail</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MVP Description - Shopper Experience</a:t>
            </a:r>
            <a:endParaRPr/>
          </a:p>
        </p:txBody>
      </p:sp>
      <p:sp>
        <p:nvSpPr>
          <p:cNvPr id="64" name="Google Shape;64;p14"/>
          <p:cNvSpPr txBox="1"/>
          <p:nvPr>
            <p:ph idx="1" type="body"/>
          </p:nvPr>
        </p:nvSpPr>
        <p:spPr>
          <a:xfrm>
            <a:off x="311700" y="1152475"/>
            <a:ext cx="7315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t>The problem we identified in early research is that people who are buying art spontaneously may end up being dissatisfied with their purchase or feeling wasteful because they realize they do not have a spot in their living space to hang the art. In our first iteration, we examined how we could prevent that by giving shoppers a way to visualize the art they are buying in their homes while they are shopping in person or online. </a:t>
            </a:r>
            <a:endParaRPr sz="1400"/>
          </a:p>
          <a:p>
            <a:pPr indent="0" lvl="0" marL="0" rtl="0" algn="l">
              <a:spcBef>
                <a:spcPts val="1200"/>
              </a:spcBef>
              <a:spcAft>
                <a:spcPts val="0"/>
              </a:spcAft>
              <a:buClr>
                <a:schemeClr val="dk1"/>
              </a:buClr>
              <a:buSzPts val="1100"/>
              <a:buFont typeface="Arial"/>
              <a:buNone/>
            </a:pPr>
            <a:r>
              <a:rPr lang="en" sz="1400"/>
              <a:t>In validating our first iteration, we realized the problem did not end there. We saw that shoppers who use our service and decide they cannot place the art they are viewing in their home way experience disappointment over leaving the piece behind. At this point, MUSE can extend the experience. We can ask users why the piece did not work out, and then recommend alternatives that are more appropriate in size, color, style, or other dimensions. </a:t>
            </a:r>
            <a:endParaRPr sz="1400"/>
          </a:p>
          <a:p>
            <a:pPr indent="0" lvl="0" marL="0" rtl="0" algn="l">
              <a:spcBef>
                <a:spcPts val="1200"/>
              </a:spcBef>
              <a:spcAft>
                <a:spcPts val="0"/>
              </a:spcAft>
              <a:buClr>
                <a:schemeClr val="dk1"/>
              </a:buClr>
              <a:buSzPts val="1100"/>
              <a:buFont typeface="Arial"/>
              <a:buNone/>
            </a:pPr>
            <a:r>
              <a:t/>
            </a:r>
            <a:endParaRPr sz="1400"/>
          </a:p>
          <a:p>
            <a:pPr indent="0" lvl="0" marL="0" rtl="0" algn="l">
              <a:spcBef>
                <a:spcPts val="1200"/>
              </a:spcBef>
              <a:spcAft>
                <a:spcPts val="1200"/>
              </a:spcAft>
              <a:buNone/>
            </a:pPr>
            <a:r>
              <a:t/>
            </a:r>
            <a:endParaRPr sz="1400"/>
          </a:p>
        </p:txBody>
      </p:sp>
      <p:sp>
        <p:nvSpPr>
          <p:cNvPr id="65" name="Google Shape;65;p14"/>
          <p:cNvSpPr txBox="1"/>
          <p:nvPr>
            <p:ph idx="12" type="sldNum"/>
          </p:nvPr>
        </p:nvSpPr>
        <p:spPr>
          <a:xfrm>
            <a:off x="8505433" y="47498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MVP Description - Value Flow</a:t>
            </a:r>
            <a:endParaRPr/>
          </a:p>
        </p:txBody>
      </p:sp>
      <p:sp>
        <p:nvSpPr>
          <p:cNvPr id="71" name="Google Shape;71;p15"/>
          <p:cNvSpPr txBox="1"/>
          <p:nvPr>
            <p:ph idx="1" type="body"/>
          </p:nvPr>
        </p:nvSpPr>
        <p:spPr>
          <a:xfrm>
            <a:off x="311700" y="1152475"/>
            <a:ext cx="7315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t>With MUSE as a service that can collect </a:t>
            </a:r>
            <a:r>
              <a:rPr lang="en" sz="1400"/>
              <a:t>information about how people shop for art and rule pieces out on certain criteria, and facilitates recommendations that lead to sales, we can collect information that may be of value to several parties. </a:t>
            </a:r>
            <a:endParaRPr sz="1400"/>
          </a:p>
          <a:p>
            <a:pPr indent="0" lvl="0" marL="0" rtl="0" algn="l">
              <a:spcBef>
                <a:spcPts val="1200"/>
              </a:spcBef>
              <a:spcAft>
                <a:spcPts val="0"/>
              </a:spcAft>
              <a:buClr>
                <a:schemeClr val="dk1"/>
              </a:buClr>
              <a:buSzPts val="1100"/>
              <a:buFont typeface="Arial"/>
              <a:buNone/>
            </a:pPr>
            <a:r>
              <a:rPr lang="en" sz="1400"/>
              <a:t>Artists who want their work to be recommended to users on MUSE can receive information when a recommendation converts to a sale, and what criteria made the user accept the recommendation. </a:t>
            </a:r>
            <a:endParaRPr sz="1400"/>
          </a:p>
          <a:p>
            <a:pPr indent="0" lvl="0" marL="0" rtl="0" algn="l">
              <a:spcBef>
                <a:spcPts val="1200"/>
              </a:spcBef>
              <a:spcAft>
                <a:spcPts val="0"/>
              </a:spcAft>
              <a:buClr>
                <a:schemeClr val="dk1"/>
              </a:buClr>
              <a:buSzPts val="1100"/>
              <a:buFont typeface="Arial"/>
              <a:buNone/>
            </a:pPr>
            <a:r>
              <a:rPr lang="en" sz="1400"/>
              <a:t>Data about how users shop for art is also of value to arts and arts management degree programs, as well as art galleries. </a:t>
            </a:r>
            <a:endParaRPr sz="1400"/>
          </a:p>
          <a:p>
            <a:pPr indent="0" lvl="0" marL="0" rtl="0" algn="l">
              <a:spcBef>
                <a:spcPts val="1200"/>
              </a:spcBef>
              <a:spcAft>
                <a:spcPts val="0"/>
              </a:spcAft>
              <a:buClr>
                <a:schemeClr val="dk1"/>
              </a:buClr>
              <a:buSzPts val="1100"/>
              <a:buFont typeface="Arial"/>
              <a:buNone/>
            </a:pPr>
            <a:r>
              <a:t/>
            </a:r>
            <a:endParaRPr sz="1400"/>
          </a:p>
          <a:p>
            <a:pPr indent="0" lvl="0" marL="0" rtl="0" algn="l">
              <a:spcBef>
                <a:spcPts val="1200"/>
              </a:spcBef>
              <a:spcAft>
                <a:spcPts val="1200"/>
              </a:spcAft>
              <a:buNone/>
            </a:pPr>
            <a:r>
              <a:t/>
            </a:r>
            <a:endParaRPr sz="1400"/>
          </a:p>
        </p:txBody>
      </p:sp>
      <p:sp>
        <p:nvSpPr>
          <p:cNvPr id="72" name="Google Shape;72;p15"/>
          <p:cNvSpPr txBox="1"/>
          <p:nvPr>
            <p:ph idx="12" type="sldNum"/>
          </p:nvPr>
        </p:nvSpPr>
        <p:spPr>
          <a:xfrm>
            <a:off x="8505433" y="47498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MVP Description - Value Flow</a:t>
            </a:r>
            <a:endParaRPr/>
          </a:p>
        </p:txBody>
      </p:sp>
      <p:sp>
        <p:nvSpPr>
          <p:cNvPr id="78" name="Google Shape;78;p16"/>
          <p:cNvSpPr txBox="1"/>
          <p:nvPr>
            <p:ph idx="12" type="sldNum"/>
          </p:nvPr>
        </p:nvSpPr>
        <p:spPr>
          <a:xfrm>
            <a:off x="8505433" y="47498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9" name="Google Shape;79;p16"/>
          <p:cNvPicPr preferRelativeResize="0"/>
          <p:nvPr/>
        </p:nvPicPr>
        <p:blipFill>
          <a:blip r:embed="rId3">
            <a:alphaModFix/>
          </a:blip>
          <a:stretch>
            <a:fillRect/>
          </a:stretch>
        </p:blipFill>
        <p:spPr>
          <a:xfrm>
            <a:off x="1531850" y="1099000"/>
            <a:ext cx="6080307" cy="38209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2607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Validation</a:t>
            </a:r>
            <a:endParaRPr/>
          </a:p>
        </p:txBody>
      </p:sp>
      <p:sp>
        <p:nvSpPr>
          <p:cNvPr id="85" name="Google Shape;85;p17"/>
          <p:cNvSpPr txBox="1"/>
          <p:nvPr>
            <p:ph idx="1" type="body"/>
          </p:nvPr>
        </p:nvSpPr>
        <p:spPr>
          <a:xfrm>
            <a:off x="311700" y="1152475"/>
            <a:ext cx="4139400" cy="351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Method</a:t>
            </a:r>
            <a:endParaRPr b="1"/>
          </a:p>
          <a:p>
            <a:pPr indent="0" lvl="0" marL="0" rtl="0" algn="l">
              <a:spcBef>
                <a:spcPts val="1200"/>
              </a:spcBef>
              <a:spcAft>
                <a:spcPts val="1200"/>
              </a:spcAft>
              <a:buClr>
                <a:schemeClr val="dk1"/>
              </a:buClr>
              <a:buSzPts val="1100"/>
              <a:buFont typeface="Arial"/>
              <a:buNone/>
            </a:pPr>
            <a:r>
              <a:t/>
            </a:r>
            <a:endParaRPr sz="1400">
              <a:latin typeface="Poppins Light"/>
              <a:ea typeface="Poppins Light"/>
              <a:cs typeface="Poppins Light"/>
              <a:sym typeface="Poppins Light"/>
            </a:endParaRPr>
          </a:p>
        </p:txBody>
      </p:sp>
      <p:sp>
        <p:nvSpPr>
          <p:cNvPr id="86" name="Google Shape;86;p17"/>
          <p:cNvSpPr txBox="1"/>
          <p:nvPr>
            <p:ph idx="12" type="sldNum"/>
          </p:nvPr>
        </p:nvSpPr>
        <p:spPr>
          <a:xfrm>
            <a:off x="8505433" y="47498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7" name="Google Shape;87;p17"/>
          <p:cNvSpPr txBox="1"/>
          <p:nvPr>
            <p:ph idx="1" type="body"/>
          </p:nvPr>
        </p:nvSpPr>
        <p:spPr>
          <a:xfrm>
            <a:off x="4572000" y="1152475"/>
            <a:ext cx="4206300" cy="351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Learning Goals</a:t>
            </a:r>
            <a:endParaRPr b="1"/>
          </a:p>
          <a:p>
            <a:pPr indent="0" lvl="0" marL="0" rtl="0" algn="l">
              <a:spcBef>
                <a:spcPts val="1200"/>
              </a:spcBef>
              <a:spcAft>
                <a:spcPts val="0"/>
              </a:spcAft>
              <a:buClr>
                <a:schemeClr val="dk1"/>
              </a:buClr>
              <a:buSzPts val="1100"/>
              <a:buFont typeface="Arial"/>
              <a:buNone/>
            </a:pPr>
            <a:r>
              <a:t/>
            </a:r>
            <a:endParaRPr b="1"/>
          </a:p>
          <a:p>
            <a:pPr indent="0" lvl="0" marL="0" rtl="0" algn="l">
              <a:spcBef>
                <a:spcPts val="1200"/>
              </a:spcBef>
              <a:spcAft>
                <a:spcPts val="0"/>
              </a:spcAft>
              <a:buClr>
                <a:schemeClr val="dk1"/>
              </a:buClr>
              <a:buSzPts val="1100"/>
              <a:buFont typeface="Arial"/>
              <a:buNone/>
            </a:pPr>
            <a:r>
              <a:t/>
            </a:r>
            <a:endParaRPr b="1"/>
          </a:p>
          <a:p>
            <a:pPr indent="0" lvl="0" marL="0" rtl="0" algn="l">
              <a:spcBef>
                <a:spcPts val="1200"/>
              </a:spcBef>
              <a:spcAft>
                <a:spcPts val="0"/>
              </a:spcAft>
              <a:buClr>
                <a:schemeClr val="dk1"/>
              </a:buClr>
              <a:buSzPts val="1100"/>
              <a:buFont typeface="Arial"/>
              <a:buNone/>
            </a:pPr>
            <a:r>
              <a:t/>
            </a:r>
            <a:endParaRPr sz="1400">
              <a:latin typeface="Poppins Light"/>
              <a:ea typeface="Poppins Light"/>
              <a:cs typeface="Poppins Light"/>
              <a:sym typeface="Poppins Light"/>
            </a:endParaRPr>
          </a:p>
          <a:p>
            <a:pPr indent="0" lvl="0" marL="0" rtl="0" algn="l">
              <a:spcBef>
                <a:spcPts val="1200"/>
              </a:spcBef>
              <a:spcAft>
                <a:spcPts val="1200"/>
              </a:spcAft>
              <a:buClr>
                <a:schemeClr val="dk1"/>
              </a:buClr>
              <a:buSzPts val="1100"/>
              <a:buFont typeface="Arial"/>
              <a:buNone/>
            </a:pPr>
            <a:r>
              <a:t/>
            </a:r>
            <a:endParaRPr sz="1400">
              <a:latin typeface="Poppins Light"/>
              <a:ea typeface="Poppins Light"/>
              <a:cs typeface="Poppins Light"/>
              <a:sym typeface="Poppins Light"/>
            </a:endParaRPr>
          </a:p>
        </p:txBody>
      </p:sp>
      <p:sp>
        <p:nvSpPr>
          <p:cNvPr id="88" name="Google Shape;88;p17"/>
          <p:cNvSpPr txBox="1"/>
          <p:nvPr/>
        </p:nvSpPr>
        <p:spPr>
          <a:xfrm>
            <a:off x="311700" y="1615575"/>
            <a:ext cx="3000000" cy="313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434343"/>
                </a:solidFill>
                <a:latin typeface="Calibri"/>
                <a:ea typeface="Calibri"/>
                <a:cs typeface="Calibri"/>
                <a:sym typeface="Calibri"/>
              </a:rPr>
              <a:t>To validate MVP 2, we conducted ~8 interviews with potential users (low cost art shoppers) as well as artists who have sold art either through an online storefront, at exhibitions, or </a:t>
            </a:r>
            <a:r>
              <a:rPr lang="en">
                <a:solidFill>
                  <a:srgbClr val="434343"/>
                </a:solidFill>
                <a:latin typeface="Calibri"/>
                <a:ea typeface="Calibri"/>
                <a:cs typeface="Calibri"/>
                <a:sym typeface="Calibri"/>
              </a:rPr>
              <a:t>through</a:t>
            </a:r>
            <a:r>
              <a:rPr lang="en">
                <a:solidFill>
                  <a:srgbClr val="434343"/>
                </a:solidFill>
                <a:latin typeface="Calibri"/>
                <a:ea typeface="Calibri"/>
                <a:cs typeface="Calibri"/>
                <a:sym typeface="Calibri"/>
              </a:rPr>
              <a:t> </a:t>
            </a:r>
            <a:r>
              <a:rPr lang="en">
                <a:solidFill>
                  <a:srgbClr val="434343"/>
                </a:solidFill>
                <a:latin typeface="Calibri"/>
                <a:ea typeface="Calibri"/>
                <a:cs typeface="Calibri"/>
                <a:sym typeface="Calibri"/>
              </a:rPr>
              <a:t>commissions</a:t>
            </a:r>
            <a:r>
              <a:rPr lang="en">
                <a:solidFill>
                  <a:srgbClr val="434343"/>
                </a:solidFill>
                <a:latin typeface="Calibri"/>
                <a:ea typeface="Calibri"/>
                <a:cs typeface="Calibri"/>
                <a:sym typeface="Calibri"/>
              </a:rPr>
              <a:t>.</a:t>
            </a:r>
            <a:endParaRPr>
              <a:solidFill>
                <a:srgbClr val="434343"/>
              </a:solidFill>
              <a:latin typeface="Calibri"/>
              <a:ea typeface="Calibri"/>
              <a:cs typeface="Calibri"/>
              <a:sym typeface="Calibri"/>
            </a:endParaRPr>
          </a:p>
          <a:p>
            <a:pPr indent="0" lvl="0" marL="0" rtl="0" algn="l">
              <a:lnSpc>
                <a:spcPct val="115000"/>
              </a:lnSpc>
              <a:spcBef>
                <a:spcPts val="1200"/>
              </a:spcBef>
              <a:spcAft>
                <a:spcPts val="1200"/>
              </a:spcAft>
              <a:buNone/>
            </a:pPr>
            <a:r>
              <a:rPr lang="en">
                <a:solidFill>
                  <a:srgbClr val="434343"/>
                </a:solidFill>
                <a:latin typeface="Calibri"/>
                <a:ea typeface="Calibri"/>
                <a:cs typeface="Calibri"/>
                <a:sym typeface="Calibri"/>
              </a:rPr>
              <a:t>With artists, we conducted </a:t>
            </a:r>
            <a:r>
              <a:rPr lang="en">
                <a:solidFill>
                  <a:srgbClr val="434343"/>
                </a:solidFill>
                <a:latin typeface="Calibri"/>
                <a:ea typeface="Calibri"/>
                <a:cs typeface="Calibri"/>
                <a:sym typeface="Calibri"/>
              </a:rPr>
              <a:t>semi structured</a:t>
            </a:r>
            <a:r>
              <a:rPr lang="en">
                <a:solidFill>
                  <a:srgbClr val="434343"/>
                </a:solidFill>
                <a:latin typeface="Calibri"/>
                <a:ea typeface="Calibri"/>
                <a:cs typeface="Calibri"/>
                <a:sym typeface="Calibri"/>
              </a:rPr>
              <a:t> interviews to learn what type of </a:t>
            </a:r>
            <a:r>
              <a:rPr lang="en">
                <a:solidFill>
                  <a:srgbClr val="434343"/>
                </a:solidFill>
                <a:latin typeface="Calibri"/>
                <a:ea typeface="Calibri"/>
                <a:cs typeface="Calibri"/>
                <a:sym typeface="Calibri"/>
              </a:rPr>
              <a:t>feedback</a:t>
            </a:r>
            <a:r>
              <a:rPr lang="en">
                <a:solidFill>
                  <a:srgbClr val="434343"/>
                </a:solidFill>
                <a:latin typeface="Calibri"/>
                <a:ea typeface="Calibri"/>
                <a:cs typeface="Calibri"/>
                <a:sym typeface="Calibri"/>
              </a:rPr>
              <a:t> they benefit from in selling their art.</a:t>
            </a:r>
            <a:endParaRPr>
              <a:solidFill>
                <a:srgbClr val="434343"/>
              </a:solidFill>
              <a:latin typeface="Calibri"/>
              <a:ea typeface="Calibri"/>
              <a:cs typeface="Calibri"/>
              <a:sym typeface="Calibri"/>
            </a:endParaRPr>
          </a:p>
        </p:txBody>
      </p:sp>
      <p:graphicFrame>
        <p:nvGraphicFramePr>
          <p:cNvPr id="89" name="Google Shape;89;p17"/>
          <p:cNvGraphicFramePr/>
          <p:nvPr/>
        </p:nvGraphicFramePr>
        <p:xfrm>
          <a:off x="4572000" y="1685200"/>
          <a:ext cx="3000000" cy="3000000"/>
        </p:xfrm>
        <a:graphic>
          <a:graphicData uri="http://schemas.openxmlformats.org/drawingml/2006/table">
            <a:tbl>
              <a:tblPr>
                <a:noFill/>
                <a:tableStyleId>{CCF713EA-2CB9-4A67-879C-63F31ACF9EB5}</a:tableStyleId>
              </a:tblPr>
              <a:tblGrid>
                <a:gridCol w="2091850"/>
                <a:gridCol w="2114450"/>
              </a:tblGrid>
              <a:tr h="381000">
                <a:tc>
                  <a:txBody>
                    <a:bodyPr/>
                    <a:lstStyle/>
                    <a:p>
                      <a:pPr indent="0" lvl="0" marL="0" rtl="0" algn="l">
                        <a:spcBef>
                          <a:spcPts val="0"/>
                        </a:spcBef>
                        <a:spcAft>
                          <a:spcPts val="0"/>
                        </a:spcAft>
                        <a:buNone/>
                      </a:pPr>
                      <a:r>
                        <a:rPr lang="en">
                          <a:solidFill>
                            <a:srgbClr val="434343"/>
                          </a:solidFill>
                          <a:latin typeface="Calibri"/>
                          <a:ea typeface="Calibri"/>
                          <a:cs typeface="Calibri"/>
                          <a:sym typeface="Calibri"/>
                        </a:rPr>
                        <a:t>Users</a:t>
                      </a:r>
                      <a:endParaRPr>
                        <a:solidFill>
                          <a:srgbClr val="434343"/>
                        </a:solidFill>
                        <a:latin typeface="Calibri"/>
                        <a:ea typeface="Calibri"/>
                        <a:cs typeface="Calibri"/>
                        <a:sym typeface="Calibri"/>
                      </a:endParaRPr>
                    </a:p>
                  </a:txBody>
                  <a:tcPr marT="91425" marB="91425" marR="91425" marL="91425">
                    <a:lnL cap="flat" cmpd="sng" w="9525">
                      <a:solidFill>
                        <a:srgbClr val="B7741E">
                          <a:alpha val="0"/>
                        </a:srgbClr>
                      </a:solidFill>
                      <a:prstDash val="solid"/>
                      <a:round/>
                      <a:headEnd len="sm" w="sm" type="none"/>
                      <a:tailEnd len="sm" w="sm" type="none"/>
                    </a:lnL>
                    <a:lnR cap="flat" cmpd="sng" w="9525">
                      <a:solidFill>
                        <a:srgbClr val="B7741E"/>
                      </a:solidFill>
                      <a:prstDash val="solid"/>
                      <a:round/>
                      <a:headEnd len="sm" w="sm" type="none"/>
                      <a:tailEnd len="sm" w="sm" type="none"/>
                    </a:lnR>
                    <a:lnT cap="flat" cmpd="sng" w="9525">
                      <a:solidFill>
                        <a:srgbClr val="B7741E">
                          <a:alpha val="0"/>
                        </a:srgbClr>
                      </a:solidFill>
                      <a:prstDash val="solid"/>
                      <a:round/>
                      <a:headEnd len="sm" w="sm" type="none"/>
                      <a:tailEnd len="sm" w="sm" type="none"/>
                    </a:lnT>
                    <a:lnB cap="flat" cmpd="sng" w="9525">
                      <a:solidFill>
                        <a:srgbClr val="B7741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434343"/>
                          </a:solidFill>
                          <a:latin typeface="Calibri"/>
                          <a:ea typeface="Calibri"/>
                          <a:cs typeface="Calibri"/>
                          <a:sym typeface="Calibri"/>
                        </a:rPr>
                        <a:t>Artists</a:t>
                      </a:r>
                      <a:endParaRPr>
                        <a:solidFill>
                          <a:srgbClr val="434343"/>
                        </a:solidFill>
                        <a:latin typeface="Calibri"/>
                        <a:ea typeface="Calibri"/>
                        <a:cs typeface="Calibri"/>
                        <a:sym typeface="Calibri"/>
                      </a:endParaRPr>
                    </a:p>
                  </a:txBody>
                  <a:tcPr marT="91425" marB="91425" marR="91425" marL="91425">
                    <a:lnL cap="flat" cmpd="sng" w="9525">
                      <a:solidFill>
                        <a:srgbClr val="B7741E"/>
                      </a:solidFill>
                      <a:prstDash val="solid"/>
                      <a:round/>
                      <a:headEnd len="sm" w="sm" type="none"/>
                      <a:tailEnd len="sm" w="sm" type="none"/>
                    </a:lnL>
                    <a:lnR cap="flat" cmpd="sng" w="9525">
                      <a:solidFill>
                        <a:srgbClr val="B7741E">
                          <a:alpha val="0"/>
                        </a:srgbClr>
                      </a:solidFill>
                      <a:prstDash val="solid"/>
                      <a:round/>
                      <a:headEnd len="sm" w="sm" type="none"/>
                      <a:tailEnd len="sm" w="sm" type="none"/>
                    </a:lnR>
                    <a:lnT cap="flat" cmpd="sng" w="9525">
                      <a:solidFill>
                        <a:srgbClr val="B7741E">
                          <a:alpha val="0"/>
                        </a:srgbClr>
                      </a:solidFill>
                      <a:prstDash val="solid"/>
                      <a:round/>
                      <a:headEnd len="sm" w="sm" type="none"/>
                      <a:tailEnd len="sm" w="sm" type="none"/>
                    </a:lnT>
                    <a:lnB cap="flat" cmpd="sng" w="9525">
                      <a:solidFill>
                        <a:srgbClr val="B7741E"/>
                      </a:solidFill>
                      <a:prstDash val="solid"/>
                      <a:round/>
                      <a:headEnd len="sm" w="sm" type="none"/>
                      <a:tailEnd len="sm" w="sm" type="none"/>
                    </a:lnB>
                  </a:tcPr>
                </a:tc>
              </a:tr>
              <a:tr h="381000">
                <a:tc rowSpan="4">
                  <a:txBody>
                    <a:bodyPr/>
                    <a:lstStyle/>
                    <a:p>
                      <a:pPr indent="-177800" lvl="0" marL="228600" rtl="0" algn="l">
                        <a:spcBef>
                          <a:spcPts val="0"/>
                        </a:spcBef>
                        <a:spcAft>
                          <a:spcPts val="0"/>
                        </a:spcAft>
                        <a:buClr>
                          <a:srgbClr val="434343"/>
                        </a:buClr>
                        <a:buSzPts val="1000"/>
                        <a:buFont typeface="Calibri"/>
                        <a:buChar char="●"/>
                      </a:pPr>
                      <a:r>
                        <a:rPr lang="en" sz="1000">
                          <a:solidFill>
                            <a:srgbClr val="434343"/>
                          </a:solidFill>
                          <a:latin typeface="Calibri"/>
                          <a:ea typeface="Calibri"/>
                          <a:cs typeface="Calibri"/>
                          <a:sym typeface="Calibri"/>
                        </a:rPr>
                        <a:t>Can app recommendations convince users to buy a piece of art</a:t>
                      </a:r>
                      <a:endParaRPr sz="1000">
                        <a:solidFill>
                          <a:srgbClr val="434343"/>
                        </a:solidFill>
                        <a:latin typeface="Calibri"/>
                        <a:ea typeface="Calibri"/>
                        <a:cs typeface="Calibri"/>
                        <a:sym typeface="Calibri"/>
                      </a:endParaRPr>
                    </a:p>
                    <a:p>
                      <a:pPr indent="-177800" lvl="0" marL="228600" rtl="0" algn="l">
                        <a:spcBef>
                          <a:spcPts val="0"/>
                        </a:spcBef>
                        <a:spcAft>
                          <a:spcPts val="0"/>
                        </a:spcAft>
                        <a:buClr>
                          <a:srgbClr val="434343"/>
                        </a:buClr>
                        <a:buSzPts val="1000"/>
                        <a:buFont typeface="Calibri"/>
                        <a:buChar char="●"/>
                      </a:pPr>
                      <a:r>
                        <a:rPr lang="en" sz="1000">
                          <a:solidFill>
                            <a:srgbClr val="434343"/>
                          </a:solidFill>
                          <a:latin typeface="Calibri"/>
                          <a:ea typeface="Calibri"/>
                          <a:cs typeface="Calibri"/>
                          <a:sym typeface="Calibri"/>
                        </a:rPr>
                        <a:t>After deciding against a piece of art for logistic reasons, do recommendations reduce feelings of disappointment</a:t>
                      </a:r>
                      <a:endParaRPr sz="1000">
                        <a:solidFill>
                          <a:srgbClr val="434343"/>
                        </a:solidFill>
                        <a:latin typeface="Calibri"/>
                        <a:ea typeface="Calibri"/>
                        <a:cs typeface="Calibri"/>
                        <a:sym typeface="Calibri"/>
                      </a:endParaRPr>
                    </a:p>
                  </a:txBody>
                  <a:tcPr marT="91425" marB="91425" marR="91425" marL="91425">
                    <a:lnL cap="flat" cmpd="sng" w="9525">
                      <a:solidFill>
                        <a:srgbClr val="B7741E">
                          <a:alpha val="0"/>
                        </a:srgbClr>
                      </a:solidFill>
                      <a:prstDash val="solid"/>
                      <a:round/>
                      <a:headEnd len="sm" w="sm" type="none"/>
                      <a:tailEnd len="sm" w="sm" type="none"/>
                    </a:lnL>
                    <a:lnR cap="flat" cmpd="sng" w="9525">
                      <a:solidFill>
                        <a:srgbClr val="B7741E"/>
                      </a:solidFill>
                      <a:prstDash val="solid"/>
                      <a:round/>
                      <a:headEnd len="sm" w="sm" type="none"/>
                      <a:tailEnd len="sm" w="sm" type="none"/>
                    </a:lnR>
                    <a:lnT cap="flat" cmpd="sng" w="9525">
                      <a:solidFill>
                        <a:srgbClr val="B7741E"/>
                      </a:solidFill>
                      <a:prstDash val="solid"/>
                      <a:round/>
                      <a:headEnd len="sm" w="sm" type="none"/>
                      <a:tailEnd len="sm" w="sm" type="none"/>
                    </a:lnT>
                    <a:lnB cap="flat" cmpd="sng" w="9525">
                      <a:solidFill>
                        <a:srgbClr val="B7741E">
                          <a:alpha val="0"/>
                        </a:srgbClr>
                      </a:solidFill>
                      <a:prstDash val="solid"/>
                      <a:round/>
                      <a:headEnd len="sm" w="sm" type="none"/>
                      <a:tailEnd len="sm" w="sm" type="none"/>
                    </a:lnB>
                  </a:tcPr>
                </a:tc>
                <a:tc rowSpan="4">
                  <a:txBody>
                    <a:bodyPr/>
                    <a:lstStyle/>
                    <a:p>
                      <a:pPr indent="-177800" lvl="0" marL="228600" rtl="0" algn="l">
                        <a:spcBef>
                          <a:spcPts val="0"/>
                        </a:spcBef>
                        <a:spcAft>
                          <a:spcPts val="0"/>
                        </a:spcAft>
                        <a:buClr>
                          <a:srgbClr val="434343"/>
                        </a:buClr>
                        <a:buSzPts val="1000"/>
                        <a:buFont typeface="Calibri"/>
                        <a:buChar char="●"/>
                      </a:pPr>
                      <a:r>
                        <a:rPr lang="en" sz="1000">
                          <a:solidFill>
                            <a:srgbClr val="434343"/>
                          </a:solidFill>
                          <a:latin typeface="Calibri"/>
                          <a:ea typeface="Calibri"/>
                          <a:cs typeface="Calibri"/>
                          <a:sym typeface="Calibri"/>
                        </a:rPr>
                        <a:t>What type of feedback do artists currently seek from customers</a:t>
                      </a:r>
                      <a:endParaRPr sz="1000">
                        <a:solidFill>
                          <a:srgbClr val="434343"/>
                        </a:solidFill>
                        <a:latin typeface="Calibri"/>
                        <a:ea typeface="Calibri"/>
                        <a:cs typeface="Calibri"/>
                        <a:sym typeface="Calibri"/>
                      </a:endParaRPr>
                    </a:p>
                    <a:p>
                      <a:pPr indent="-177800" lvl="0" marL="228600" rtl="0" algn="l">
                        <a:spcBef>
                          <a:spcPts val="0"/>
                        </a:spcBef>
                        <a:spcAft>
                          <a:spcPts val="0"/>
                        </a:spcAft>
                        <a:buClr>
                          <a:srgbClr val="434343"/>
                        </a:buClr>
                        <a:buSzPts val="1000"/>
                        <a:buFont typeface="Calibri"/>
                        <a:buChar char="●"/>
                      </a:pPr>
                      <a:r>
                        <a:rPr lang="en" sz="1000">
                          <a:solidFill>
                            <a:srgbClr val="434343"/>
                          </a:solidFill>
                          <a:latin typeface="Calibri"/>
                          <a:ea typeface="Calibri"/>
                          <a:cs typeface="Calibri"/>
                          <a:sym typeface="Calibri"/>
                        </a:rPr>
                        <a:t>What other entities may benefit from data muse can collect</a:t>
                      </a:r>
                      <a:endParaRPr sz="1000">
                        <a:solidFill>
                          <a:srgbClr val="434343"/>
                        </a:solidFill>
                        <a:latin typeface="Calibri"/>
                        <a:ea typeface="Calibri"/>
                        <a:cs typeface="Calibri"/>
                        <a:sym typeface="Calibri"/>
                      </a:endParaRPr>
                    </a:p>
                    <a:p>
                      <a:pPr indent="-177800" lvl="0" marL="228600" rtl="0" algn="l">
                        <a:spcBef>
                          <a:spcPts val="0"/>
                        </a:spcBef>
                        <a:spcAft>
                          <a:spcPts val="0"/>
                        </a:spcAft>
                        <a:buClr>
                          <a:srgbClr val="434343"/>
                        </a:buClr>
                        <a:buSzPts val="1000"/>
                        <a:buFont typeface="Calibri"/>
                        <a:buChar char="●"/>
                      </a:pPr>
                      <a:r>
                        <a:rPr lang="en" sz="1000">
                          <a:solidFill>
                            <a:srgbClr val="434343"/>
                          </a:solidFill>
                          <a:latin typeface="Calibri"/>
                          <a:ea typeface="Calibri"/>
                          <a:cs typeface="Calibri"/>
                          <a:sym typeface="Calibri"/>
                        </a:rPr>
                        <a:t>What motivates artists to increase their customer base</a:t>
                      </a:r>
                      <a:endParaRPr sz="1000">
                        <a:solidFill>
                          <a:srgbClr val="434343"/>
                        </a:solidFill>
                        <a:latin typeface="Calibri"/>
                        <a:ea typeface="Calibri"/>
                        <a:cs typeface="Calibri"/>
                        <a:sym typeface="Calibri"/>
                      </a:endParaRPr>
                    </a:p>
                  </a:txBody>
                  <a:tcPr marT="91425" marB="91425" marR="91425" marL="91425">
                    <a:lnL cap="flat" cmpd="sng" w="9525">
                      <a:solidFill>
                        <a:srgbClr val="B7741E"/>
                      </a:solidFill>
                      <a:prstDash val="solid"/>
                      <a:round/>
                      <a:headEnd len="sm" w="sm" type="none"/>
                      <a:tailEnd len="sm" w="sm" type="none"/>
                    </a:lnL>
                    <a:lnR cap="flat" cmpd="sng" w="9525">
                      <a:solidFill>
                        <a:srgbClr val="B7741E">
                          <a:alpha val="0"/>
                        </a:srgbClr>
                      </a:solidFill>
                      <a:prstDash val="solid"/>
                      <a:round/>
                      <a:headEnd len="sm" w="sm" type="none"/>
                      <a:tailEnd len="sm" w="sm" type="none"/>
                    </a:lnR>
                    <a:lnT cap="flat" cmpd="sng" w="9525">
                      <a:solidFill>
                        <a:srgbClr val="B7741E"/>
                      </a:solidFill>
                      <a:prstDash val="solid"/>
                      <a:round/>
                      <a:headEnd len="sm" w="sm" type="none"/>
                      <a:tailEnd len="sm" w="sm" type="none"/>
                    </a:lnT>
                    <a:lnB cap="flat" cmpd="sng" w="9525">
                      <a:solidFill>
                        <a:srgbClr val="B7741E">
                          <a:alpha val="0"/>
                        </a:srgbClr>
                      </a:solidFill>
                      <a:prstDash val="solid"/>
                      <a:round/>
                      <a:headEnd len="sm" w="sm" type="none"/>
                      <a:tailEnd len="sm" w="sm" type="none"/>
                    </a:lnB>
                  </a:tcPr>
                </a:tc>
              </a:tr>
              <a:tr h="381000">
                <a:tc vMerge="1"/>
                <a:tc vMerge="1"/>
              </a:tr>
              <a:tr h="381000">
                <a:tc vMerge="1"/>
                <a:tc vMerge="1"/>
              </a:tr>
              <a:tr h="1293200">
                <a:tc vMerge="1"/>
                <a:tc vMerge="1"/>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2459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Insight</a:t>
            </a:r>
            <a:endParaRPr/>
          </a:p>
        </p:txBody>
      </p:sp>
      <p:sp>
        <p:nvSpPr>
          <p:cNvPr id="95" name="Google Shape;95;p18"/>
          <p:cNvSpPr txBox="1"/>
          <p:nvPr>
            <p:ph idx="1" type="body"/>
          </p:nvPr>
        </p:nvSpPr>
        <p:spPr>
          <a:xfrm>
            <a:off x="311700" y="1152475"/>
            <a:ext cx="3882000" cy="793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Clr>
                <a:schemeClr val="dk1"/>
              </a:buClr>
              <a:buSzPts val="1100"/>
              <a:buFont typeface="Arial"/>
              <a:buNone/>
            </a:pPr>
            <a:r>
              <a:rPr b="1" lang="en"/>
              <a:t>Artists who do not rely on sales as a source of income view feedback differently</a:t>
            </a:r>
            <a:endParaRPr b="1"/>
          </a:p>
        </p:txBody>
      </p:sp>
      <p:sp>
        <p:nvSpPr>
          <p:cNvPr id="96" name="Google Shape;96;p18"/>
          <p:cNvSpPr txBox="1"/>
          <p:nvPr>
            <p:ph idx="12" type="sldNum"/>
          </p:nvPr>
        </p:nvSpPr>
        <p:spPr>
          <a:xfrm>
            <a:off x="8505433" y="47498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7" name="Google Shape;97;p18"/>
          <p:cNvSpPr/>
          <p:nvPr/>
        </p:nvSpPr>
        <p:spPr>
          <a:xfrm>
            <a:off x="2188175" y="334475"/>
            <a:ext cx="497077" cy="787608"/>
          </a:xfrm>
          <a:prstGeom prst="rect">
            <a:avLst/>
          </a:prstGeom>
        </p:spPr>
        <p:txBody>
          <a:bodyPr>
            <a:prstTxWarp prst="textPlain"/>
          </a:bodyPr>
          <a:lstStyle/>
          <a:p>
            <a:pPr lvl="0" algn="ctr"/>
            <a:r>
              <a:rPr b="0" i="0">
                <a:ln cap="flat" cmpd="sng" w="28575">
                  <a:solidFill>
                    <a:srgbClr val="B7741E"/>
                  </a:solidFill>
                  <a:prstDash val="solid"/>
                  <a:round/>
                  <a:headEnd len="sm" w="sm" type="none"/>
                  <a:tailEnd len="sm" w="sm" type="none"/>
                </a:ln>
                <a:noFill/>
                <a:latin typeface="Calibri"/>
              </a:rPr>
              <a:t>1</a:t>
            </a:r>
          </a:p>
        </p:txBody>
      </p:sp>
      <p:sp>
        <p:nvSpPr>
          <p:cNvPr id="98" name="Google Shape;98;p18"/>
          <p:cNvSpPr txBox="1"/>
          <p:nvPr>
            <p:ph idx="1" type="body"/>
          </p:nvPr>
        </p:nvSpPr>
        <p:spPr>
          <a:xfrm>
            <a:off x="311700" y="2453500"/>
            <a:ext cx="3882000" cy="2074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400"/>
              <a:t>T</a:t>
            </a:r>
            <a:r>
              <a:rPr lang="en" sz="1400"/>
              <a:t>hese artists are not as motivated to increase their sales, as art is not their </a:t>
            </a:r>
            <a:r>
              <a:rPr lang="en" sz="1400"/>
              <a:t>livelihood</a:t>
            </a:r>
            <a:r>
              <a:rPr lang="en" sz="1400"/>
              <a:t>. Therefore, feedback to increase their customer base is not valuable to them. They complete commissions primarily for enjoyment, so making sure they are matched to a customer who shares goals and interests is important to them.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2459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Insight</a:t>
            </a:r>
            <a:endParaRPr/>
          </a:p>
        </p:txBody>
      </p:sp>
      <p:sp>
        <p:nvSpPr>
          <p:cNvPr id="104" name="Google Shape;104;p19"/>
          <p:cNvSpPr txBox="1"/>
          <p:nvPr>
            <p:ph idx="1" type="body"/>
          </p:nvPr>
        </p:nvSpPr>
        <p:spPr>
          <a:xfrm>
            <a:off x="311700" y="1152475"/>
            <a:ext cx="3882000" cy="793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Clr>
                <a:schemeClr val="dk1"/>
              </a:buClr>
              <a:buSzPts val="1100"/>
              <a:buFont typeface="Arial"/>
              <a:buNone/>
            </a:pPr>
            <a:r>
              <a:rPr b="1" lang="en"/>
              <a:t>Many artists do not value increasing sales over maintaining their personal style</a:t>
            </a:r>
            <a:endParaRPr b="1"/>
          </a:p>
        </p:txBody>
      </p:sp>
      <p:sp>
        <p:nvSpPr>
          <p:cNvPr id="105" name="Google Shape;105;p19"/>
          <p:cNvSpPr txBox="1"/>
          <p:nvPr>
            <p:ph idx="12" type="sldNum"/>
          </p:nvPr>
        </p:nvSpPr>
        <p:spPr>
          <a:xfrm>
            <a:off x="8505433" y="47498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6" name="Google Shape;106;p19"/>
          <p:cNvSpPr/>
          <p:nvPr/>
        </p:nvSpPr>
        <p:spPr>
          <a:xfrm>
            <a:off x="2188175" y="334475"/>
            <a:ext cx="534898" cy="793800"/>
          </a:xfrm>
          <a:prstGeom prst="rect">
            <a:avLst/>
          </a:prstGeom>
        </p:spPr>
        <p:txBody>
          <a:bodyPr>
            <a:prstTxWarp prst="textPlain"/>
          </a:bodyPr>
          <a:lstStyle/>
          <a:p>
            <a:pPr lvl="0" algn="ctr"/>
            <a:r>
              <a:rPr b="0" i="0">
                <a:ln cap="flat" cmpd="sng" w="28575">
                  <a:solidFill>
                    <a:srgbClr val="B7741E"/>
                  </a:solidFill>
                  <a:prstDash val="solid"/>
                  <a:round/>
                  <a:headEnd len="sm" w="sm" type="none"/>
                  <a:tailEnd len="sm" w="sm" type="none"/>
                </a:ln>
                <a:noFill/>
                <a:latin typeface="Calibri"/>
              </a:rPr>
              <a:t>2</a:t>
            </a:r>
          </a:p>
        </p:txBody>
      </p:sp>
      <p:sp>
        <p:nvSpPr>
          <p:cNvPr id="107" name="Google Shape;107;p19"/>
          <p:cNvSpPr txBox="1"/>
          <p:nvPr>
            <p:ph idx="1" type="body"/>
          </p:nvPr>
        </p:nvSpPr>
        <p:spPr>
          <a:xfrm>
            <a:off x="311700" y="2453500"/>
            <a:ext cx="3882000" cy="2074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400"/>
              <a:t>Whether an artist considers their craft a source of income or not, their are core qualities of their art that they would not be willing to change to increase sales. For artists we talked to, it seems that the important quality can best be described as personal style. </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445025"/>
            <a:ext cx="2459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Insight</a:t>
            </a:r>
            <a:endParaRPr/>
          </a:p>
        </p:txBody>
      </p:sp>
      <p:sp>
        <p:nvSpPr>
          <p:cNvPr id="113" name="Google Shape;113;p20"/>
          <p:cNvSpPr txBox="1"/>
          <p:nvPr>
            <p:ph idx="1" type="body"/>
          </p:nvPr>
        </p:nvSpPr>
        <p:spPr>
          <a:xfrm>
            <a:off x="311700" y="1152475"/>
            <a:ext cx="3882000" cy="793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Clr>
                <a:schemeClr val="dk1"/>
              </a:buClr>
              <a:buSzPts val="1100"/>
              <a:buFont typeface="Arial"/>
              <a:buNone/>
            </a:pPr>
            <a:r>
              <a:rPr b="1" lang="en"/>
              <a:t>Recommending art to replace a piece that a user had to leave behind interrupts feelings of disappointment </a:t>
            </a:r>
            <a:endParaRPr b="1"/>
          </a:p>
        </p:txBody>
      </p:sp>
      <p:sp>
        <p:nvSpPr>
          <p:cNvPr id="114" name="Google Shape;114;p20"/>
          <p:cNvSpPr txBox="1"/>
          <p:nvPr>
            <p:ph idx="12" type="sldNum"/>
          </p:nvPr>
        </p:nvSpPr>
        <p:spPr>
          <a:xfrm>
            <a:off x="8505433" y="47498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5" name="Google Shape;115;p20"/>
          <p:cNvSpPr/>
          <p:nvPr/>
        </p:nvSpPr>
        <p:spPr>
          <a:xfrm>
            <a:off x="2188175" y="334475"/>
            <a:ext cx="534898" cy="804945"/>
          </a:xfrm>
          <a:prstGeom prst="rect">
            <a:avLst/>
          </a:prstGeom>
        </p:spPr>
        <p:txBody>
          <a:bodyPr>
            <a:prstTxWarp prst="textPlain"/>
          </a:bodyPr>
          <a:lstStyle/>
          <a:p>
            <a:pPr lvl="0" algn="ctr"/>
            <a:r>
              <a:rPr b="0" i="0">
                <a:ln cap="flat" cmpd="sng" w="28575">
                  <a:solidFill>
                    <a:srgbClr val="B7741E"/>
                  </a:solidFill>
                  <a:prstDash val="solid"/>
                  <a:round/>
                  <a:headEnd len="sm" w="sm" type="none"/>
                  <a:tailEnd len="sm" w="sm" type="none"/>
                </a:ln>
                <a:noFill/>
                <a:latin typeface="Calibri"/>
              </a:rPr>
              <a:t>3</a:t>
            </a:r>
          </a:p>
        </p:txBody>
      </p:sp>
      <p:sp>
        <p:nvSpPr>
          <p:cNvPr id="116" name="Google Shape;116;p20"/>
          <p:cNvSpPr txBox="1"/>
          <p:nvPr>
            <p:ph idx="1" type="body"/>
          </p:nvPr>
        </p:nvSpPr>
        <p:spPr>
          <a:xfrm>
            <a:off x="311700" y="2453500"/>
            <a:ext cx="3882000" cy="2074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400"/>
              <a:t>In our mvp 1 validation, we found that when a user discovers that a piece of art won’t look good in their space it is </a:t>
            </a:r>
            <a:r>
              <a:rPr lang="en" sz="1400"/>
              <a:t>disappointing</a:t>
            </a:r>
            <a:r>
              <a:rPr lang="en" sz="1400"/>
              <a:t>. In this iteration, we offered users the possibility of getting similar art recommended to them when this happens. This seemed to address the feeling of let down.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700" y="445025"/>
            <a:ext cx="2459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Insight</a:t>
            </a:r>
            <a:endParaRPr/>
          </a:p>
        </p:txBody>
      </p:sp>
      <p:sp>
        <p:nvSpPr>
          <p:cNvPr id="122" name="Google Shape;122;p21"/>
          <p:cNvSpPr txBox="1"/>
          <p:nvPr>
            <p:ph idx="1" type="body"/>
          </p:nvPr>
        </p:nvSpPr>
        <p:spPr>
          <a:xfrm>
            <a:off x="311700" y="1152475"/>
            <a:ext cx="3882000" cy="793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Clr>
                <a:schemeClr val="dk1"/>
              </a:buClr>
              <a:buSzPts val="1100"/>
              <a:buFont typeface="Arial"/>
              <a:buNone/>
            </a:pPr>
            <a:r>
              <a:rPr b="1" lang="en"/>
              <a:t>Some </a:t>
            </a:r>
            <a:r>
              <a:rPr b="1" lang="en"/>
              <a:t>artists</a:t>
            </a:r>
            <a:r>
              <a:rPr b="1" lang="en"/>
              <a:t> who are experienced in sales feel that they have enough consumer insights.</a:t>
            </a:r>
            <a:endParaRPr b="1"/>
          </a:p>
        </p:txBody>
      </p:sp>
      <p:sp>
        <p:nvSpPr>
          <p:cNvPr id="123" name="Google Shape;123;p21"/>
          <p:cNvSpPr txBox="1"/>
          <p:nvPr>
            <p:ph idx="12" type="sldNum"/>
          </p:nvPr>
        </p:nvSpPr>
        <p:spPr>
          <a:xfrm>
            <a:off x="8505433" y="47498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4" name="Google Shape;124;p21"/>
          <p:cNvSpPr/>
          <p:nvPr/>
        </p:nvSpPr>
        <p:spPr>
          <a:xfrm>
            <a:off x="2188175" y="334475"/>
            <a:ext cx="614592" cy="790085"/>
          </a:xfrm>
          <a:prstGeom prst="rect">
            <a:avLst/>
          </a:prstGeom>
        </p:spPr>
        <p:txBody>
          <a:bodyPr>
            <a:prstTxWarp prst="textPlain"/>
          </a:bodyPr>
          <a:lstStyle/>
          <a:p>
            <a:pPr lvl="0" algn="ctr"/>
            <a:r>
              <a:rPr b="0" i="0">
                <a:ln cap="flat" cmpd="sng" w="28575">
                  <a:solidFill>
                    <a:srgbClr val="B7741E"/>
                  </a:solidFill>
                  <a:prstDash val="solid"/>
                  <a:round/>
                  <a:headEnd len="sm" w="sm" type="none"/>
                  <a:tailEnd len="sm" w="sm" type="none"/>
                </a:ln>
                <a:noFill/>
                <a:latin typeface="Calibri"/>
              </a:rPr>
              <a:t>4</a:t>
            </a:r>
          </a:p>
        </p:txBody>
      </p:sp>
      <p:sp>
        <p:nvSpPr>
          <p:cNvPr id="125" name="Google Shape;125;p21"/>
          <p:cNvSpPr txBox="1"/>
          <p:nvPr>
            <p:ph idx="1" type="body"/>
          </p:nvPr>
        </p:nvSpPr>
        <p:spPr>
          <a:xfrm>
            <a:off x="311700" y="2453500"/>
            <a:ext cx="3882000" cy="2074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400"/>
              <a:t>With many years of sales experience, some artists believe that they have a clear understanding of their target market like age demographics, genders and what makes their customers engaged. For example, a </a:t>
            </a:r>
            <a:r>
              <a:rPr lang="en" sz="1400"/>
              <a:t>tattoo</a:t>
            </a:r>
            <a:r>
              <a:rPr lang="en" sz="1400"/>
              <a:t> artist says that flowers and pets are the most popular drawings among her female customers.</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USE">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B7741E"/>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